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1" d="100"/>
          <a:sy n="131" d="100"/>
        </p:scale>
        <p:origin x="-478" y="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0105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c168c9ca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c168c9ca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c168c9ca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c168c9ca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5c9ee935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5c9ee935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c168c9ca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c168c9ca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c168c9ca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c168c9ca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c13034d4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c13034d4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5c9ee935a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5c9ee935a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c0f92e37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c0f92e3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c168c9ca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c168c9ca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5c9ee935a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5c9ee935a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c0f92e3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c0f92e37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5c9ee935a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5c9ee935a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c0f92e37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c0f92e37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c13034d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c13034d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c0f92e37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c0f92e37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knoema.com/atlas/Malaysia/CO2-emission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t>Distribution &amp; Contamination Assessment of potentially harmful elements </a:t>
            </a:r>
            <a:r>
              <a:rPr lang="en" sz="1100"/>
              <a:t>(As, Pb, Ni, Cd)</a:t>
            </a:r>
            <a:r>
              <a:rPr lang="en" sz="2400"/>
              <a:t> in the topsoil of Penang Island, Malaysia </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Alexis Bilas-Imperial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Methods &amp; sampling</a:t>
            </a:r>
            <a:endParaRPr/>
          </a:p>
        </p:txBody>
      </p:sp>
      <p:sp>
        <p:nvSpPr>
          <p:cNvPr id="196" name="Google Shape;196;p22"/>
          <p:cNvSpPr txBox="1">
            <a:spLocks noGrp="1"/>
          </p:cNvSpPr>
          <p:nvPr>
            <p:ph type="body" idx="1"/>
          </p:nvPr>
        </p:nvSpPr>
        <p:spPr>
          <a:xfrm>
            <a:off x="1297500" y="991000"/>
            <a:ext cx="7038900" cy="348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600"/>
          </a:p>
          <a:p>
            <a:pPr marL="457200" lvl="0" indent="-311150" algn="l" rtl="0">
              <a:spcBef>
                <a:spcPts val="1600"/>
              </a:spcBef>
              <a:spcAft>
                <a:spcPts val="0"/>
              </a:spcAft>
              <a:buSzPts val="1300"/>
              <a:buChar char="-"/>
            </a:pPr>
            <a:r>
              <a:rPr lang="en"/>
              <a:t>31 top soil samples were collected</a:t>
            </a:r>
            <a:endParaRPr/>
          </a:p>
          <a:p>
            <a:pPr marL="914400" lvl="1" indent="-298450" algn="l" rtl="0">
              <a:spcBef>
                <a:spcPts val="0"/>
              </a:spcBef>
              <a:spcAft>
                <a:spcPts val="0"/>
              </a:spcAft>
              <a:buSzPts val="1100"/>
              <a:buChar char="-"/>
            </a:pPr>
            <a:r>
              <a:rPr lang="en"/>
              <a:t>19  from  quaternary deposit topsoils</a:t>
            </a:r>
            <a:endParaRPr/>
          </a:p>
          <a:p>
            <a:pPr marL="914400" lvl="1" indent="-298450" algn="l" rtl="0">
              <a:spcBef>
                <a:spcPts val="0"/>
              </a:spcBef>
              <a:spcAft>
                <a:spcPts val="0"/>
              </a:spcAft>
              <a:buSzPts val="1100"/>
              <a:buChar char="-"/>
            </a:pPr>
            <a:r>
              <a:rPr lang="en"/>
              <a:t>12 from granite residual top soils </a:t>
            </a:r>
            <a:endParaRPr/>
          </a:p>
          <a:p>
            <a:pPr marL="0" lvl="0" indent="0" algn="l" rtl="0">
              <a:spcBef>
                <a:spcPts val="1600"/>
              </a:spcBef>
              <a:spcAft>
                <a:spcPts val="0"/>
              </a:spcAft>
              <a:buNone/>
            </a:pPr>
            <a:r>
              <a:rPr lang="en"/>
              <a:t>From the collected samples</a:t>
            </a:r>
            <a:endParaRPr/>
          </a:p>
          <a:p>
            <a:pPr marL="457200" lvl="0" indent="-311150" algn="l" rtl="0">
              <a:spcBef>
                <a:spcPts val="1600"/>
              </a:spcBef>
              <a:spcAft>
                <a:spcPts val="0"/>
              </a:spcAft>
              <a:buSzPts val="1300"/>
              <a:buChar char="-"/>
            </a:pPr>
            <a:r>
              <a:rPr lang="en"/>
              <a:t>CEC (cation exchange capacity)</a:t>
            </a:r>
            <a:endParaRPr/>
          </a:p>
          <a:p>
            <a:pPr marL="457200" lvl="0" indent="-311150" algn="l" rtl="0">
              <a:spcBef>
                <a:spcPts val="0"/>
              </a:spcBef>
              <a:spcAft>
                <a:spcPts val="0"/>
              </a:spcAft>
              <a:buSzPts val="1300"/>
              <a:buChar char="-"/>
            </a:pPr>
            <a:r>
              <a:rPr lang="en"/>
              <a:t>SOM (soil organic matter)</a:t>
            </a:r>
            <a:endParaRPr/>
          </a:p>
          <a:p>
            <a:pPr marL="457200" lvl="0" indent="-311150" algn="l" rtl="0">
              <a:spcBef>
                <a:spcPts val="0"/>
              </a:spcBef>
              <a:spcAft>
                <a:spcPts val="0"/>
              </a:spcAft>
              <a:buSzPts val="1300"/>
              <a:buChar char="-"/>
            </a:pPr>
            <a:r>
              <a:rPr lang="en"/>
              <a:t>ICP-MS (Plasma Mass Spectrometry) </a:t>
            </a: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Methods </a:t>
            </a:r>
            <a:endParaRPr/>
          </a:p>
        </p:txBody>
      </p:sp>
      <p:sp>
        <p:nvSpPr>
          <p:cNvPr id="202" name="Google Shape;202;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Soil contamination assessment </a:t>
            </a:r>
            <a:endParaRPr/>
          </a:p>
          <a:p>
            <a:pPr marL="457200" lvl="0" indent="-311150" algn="l" rtl="0">
              <a:spcBef>
                <a:spcPts val="1600"/>
              </a:spcBef>
              <a:spcAft>
                <a:spcPts val="0"/>
              </a:spcAft>
              <a:buSzPts val="1300"/>
              <a:buChar char="-"/>
            </a:pPr>
            <a:r>
              <a:rPr lang="en"/>
              <a:t>CF (contamination factor) </a:t>
            </a:r>
            <a:endParaRPr/>
          </a:p>
          <a:p>
            <a:pPr marL="914400" lvl="1" indent="-298450" algn="l" rtl="0">
              <a:spcBef>
                <a:spcPts val="0"/>
              </a:spcBef>
              <a:spcAft>
                <a:spcPts val="0"/>
              </a:spcAft>
              <a:buSzPts val="1100"/>
              <a:buChar char="-"/>
            </a:pPr>
            <a:r>
              <a:rPr lang="en"/>
              <a:t>Cf = Ci ∕B</a:t>
            </a:r>
            <a:endParaRPr/>
          </a:p>
          <a:p>
            <a:pPr marL="457200" lvl="0" indent="-311150" algn="l" rtl="0">
              <a:spcBef>
                <a:spcPts val="0"/>
              </a:spcBef>
              <a:spcAft>
                <a:spcPts val="0"/>
              </a:spcAft>
              <a:buSzPts val="1300"/>
              <a:buChar char="-"/>
            </a:pPr>
            <a:r>
              <a:rPr lang="en"/>
              <a:t>If Cf</a:t>
            </a:r>
            <a:endParaRPr/>
          </a:p>
          <a:p>
            <a:pPr marL="914400" lvl="1" indent="-298450" algn="l" rtl="0">
              <a:spcBef>
                <a:spcPts val="0"/>
              </a:spcBef>
              <a:spcAft>
                <a:spcPts val="0"/>
              </a:spcAft>
              <a:buSzPts val="1100"/>
              <a:buChar char="-"/>
            </a:pPr>
            <a:r>
              <a:rPr lang="en"/>
              <a:t>&lt;1 = no element enrichment </a:t>
            </a:r>
            <a:endParaRPr/>
          </a:p>
          <a:p>
            <a:pPr marL="914400" lvl="1" indent="-298450" algn="l" rtl="0">
              <a:spcBef>
                <a:spcPts val="0"/>
              </a:spcBef>
              <a:spcAft>
                <a:spcPts val="0"/>
              </a:spcAft>
              <a:buSzPts val="1100"/>
              <a:buChar char="-"/>
            </a:pPr>
            <a:r>
              <a:rPr lang="en"/>
              <a:t>Between 1 &amp; 3 moderate contamination</a:t>
            </a:r>
            <a:endParaRPr/>
          </a:p>
          <a:p>
            <a:pPr marL="914400" lvl="1" indent="-298450" algn="l" rtl="0">
              <a:spcBef>
                <a:spcPts val="0"/>
              </a:spcBef>
              <a:spcAft>
                <a:spcPts val="0"/>
              </a:spcAft>
              <a:buSzPts val="1100"/>
              <a:buChar char="-"/>
            </a:pPr>
            <a:r>
              <a:rPr lang="en"/>
              <a:t>Between 3 &amp; 6 considerable</a:t>
            </a:r>
            <a:endParaRPr/>
          </a:p>
          <a:p>
            <a:pPr marL="914400" lvl="1" indent="-298450" algn="l" rtl="0">
              <a:spcBef>
                <a:spcPts val="0"/>
              </a:spcBef>
              <a:spcAft>
                <a:spcPts val="0"/>
              </a:spcAft>
              <a:buSzPts val="1100"/>
              <a:buChar char="-"/>
            </a:pPr>
            <a:r>
              <a:rPr lang="en"/>
              <a:t>&gt;6 high contamination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a:t>
            </a:r>
            <a:endParaRPr/>
          </a:p>
        </p:txBody>
      </p:sp>
      <p:pic>
        <p:nvPicPr>
          <p:cNvPr id="208" name="Google Shape;208;p24"/>
          <p:cNvPicPr preferRelativeResize="0"/>
          <p:nvPr/>
        </p:nvPicPr>
        <p:blipFill>
          <a:blip r:embed="rId3">
            <a:alphaModFix/>
          </a:blip>
          <a:stretch>
            <a:fillRect/>
          </a:stretch>
        </p:blipFill>
        <p:spPr>
          <a:xfrm>
            <a:off x="152400" y="1680825"/>
            <a:ext cx="8839197" cy="25272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214" name="Google Shape;214;p25"/>
          <p:cNvSpPr txBox="1">
            <a:spLocks noGrp="1"/>
          </p:cNvSpPr>
          <p:nvPr>
            <p:ph type="body" idx="1"/>
          </p:nvPr>
        </p:nvSpPr>
        <p:spPr>
          <a:xfrm>
            <a:off x="1297500" y="1567550"/>
            <a:ext cx="41373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Soil texture = mostly sand (some silty clay)</a:t>
            </a:r>
            <a:endParaRPr/>
          </a:p>
          <a:p>
            <a:pPr marL="457200" lvl="0" indent="-311150" algn="l" rtl="0">
              <a:spcBef>
                <a:spcPts val="0"/>
              </a:spcBef>
              <a:spcAft>
                <a:spcPts val="0"/>
              </a:spcAft>
              <a:buSzPts val="1300"/>
              <a:buChar char="-"/>
            </a:pPr>
            <a:r>
              <a:rPr lang="en"/>
              <a:t>pH = 3.84 - 8.30</a:t>
            </a:r>
            <a:endParaRPr/>
          </a:p>
          <a:p>
            <a:pPr marL="914400" lvl="1" indent="-298450" algn="l" rtl="0">
              <a:spcBef>
                <a:spcPts val="0"/>
              </a:spcBef>
              <a:spcAft>
                <a:spcPts val="0"/>
              </a:spcAft>
              <a:buSzPts val="1100"/>
              <a:buChar char="-"/>
            </a:pPr>
            <a:r>
              <a:rPr lang="en"/>
              <a:t>Because mostly acidic values , derived from granite </a:t>
            </a:r>
            <a:endParaRPr/>
          </a:p>
          <a:p>
            <a:pPr marL="914400" lvl="1" indent="-298450" algn="l" rtl="0">
              <a:spcBef>
                <a:spcPts val="0"/>
              </a:spcBef>
              <a:spcAft>
                <a:spcPts val="0"/>
              </a:spcAft>
              <a:buSzPts val="1100"/>
              <a:buChar char="-"/>
            </a:pPr>
            <a:r>
              <a:rPr lang="en"/>
              <a:t>Related to acid sulfate marine deposits</a:t>
            </a:r>
            <a:endParaRPr/>
          </a:p>
          <a:p>
            <a:pPr marL="914400" lvl="1" indent="-298450" algn="l" rtl="0">
              <a:spcBef>
                <a:spcPts val="0"/>
              </a:spcBef>
              <a:spcAft>
                <a:spcPts val="0"/>
              </a:spcAft>
              <a:buSzPts val="1100"/>
              <a:buChar char="-"/>
            </a:pPr>
            <a:r>
              <a:rPr lang="en"/>
              <a:t>The more higher values (close to basic) showed results from urbanization </a:t>
            </a:r>
            <a:endParaRPr/>
          </a:p>
        </p:txBody>
      </p:sp>
      <p:pic>
        <p:nvPicPr>
          <p:cNvPr id="215" name="Google Shape;215;p25"/>
          <p:cNvPicPr preferRelativeResize="0"/>
          <p:nvPr/>
        </p:nvPicPr>
        <p:blipFill>
          <a:blip r:embed="rId3">
            <a:alphaModFix/>
          </a:blip>
          <a:stretch>
            <a:fillRect/>
          </a:stretch>
        </p:blipFill>
        <p:spPr>
          <a:xfrm>
            <a:off x="5783200" y="934550"/>
            <a:ext cx="2732975" cy="2651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6"/>
          <p:cNvPicPr preferRelativeResize="0"/>
          <p:nvPr/>
        </p:nvPicPr>
        <p:blipFill>
          <a:blip r:embed="rId3">
            <a:alphaModFix/>
          </a:blip>
          <a:stretch>
            <a:fillRect/>
          </a:stretch>
        </p:blipFill>
        <p:spPr>
          <a:xfrm>
            <a:off x="2754275" y="45113"/>
            <a:ext cx="4125350" cy="50532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Citations </a:t>
            </a:r>
            <a:endParaRPr/>
          </a:p>
        </p:txBody>
      </p:sp>
      <p:sp>
        <p:nvSpPr>
          <p:cNvPr id="226" name="Google Shape;226;p2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AbdulHamid2019_Article_DistributionAndContaminationAs</a:t>
            </a:r>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of Article</a:t>
            </a:r>
            <a:endParaRPr/>
          </a:p>
        </p:txBody>
      </p:sp>
      <p:sp>
        <p:nvSpPr>
          <p:cNvPr id="232" name="Google Shape;232;p2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Quality of soil has been a growing concern around the world</a:t>
            </a:r>
            <a:endParaRPr/>
          </a:p>
          <a:p>
            <a:pPr marL="457200" lvl="0" indent="-311150" algn="l" rtl="0">
              <a:spcBef>
                <a:spcPts val="0"/>
              </a:spcBef>
              <a:spcAft>
                <a:spcPts val="0"/>
              </a:spcAft>
              <a:buSzPts val="1300"/>
              <a:buChar char="-"/>
            </a:pPr>
            <a:r>
              <a:rPr lang="en"/>
              <a:t>This is due to the increase of fossil fuels primarily, but many factors are taken into consideration.</a:t>
            </a:r>
            <a:endParaRPr/>
          </a:p>
          <a:p>
            <a:pPr marL="457200" lvl="0" indent="-311150" algn="l" rtl="0">
              <a:spcBef>
                <a:spcPts val="0"/>
              </a:spcBef>
              <a:spcAft>
                <a:spcPts val="0"/>
              </a:spcAft>
              <a:buSzPts val="1300"/>
              <a:buChar char="-"/>
            </a:pPr>
            <a:r>
              <a:rPr lang="en"/>
              <a:t>Article uses the distribution and contamination levels  of elements As, Pb, Ni, and Cd in the topsoil of  the penang island.</a:t>
            </a:r>
            <a:endParaRPr/>
          </a:p>
          <a:p>
            <a:pPr marL="457200" lvl="0" indent="-311150" algn="l" rtl="0">
              <a:spcBef>
                <a:spcPts val="0"/>
              </a:spcBef>
              <a:spcAft>
                <a:spcPts val="0"/>
              </a:spcAft>
              <a:buSzPts val="1300"/>
              <a:buChar char="-"/>
            </a:pPr>
            <a:r>
              <a:rPr lang="en"/>
              <a:t>Findings : Pb&gt;As&gt;Ni&gt;Cd. soils derived from quaternary deposit have higher mean concentration of Pb, Ni, and Cd. (not my words)</a:t>
            </a:r>
            <a:endParaRPr/>
          </a:p>
          <a:p>
            <a:pPr marL="457200" lvl="0" indent="-311150" algn="l" rtl="0">
              <a:spcBef>
                <a:spcPts val="0"/>
              </a:spcBef>
              <a:spcAft>
                <a:spcPts val="0"/>
              </a:spcAft>
              <a:buSzPts val="1300"/>
              <a:buChar char="-"/>
            </a:pPr>
            <a:r>
              <a:rPr lang="en"/>
              <a:t> As, Pb, Ni, and Cd are mainly concentrated in the north-to-north eastern areas of Penang Island and near to the main city. suggesting that the anthropogenic source is the main contributor to the As, Pb, Ni, and Cd in the topsoil of Penang Island (not my words)</a:t>
            </a:r>
            <a:endParaRPr/>
          </a:p>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4"/>
          <p:cNvPicPr preferRelativeResize="0"/>
          <p:nvPr/>
        </p:nvPicPr>
        <p:blipFill rotWithShape="1">
          <a:blip r:embed="rId3">
            <a:alphaModFix/>
          </a:blip>
          <a:srcRect l="29393" t="39474"/>
          <a:stretch/>
        </p:blipFill>
        <p:spPr>
          <a:xfrm>
            <a:off x="0" y="95712"/>
            <a:ext cx="4814623" cy="2918913"/>
          </a:xfrm>
          <a:prstGeom prst="rect">
            <a:avLst/>
          </a:prstGeom>
          <a:noFill/>
          <a:ln>
            <a:noFill/>
          </a:ln>
        </p:spPr>
      </p:pic>
      <p:pic>
        <p:nvPicPr>
          <p:cNvPr id="141" name="Google Shape;141;p14"/>
          <p:cNvPicPr preferRelativeResize="0"/>
          <p:nvPr/>
        </p:nvPicPr>
        <p:blipFill>
          <a:blip r:embed="rId4">
            <a:alphaModFix/>
          </a:blip>
          <a:stretch>
            <a:fillRect/>
          </a:stretch>
        </p:blipFill>
        <p:spPr>
          <a:xfrm>
            <a:off x="3759200" y="1999726"/>
            <a:ext cx="5279550" cy="30390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Purpose of study </a:t>
            </a:r>
            <a:endParaRPr/>
          </a:p>
        </p:txBody>
      </p:sp>
      <p:sp>
        <p:nvSpPr>
          <p:cNvPr id="147" name="Google Shape;147;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arenR"/>
            </a:pPr>
            <a:r>
              <a:rPr lang="en"/>
              <a:t>“Determine concentration &amp; distribution of As, Pb, Ni, Cd</a:t>
            </a:r>
            <a:endParaRPr/>
          </a:p>
          <a:p>
            <a:pPr marL="457200" lvl="0" indent="-311150" algn="l" rtl="0">
              <a:spcBef>
                <a:spcPts val="0"/>
              </a:spcBef>
              <a:spcAft>
                <a:spcPts val="0"/>
              </a:spcAft>
              <a:buSzPts val="1300"/>
              <a:buAutoNum type="arabicParenR"/>
            </a:pPr>
            <a:r>
              <a:rPr lang="en"/>
              <a:t>“Predict source of respective metals by comparison of their mean concentrations”</a:t>
            </a:r>
            <a:endParaRPr/>
          </a:p>
          <a:p>
            <a:pPr marL="457200" lvl="0" indent="-311150" algn="l" rtl="0">
              <a:spcBef>
                <a:spcPts val="0"/>
              </a:spcBef>
              <a:spcAft>
                <a:spcPts val="0"/>
              </a:spcAft>
              <a:buSzPts val="1300"/>
              <a:buAutoNum type="arabicParenR"/>
            </a:pPr>
            <a:r>
              <a:rPr lang="en"/>
              <a:t>“Assess contamination level of these elements”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these elements are derived from naturally</a:t>
            </a:r>
            <a:endParaRPr/>
          </a:p>
        </p:txBody>
      </p:sp>
      <p:sp>
        <p:nvSpPr>
          <p:cNvPr id="153" name="Google Shape;153;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Parent rock:</a:t>
            </a:r>
            <a:endParaRPr/>
          </a:p>
          <a:p>
            <a:pPr marL="457200" lvl="0" indent="-311150" algn="l" rtl="0">
              <a:spcBef>
                <a:spcPts val="1600"/>
              </a:spcBef>
              <a:spcAft>
                <a:spcPts val="0"/>
              </a:spcAft>
              <a:buSzPts val="1300"/>
              <a:buAutoNum type="arabicParenR"/>
            </a:pPr>
            <a:r>
              <a:rPr lang="en"/>
              <a:t>Black shales (As, Pb, Ni, Cd)</a:t>
            </a:r>
            <a:endParaRPr/>
          </a:p>
          <a:p>
            <a:pPr marL="457200" lvl="0" indent="-311150" algn="l" rtl="0">
              <a:spcBef>
                <a:spcPts val="0"/>
              </a:spcBef>
              <a:spcAft>
                <a:spcPts val="0"/>
              </a:spcAft>
              <a:buSzPts val="1300"/>
              <a:buAutoNum type="arabicParenR"/>
            </a:pPr>
            <a:r>
              <a:rPr lang="en"/>
              <a:t>Limestones (Pb, Ni, Cd)</a:t>
            </a:r>
            <a:endParaRPr/>
          </a:p>
          <a:p>
            <a:pPr marL="457200" lvl="0" indent="-311150" algn="l" rtl="0">
              <a:spcBef>
                <a:spcPts val="0"/>
              </a:spcBef>
              <a:spcAft>
                <a:spcPts val="0"/>
              </a:spcAft>
              <a:buSzPts val="1300"/>
              <a:buAutoNum type="arabicParenR"/>
            </a:pPr>
            <a:r>
              <a:rPr lang="en"/>
              <a:t>Phosphorites (Pb, Ni, Cd)</a:t>
            </a:r>
            <a:endParaRPr/>
          </a:p>
          <a:p>
            <a:pPr marL="457200" lvl="0" indent="-311150" algn="l" rtl="0">
              <a:spcBef>
                <a:spcPts val="0"/>
              </a:spcBef>
              <a:spcAft>
                <a:spcPts val="0"/>
              </a:spcAft>
              <a:buSzPts val="1300"/>
              <a:buAutoNum type="arabicParenR"/>
            </a:pPr>
            <a:r>
              <a:rPr lang="en"/>
              <a:t>Ultra-mafic rocks (Ni)</a:t>
            </a:r>
            <a:endParaRPr/>
          </a:p>
          <a:p>
            <a:pPr marL="457200" lvl="0" indent="-311150" algn="l" rtl="0">
              <a:spcBef>
                <a:spcPts val="0"/>
              </a:spcBef>
              <a:spcAft>
                <a:spcPts val="0"/>
              </a:spcAft>
              <a:buSzPts val="1300"/>
              <a:buAutoNum type="arabicParenR"/>
            </a:pPr>
            <a:r>
              <a:rPr lang="en"/>
              <a:t>Sedimentary ironstones (As, Pb, Ni)</a:t>
            </a:r>
            <a:endParaRPr/>
          </a:p>
          <a:p>
            <a:pPr marL="457200" lvl="0" indent="0" algn="l" rtl="0">
              <a:spcBef>
                <a:spcPts val="1600"/>
              </a:spcBef>
              <a:spcAft>
                <a:spcPts val="1600"/>
              </a:spcAft>
              <a:buNone/>
            </a:pPr>
            <a:endParaRPr/>
          </a:p>
        </p:txBody>
      </p:sp>
      <p:pic>
        <p:nvPicPr>
          <p:cNvPr id="154" name="Google Shape;154;p16"/>
          <p:cNvPicPr preferRelativeResize="0"/>
          <p:nvPr/>
        </p:nvPicPr>
        <p:blipFill>
          <a:blip r:embed="rId3">
            <a:alphaModFix/>
          </a:blip>
          <a:stretch>
            <a:fillRect/>
          </a:stretch>
        </p:blipFill>
        <p:spPr>
          <a:xfrm>
            <a:off x="7256700" y="894025"/>
            <a:ext cx="1887300" cy="1376475"/>
          </a:xfrm>
          <a:prstGeom prst="rect">
            <a:avLst/>
          </a:prstGeom>
          <a:noFill/>
          <a:ln>
            <a:noFill/>
          </a:ln>
        </p:spPr>
      </p:pic>
      <p:pic>
        <p:nvPicPr>
          <p:cNvPr id="155" name="Google Shape;155;p16"/>
          <p:cNvPicPr preferRelativeResize="0"/>
          <p:nvPr/>
        </p:nvPicPr>
        <p:blipFill>
          <a:blip r:embed="rId4">
            <a:alphaModFix/>
          </a:blip>
          <a:stretch>
            <a:fillRect/>
          </a:stretch>
        </p:blipFill>
        <p:spPr>
          <a:xfrm>
            <a:off x="5628895" y="1875725"/>
            <a:ext cx="1973376" cy="1639225"/>
          </a:xfrm>
          <a:prstGeom prst="rect">
            <a:avLst/>
          </a:prstGeom>
          <a:noFill/>
          <a:ln>
            <a:noFill/>
          </a:ln>
        </p:spPr>
      </p:pic>
      <p:pic>
        <p:nvPicPr>
          <p:cNvPr id="156" name="Google Shape;156;p16"/>
          <p:cNvPicPr preferRelativeResize="0"/>
          <p:nvPr/>
        </p:nvPicPr>
        <p:blipFill>
          <a:blip r:embed="rId5">
            <a:alphaModFix/>
          </a:blip>
          <a:stretch>
            <a:fillRect/>
          </a:stretch>
        </p:blipFill>
        <p:spPr>
          <a:xfrm>
            <a:off x="4041224" y="3417596"/>
            <a:ext cx="1887301" cy="12598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carbon footprint?</a:t>
            </a:r>
            <a:endParaRPr/>
          </a:p>
        </p:txBody>
      </p:sp>
      <p:sp>
        <p:nvSpPr>
          <p:cNvPr id="162" name="Google Shape;162;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11150" algn="l" rtl="0">
              <a:spcBef>
                <a:spcPts val="1600"/>
              </a:spcBef>
              <a:spcAft>
                <a:spcPts val="0"/>
              </a:spcAft>
              <a:buSzPts val="1300"/>
              <a:buChar char="-"/>
            </a:pPr>
            <a:r>
              <a:rPr lang="en"/>
              <a:t>Urbanization started early 1800s</a:t>
            </a:r>
            <a:endParaRPr/>
          </a:p>
          <a:p>
            <a:pPr marL="457200" lvl="0" indent="-311150" algn="l" rtl="0">
              <a:spcBef>
                <a:spcPts val="0"/>
              </a:spcBef>
              <a:spcAft>
                <a:spcPts val="0"/>
              </a:spcAft>
              <a:buSzPts val="1300"/>
              <a:buChar char="-"/>
            </a:pPr>
            <a:r>
              <a:rPr lang="en"/>
              <a:t>1st British port town in S.E. Asia </a:t>
            </a:r>
            <a:endParaRPr/>
          </a:p>
          <a:p>
            <a:pPr marL="0" lvl="0" indent="0" algn="l" rtl="0">
              <a:spcBef>
                <a:spcPts val="1600"/>
              </a:spcBef>
              <a:spcAft>
                <a:spcPts val="1600"/>
              </a:spcAft>
              <a:buNone/>
            </a:pPr>
            <a:endParaRPr/>
          </a:p>
        </p:txBody>
      </p:sp>
      <p:pic>
        <p:nvPicPr>
          <p:cNvPr id="163" name="Google Shape;163;p17"/>
          <p:cNvPicPr preferRelativeResize="0"/>
          <p:nvPr/>
        </p:nvPicPr>
        <p:blipFill>
          <a:blip r:embed="rId3">
            <a:alphaModFix/>
          </a:blip>
          <a:stretch>
            <a:fillRect/>
          </a:stretch>
        </p:blipFill>
        <p:spPr>
          <a:xfrm>
            <a:off x="1297500" y="1567550"/>
            <a:ext cx="3895725" cy="1171575"/>
          </a:xfrm>
          <a:prstGeom prst="rect">
            <a:avLst/>
          </a:prstGeom>
          <a:noFill/>
          <a:ln>
            <a:noFill/>
          </a:ln>
        </p:spPr>
      </p:pic>
      <p:pic>
        <p:nvPicPr>
          <p:cNvPr id="164" name="Google Shape;164;p17"/>
          <p:cNvPicPr preferRelativeResize="0"/>
          <p:nvPr/>
        </p:nvPicPr>
        <p:blipFill>
          <a:blip r:embed="rId4">
            <a:alphaModFix/>
          </a:blip>
          <a:stretch>
            <a:fillRect/>
          </a:stretch>
        </p:blipFill>
        <p:spPr>
          <a:xfrm>
            <a:off x="5453913" y="2739113"/>
            <a:ext cx="2619375" cy="174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1297500" y="195525"/>
            <a:ext cx="7038900" cy="11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Anthropogenic sources of elements </a:t>
            </a:r>
            <a:endParaRPr/>
          </a:p>
        </p:txBody>
      </p:sp>
      <p:sp>
        <p:nvSpPr>
          <p:cNvPr id="170" name="Google Shape;170;p18"/>
          <p:cNvSpPr txBox="1">
            <a:spLocks noGrp="1"/>
          </p:cNvSpPr>
          <p:nvPr>
            <p:ph type="body" idx="1"/>
          </p:nvPr>
        </p:nvSpPr>
        <p:spPr>
          <a:xfrm>
            <a:off x="1297500" y="760425"/>
            <a:ext cx="7038900" cy="270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Arsenic (As)</a:t>
            </a:r>
            <a:endParaRPr/>
          </a:p>
          <a:p>
            <a:pPr marL="457200" lvl="0" indent="-311150" algn="l" rtl="0">
              <a:spcBef>
                <a:spcPts val="1600"/>
              </a:spcBef>
              <a:spcAft>
                <a:spcPts val="0"/>
              </a:spcAft>
              <a:buSzPts val="1300"/>
              <a:buChar char="-"/>
            </a:pPr>
            <a:r>
              <a:rPr lang="en"/>
              <a:t>Dust from ores melting, pesticide manufacturing, coal combustion, geothermal plant power, sulfide ore &amp; smelting, wood preserving agents, &amp; pig &amp; poultry sewage</a:t>
            </a:r>
            <a:endParaRPr/>
          </a:p>
          <a:p>
            <a:pPr marL="0" lvl="0" indent="0" algn="l" rtl="0">
              <a:spcBef>
                <a:spcPts val="1600"/>
              </a:spcBef>
              <a:spcAft>
                <a:spcPts val="0"/>
              </a:spcAft>
              <a:buNone/>
            </a:pPr>
            <a:r>
              <a:rPr lang="en"/>
              <a:t>Lead (pb) </a:t>
            </a:r>
            <a:endParaRPr/>
          </a:p>
          <a:p>
            <a:pPr marL="457200" lvl="0" indent="-311150" algn="l" rtl="0">
              <a:spcBef>
                <a:spcPts val="1600"/>
              </a:spcBef>
              <a:spcAft>
                <a:spcPts val="0"/>
              </a:spcAft>
              <a:buSzPts val="1300"/>
              <a:buChar char="-"/>
            </a:pPr>
            <a:r>
              <a:rPr lang="en"/>
              <a:t>Industrial emissions, high-temp processes in smelter, lead acid batteries, previously used leaded patrol, erosion, chemical weathering from coal mines</a:t>
            </a:r>
            <a:endParaRPr/>
          </a:p>
          <a:p>
            <a:pPr marL="0" lvl="0" indent="0" algn="l" rtl="0">
              <a:spcBef>
                <a:spcPts val="1600"/>
              </a:spcBef>
              <a:spcAft>
                <a:spcPts val="0"/>
              </a:spcAft>
              <a:buNone/>
            </a:pPr>
            <a:r>
              <a:rPr lang="en"/>
              <a:t>Nickel (Ni)</a:t>
            </a:r>
            <a:endParaRPr/>
          </a:p>
          <a:p>
            <a:pPr marL="457200" lvl="0" indent="-311150" algn="l" rtl="0">
              <a:spcBef>
                <a:spcPts val="1600"/>
              </a:spcBef>
              <a:spcAft>
                <a:spcPts val="0"/>
              </a:spcAft>
              <a:buSzPts val="1300"/>
              <a:buChar char="-"/>
            </a:pPr>
            <a:r>
              <a:rPr lang="en"/>
              <a:t>Thermal power plant, metal processing operation, combustion of coal &amp; oil, sewage sludge, phosphate sludges</a:t>
            </a:r>
            <a:endParaRPr/>
          </a:p>
          <a:p>
            <a:pPr marL="0" lvl="0" indent="0" algn="l" rtl="0">
              <a:spcBef>
                <a:spcPts val="1600"/>
              </a:spcBef>
              <a:spcAft>
                <a:spcPts val="0"/>
              </a:spcAft>
              <a:buNone/>
            </a:pPr>
            <a:r>
              <a:rPr lang="en"/>
              <a:t>Cadmium (Cd)</a:t>
            </a:r>
            <a:endParaRPr/>
          </a:p>
          <a:p>
            <a:pPr marL="457200" lvl="0" indent="-311150" algn="l" rtl="0">
              <a:spcBef>
                <a:spcPts val="1600"/>
              </a:spcBef>
              <a:spcAft>
                <a:spcPts val="0"/>
              </a:spcAft>
              <a:buSzPts val="1300"/>
              <a:buChar char="-"/>
            </a:pPr>
            <a:r>
              <a:rPr lang="en"/>
              <a:t>Phosphate fertilizers, by-product of mining, battery production, stabilizers for plastic &amp; traffic emissions  </a:t>
            </a: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Kdkdkd</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lnSpc>
                <a:spcPct val="100000"/>
              </a:lnSpc>
              <a:spcBef>
                <a:spcPts val="1600"/>
              </a:spcBef>
              <a:spcAft>
                <a:spcPts val="0"/>
              </a:spcAft>
              <a:buNone/>
            </a:pPr>
            <a:r>
              <a:rPr lang="en" sz="1100" u="sng">
                <a:solidFill>
                  <a:schemeClr val="accent5"/>
                </a:solidFill>
                <a:latin typeface="Arial"/>
                <a:ea typeface="Arial"/>
                <a:cs typeface="Arial"/>
                <a:sym typeface="Arial"/>
                <a:hlinkClick r:id="rId3"/>
              </a:rPr>
              <a:t>https://knoema.com/atlas/Malaysia/CO2-emissions</a:t>
            </a:r>
            <a:endParaRPr/>
          </a:p>
        </p:txBody>
      </p:sp>
      <p:pic>
        <p:nvPicPr>
          <p:cNvPr id="177" name="Google Shape;177;p19"/>
          <p:cNvPicPr preferRelativeResize="0"/>
          <p:nvPr/>
        </p:nvPicPr>
        <p:blipFill>
          <a:blip r:embed="rId4">
            <a:alphaModFix/>
          </a:blip>
          <a:stretch>
            <a:fillRect/>
          </a:stretch>
        </p:blipFill>
        <p:spPr>
          <a:xfrm>
            <a:off x="827313" y="223625"/>
            <a:ext cx="7489369" cy="3983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Rock Deposits</a:t>
            </a:r>
            <a:endParaRPr sz="3000"/>
          </a:p>
        </p:txBody>
      </p:sp>
      <p:sp>
        <p:nvSpPr>
          <p:cNvPr id="183" name="Google Shape;183;p20"/>
          <p:cNvSpPr txBox="1">
            <a:spLocks noGrp="1"/>
          </p:cNvSpPr>
          <p:nvPr>
            <p:ph type="body" idx="1"/>
          </p:nvPr>
        </p:nvSpPr>
        <p:spPr>
          <a:xfrm>
            <a:off x="1297500" y="1106350"/>
            <a:ext cx="7038900" cy="33723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Types of rock deposits in Penang Islands</a:t>
            </a:r>
            <a:endParaRPr sz="1800"/>
          </a:p>
          <a:p>
            <a:pPr marL="914400" lvl="1" indent="-298450" algn="l" rtl="0">
              <a:spcBef>
                <a:spcPts val="0"/>
              </a:spcBef>
              <a:spcAft>
                <a:spcPts val="0"/>
              </a:spcAft>
              <a:buSzPts val="1100"/>
              <a:buChar char="-"/>
            </a:pPr>
            <a:r>
              <a:rPr lang="en"/>
              <a:t>Penang Island is made up of  Quaternary deposits and granitic rocks..</a:t>
            </a:r>
            <a:endParaRPr/>
          </a:p>
          <a:p>
            <a:pPr marL="914400" lvl="1" indent="-298450" algn="l" rtl="0">
              <a:spcBef>
                <a:spcPts val="0"/>
              </a:spcBef>
              <a:spcAft>
                <a:spcPts val="0"/>
              </a:spcAft>
              <a:buSzPts val="1100"/>
              <a:buChar char="-"/>
            </a:pPr>
            <a:r>
              <a:rPr lang="en" sz="1400"/>
              <a:t>The North Penang</a:t>
            </a:r>
            <a:r>
              <a:rPr lang="en"/>
              <a:t> </a:t>
            </a:r>
            <a:endParaRPr/>
          </a:p>
          <a:p>
            <a:pPr marL="1371600" lvl="2" indent="-298450" algn="l" rtl="0">
              <a:spcBef>
                <a:spcPts val="0"/>
              </a:spcBef>
              <a:spcAft>
                <a:spcPts val="0"/>
              </a:spcAft>
              <a:buSzPts val="1100"/>
              <a:buChar char="-"/>
            </a:pPr>
            <a:r>
              <a:rPr lang="en"/>
              <a:t>orthoclase to intermediate microcline granite,</a:t>
            </a:r>
            <a:endParaRPr/>
          </a:p>
          <a:p>
            <a:pPr marL="914400" lvl="1" indent="-317500" algn="l" rtl="0">
              <a:spcBef>
                <a:spcPts val="0"/>
              </a:spcBef>
              <a:spcAft>
                <a:spcPts val="0"/>
              </a:spcAft>
              <a:buSzPts val="1400"/>
              <a:buChar char="-"/>
            </a:pPr>
            <a:r>
              <a:rPr lang="en" sz="1400"/>
              <a:t>The South Penang </a:t>
            </a:r>
            <a:endParaRPr sz="1400"/>
          </a:p>
          <a:p>
            <a:pPr marL="1371600" lvl="2" indent="-298450" algn="l" rtl="0">
              <a:spcBef>
                <a:spcPts val="0"/>
              </a:spcBef>
              <a:spcAft>
                <a:spcPts val="0"/>
              </a:spcAft>
              <a:buSzPts val="1100"/>
              <a:buChar char="-"/>
            </a:pPr>
            <a:r>
              <a:rPr lang="en"/>
              <a:t>Pluton exhibits microcline granite</a:t>
            </a:r>
            <a:endParaRPr/>
          </a:p>
          <a:p>
            <a:pPr marL="457200" lvl="0" indent="-311150" algn="l" rtl="0">
              <a:spcBef>
                <a:spcPts val="0"/>
              </a:spcBef>
              <a:spcAft>
                <a:spcPts val="0"/>
              </a:spcAft>
              <a:buSzPts val="1300"/>
              <a:buChar char="-"/>
            </a:pPr>
            <a:r>
              <a:rPr lang="en"/>
              <a:t>Quaternary deposits of Penang Island </a:t>
            </a:r>
            <a:endParaRPr/>
          </a:p>
          <a:p>
            <a:pPr marL="914400" lvl="1" indent="-298450" algn="l" rtl="0">
              <a:spcBef>
                <a:spcPts val="0"/>
              </a:spcBef>
              <a:spcAft>
                <a:spcPts val="0"/>
              </a:spcAft>
              <a:buSzPts val="1100"/>
              <a:buChar char="-"/>
            </a:pPr>
            <a:r>
              <a:rPr lang="en"/>
              <a:t>Simpang Formation </a:t>
            </a:r>
            <a:endParaRPr/>
          </a:p>
          <a:p>
            <a:pPr marL="914400" lvl="1" indent="-298450" algn="l" rtl="0">
              <a:spcBef>
                <a:spcPts val="0"/>
              </a:spcBef>
              <a:spcAft>
                <a:spcPts val="0"/>
              </a:spcAft>
              <a:buSzPts val="1100"/>
              <a:buChar char="-"/>
            </a:pPr>
            <a:r>
              <a:rPr lang="en"/>
              <a:t> Beruas Formation</a:t>
            </a:r>
            <a:endParaRPr/>
          </a:p>
          <a:p>
            <a:pPr marL="914400" lvl="1" indent="-298450" algn="l" rtl="0">
              <a:spcBef>
                <a:spcPts val="0"/>
              </a:spcBef>
              <a:spcAft>
                <a:spcPts val="0"/>
              </a:spcAft>
              <a:buSzPts val="1100"/>
              <a:buChar char="-"/>
            </a:pPr>
            <a:r>
              <a:rPr lang="en"/>
              <a:t>Gula Formation </a:t>
            </a: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r>
              <a:rPr lang="en" sz="1100">
                <a:highlight>
                  <a:schemeClr val="accent1"/>
                </a:highlight>
              </a:rPr>
              <a:t>)</a:t>
            </a:r>
            <a:endParaRPr>
              <a:highlight>
                <a:schemeClr val="accent1"/>
              </a:highlight>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0" name="Google Shape;190;p21"/>
          <p:cNvPicPr preferRelativeResize="0"/>
          <p:nvPr/>
        </p:nvPicPr>
        <p:blipFill>
          <a:blip r:embed="rId3">
            <a:alphaModFix/>
          </a:blip>
          <a:stretch>
            <a:fillRect/>
          </a:stretch>
        </p:blipFill>
        <p:spPr>
          <a:xfrm>
            <a:off x="2649550" y="0"/>
            <a:ext cx="4035674" cy="5143498"/>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On-screen Show (16:9)</PresentationFormat>
  <Paragraphs>82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Focus</vt:lpstr>
      <vt:lpstr>Distribution &amp; Contamination Assessment of potentially harmful elements (As, Pb, Ni, Cd) in the topsoil of Penang Island, Malaysia </vt:lpstr>
      <vt:lpstr>PowerPoint Presentation</vt:lpstr>
      <vt:lpstr>Purpose of study </vt:lpstr>
      <vt:lpstr>Where these elements are derived from naturally</vt:lpstr>
      <vt:lpstr>High carbon footprint?</vt:lpstr>
      <vt:lpstr>Anthropogenic sources of elements </vt:lpstr>
      <vt:lpstr>PowerPoint Presentation</vt:lpstr>
      <vt:lpstr>Rock Deposits</vt:lpstr>
      <vt:lpstr>PowerPoint Presentation</vt:lpstr>
      <vt:lpstr>Methods &amp; sampling</vt:lpstr>
      <vt:lpstr>More Methods </vt:lpstr>
      <vt:lpstr>Results </vt:lpstr>
      <vt:lpstr>Results</vt:lpstr>
      <vt:lpstr>PowerPoint Presentation</vt:lpstr>
      <vt:lpstr>Citations </vt:lpstr>
      <vt:lpstr>Summary of Article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&amp; Contamination Assessment of potentially harmful elements (As, Pb, Ni, Cd) in the topsoil of Penang Island, Malaysia </dc:title>
  <dc:creator>Nelson</dc:creator>
  <cp:lastModifiedBy>Nelson</cp:lastModifiedBy>
  <cp:revision>1</cp:revision>
  <dcterms:modified xsi:type="dcterms:W3CDTF">2019-12-09T17:31:07Z</dcterms:modified>
</cp:coreProperties>
</file>