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ontserrat"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1" d="100"/>
          <a:sy n="131" d="100"/>
        </p:scale>
        <p:origin x="-478" y="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098224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c5ac118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c5ac118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5c5ac1182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5c5ac1182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c5ac1182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c5ac118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5c5ac1182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5c5ac1182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5c5ac118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5c5ac118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5cd4334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5cd4334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5c5ac118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5c5ac118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5c5ac1182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5c5ac1182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5c5ac1182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5c5ac1182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5c5ac1182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5c5ac118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5c5ac1182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5c5ac1182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5c5ac1182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5c5ac1182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5c5ac1182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5c5ac1182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c5ac1182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5c5ac1182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7/s00769-006-0238-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path path="circle">
            <a:fillToRect l="50000" t="50000" r="50000" b="50000"/>
          </a:path>
          <a:tileRect/>
        </a:gra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4132400" y="2571750"/>
            <a:ext cx="4299900" cy="73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Times New Roman"/>
                <a:ea typeface="Times New Roman"/>
                <a:cs typeface="Times New Roman"/>
                <a:sym typeface="Times New Roman"/>
              </a:rPr>
              <a:t>Iraqi Pollution Indices</a:t>
            </a:r>
            <a:endParaRPr sz="3600">
              <a:latin typeface="Times New Roman"/>
              <a:ea typeface="Times New Roman"/>
              <a:cs typeface="Times New Roman"/>
              <a:sym typeface="Times New Roman"/>
            </a:endParaRPr>
          </a:p>
        </p:txBody>
      </p:sp>
      <p:sp>
        <p:nvSpPr>
          <p:cNvPr id="135" name="Google Shape;135;p13"/>
          <p:cNvSpPr txBox="1">
            <a:spLocks noGrp="1"/>
          </p:cNvSpPr>
          <p:nvPr>
            <p:ph type="subTitle" idx="1"/>
          </p:nvPr>
        </p:nvSpPr>
        <p:spPr>
          <a:xfrm>
            <a:off x="4977175" y="3309750"/>
            <a:ext cx="2974800" cy="5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Georgia"/>
                <a:ea typeface="Georgia"/>
                <a:cs typeface="Georgia"/>
                <a:sym typeface="Georgia"/>
              </a:rPr>
              <a:t>The Kirkuk Case Study </a:t>
            </a:r>
            <a:endParaRPr sz="1800">
              <a:latin typeface="Georgia"/>
              <a:ea typeface="Georgia"/>
              <a:cs typeface="Georgia"/>
              <a:sym typeface="Georgia"/>
            </a:endParaRPr>
          </a:p>
        </p:txBody>
      </p:sp>
      <p:pic>
        <p:nvPicPr>
          <p:cNvPr id="136" name="Google Shape;136;p13"/>
          <p:cNvPicPr preferRelativeResize="0"/>
          <p:nvPr/>
        </p:nvPicPr>
        <p:blipFill>
          <a:blip r:embed="rId3">
            <a:alphaModFix/>
          </a:blip>
          <a:stretch>
            <a:fillRect/>
          </a:stretch>
        </p:blipFill>
        <p:spPr>
          <a:xfrm>
            <a:off x="4572000" y="291293"/>
            <a:ext cx="3420701" cy="2280456"/>
          </a:xfrm>
          <a:prstGeom prst="rect">
            <a:avLst/>
          </a:prstGeom>
          <a:noFill/>
          <a:ln>
            <a:noFill/>
          </a:ln>
        </p:spPr>
      </p:pic>
      <p:sp>
        <p:nvSpPr>
          <p:cNvPr id="137" name="Google Shape;137;p13"/>
          <p:cNvSpPr txBox="1"/>
          <p:nvPr/>
        </p:nvSpPr>
        <p:spPr>
          <a:xfrm>
            <a:off x="5273225" y="4551450"/>
            <a:ext cx="18684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Lato"/>
                <a:ea typeface="Lato"/>
                <a:cs typeface="Lato"/>
                <a:sym typeface="Lato"/>
              </a:rPr>
              <a:t>Michael Burke - 2019</a:t>
            </a:r>
            <a:endParaRPr>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215"/>
        <p:cNvGrpSpPr/>
        <p:nvPr/>
      </p:nvGrpSpPr>
      <p:grpSpPr>
        <a:xfrm>
          <a:off x="0" y="0"/>
          <a:ext cx="0" cy="0"/>
          <a:chOff x="0" y="0"/>
          <a:chExt cx="0" cy="0"/>
        </a:xfrm>
      </p:grpSpPr>
      <p:sp>
        <p:nvSpPr>
          <p:cNvPr id="216" name="Google Shape;216;p22"/>
          <p:cNvSpPr txBox="1">
            <a:spLocks noGrp="1"/>
          </p:cNvSpPr>
          <p:nvPr>
            <p:ph type="title"/>
          </p:nvPr>
        </p:nvSpPr>
        <p:spPr>
          <a:xfrm>
            <a:off x="1101025" y="489950"/>
            <a:ext cx="73020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of Results: Soil Quality and Pollutants</a:t>
            </a:r>
            <a:endParaRPr/>
          </a:p>
        </p:txBody>
      </p:sp>
      <p:sp>
        <p:nvSpPr>
          <p:cNvPr id="217" name="Google Shape;217;p22"/>
          <p:cNvSpPr txBox="1">
            <a:spLocks noGrp="1"/>
          </p:cNvSpPr>
          <p:nvPr>
            <p:ph type="body" idx="1"/>
          </p:nvPr>
        </p:nvSpPr>
        <p:spPr>
          <a:xfrm>
            <a:off x="1101025" y="1221125"/>
            <a:ext cx="7235400" cy="2683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Parts per Million (ppm) and pH values of the tested metals in soil samples compared to global averages</a:t>
            </a:r>
            <a:endParaRPr sz="1400"/>
          </a:p>
          <a:p>
            <a:pPr marL="914400" lvl="1" indent="-317500" algn="l" rtl="0">
              <a:spcBef>
                <a:spcPts val="0"/>
              </a:spcBef>
              <a:spcAft>
                <a:spcPts val="0"/>
              </a:spcAft>
              <a:buSzPts val="1400"/>
              <a:buChar char="○"/>
            </a:pPr>
            <a:r>
              <a:rPr lang="en" sz="1400"/>
              <a:t>Minimum, maximum, median, mean, and global average percentage comparison</a:t>
            </a:r>
            <a:endParaRPr sz="1400"/>
          </a:p>
          <a:p>
            <a:pPr marL="457200" lvl="0" indent="-317500" algn="l" rtl="0">
              <a:spcBef>
                <a:spcPts val="0"/>
              </a:spcBef>
              <a:spcAft>
                <a:spcPts val="0"/>
              </a:spcAft>
              <a:buSzPts val="1400"/>
              <a:buChar char="●"/>
            </a:pPr>
            <a:r>
              <a:rPr lang="en" sz="1400"/>
              <a:t>Tested Regions include:</a:t>
            </a:r>
            <a:endParaRPr sz="1400"/>
          </a:p>
          <a:p>
            <a:pPr marL="914400" lvl="1" indent="-317500" algn="l" rtl="0">
              <a:spcBef>
                <a:spcPts val="0"/>
              </a:spcBef>
              <a:spcAft>
                <a:spcPts val="0"/>
              </a:spcAft>
              <a:buSzPts val="1400"/>
              <a:buChar char="○"/>
            </a:pPr>
            <a:r>
              <a:rPr lang="en" sz="1400"/>
              <a:t>Residential (RE)</a:t>
            </a:r>
            <a:endParaRPr sz="1400"/>
          </a:p>
          <a:p>
            <a:pPr marL="914400" lvl="1" indent="-317500" algn="l" rtl="0">
              <a:spcBef>
                <a:spcPts val="0"/>
              </a:spcBef>
              <a:spcAft>
                <a:spcPts val="0"/>
              </a:spcAft>
              <a:buSzPts val="1400"/>
              <a:buChar char="○"/>
            </a:pPr>
            <a:r>
              <a:rPr lang="en" sz="1400"/>
              <a:t>Industrial (IN)</a:t>
            </a:r>
            <a:endParaRPr sz="1400"/>
          </a:p>
          <a:p>
            <a:pPr marL="914400" lvl="1" indent="-317500" algn="l" rtl="0">
              <a:spcBef>
                <a:spcPts val="0"/>
              </a:spcBef>
              <a:spcAft>
                <a:spcPts val="0"/>
              </a:spcAft>
              <a:buSzPts val="1400"/>
              <a:buChar char="○"/>
            </a:pPr>
            <a:r>
              <a:rPr lang="en" sz="1400"/>
              <a:t>Commercial (CM)</a:t>
            </a:r>
            <a:endParaRPr sz="1400"/>
          </a:p>
          <a:p>
            <a:pPr marL="914400" lvl="1" indent="-317500" algn="l" rtl="0">
              <a:spcBef>
                <a:spcPts val="0"/>
              </a:spcBef>
              <a:spcAft>
                <a:spcPts val="0"/>
              </a:spcAft>
              <a:buSzPts val="1400"/>
              <a:buChar char="○"/>
            </a:pPr>
            <a:r>
              <a:rPr lang="en" sz="1400"/>
              <a:t>Green Space (GS)</a:t>
            </a:r>
            <a:endParaRPr sz="1400"/>
          </a:p>
          <a:p>
            <a:pPr marL="914400" lvl="1" indent="-317500" algn="l" rtl="0">
              <a:spcBef>
                <a:spcPts val="0"/>
              </a:spcBef>
              <a:spcAft>
                <a:spcPts val="0"/>
              </a:spcAft>
              <a:buSzPts val="1400"/>
              <a:buChar char="○"/>
            </a:pPr>
            <a:r>
              <a:rPr lang="en" sz="1400"/>
              <a:t>Open Space (OS)</a:t>
            </a:r>
            <a:endParaRPr sz="1400"/>
          </a:p>
          <a:p>
            <a:pPr marL="914400" lvl="1" indent="-317500" algn="l" rtl="0">
              <a:spcBef>
                <a:spcPts val="0"/>
              </a:spcBef>
              <a:spcAft>
                <a:spcPts val="0"/>
              </a:spcAft>
              <a:buSzPts val="1400"/>
              <a:buChar char="○"/>
            </a:pPr>
            <a:r>
              <a:rPr lang="en" sz="1400"/>
              <a:t>Road Space (OS)</a:t>
            </a:r>
            <a:endParaRPr sz="1400"/>
          </a:p>
          <a:p>
            <a:pPr marL="0" lvl="0" indent="0" algn="l" rtl="0">
              <a:spcBef>
                <a:spcPts val="1600"/>
              </a:spcBef>
              <a:spcAft>
                <a:spcPts val="0"/>
              </a:spcAft>
              <a:buNone/>
            </a:pPr>
            <a:r>
              <a:rPr lang="en" sz="1400"/>
              <a:t/>
            </a:r>
            <a:br>
              <a:rPr lang="en" sz="1400"/>
            </a:br>
            <a:endParaRPr sz="1400"/>
          </a:p>
          <a:p>
            <a:pPr marL="0" lvl="0" indent="0" algn="l" rtl="0">
              <a:spcBef>
                <a:spcPts val="1600"/>
              </a:spcBef>
              <a:spcAft>
                <a:spcPts val="1600"/>
              </a:spcAft>
              <a:buNone/>
            </a:pPr>
            <a:endParaRPr sz="1400"/>
          </a:p>
        </p:txBody>
      </p:sp>
      <p:sp>
        <p:nvSpPr>
          <p:cNvPr id="218" name="Google Shape;218;p22"/>
          <p:cNvSpPr txBox="1"/>
          <p:nvPr/>
        </p:nvSpPr>
        <p:spPr>
          <a:xfrm>
            <a:off x="377425" y="3719300"/>
            <a:ext cx="4497900" cy="1268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Font typeface="Lato"/>
              <a:buChar char="●"/>
            </a:pPr>
            <a:r>
              <a:rPr lang="en" sz="1800">
                <a:solidFill>
                  <a:schemeClr val="lt1"/>
                </a:solidFill>
                <a:latin typeface="Lato"/>
                <a:ea typeface="Lato"/>
                <a:cs typeface="Lato"/>
                <a:sym typeface="Lato"/>
              </a:rPr>
              <a:t>Cobalt concentrations have high averages when compared globally</a:t>
            </a:r>
            <a:endParaRPr sz="1800">
              <a:solidFill>
                <a:schemeClr val="lt1"/>
              </a:solidFill>
              <a:latin typeface="Lato"/>
              <a:ea typeface="Lato"/>
              <a:cs typeface="Lato"/>
              <a:sym typeface="Lato"/>
            </a:endParaRPr>
          </a:p>
          <a:p>
            <a:pPr marL="457200" lvl="0" indent="-342900" algn="l" rtl="0">
              <a:spcBef>
                <a:spcPts val="0"/>
              </a:spcBef>
              <a:spcAft>
                <a:spcPts val="0"/>
              </a:spcAft>
              <a:buClr>
                <a:schemeClr val="lt1"/>
              </a:buClr>
              <a:buSzPts val="1800"/>
              <a:buFont typeface="Lato"/>
              <a:buChar char="●"/>
            </a:pPr>
            <a:r>
              <a:rPr lang="en" sz="1800">
                <a:solidFill>
                  <a:schemeClr val="lt1"/>
                </a:solidFill>
                <a:latin typeface="Lato"/>
                <a:ea typeface="Lato"/>
                <a:cs typeface="Lato"/>
                <a:sym typeface="Lato"/>
              </a:rPr>
              <a:t>Result of fossil fuel combustion products</a:t>
            </a:r>
            <a:endParaRPr sz="1800">
              <a:solidFill>
                <a:schemeClr val="lt1"/>
              </a:solidFill>
              <a:latin typeface="Lato"/>
              <a:ea typeface="Lato"/>
              <a:cs typeface="Lato"/>
              <a:sym typeface="Lato"/>
            </a:endParaRPr>
          </a:p>
        </p:txBody>
      </p:sp>
      <p:pic>
        <p:nvPicPr>
          <p:cNvPr id="219" name="Google Shape;219;p22"/>
          <p:cNvPicPr preferRelativeResize="0"/>
          <p:nvPr/>
        </p:nvPicPr>
        <p:blipFill>
          <a:blip r:embed="rId3">
            <a:alphaModFix/>
          </a:blip>
          <a:stretch>
            <a:fillRect/>
          </a:stretch>
        </p:blipFill>
        <p:spPr>
          <a:xfrm>
            <a:off x="4666375" y="2297165"/>
            <a:ext cx="3736651" cy="24911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Pollutant Evaluations</a:t>
            </a:r>
            <a:endParaRPr/>
          </a:p>
        </p:txBody>
      </p:sp>
      <p:sp>
        <p:nvSpPr>
          <p:cNvPr id="225" name="Google Shape;225;p23"/>
          <p:cNvSpPr txBox="1">
            <a:spLocks noGrp="1"/>
          </p:cNvSpPr>
          <p:nvPr>
            <p:ph type="body" idx="1"/>
          </p:nvPr>
        </p:nvSpPr>
        <p:spPr>
          <a:xfrm>
            <a:off x="1297500" y="991700"/>
            <a:ext cx="7038900" cy="324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Burning of oil trash from Kirkuk Oil Refinery determined as source</a:t>
            </a:r>
            <a:endParaRPr sz="1500"/>
          </a:p>
          <a:p>
            <a:pPr marL="457200" lvl="0" indent="-323850" algn="l" rtl="0">
              <a:spcBef>
                <a:spcPts val="0"/>
              </a:spcBef>
              <a:spcAft>
                <a:spcPts val="0"/>
              </a:spcAft>
              <a:buSzPts val="1500"/>
              <a:buChar char="●"/>
            </a:pPr>
            <a:r>
              <a:rPr lang="en" sz="1500"/>
              <a:t>Cobalt-laden sludge and phosphate fertilizers also sources</a:t>
            </a:r>
            <a:endParaRPr sz="1500"/>
          </a:p>
          <a:p>
            <a:pPr marL="914400" lvl="1" indent="-323850" algn="l" rtl="0">
              <a:spcBef>
                <a:spcPts val="0"/>
              </a:spcBef>
              <a:spcAft>
                <a:spcPts val="0"/>
              </a:spcAft>
              <a:buSzPts val="1500"/>
              <a:buChar char="○"/>
            </a:pPr>
            <a:r>
              <a:rPr lang="en" sz="1500"/>
              <a:t>Very close to Khassa River and near agricultural areas</a:t>
            </a:r>
            <a:endParaRPr sz="1500"/>
          </a:p>
          <a:p>
            <a:pPr marL="457200" lvl="0" indent="-323850" algn="l" rtl="0">
              <a:spcBef>
                <a:spcPts val="0"/>
              </a:spcBef>
              <a:spcAft>
                <a:spcPts val="0"/>
              </a:spcAft>
              <a:buSzPts val="1500"/>
              <a:buChar char="●"/>
            </a:pPr>
            <a:r>
              <a:rPr lang="en" sz="1500"/>
              <a:t>Concentration of nickel, lead, and arsenic all linked to industrial activities in IN zones</a:t>
            </a:r>
            <a:endParaRPr sz="1500"/>
          </a:p>
          <a:p>
            <a:pPr marL="457200" lvl="0" indent="-323850" algn="l" rtl="0">
              <a:spcBef>
                <a:spcPts val="0"/>
              </a:spcBef>
              <a:spcAft>
                <a:spcPts val="0"/>
              </a:spcAft>
              <a:buSzPts val="1500"/>
              <a:buChar char="●"/>
            </a:pPr>
            <a:r>
              <a:rPr lang="en" sz="1500"/>
              <a:t>Garages, metal workshops, and waste dumps yield high amounts of lead</a:t>
            </a:r>
            <a:endParaRPr sz="1500"/>
          </a:p>
        </p:txBody>
      </p:sp>
      <p:pic>
        <p:nvPicPr>
          <p:cNvPr id="226" name="Google Shape;226;p23"/>
          <p:cNvPicPr preferRelativeResize="0"/>
          <p:nvPr/>
        </p:nvPicPr>
        <p:blipFill>
          <a:blip r:embed="rId3">
            <a:alphaModFix/>
          </a:blip>
          <a:stretch>
            <a:fillRect/>
          </a:stretch>
        </p:blipFill>
        <p:spPr>
          <a:xfrm>
            <a:off x="2906135" y="2764575"/>
            <a:ext cx="3331724" cy="2230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230"/>
        <p:cNvGrpSpPr/>
        <p:nvPr/>
      </p:nvGrpSpPr>
      <p:grpSpPr>
        <a:xfrm>
          <a:off x="0" y="0"/>
          <a:ext cx="0" cy="0"/>
          <a:chOff x="0" y="0"/>
          <a:chExt cx="0" cy="0"/>
        </a:xfrm>
      </p:grpSpPr>
      <p:sp>
        <p:nvSpPr>
          <p:cNvPr id="231" name="Google Shape;231;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Soil pH Impact on Metal Pollutants</a:t>
            </a:r>
            <a:endParaRPr/>
          </a:p>
        </p:txBody>
      </p:sp>
      <p:sp>
        <p:nvSpPr>
          <p:cNvPr id="232" name="Google Shape;232;p24"/>
          <p:cNvSpPr txBox="1">
            <a:spLocks noGrp="1"/>
          </p:cNvSpPr>
          <p:nvPr>
            <p:ph type="body" idx="1"/>
          </p:nvPr>
        </p:nvSpPr>
        <p:spPr>
          <a:xfrm>
            <a:off x="1297500" y="1019225"/>
            <a:ext cx="7038900" cy="2459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Plays major role in dissolution and precipitation processes</a:t>
            </a:r>
            <a:endParaRPr/>
          </a:p>
          <a:p>
            <a:pPr marL="457200" lvl="0" indent="-311150" algn="l" rtl="0">
              <a:spcBef>
                <a:spcPts val="0"/>
              </a:spcBef>
              <a:spcAft>
                <a:spcPts val="0"/>
              </a:spcAft>
              <a:buSzPts val="1300"/>
              <a:buChar char="●"/>
            </a:pPr>
            <a:r>
              <a:rPr lang="en"/>
              <a:t>High temperature climate accelerates dissolution process </a:t>
            </a:r>
            <a:endParaRPr/>
          </a:p>
          <a:p>
            <a:pPr marL="457200" lvl="0" indent="-311150" algn="l" rtl="0">
              <a:spcBef>
                <a:spcPts val="0"/>
              </a:spcBef>
              <a:spcAft>
                <a:spcPts val="0"/>
              </a:spcAft>
              <a:buSzPts val="1300"/>
              <a:buChar char="●"/>
            </a:pPr>
            <a:r>
              <a:rPr lang="en"/>
              <a:t>Most soil tested to be slightly or moderately alkaline</a:t>
            </a:r>
            <a:endParaRPr/>
          </a:p>
          <a:p>
            <a:pPr marL="914400" lvl="1" indent="-311150" algn="l" rtl="0">
              <a:spcBef>
                <a:spcPts val="0"/>
              </a:spcBef>
              <a:spcAft>
                <a:spcPts val="0"/>
              </a:spcAft>
              <a:buSzPts val="1300"/>
              <a:buChar char="○"/>
            </a:pPr>
            <a:r>
              <a:rPr lang="en" sz="1300"/>
              <a:t>Heavy metals precipitate under alkaline conditions under:</a:t>
            </a:r>
            <a:endParaRPr sz="1300"/>
          </a:p>
          <a:p>
            <a:pPr marL="1371600" lvl="2" indent="-311150" algn="l" rtl="0">
              <a:spcBef>
                <a:spcPts val="0"/>
              </a:spcBef>
              <a:spcAft>
                <a:spcPts val="0"/>
              </a:spcAft>
              <a:buSzPts val="1300"/>
              <a:buChar char="■"/>
            </a:pPr>
            <a:r>
              <a:rPr lang="en" sz="1300"/>
              <a:t>Phosphate</a:t>
            </a:r>
            <a:endParaRPr sz="1300"/>
          </a:p>
          <a:p>
            <a:pPr marL="1371600" lvl="2" indent="-311150" algn="l" rtl="0">
              <a:spcBef>
                <a:spcPts val="0"/>
              </a:spcBef>
              <a:spcAft>
                <a:spcPts val="0"/>
              </a:spcAft>
              <a:buSzPts val="1300"/>
              <a:buChar char="■"/>
            </a:pPr>
            <a:r>
              <a:rPr lang="en" sz="1300"/>
              <a:t>Hydroxide</a:t>
            </a:r>
            <a:endParaRPr sz="1300"/>
          </a:p>
          <a:p>
            <a:pPr marL="1371600" lvl="2" indent="-311150" algn="l" rtl="0">
              <a:spcBef>
                <a:spcPts val="0"/>
              </a:spcBef>
              <a:spcAft>
                <a:spcPts val="0"/>
              </a:spcAft>
              <a:buSzPts val="1300"/>
              <a:buChar char="■"/>
            </a:pPr>
            <a:r>
              <a:rPr lang="en" sz="1300"/>
              <a:t>Oxide</a:t>
            </a:r>
            <a:endParaRPr sz="1300"/>
          </a:p>
          <a:p>
            <a:pPr marL="1371600" lvl="2" indent="-311150" algn="l" rtl="0">
              <a:spcBef>
                <a:spcPts val="0"/>
              </a:spcBef>
              <a:spcAft>
                <a:spcPts val="0"/>
              </a:spcAft>
              <a:buSzPts val="1300"/>
              <a:buChar char="■"/>
            </a:pPr>
            <a:r>
              <a:rPr lang="en" sz="1300"/>
              <a:t>Carbonate</a:t>
            </a:r>
            <a:endParaRPr sz="1300"/>
          </a:p>
          <a:p>
            <a:pPr marL="457200" lvl="0" indent="-311150" algn="l" rtl="0">
              <a:spcBef>
                <a:spcPts val="0"/>
              </a:spcBef>
              <a:spcAft>
                <a:spcPts val="0"/>
              </a:spcAft>
              <a:buSzPts val="1300"/>
              <a:buChar char="●"/>
            </a:pPr>
            <a:r>
              <a:rPr lang="en"/>
              <a:t>Kirkuk soil’s high permeability contain metal due to the absorption of running water in response to the alkaline pH levels</a:t>
            </a:r>
            <a:endParaRPr/>
          </a:p>
          <a:p>
            <a:pPr marL="457200" lvl="0" indent="0" algn="l" rtl="0">
              <a:spcBef>
                <a:spcPts val="1600"/>
              </a:spcBef>
              <a:spcAft>
                <a:spcPts val="1600"/>
              </a:spcAft>
              <a:buNone/>
            </a:pPr>
            <a:endParaRPr/>
          </a:p>
        </p:txBody>
      </p:sp>
      <p:pic>
        <p:nvPicPr>
          <p:cNvPr id="233" name="Google Shape;233;p24"/>
          <p:cNvPicPr preferRelativeResize="0"/>
          <p:nvPr/>
        </p:nvPicPr>
        <p:blipFill>
          <a:blip r:embed="rId3">
            <a:alphaModFix/>
          </a:blip>
          <a:stretch>
            <a:fillRect/>
          </a:stretch>
        </p:blipFill>
        <p:spPr>
          <a:xfrm>
            <a:off x="2056800" y="3433925"/>
            <a:ext cx="5030400" cy="158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237"/>
        <p:cNvGrpSpPr/>
        <p:nvPr/>
      </p:nvGrpSpPr>
      <p:grpSpPr>
        <a:xfrm>
          <a:off x="0" y="0"/>
          <a:ext cx="0" cy="0"/>
          <a:chOff x="0" y="0"/>
          <a:chExt cx="0" cy="0"/>
        </a:xfrm>
      </p:grpSpPr>
      <p:sp>
        <p:nvSpPr>
          <p:cNvPr id="238" name="Google Shape;238;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 Levels of Pollution</a:t>
            </a:r>
            <a:endParaRPr/>
          </a:p>
        </p:txBody>
      </p:sp>
      <p:sp>
        <p:nvSpPr>
          <p:cNvPr id="239" name="Google Shape;239;p25"/>
          <p:cNvSpPr txBox="1">
            <a:spLocks noGrp="1"/>
          </p:cNvSpPr>
          <p:nvPr>
            <p:ph type="body" idx="1"/>
          </p:nvPr>
        </p:nvSpPr>
        <p:spPr>
          <a:xfrm>
            <a:off x="1297500" y="982225"/>
            <a:ext cx="7038900" cy="228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Experiment determined concentrations and roles/sources of metal pollutants in select soil types</a:t>
            </a:r>
            <a:endParaRPr sz="1400"/>
          </a:p>
          <a:p>
            <a:pPr marL="914400" lvl="1" indent="-317500" algn="l" rtl="0">
              <a:spcBef>
                <a:spcPts val="0"/>
              </a:spcBef>
              <a:spcAft>
                <a:spcPts val="0"/>
              </a:spcAft>
              <a:buSzPts val="1400"/>
              <a:buChar char="○"/>
            </a:pPr>
            <a:r>
              <a:rPr lang="en" sz="1400"/>
              <a:t>Open Space - High nickel, cobalt, and arsenic amounts</a:t>
            </a:r>
            <a:endParaRPr sz="1400"/>
          </a:p>
          <a:p>
            <a:pPr marL="914400" lvl="1" indent="-317500" algn="l" rtl="0">
              <a:spcBef>
                <a:spcPts val="0"/>
              </a:spcBef>
              <a:spcAft>
                <a:spcPts val="0"/>
              </a:spcAft>
              <a:buSzPts val="1400"/>
              <a:buChar char="○"/>
            </a:pPr>
            <a:r>
              <a:rPr lang="en" sz="1400"/>
              <a:t>Green Space - Affected by wastewater and used for agriculture</a:t>
            </a:r>
            <a:endParaRPr sz="1400"/>
          </a:p>
          <a:p>
            <a:pPr marL="914400" lvl="1" indent="-317500" algn="l" rtl="0">
              <a:spcBef>
                <a:spcPts val="0"/>
              </a:spcBef>
              <a:spcAft>
                <a:spcPts val="0"/>
              </a:spcAft>
              <a:buSzPts val="1400"/>
              <a:buChar char="○"/>
            </a:pPr>
            <a:r>
              <a:rPr lang="en" sz="1400"/>
              <a:t>Residential - High concentrations of chromium, cobalt, and nickel</a:t>
            </a:r>
            <a:endParaRPr sz="1400"/>
          </a:p>
          <a:p>
            <a:pPr marL="914400" lvl="1" indent="-317500" algn="l" rtl="0">
              <a:spcBef>
                <a:spcPts val="0"/>
              </a:spcBef>
              <a:spcAft>
                <a:spcPts val="0"/>
              </a:spcAft>
              <a:buSzPts val="1400"/>
              <a:buChar char="○"/>
            </a:pPr>
            <a:r>
              <a:rPr lang="en" sz="1400"/>
              <a:t>Commercial - Heavy lead pollution</a:t>
            </a:r>
            <a:endParaRPr sz="1400"/>
          </a:p>
          <a:p>
            <a:pPr marL="914400" lvl="1" indent="-317500" algn="l" rtl="0">
              <a:spcBef>
                <a:spcPts val="0"/>
              </a:spcBef>
              <a:spcAft>
                <a:spcPts val="0"/>
              </a:spcAft>
              <a:buSzPts val="1400"/>
              <a:buChar char="○"/>
            </a:pPr>
            <a:r>
              <a:rPr lang="en" sz="1400"/>
              <a:t>Industrial - Oil burning and cement dust emit pollutants</a:t>
            </a:r>
            <a:endParaRPr sz="1400"/>
          </a:p>
          <a:p>
            <a:pPr marL="914400" lvl="1" indent="-317500" algn="l" rtl="0">
              <a:spcBef>
                <a:spcPts val="0"/>
              </a:spcBef>
              <a:spcAft>
                <a:spcPts val="0"/>
              </a:spcAft>
              <a:buSzPts val="1400"/>
              <a:buChar char="○"/>
            </a:pPr>
            <a:r>
              <a:rPr lang="en" sz="1400"/>
              <a:t>Road Side - Burning emissions and exhaust</a:t>
            </a:r>
            <a:endParaRPr sz="1400"/>
          </a:p>
        </p:txBody>
      </p:sp>
      <p:sp>
        <p:nvSpPr>
          <p:cNvPr id="240" name="Google Shape;240;p25"/>
          <p:cNvSpPr txBox="1"/>
          <p:nvPr/>
        </p:nvSpPr>
        <p:spPr>
          <a:xfrm>
            <a:off x="2908475" y="2168400"/>
            <a:ext cx="4262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41" name="Google Shape;241;p25"/>
          <p:cNvSpPr txBox="1"/>
          <p:nvPr/>
        </p:nvSpPr>
        <p:spPr>
          <a:xfrm>
            <a:off x="1297500" y="3303725"/>
            <a:ext cx="10584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lt1"/>
                </a:solidFill>
                <a:latin typeface="Georgia"/>
                <a:ea typeface="Georgia"/>
                <a:cs typeface="Georgia"/>
                <a:sym typeface="Georgia"/>
              </a:rPr>
              <a:t>Low</a:t>
            </a:r>
            <a:endParaRPr sz="1800" u="sng">
              <a:solidFill>
                <a:schemeClr val="lt1"/>
              </a:solidFill>
              <a:latin typeface="Georgia"/>
              <a:ea typeface="Georgia"/>
              <a:cs typeface="Georgia"/>
              <a:sym typeface="Georgia"/>
            </a:endParaRPr>
          </a:p>
        </p:txBody>
      </p:sp>
      <p:sp>
        <p:nvSpPr>
          <p:cNvPr id="242" name="Google Shape;242;p25"/>
          <p:cNvSpPr txBox="1"/>
          <p:nvPr/>
        </p:nvSpPr>
        <p:spPr>
          <a:xfrm>
            <a:off x="3965100" y="3236275"/>
            <a:ext cx="12138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lt1"/>
                </a:solidFill>
                <a:latin typeface="Georgia"/>
                <a:ea typeface="Georgia"/>
                <a:cs typeface="Georgia"/>
                <a:sym typeface="Georgia"/>
              </a:rPr>
              <a:t>Moderate</a:t>
            </a:r>
            <a:endParaRPr sz="1800" u="sng">
              <a:solidFill>
                <a:schemeClr val="lt1"/>
              </a:solidFill>
              <a:latin typeface="Georgia"/>
              <a:ea typeface="Georgia"/>
              <a:cs typeface="Georgia"/>
              <a:sym typeface="Georgia"/>
            </a:endParaRPr>
          </a:p>
        </p:txBody>
      </p:sp>
      <p:sp>
        <p:nvSpPr>
          <p:cNvPr id="243" name="Google Shape;243;p25"/>
          <p:cNvSpPr txBox="1"/>
          <p:nvPr/>
        </p:nvSpPr>
        <p:spPr>
          <a:xfrm>
            <a:off x="7082525" y="3263725"/>
            <a:ext cx="7770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lt1"/>
                </a:solidFill>
                <a:latin typeface="Georgia"/>
                <a:ea typeface="Georgia"/>
                <a:cs typeface="Georgia"/>
                <a:sym typeface="Georgia"/>
              </a:rPr>
              <a:t>High</a:t>
            </a:r>
            <a:endParaRPr sz="1800" u="sng">
              <a:solidFill>
                <a:schemeClr val="lt1"/>
              </a:solidFill>
              <a:latin typeface="Georgia"/>
              <a:ea typeface="Georgia"/>
              <a:cs typeface="Georgia"/>
              <a:sym typeface="Georgia"/>
            </a:endParaRPr>
          </a:p>
        </p:txBody>
      </p:sp>
      <p:sp>
        <p:nvSpPr>
          <p:cNvPr id="244" name="Google Shape;244;p25"/>
          <p:cNvSpPr txBox="1"/>
          <p:nvPr/>
        </p:nvSpPr>
        <p:spPr>
          <a:xfrm>
            <a:off x="754875" y="3752175"/>
            <a:ext cx="2035200" cy="11028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Open Space</a:t>
            </a:r>
            <a:endParaRPr>
              <a:solidFill>
                <a:schemeClr val="lt1"/>
              </a:solidFill>
              <a:latin typeface="Lato"/>
              <a:ea typeface="Lato"/>
              <a:cs typeface="Lato"/>
              <a:sym typeface="Lato"/>
            </a:endParaRPr>
          </a:p>
          <a:p>
            <a:pPr marL="457200" lvl="0" indent="-317500" algn="l" rtl="0">
              <a:lnSpc>
                <a:spcPct val="150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Green Space</a:t>
            </a:r>
            <a:endParaRPr>
              <a:solidFill>
                <a:schemeClr val="lt1"/>
              </a:solidFill>
              <a:latin typeface="Lato"/>
              <a:ea typeface="Lato"/>
              <a:cs typeface="Lato"/>
              <a:sym typeface="Lato"/>
            </a:endParaRPr>
          </a:p>
        </p:txBody>
      </p:sp>
      <p:sp>
        <p:nvSpPr>
          <p:cNvPr id="245" name="Google Shape;245;p25"/>
          <p:cNvSpPr txBox="1"/>
          <p:nvPr/>
        </p:nvSpPr>
        <p:spPr>
          <a:xfrm>
            <a:off x="3678150" y="3700350"/>
            <a:ext cx="2035200" cy="12138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Road Side</a:t>
            </a:r>
            <a:endParaRPr>
              <a:solidFill>
                <a:schemeClr val="lt1"/>
              </a:solidFill>
              <a:latin typeface="Lato"/>
              <a:ea typeface="Lato"/>
              <a:cs typeface="Lato"/>
              <a:sym typeface="Lato"/>
            </a:endParaRPr>
          </a:p>
          <a:p>
            <a:pPr marL="457200" lvl="0" indent="-317500" algn="l" rtl="0">
              <a:lnSpc>
                <a:spcPct val="150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Commercial</a:t>
            </a:r>
            <a:endParaRPr>
              <a:solidFill>
                <a:schemeClr val="lt1"/>
              </a:solidFill>
              <a:latin typeface="Lato"/>
              <a:ea typeface="Lato"/>
              <a:cs typeface="Lato"/>
              <a:sym typeface="Lato"/>
            </a:endParaRPr>
          </a:p>
          <a:p>
            <a:pPr marL="457200" lvl="0" indent="-317500" algn="l" rtl="0">
              <a:lnSpc>
                <a:spcPct val="150000"/>
              </a:lnSpc>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Residential</a:t>
            </a:r>
            <a:endParaRPr>
              <a:solidFill>
                <a:schemeClr val="lt1"/>
              </a:solidFill>
              <a:latin typeface="Lato"/>
              <a:ea typeface="Lato"/>
              <a:cs typeface="Lato"/>
              <a:sym typeface="Lato"/>
            </a:endParaRPr>
          </a:p>
        </p:txBody>
      </p:sp>
      <p:sp>
        <p:nvSpPr>
          <p:cNvPr id="246" name="Google Shape;246;p25"/>
          <p:cNvSpPr txBox="1"/>
          <p:nvPr/>
        </p:nvSpPr>
        <p:spPr>
          <a:xfrm>
            <a:off x="6719850" y="3715150"/>
            <a:ext cx="1709700" cy="4974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Industrial</a:t>
            </a:r>
            <a:endParaRPr>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250"/>
        <p:cNvGrpSpPr/>
        <p:nvPr/>
      </p:nvGrpSpPr>
      <p:grpSpPr>
        <a:xfrm>
          <a:off x="0" y="0"/>
          <a:ext cx="0" cy="0"/>
          <a:chOff x="0" y="0"/>
          <a:chExt cx="0" cy="0"/>
        </a:xfrm>
      </p:grpSpPr>
      <p:sp>
        <p:nvSpPr>
          <p:cNvPr id="251" name="Google Shape;251;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Sources</a:t>
            </a:r>
            <a:endParaRPr sz="3000"/>
          </a:p>
        </p:txBody>
      </p:sp>
      <p:sp>
        <p:nvSpPr>
          <p:cNvPr id="252" name="Google Shape;252;p26"/>
          <p:cNvSpPr txBox="1">
            <a:spLocks noGrp="1"/>
          </p:cNvSpPr>
          <p:nvPr>
            <p:ph type="body" idx="1"/>
          </p:nvPr>
        </p:nvSpPr>
        <p:spPr>
          <a:xfrm>
            <a:off x="1297500" y="1167925"/>
            <a:ext cx="7038900" cy="29112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400"/>
              <a:t>Al-Jumaily, Hassan. (2018). Heavy Metals Concentrations in Surface Soils of the Haweja Area South Western of Kirkuk, IRAQ. 10.13140/RG.2.2.10669.59361.</a:t>
            </a:r>
            <a:endParaRPr sz="1400"/>
          </a:p>
          <a:p>
            <a:pPr marL="457200" lvl="0" indent="-457200" algn="l" rtl="0">
              <a:spcBef>
                <a:spcPts val="1600"/>
              </a:spcBef>
              <a:spcAft>
                <a:spcPts val="0"/>
              </a:spcAft>
              <a:buNone/>
            </a:pPr>
            <a:r>
              <a:rPr lang="en" sz="1400"/>
              <a:t>Awadh, S. M., &amp; Jawdat Abdul Jalil M. Zaki Al-Hamdani. (2019). Urban geochemistry assessment using pollution indices: a case study of urban soil in Kirkuk, Iraq. Environmental Earth Sciences, 78(20). doi: 10.1007/s12665-019-8615-3</a:t>
            </a:r>
            <a:endParaRPr sz="1400"/>
          </a:p>
          <a:p>
            <a:pPr marL="457200" lvl="0" indent="-457200" algn="l" rtl="0">
              <a:spcBef>
                <a:spcPts val="1600"/>
              </a:spcBef>
              <a:spcAft>
                <a:spcPts val="0"/>
              </a:spcAft>
              <a:buNone/>
            </a:pPr>
            <a:r>
              <a:rPr lang="en" sz="1400"/>
              <a:t>Gaudino, S., Galas, C., Belli, M. et al. Accred Qual Assur (2007) 12: 84. </a:t>
            </a:r>
            <a:r>
              <a:rPr lang="en" sz="1400" u="sng">
                <a:solidFill>
                  <a:schemeClr val="hlink"/>
                </a:solidFill>
                <a:hlinkClick r:id="rId3"/>
              </a:rPr>
              <a:t>https://doi.org/10.1007/s00769-006-0238-1</a:t>
            </a:r>
            <a:endParaRPr sz="1400"/>
          </a:p>
          <a:p>
            <a:pPr marL="0" lvl="0" indent="0" algn="l" rtl="0">
              <a:spcBef>
                <a:spcPts val="1600"/>
              </a:spcBef>
              <a:spcAft>
                <a:spcPts val="160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297500" y="319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Experiment Context</a:t>
            </a:r>
            <a:endParaRPr sz="3600"/>
          </a:p>
        </p:txBody>
      </p:sp>
      <p:sp>
        <p:nvSpPr>
          <p:cNvPr id="143" name="Google Shape;143;p14"/>
          <p:cNvSpPr txBox="1">
            <a:spLocks noGrp="1"/>
          </p:cNvSpPr>
          <p:nvPr>
            <p:ph type="body" idx="1"/>
          </p:nvPr>
        </p:nvSpPr>
        <p:spPr>
          <a:xfrm>
            <a:off x="1297500" y="1160525"/>
            <a:ext cx="7038900" cy="2911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Soils affected by activity, industry and human population</a:t>
            </a:r>
            <a:endParaRPr sz="1400"/>
          </a:p>
          <a:p>
            <a:pPr marL="457200" lvl="0" indent="-317500" algn="l" rtl="0">
              <a:spcBef>
                <a:spcPts val="0"/>
              </a:spcBef>
              <a:spcAft>
                <a:spcPts val="0"/>
              </a:spcAft>
              <a:buSzPts val="1400"/>
              <a:buChar char="●"/>
            </a:pPr>
            <a:r>
              <a:rPr lang="en" sz="1400"/>
              <a:t>Urban soils possibly a sink for metals and other forms of contamination</a:t>
            </a:r>
            <a:endParaRPr sz="1400"/>
          </a:p>
          <a:p>
            <a:pPr marL="457200" lvl="0" indent="-317500" algn="l" rtl="0">
              <a:spcBef>
                <a:spcPts val="0"/>
              </a:spcBef>
              <a:spcAft>
                <a:spcPts val="0"/>
              </a:spcAft>
              <a:buSzPts val="1400"/>
              <a:buChar char="●"/>
            </a:pPr>
            <a:r>
              <a:rPr lang="en" sz="1400"/>
              <a:t>Impact on soils unclear due to constant land changes and human activity</a:t>
            </a:r>
            <a:endParaRPr sz="1400"/>
          </a:p>
          <a:p>
            <a:pPr marL="0" lvl="0" indent="0" algn="l" rtl="0">
              <a:spcBef>
                <a:spcPts val="1600"/>
              </a:spcBef>
              <a:spcAft>
                <a:spcPts val="1600"/>
              </a:spcAft>
              <a:buNone/>
            </a:pPr>
            <a:endParaRPr sz="1400"/>
          </a:p>
        </p:txBody>
      </p:sp>
      <p:pic>
        <p:nvPicPr>
          <p:cNvPr id="144" name="Google Shape;144;p14"/>
          <p:cNvPicPr preferRelativeResize="0"/>
          <p:nvPr/>
        </p:nvPicPr>
        <p:blipFill>
          <a:blip r:embed="rId3">
            <a:alphaModFix/>
          </a:blip>
          <a:stretch>
            <a:fillRect/>
          </a:stretch>
        </p:blipFill>
        <p:spPr>
          <a:xfrm>
            <a:off x="3364856" y="2081625"/>
            <a:ext cx="2414275" cy="1677925"/>
          </a:xfrm>
          <a:prstGeom prst="rect">
            <a:avLst/>
          </a:prstGeom>
          <a:noFill/>
          <a:ln>
            <a:noFill/>
          </a:ln>
        </p:spPr>
      </p:pic>
      <p:sp>
        <p:nvSpPr>
          <p:cNvPr id="145" name="Google Shape;145;p14"/>
          <p:cNvSpPr txBox="1"/>
          <p:nvPr/>
        </p:nvSpPr>
        <p:spPr>
          <a:xfrm>
            <a:off x="828875" y="3877975"/>
            <a:ext cx="76227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Georgia"/>
                <a:ea typeface="Georgia"/>
                <a:cs typeface="Georgia"/>
                <a:sym typeface="Georgia"/>
              </a:rPr>
              <a:t>What are the long term effects of metals and other trace elements in soil? How does their distribution and concentration factor into the pollution index? What are the differences in soil pollution in one region?</a:t>
            </a:r>
            <a:endParaRPr sz="1800">
              <a:solidFill>
                <a:schemeClr val="lt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1304900" y="2605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Kirkuk, Iraq</a:t>
            </a:r>
            <a:endParaRPr sz="3600"/>
          </a:p>
        </p:txBody>
      </p:sp>
      <p:sp>
        <p:nvSpPr>
          <p:cNvPr id="151" name="Google Shape;151;p15"/>
          <p:cNvSpPr txBox="1">
            <a:spLocks noGrp="1"/>
          </p:cNvSpPr>
          <p:nvPr>
            <p:ph type="body" idx="1"/>
          </p:nvPr>
        </p:nvSpPr>
        <p:spPr>
          <a:xfrm>
            <a:off x="769800" y="1367050"/>
            <a:ext cx="4573500" cy="32058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n" sz="1400"/>
              <a:t>Region rich in oil - Manufacturing plants of oil and cement</a:t>
            </a:r>
            <a:endParaRPr sz="1400"/>
          </a:p>
          <a:p>
            <a:pPr marL="457200" lvl="0" indent="-317500" algn="l" rtl="0">
              <a:lnSpc>
                <a:spcPct val="150000"/>
              </a:lnSpc>
              <a:spcBef>
                <a:spcPts val="0"/>
              </a:spcBef>
              <a:spcAft>
                <a:spcPts val="0"/>
              </a:spcAft>
              <a:buSzPts val="1400"/>
              <a:buChar char="●"/>
            </a:pPr>
            <a:r>
              <a:rPr lang="en" sz="1400"/>
              <a:t>Cement dust, vehicle exhaust, and oil trash burning supposed main pollution factors</a:t>
            </a:r>
            <a:endParaRPr sz="1400"/>
          </a:p>
          <a:p>
            <a:pPr marL="914400" lvl="1" indent="-317500" algn="l" rtl="0">
              <a:lnSpc>
                <a:spcPct val="150000"/>
              </a:lnSpc>
              <a:spcBef>
                <a:spcPts val="0"/>
              </a:spcBef>
              <a:spcAft>
                <a:spcPts val="0"/>
              </a:spcAft>
              <a:buSzPts val="1400"/>
              <a:buChar char="○"/>
            </a:pPr>
            <a:r>
              <a:rPr lang="en" sz="1400"/>
              <a:t>Exhaust and oil burning - heavy soil metals</a:t>
            </a:r>
            <a:endParaRPr sz="1400"/>
          </a:p>
          <a:p>
            <a:pPr marL="457200" lvl="0" indent="-317500" algn="l" rtl="0">
              <a:lnSpc>
                <a:spcPct val="150000"/>
              </a:lnSpc>
              <a:spcBef>
                <a:spcPts val="0"/>
              </a:spcBef>
              <a:spcAft>
                <a:spcPts val="0"/>
              </a:spcAft>
              <a:buSzPts val="1400"/>
              <a:buChar char="●"/>
            </a:pPr>
            <a:r>
              <a:rPr lang="en" sz="1400"/>
              <a:t>Kirkuk Oil Refinery sourced as air polluter</a:t>
            </a:r>
            <a:endParaRPr sz="1400"/>
          </a:p>
          <a:p>
            <a:pPr marL="457200" lvl="0" indent="-317500" algn="l" rtl="0">
              <a:lnSpc>
                <a:spcPct val="150000"/>
              </a:lnSpc>
              <a:spcBef>
                <a:spcPts val="0"/>
              </a:spcBef>
              <a:spcAft>
                <a:spcPts val="0"/>
              </a:spcAft>
              <a:buSzPts val="1400"/>
              <a:buChar char="●"/>
            </a:pPr>
            <a:r>
              <a:rPr lang="en" sz="1400"/>
              <a:t>Khassa River as city’s sole water source</a:t>
            </a:r>
            <a:endParaRPr sz="1400"/>
          </a:p>
        </p:txBody>
      </p:sp>
      <p:pic>
        <p:nvPicPr>
          <p:cNvPr id="152" name="Google Shape;152;p15"/>
          <p:cNvPicPr preferRelativeResize="0"/>
          <p:nvPr/>
        </p:nvPicPr>
        <p:blipFill>
          <a:blip r:embed="rId3">
            <a:alphaModFix/>
          </a:blip>
          <a:stretch>
            <a:fillRect/>
          </a:stretch>
        </p:blipFill>
        <p:spPr>
          <a:xfrm>
            <a:off x="5695525" y="616575"/>
            <a:ext cx="3045444" cy="3664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1297500" y="2383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Geological Background</a:t>
            </a:r>
            <a:endParaRPr sz="3000"/>
          </a:p>
        </p:txBody>
      </p:sp>
      <p:sp>
        <p:nvSpPr>
          <p:cNvPr id="158" name="Google Shape;158;p16"/>
          <p:cNvSpPr txBox="1">
            <a:spLocks noGrp="1"/>
          </p:cNvSpPr>
          <p:nvPr>
            <p:ph type="body" idx="1"/>
          </p:nvPr>
        </p:nvSpPr>
        <p:spPr>
          <a:xfrm>
            <a:off x="920075" y="1152450"/>
            <a:ext cx="4549200" cy="20265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Char char="●"/>
            </a:pPr>
            <a:r>
              <a:rPr lang="en" sz="1400"/>
              <a:t>Fatha Formation - Gypsum, anhydrite, and salt</a:t>
            </a:r>
            <a:endParaRPr sz="1400"/>
          </a:p>
          <a:p>
            <a:pPr marL="914400" lvl="1" indent="-317500" algn="l" rtl="0">
              <a:lnSpc>
                <a:spcPct val="150000"/>
              </a:lnSpc>
              <a:spcBef>
                <a:spcPts val="0"/>
              </a:spcBef>
              <a:spcAft>
                <a:spcPts val="0"/>
              </a:spcAft>
              <a:buSzPts val="1400"/>
              <a:buChar char="○"/>
            </a:pPr>
            <a:r>
              <a:rPr lang="en" sz="1400"/>
              <a:t>Limestone and marl interbedding</a:t>
            </a:r>
            <a:endParaRPr sz="1400"/>
          </a:p>
          <a:p>
            <a:pPr marL="457200" lvl="0" indent="-317500" algn="l" rtl="0">
              <a:lnSpc>
                <a:spcPct val="150000"/>
              </a:lnSpc>
              <a:spcBef>
                <a:spcPts val="0"/>
              </a:spcBef>
              <a:spcAft>
                <a:spcPts val="0"/>
              </a:spcAft>
              <a:buSzPts val="1400"/>
              <a:buChar char="●"/>
            </a:pPr>
            <a:r>
              <a:rPr lang="en" sz="1400"/>
              <a:t>Injana Formation - Sandstone and Siltstone</a:t>
            </a:r>
            <a:endParaRPr sz="1400"/>
          </a:p>
          <a:p>
            <a:pPr marL="914400" lvl="1" indent="-317500" algn="l" rtl="0">
              <a:lnSpc>
                <a:spcPct val="150000"/>
              </a:lnSpc>
              <a:spcBef>
                <a:spcPts val="0"/>
              </a:spcBef>
              <a:spcAft>
                <a:spcPts val="0"/>
              </a:spcAft>
              <a:buSzPts val="1400"/>
              <a:buChar char="○"/>
            </a:pPr>
            <a:r>
              <a:rPr lang="en" sz="1400"/>
              <a:t>Traces of limestone and gypsum</a:t>
            </a:r>
            <a:endParaRPr sz="1400"/>
          </a:p>
          <a:p>
            <a:pPr marL="457200" lvl="0" indent="-317500" algn="l" rtl="0">
              <a:lnSpc>
                <a:spcPct val="150000"/>
              </a:lnSpc>
              <a:spcBef>
                <a:spcPts val="0"/>
              </a:spcBef>
              <a:spcAft>
                <a:spcPts val="0"/>
              </a:spcAft>
              <a:buSzPts val="1400"/>
              <a:buChar char="●"/>
            </a:pPr>
            <a:r>
              <a:rPr lang="en" sz="1400"/>
              <a:t>Al Mukdadyia Formation  - Main aquifer of region</a:t>
            </a:r>
            <a:endParaRPr sz="1400"/>
          </a:p>
          <a:p>
            <a:pPr marL="914400" lvl="1" indent="-317500" algn="l" rtl="0">
              <a:lnSpc>
                <a:spcPct val="150000"/>
              </a:lnSpc>
              <a:spcBef>
                <a:spcPts val="0"/>
              </a:spcBef>
              <a:spcAft>
                <a:spcPts val="0"/>
              </a:spcAft>
              <a:buSzPts val="1400"/>
              <a:buChar char="○"/>
            </a:pPr>
            <a:r>
              <a:rPr lang="en" sz="1400"/>
              <a:t>Sandstone, mudstone, and gravel</a:t>
            </a:r>
            <a:endParaRPr sz="1400"/>
          </a:p>
          <a:p>
            <a:pPr marL="914400" lvl="0" indent="0" algn="l" rtl="0">
              <a:lnSpc>
                <a:spcPct val="115000"/>
              </a:lnSpc>
              <a:spcBef>
                <a:spcPts val="1600"/>
              </a:spcBef>
              <a:spcAft>
                <a:spcPts val="0"/>
              </a:spcAft>
              <a:buNone/>
            </a:pPr>
            <a:endParaRPr sz="1400"/>
          </a:p>
          <a:p>
            <a:pPr marL="0" lvl="0" indent="0" algn="l" rtl="0">
              <a:lnSpc>
                <a:spcPct val="115000"/>
              </a:lnSpc>
              <a:spcBef>
                <a:spcPts val="1600"/>
              </a:spcBef>
              <a:spcAft>
                <a:spcPts val="0"/>
              </a:spcAft>
              <a:buNone/>
            </a:pPr>
            <a:r>
              <a:rPr lang="en" sz="1400"/>
              <a:t> </a:t>
            </a:r>
            <a:endParaRPr sz="1400"/>
          </a:p>
          <a:p>
            <a:pPr marL="914400" lvl="0" indent="0" algn="l" rtl="0">
              <a:lnSpc>
                <a:spcPct val="115000"/>
              </a:lnSpc>
              <a:spcBef>
                <a:spcPts val="1600"/>
              </a:spcBef>
              <a:spcAft>
                <a:spcPts val="0"/>
              </a:spcAft>
              <a:buNone/>
            </a:pPr>
            <a:endParaRPr sz="1400"/>
          </a:p>
          <a:p>
            <a:pPr marL="457200" lvl="0" indent="0" algn="l" rtl="0">
              <a:lnSpc>
                <a:spcPct val="115000"/>
              </a:lnSpc>
              <a:spcBef>
                <a:spcPts val="1600"/>
              </a:spcBef>
              <a:spcAft>
                <a:spcPts val="1600"/>
              </a:spcAft>
              <a:buNone/>
            </a:pPr>
            <a:endParaRPr sz="1400"/>
          </a:p>
        </p:txBody>
      </p:sp>
      <p:pic>
        <p:nvPicPr>
          <p:cNvPr id="159" name="Google Shape;159;p16"/>
          <p:cNvPicPr preferRelativeResize="0"/>
          <p:nvPr/>
        </p:nvPicPr>
        <p:blipFill>
          <a:blip r:embed="rId3">
            <a:alphaModFix/>
          </a:blip>
          <a:stretch>
            <a:fillRect/>
          </a:stretch>
        </p:blipFill>
        <p:spPr>
          <a:xfrm>
            <a:off x="5388852" y="1056875"/>
            <a:ext cx="3388425" cy="3339151"/>
          </a:xfrm>
          <a:prstGeom prst="rect">
            <a:avLst/>
          </a:prstGeom>
          <a:noFill/>
          <a:ln>
            <a:noFill/>
          </a:ln>
        </p:spPr>
      </p:pic>
      <p:sp>
        <p:nvSpPr>
          <p:cNvPr id="160" name="Google Shape;160;p16"/>
          <p:cNvSpPr txBox="1"/>
          <p:nvPr/>
        </p:nvSpPr>
        <p:spPr>
          <a:xfrm>
            <a:off x="208475" y="3319675"/>
            <a:ext cx="5260800" cy="6291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lt1"/>
              </a:buClr>
              <a:buSzPts val="1600"/>
              <a:buFont typeface="Lato"/>
              <a:buChar char="●"/>
            </a:pPr>
            <a:r>
              <a:rPr lang="en" sz="1600">
                <a:solidFill>
                  <a:schemeClr val="lt1"/>
                </a:solidFill>
                <a:latin typeface="Lato"/>
                <a:ea typeface="Lato"/>
                <a:cs typeface="Lato"/>
                <a:sym typeface="Lato"/>
              </a:rPr>
              <a:t>Sheet Runoff Deposits - Clay, silt, sand, and gravels over a broad and flat majority of the area</a:t>
            </a:r>
            <a:endParaRPr sz="1600">
              <a:solidFill>
                <a:schemeClr val="lt1"/>
              </a:solidFill>
              <a:latin typeface="Lato"/>
              <a:ea typeface="Lato"/>
              <a:cs typeface="Lato"/>
              <a:sym typeface="Lato"/>
            </a:endParaRPr>
          </a:p>
        </p:txBody>
      </p:sp>
      <p:sp>
        <p:nvSpPr>
          <p:cNvPr id="161" name="Google Shape;161;p16"/>
          <p:cNvSpPr txBox="1"/>
          <p:nvPr/>
        </p:nvSpPr>
        <p:spPr>
          <a:xfrm>
            <a:off x="481050" y="4137000"/>
            <a:ext cx="4751100" cy="7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lt1"/>
                </a:solidFill>
                <a:latin typeface="Georgia"/>
                <a:ea typeface="Georgia"/>
                <a:cs typeface="Georgia"/>
                <a:sym typeface="Georgia"/>
              </a:rPr>
              <a:t>Metals tested:</a:t>
            </a:r>
            <a:r>
              <a:rPr lang="en" sz="1800">
                <a:solidFill>
                  <a:schemeClr val="lt1"/>
                </a:solidFill>
                <a:latin typeface="Georgia"/>
                <a:ea typeface="Georgia"/>
                <a:cs typeface="Georgia"/>
                <a:sym typeface="Georgia"/>
              </a:rPr>
              <a:t> </a:t>
            </a:r>
            <a:r>
              <a:rPr lang="en" sz="1600">
                <a:solidFill>
                  <a:schemeClr val="lt1"/>
                </a:solidFill>
                <a:latin typeface="Georgia"/>
                <a:ea typeface="Georgia"/>
                <a:cs typeface="Georgia"/>
                <a:sym typeface="Georgia"/>
              </a:rPr>
              <a:t>Cr, Co, Ni, Cu, Zn, As, Ag, Cd, Pb</a:t>
            </a:r>
            <a:endParaRPr sz="1600">
              <a:solidFill>
                <a:schemeClr val="lt1"/>
              </a:solidFill>
              <a:latin typeface="Georgia"/>
              <a:ea typeface="Georgia"/>
              <a:cs typeface="Georgia"/>
              <a:sym typeface="Georgia"/>
            </a:endParaRPr>
          </a:p>
          <a:p>
            <a:pPr marL="0" lvl="0" indent="0" algn="l" rtl="0">
              <a:spcBef>
                <a:spcPts val="0"/>
              </a:spcBef>
              <a:spcAft>
                <a:spcPts val="0"/>
              </a:spcAft>
              <a:buNone/>
            </a:pPr>
            <a:endParaRPr sz="1800">
              <a:solidFill>
                <a:schemeClr val="lt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Procedure</a:t>
            </a:r>
            <a:endParaRPr/>
          </a:p>
        </p:txBody>
      </p:sp>
      <p:sp>
        <p:nvSpPr>
          <p:cNvPr id="167" name="Google Shape;167;p17"/>
          <p:cNvSpPr txBox="1">
            <a:spLocks noGrp="1"/>
          </p:cNvSpPr>
          <p:nvPr>
            <p:ph type="body" idx="1"/>
          </p:nvPr>
        </p:nvSpPr>
        <p:spPr>
          <a:xfrm>
            <a:off x="1164300" y="976900"/>
            <a:ext cx="3668400" cy="345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75 surface samples collected - 0 to 20 centimeter depth</a:t>
            </a:r>
            <a:endParaRPr sz="1600"/>
          </a:p>
          <a:p>
            <a:pPr marL="914400" lvl="1" indent="-330200" algn="l" rtl="0">
              <a:spcBef>
                <a:spcPts val="0"/>
              </a:spcBef>
              <a:spcAft>
                <a:spcPts val="0"/>
              </a:spcAft>
              <a:buSzPts val="1600"/>
              <a:buChar char="○"/>
            </a:pPr>
            <a:r>
              <a:rPr lang="en" sz="1600"/>
              <a:t>15 subsurface samples - 35 to 50 centimeter depth</a:t>
            </a:r>
            <a:endParaRPr sz="1600"/>
          </a:p>
          <a:p>
            <a:pPr marL="914400" lvl="1" indent="-330200" algn="l" rtl="0">
              <a:spcBef>
                <a:spcPts val="0"/>
              </a:spcBef>
              <a:spcAft>
                <a:spcPts val="0"/>
              </a:spcAft>
              <a:buSzPts val="1600"/>
              <a:buChar char="○"/>
            </a:pPr>
            <a:r>
              <a:rPr lang="en" sz="1600"/>
              <a:t>6 rural soils - In consideration to prevalent wind</a:t>
            </a:r>
            <a:endParaRPr sz="1600"/>
          </a:p>
          <a:p>
            <a:pPr marL="457200" lvl="0" indent="-330200" algn="l" rtl="0">
              <a:spcBef>
                <a:spcPts val="0"/>
              </a:spcBef>
              <a:spcAft>
                <a:spcPts val="0"/>
              </a:spcAft>
              <a:buSzPts val="1600"/>
              <a:buChar char="●"/>
            </a:pPr>
            <a:r>
              <a:rPr lang="en" sz="1600"/>
              <a:t>Soils collected and sieved to gather metallic fragments</a:t>
            </a:r>
            <a:endParaRPr sz="1600"/>
          </a:p>
          <a:p>
            <a:pPr marL="0" lvl="0" indent="0" algn="l" rtl="0">
              <a:spcBef>
                <a:spcPts val="1600"/>
              </a:spcBef>
              <a:spcAft>
                <a:spcPts val="1600"/>
              </a:spcAft>
              <a:buNone/>
            </a:pPr>
            <a:endParaRPr sz="1400"/>
          </a:p>
        </p:txBody>
      </p:sp>
      <p:sp>
        <p:nvSpPr>
          <p:cNvPr id="168" name="Google Shape;168;p17"/>
          <p:cNvSpPr txBox="1"/>
          <p:nvPr/>
        </p:nvSpPr>
        <p:spPr>
          <a:xfrm>
            <a:off x="710450" y="3663350"/>
            <a:ext cx="5173200" cy="5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u="sng">
              <a:solidFill>
                <a:schemeClr val="lt1"/>
              </a:solidFill>
              <a:latin typeface="Georgia"/>
              <a:ea typeface="Georgia"/>
              <a:cs typeface="Georgia"/>
              <a:sym typeface="Georgia"/>
            </a:endParaRPr>
          </a:p>
        </p:txBody>
      </p:sp>
      <p:sp>
        <p:nvSpPr>
          <p:cNvPr id="169" name="Google Shape;169;p17"/>
          <p:cNvSpPr txBox="1"/>
          <p:nvPr/>
        </p:nvSpPr>
        <p:spPr>
          <a:xfrm>
            <a:off x="1761375" y="4048300"/>
            <a:ext cx="1309800" cy="7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aseline="-25000">
              <a:solidFill>
                <a:schemeClr val="lt1"/>
              </a:solidFill>
              <a:latin typeface="Times New Roman"/>
              <a:ea typeface="Times New Roman"/>
              <a:cs typeface="Times New Roman"/>
              <a:sym typeface="Times New Roman"/>
            </a:endParaRPr>
          </a:p>
        </p:txBody>
      </p:sp>
      <p:sp>
        <p:nvSpPr>
          <p:cNvPr id="170" name="Google Shape;170;p17"/>
          <p:cNvSpPr txBox="1"/>
          <p:nvPr/>
        </p:nvSpPr>
        <p:spPr>
          <a:xfrm>
            <a:off x="4114800" y="4129600"/>
            <a:ext cx="2049900" cy="6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Times New Roman"/>
              <a:ea typeface="Times New Roman"/>
              <a:cs typeface="Times New Roman"/>
              <a:sym typeface="Times New Roman"/>
            </a:endParaRPr>
          </a:p>
        </p:txBody>
      </p:sp>
      <p:sp>
        <p:nvSpPr>
          <p:cNvPr id="171" name="Google Shape;171;p17"/>
          <p:cNvSpPr txBox="1"/>
          <p:nvPr/>
        </p:nvSpPr>
        <p:spPr>
          <a:xfrm>
            <a:off x="3456050" y="4692050"/>
            <a:ext cx="24276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Times New Roman"/>
              <a:ea typeface="Times New Roman"/>
              <a:cs typeface="Times New Roman"/>
              <a:sym typeface="Times New Roman"/>
            </a:endParaRPr>
          </a:p>
        </p:txBody>
      </p:sp>
      <p:pic>
        <p:nvPicPr>
          <p:cNvPr id="172" name="Google Shape;172;p17"/>
          <p:cNvPicPr preferRelativeResize="0"/>
          <p:nvPr/>
        </p:nvPicPr>
        <p:blipFill>
          <a:blip r:embed="rId3">
            <a:alphaModFix/>
          </a:blip>
          <a:stretch>
            <a:fillRect/>
          </a:stretch>
        </p:blipFill>
        <p:spPr>
          <a:xfrm>
            <a:off x="4999800" y="1141450"/>
            <a:ext cx="3966575" cy="3292644"/>
          </a:xfrm>
          <a:prstGeom prst="rect">
            <a:avLst/>
          </a:prstGeom>
          <a:noFill/>
          <a:ln>
            <a:noFill/>
          </a:ln>
        </p:spPr>
      </p:pic>
      <p:sp>
        <p:nvSpPr>
          <p:cNvPr id="173" name="Google Shape;173;p17"/>
          <p:cNvSpPr txBox="1"/>
          <p:nvPr/>
        </p:nvSpPr>
        <p:spPr>
          <a:xfrm>
            <a:off x="7408125" y="2723475"/>
            <a:ext cx="7500" cy="3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77"/>
        <p:cNvGrpSpPr/>
        <p:nvPr/>
      </p:nvGrpSpPr>
      <p:grpSpPr>
        <a:xfrm>
          <a:off x="0" y="0"/>
          <a:ext cx="0" cy="0"/>
          <a:chOff x="0" y="0"/>
          <a:chExt cx="0" cy="0"/>
        </a:xfrm>
      </p:grpSpPr>
      <p:sp>
        <p:nvSpPr>
          <p:cNvPr id="178" name="Google Shape;178;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Procedure (cont.)</a:t>
            </a:r>
            <a:endParaRPr/>
          </a:p>
        </p:txBody>
      </p:sp>
      <p:sp>
        <p:nvSpPr>
          <p:cNvPr id="179" name="Google Shape;179;p18"/>
          <p:cNvSpPr txBox="1">
            <a:spLocks noGrp="1"/>
          </p:cNvSpPr>
          <p:nvPr>
            <p:ph type="body" idx="1"/>
          </p:nvPr>
        </p:nvSpPr>
        <p:spPr>
          <a:xfrm>
            <a:off x="1117500" y="1101300"/>
            <a:ext cx="5298900" cy="2218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Collected soils tested via aqua regia digestion method</a:t>
            </a:r>
            <a:endParaRPr sz="1500"/>
          </a:p>
          <a:p>
            <a:pPr marL="914400" lvl="1" indent="-323850" algn="l" rtl="0">
              <a:spcBef>
                <a:spcPts val="0"/>
              </a:spcBef>
              <a:spcAft>
                <a:spcPts val="0"/>
              </a:spcAft>
              <a:buSzPts val="1500"/>
              <a:buChar char="○"/>
            </a:pPr>
            <a:r>
              <a:rPr lang="en" sz="1500"/>
              <a:t>Corrosive reagent-based dissolution</a:t>
            </a:r>
            <a:endParaRPr sz="1500"/>
          </a:p>
          <a:p>
            <a:pPr marL="457200" lvl="0" indent="-323850" algn="l" rtl="0">
              <a:spcBef>
                <a:spcPts val="0"/>
              </a:spcBef>
              <a:spcAft>
                <a:spcPts val="0"/>
              </a:spcAft>
              <a:buSzPts val="1500"/>
              <a:buChar char="●"/>
            </a:pPr>
            <a:r>
              <a:rPr lang="en" sz="1500"/>
              <a:t>Heavy metals recovered and rates recorded</a:t>
            </a:r>
            <a:endParaRPr sz="1500"/>
          </a:p>
          <a:p>
            <a:pPr marL="457200" lvl="0" indent="-323850" algn="l" rtl="0">
              <a:spcBef>
                <a:spcPts val="0"/>
              </a:spcBef>
              <a:spcAft>
                <a:spcPts val="0"/>
              </a:spcAft>
              <a:buSzPts val="1500"/>
              <a:buChar char="●"/>
            </a:pPr>
            <a:r>
              <a:rPr lang="en" sz="1500"/>
              <a:t>Concentrations measured by Inductively Coupled Plasma Mass Spectrometry</a:t>
            </a:r>
            <a:endParaRPr sz="1500"/>
          </a:p>
          <a:p>
            <a:pPr marL="914400" lvl="1" indent="-323850" algn="l" rtl="0">
              <a:spcBef>
                <a:spcPts val="0"/>
              </a:spcBef>
              <a:spcAft>
                <a:spcPts val="0"/>
              </a:spcAft>
              <a:buSzPts val="1500"/>
              <a:buChar char="○"/>
            </a:pPr>
            <a:r>
              <a:rPr lang="en" sz="1500"/>
              <a:t>ICP-MS</a:t>
            </a:r>
            <a:endParaRPr sz="1500"/>
          </a:p>
          <a:p>
            <a:pPr marL="457200" lvl="0" indent="-323850" algn="l" rtl="0">
              <a:spcBef>
                <a:spcPts val="0"/>
              </a:spcBef>
              <a:spcAft>
                <a:spcPts val="0"/>
              </a:spcAft>
              <a:buSzPts val="1500"/>
              <a:buChar char="●"/>
            </a:pPr>
            <a:r>
              <a:rPr lang="en" sz="1500"/>
              <a:t>pH levels measured by soil suspension via centrifuge</a:t>
            </a:r>
            <a:endParaRPr sz="1500"/>
          </a:p>
          <a:p>
            <a:pPr marL="0" lvl="0" indent="0" algn="l" rtl="0">
              <a:spcBef>
                <a:spcPts val="1600"/>
              </a:spcBef>
              <a:spcAft>
                <a:spcPts val="1600"/>
              </a:spcAft>
              <a:buNone/>
            </a:pPr>
            <a:endParaRPr sz="1500"/>
          </a:p>
        </p:txBody>
      </p:sp>
      <p:sp>
        <p:nvSpPr>
          <p:cNvPr id="180" name="Google Shape;180;p18"/>
          <p:cNvSpPr txBox="1"/>
          <p:nvPr/>
        </p:nvSpPr>
        <p:spPr>
          <a:xfrm>
            <a:off x="1117500" y="3319800"/>
            <a:ext cx="5173200" cy="5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lt1"/>
                </a:solidFill>
                <a:latin typeface="Georgia"/>
                <a:ea typeface="Georgia"/>
                <a:cs typeface="Georgia"/>
                <a:sym typeface="Georgia"/>
              </a:rPr>
              <a:t>Pollution Index used to determine soil quality</a:t>
            </a:r>
            <a:endParaRPr sz="1800" u="sng">
              <a:solidFill>
                <a:schemeClr val="lt1"/>
              </a:solidFill>
              <a:latin typeface="Georgia"/>
              <a:ea typeface="Georgia"/>
              <a:cs typeface="Georgia"/>
              <a:sym typeface="Georgia"/>
            </a:endParaRPr>
          </a:p>
        </p:txBody>
      </p:sp>
      <p:sp>
        <p:nvSpPr>
          <p:cNvPr id="181" name="Google Shape;181;p18"/>
          <p:cNvSpPr txBox="1"/>
          <p:nvPr/>
        </p:nvSpPr>
        <p:spPr>
          <a:xfrm>
            <a:off x="2057400" y="3852550"/>
            <a:ext cx="1650300" cy="7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1"/>
                </a:solidFill>
                <a:latin typeface="Times New Roman"/>
                <a:ea typeface="Times New Roman"/>
                <a:cs typeface="Times New Roman"/>
                <a:sym typeface="Times New Roman"/>
              </a:rPr>
              <a:t>PI = C</a:t>
            </a:r>
            <a:r>
              <a:rPr lang="en" sz="2000" baseline="-25000">
                <a:solidFill>
                  <a:schemeClr val="lt1"/>
                </a:solidFill>
                <a:latin typeface="Times New Roman"/>
                <a:ea typeface="Times New Roman"/>
                <a:cs typeface="Times New Roman"/>
                <a:sym typeface="Times New Roman"/>
              </a:rPr>
              <a:t>n</a:t>
            </a:r>
            <a:r>
              <a:rPr lang="en" sz="2000">
                <a:solidFill>
                  <a:schemeClr val="lt1"/>
                </a:solidFill>
                <a:latin typeface="Times New Roman"/>
                <a:ea typeface="Times New Roman"/>
                <a:cs typeface="Times New Roman"/>
                <a:sym typeface="Times New Roman"/>
              </a:rPr>
              <a:t> / B</a:t>
            </a:r>
            <a:r>
              <a:rPr lang="en" sz="2000" baseline="-25000">
                <a:solidFill>
                  <a:schemeClr val="lt1"/>
                </a:solidFill>
                <a:latin typeface="Times New Roman"/>
                <a:ea typeface="Times New Roman"/>
                <a:cs typeface="Times New Roman"/>
                <a:sym typeface="Times New Roman"/>
              </a:rPr>
              <a:t>n</a:t>
            </a:r>
            <a:endParaRPr sz="2000" baseline="-250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800">
              <a:latin typeface="Lato"/>
              <a:ea typeface="Lato"/>
              <a:cs typeface="Lato"/>
              <a:sym typeface="Lato"/>
            </a:endParaRPr>
          </a:p>
        </p:txBody>
      </p:sp>
      <p:cxnSp>
        <p:nvCxnSpPr>
          <p:cNvPr id="182" name="Google Shape;182;p18"/>
          <p:cNvCxnSpPr/>
          <p:nvPr/>
        </p:nvCxnSpPr>
        <p:spPr>
          <a:xfrm>
            <a:off x="3500550" y="4085200"/>
            <a:ext cx="1509600" cy="0"/>
          </a:xfrm>
          <a:prstGeom prst="straightConnector1">
            <a:avLst/>
          </a:prstGeom>
          <a:noFill/>
          <a:ln w="9525" cap="flat" cmpd="sng">
            <a:solidFill>
              <a:schemeClr val="dk2"/>
            </a:solidFill>
            <a:prstDash val="solid"/>
            <a:round/>
            <a:headEnd type="none" w="med" len="med"/>
            <a:tailEnd type="triangle" w="med" len="med"/>
          </a:ln>
        </p:spPr>
      </p:cxnSp>
      <p:cxnSp>
        <p:nvCxnSpPr>
          <p:cNvPr id="183" name="Google Shape;183;p18"/>
          <p:cNvCxnSpPr/>
          <p:nvPr/>
        </p:nvCxnSpPr>
        <p:spPr>
          <a:xfrm>
            <a:off x="2819675" y="4388625"/>
            <a:ext cx="1065600" cy="407100"/>
          </a:xfrm>
          <a:prstGeom prst="straightConnector1">
            <a:avLst/>
          </a:prstGeom>
          <a:noFill/>
          <a:ln w="9525" cap="flat" cmpd="sng">
            <a:solidFill>
              <a:schemeClr val="dk2"/>
            </a:solidFill>
            <a:prstDash val="solid"/>
            <a:round/>
            <a:headEnd type="none" w="med" len="med"/>
            <a:tailEnd type="triangle" w="med" len="med"/>
          </a:ln>
        </p:spPr>
      </p:cxnSp>
      <p:sp>
        <p:nvSpPr>
          <p:cNvPr id="184" name="Google Shape;184;p18"/>
          <p:cNvSpPr txBox="1"/>
          <p:nvPr/>
        </p:nvSpPr>
        <p:spPr>
          <a:xfrm>
            <a:off x="5010150" y="3881650"/>
            <a:ext cx="3322800" cy="4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Times New Roman"/>
                <a:ea typeface="Times New Roman"/>
                <a:cs typeface="Times New Roman"/>
                <a:sym typeface="Times New Roman"/>
              </a:rPr>
              <a:t>Geochemical Background of Tested Metal</a:t>
            </a:r>
            <a:endParaRPr>
              <a:solidFill>
                <a:schemeClr val="lt1"/>
              </a:solidFill>
              <a:latin typeface="Times New Roman"/>
              <a:ea typeface="Times New Roman"/>
              <a:cs typeface="Times New Roman"/>
              <a:sym typeface="Times New Roman"/>
            </a:endParaRPr>
          </a:p>
        </p:txBody>
      </p:sp>
      <p:sp>
        <p:nvSpPr>
          <p:cNvPr id="185" name="Google Shape;185;p18"/>
          <p:cNvSpPr txBox="1"/>
          <p:nvPr/>
        </p:nvSpPr>
        <p:spPr>
          <a:xfrm>
            <a:off x="3885275" y="4588450"/>
            <a:ext cx="23238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Times New Roman"/>
                <a:ea typeface="Times New Roman"/>
                <a:cs typeface="Times New Roman"/>
                <a:sym typeface="Times New Roman"/>
              </a:rPr>
              <a:t>Tested Metal Concentration</a:t>
            </a:r>
            <a:endParaRPr>
              <a:solidFill>
                <a:schemeClr val="lt1"/>
              </a:solidFill>
              <a:latin typeface="Times New Roman"/>
              <a:ea typeface="Times New Roman"/>
              <a:cs typeface="Times New Roman"/>
              <a:sym typeface="Times New Roman"/>
            </a:endParaRPr>
          </a:p>
        </p:txBody>
      </p:sp>
      <p:pic>
        <p:nvPicPr>
          <p:cNvPr id="186" name="Google Shape;186;p18"/>
          <p:cNvPicPr preferRelativeResize="0"/>
          <p:nvPr/>
        </p:nvPicPr>
        <p:blipFill>
          <a:blip r:embed="rId3">
            <a:alphaModFix/>
          </a:blip>
          <a:stretch>
            <a:fillRect/>
          </a:stretch>
        </p:blipFill>
        <p:spPr>
          <a:xfrm>
            <a:off x="6238900" y="1369175"/>
            <a:ext cx="2761375" cy="207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90"/>
        <p:cNvGrpSpPr/>
        <p:nvPr/>
      </p:nvGrpSpPr>
      <p:grpSpPr>
        <a:xfrm>
          <a:off x="0" y="0"/>
          <a:ext cx="0" cy="0"/>
          <a:chOff x="0" y="0"/>
          <a:chExt cx="0" cy="0"/>
        </a:xfrm>
      </p:grpSpPr>
      <p:sp>
        <p:nvSpPr>
          <p:cNvPr id="191" name="Google Shape;191;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Geochemical Background</a:t>
            </a:r>
            <a:endParaRPr/>
          </a:p>
        </p:txBody>
      </p:sp>
      <p:sp>
        <p:nvSpPr>
          <p:cNvPr id="192" name="Google Shape;192;p19"/>
          <p:cNvSpPr txBox="1">
            <a:spLocks noGrp="1"/>
          </p:cNvSpPr>
          <p:nvPr>
            <p:ph type="body" idx="1"/>
          </p:nvPr>
        </p:nvSpPr>
        <p:spPr>
          <a:xfrm>
            <a:off x="1297500" y="1307850"/>
            <a:ext cx="7038900" cy="3171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GB based on concentration of a metal in given area and compositional/mineralogical characteristics of parent material</a:t>
            </a:r>
            <a:endParaRPr sz="1400"/>
          </a:p>
          <a:p>
            <a:pPr marL="914400" lvl="1" indent="-317500" algn="l" rtl="0">
              <a:spcBef>
                <a:spcPts val="0"/>
              </a:spcBef>
              <a:spcAft>
                <a:spcPts val="0"/>
              </a:spcAft>
              <a:buSzPts val="1400"/>
              <a:buChar char="○"/>
            </a:pPr>
            <a:r>
              <a:rPr lang="en" sz="1400"/>
              <a:t>Concentration of element in an area with compositional factors</a:t>
            </a:r>
            <a:endParaRPr sz="1400"/>
          </a:p>
        </p:txBody>
      </p:sp>
      <p:pic>
        <p:nvPicPr>
          <p:cNvPr id="193" name="Google Shape;193;p19"/>
          <p:cNvPicPr preferRelativeResize="0"/>
          <p:nvPr/>
        </p:nvPicPr>
        <p:blipFill>
          <a:blip r:embed="rId3">
            <a:alphaModFix/>
          </a:blip>
          <a:stretch>
            <a:fillRect/>
          </a:stretch>
        </p:blipFill>
        <p:spPr>
          <a:xfrm>
            <a:off x="1925135" y="2288350"/>
            <a:ext cx="5175325" cy="235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Pollution Index Procedure</a:t>
            </a:r>
            <a:endParaRPr/>
          </a:p>
        </p:txBody>
      </p:sp>
      <p:sp>
        <p:nvSpPr>
          <p:cNvPr id="199" name="Google Shape;199;p20"/>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PI calculations notated in terms of contamination levels as:</a:t>
            </a:r>
            <a:endParaRPr sz="1400"/>
          </a:p>
          <a:p>
            <a:pPr marL="914400" lvl="1" indent="-317500" algn="l" rtl="0">
              <a:spcBef>
                <a:spcPts val="0"/>
              </a:spcBef>
              <a:spcAft>
                <a:spcPts val="0"/>
              </a:spcAft>
              <a:buSzPts val="1400"/>
              <a:buChar char="○"/>
            </a:pPr>
            <a:r>
              <a:rPr lang="en" sz="1400"/>
              <a:t>Low - PI ≤ 1</a:t>
            </a:r>
            <a:endParaRPr sz="1400"/>
          </a:p>
          <a:p>
            <a:pPr marL="914400" lvl="1" indent="-317500" algn="l" rtl="0">
              <a:spcBef>
                <a:spcPts val="0"/>
              </a:spcBef>
              <a:spcAft>
                <a:spcPts val="0"/>
              </a:spcAft>
              <a:buSzPts val="1400"/>
              <a:buChar char="○"/>
            </a:pPr>
            <a:r>
              <a:rPr lang="en" sz="1400"/>
              <a:t>Moderate - 1 &lt; PI ≤ 3</a:t>
            </a:r>
            <a:endParaRPr sz="1400"/>
          </a:p>
          <a:p>
            <a:pPr marL="914400" lvl="1" indent="-317500" algn="l" rtl="0">
              <a:spcBef>
                <a:spcPts val="0"/>
              </a:spcBef>
              <a:spcAft>
                <a:spcPts val="0"/>
              </a:spcAft>
              <a:buSzPts val="1400"/>
              <a:buChar char="○"/>
            </a:pPr>
            <a:r>
              <a:rPr lang="en" sz="1400"/>
              <a:t>High - PI &gt; 3 </a:t>
            </a:r>
            <a:endParaRPr sz="1400"/>
          </a:p>
          <a:p>
            <a:pPr marL="457200" lvl="0" indent="-317500" algn="l" rtl="0">
              <a:spcBef>
                <a:spcPts val="0"/>
              </a:spcBef>
              <a:spcAft>
                <a:spcPts val="0"/>
              </a:spcAft>
              <a:buSzPts val="1400"/>
              <a:buChar char="●"/>
            </a:pPr>
            <a:r>
              <a:rPr lang="en" sz="1400"/>
              <a:t>IPI (Integrated Pollution Index) measured as mean value of PIs</a:t>
            </a:r>
            <a:endParaRPr sz="1400"/>
          </a:p>
        </p:txBody>
      </p:sp>
      <p:pic>
        <p:nvPicPr>
          <p:cNvPr id="200" name="Google Shape;200;p20"/>
          <p:cNvPicPr preferRelativeResize="0"/>
          <p:nvPr/>
        </p:nvPicPr>
        <p:blipFill>
          <a:blip r:embed="rId3">
            <a:alphaModFix/>
          </a:blip>
          <a:stretch>
            <a:fillRect/>
          </a:stretch>
        </p:blipFill>
        <p:spPr>
          <a:xfrm>
            <a:off x="1226348" y="2527725"/>
            <a:ext cx="6691301" cy="1788525"/>
          </a:xfrm>
          <a:prstGeom prst="rect">
            <a:avLst/>
          </a:prstGeom>
          <a:noFill/>
          <a:ln>
            <a:noFill/>
          </a:ln>
        </p:spPr>
      </p:pic>
      <p:sp>
        <p:nvSpPr>
          <p:cNvPr id="201" name="Google Shape;201;p20"/>
          <p:cNvSpPr txBox="1"/>
          <p:nvPr/>
        </p:nvSpPr>
        <p:spPr>
          <a:xfrm>
            <a:off x="525450" y="4499625"/>
            <a:ext cx="1835400" cy="4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2" name="Google Shape;202;p20"/>
          <p:cNvSpPr txBox="1"/>
          <p:nvPr/>
        </p:nvSpPr>
        <p:spPr>
          <a:xfrm>
            <a:off x="2716075" y="4540275"/>
            <a:ext cx="3322800" cy="5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lt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lin ang="5400012" scaled="0"/>
        </a:gradFill>
        <a:effectLst/>
      </p:bgPr>
    </p:bg>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Concentration Results</a:t>
            </a:r>
            <a:endParaRPr/>
          </a:p>
        </p:txBody>
      </p:sp>
      <p:sp>
        <p:nvSpPr>
          <p:cNvPr id="208" name="Google Shape;208;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9" name="Google Shape;209;p21"/>
          <p:cNvPicPr preferRelativeResize="0"/>
          <p:nvPr/>
        </p:nvPicPr>
        <p:blipFill>
          <a:blip r:embed="rId3">
            <a:alphaModFix/>
          </a:blip>
          <a:stretch>
            <a:fillRect/>
          </a:stretch>
        </p:blipFill>
        <p:spPr>
          <a:xfrm>
            <a:off x="292171" y="1463325"/>
            <a:ext cx="4279825" cy="3341700"/>
          </a:xfrm>
          <a:prstGeom prst="rect">
            <a:avLst/>
          </a:prstGeom>
          <a:noFill/>
          <a:ln>
            <a:noFill/>
          </a:ln>
        </p:spPr>
      </p:pic>
      <p:pic>
        <p:nvPicPr>
          <p:cNvPr id="210" name="Google Shape;210;p21"/>
          <p:cNvPicPr preferRelativeResize="0"/>
          <p:nvPr/>
        </p:nvPicPr>
        <p:blipFill>
          <a:blip r:embed="rId4">
            <a:alphaModFix/>
          </a:blip>
          <a:stretch>
            <a:fillRect/>
          </a:stretch>
        </p:blipFill>
        <p:spPr>
          <a:xfrm>
            <a:off x="4611350" y="1463325"/>
            <a:ext cx="4443349" cy="2911200"/>
          </a:xfrm>
          <a:prstGeom prst="rect">
            <a:avLst/>
          </a:prstGeom>
          <a:noFill/>
          <a:ln>
            <a:noFill/>
          </a:ln>
        </p:spPr>
      </p:pic>
      <p:sp>
        <p:nvSpPr>
          <p:cNvPr id="211" name="Google Shape;211;p21"/>
          <p:cNvSpPr txBox="1"/>
          <p:nvPr/>
        </p:nvSpPr>
        <p:spPr>
          <a:xfrm>
            <a:off x="5090175" y="4478750"/>
            <a:ext cx="3568800" cy="4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Lato"/>
                <a:ea typeface="Lato"/>
                <a:cs typeface="Lato"/>
                <a:sym typeface="Lato"/>
              </a:rPr>
              <a:t>Concentrations compared to global soils</a:t>
            </a:r>
            <a:endParaRPr>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On-screen Show (16:9)</PresentationFormat>
  <Paragraphs>102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Montserrat</vt:lpstr>
      <vt:lpstr>Lato</vt:lpstr>
      <vt:lpstr>Times New Roman</vt:lpstr>
      <vt:lpstr>Georgia</vt:lpstr>
      <vt:lpstr>Focus</vt:lpstr>
      <vt:lpstr>Iraqi Pollution Indices</vt:lpstr>
      <vt:lpstr>Experiment Context</vt:lpstr>
      <vt:lpstr>Kirkuk, Iraq</vt:lpstr>
      <vt:lpstr>Geological Background</vt:lpstr>
      <vt:lpstr>Experiment Procedure</vt:lpstr>
      <vt:lpstr>Experiment Procedure (cont.)</vt:lpstr>
      <vt:lpstr>Geochemical Background</vt:lpstr>
      <vt:lpstr>Pollution Index Procedure</vt:lpstr>
      <vt:lpstr>Concentration Results</vt:lpstr>
      <vt:lpstr>Analysis of Results: Soil Quality and Pollutants</vt:lpstr>
      <vt:lpstr>Other Pollutant Evaluations</vt:lpstr>
      <vt:lpstr>Soil pH Impact on Metal Pollutants</vt:lpstr>
      <vt:lpstr>Conclusions: Levels of Pollution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Iraqi Pollution Indices</dc:title>
  <dc:creator>Nelson</dc:creator>
  <cp:lastModifiedBy>Nelson</cp:lastModifiedBy>
  <cp:revision>1</cp:revision>
  <dcterms:modified xsi:type="dcterms:W3CDTF">2019-12-06T15:33:23Z</dcterms:modified>
</cp:coreProperties>
</file>