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1" r:id="rId5"/>
    <p:sldId id="262" r:id="rId6"/>
    <p:sldId id="260" r:id="rId7"/>
    <p:sldId id="258" r:id="rId8"/>
    <p:sldId id="259" r:id="rId9"/>
    <p:sldId id="267" r:id="rId10"/>
    <p:sldId id="263" r:id="rId11"/>
    <p:sldId id="264" r:id="rId12"/>
    <p:sldId id="270" r:id="rId13"/>
    <p:sldId id="265" r:id="rId14"/>
    <p:sldId id="266" r:id="rId15"/>
    <p:sldId id="271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4" d="100"/>
          <a:sy n="104" d="100"/>
        </p:scale>
        <p:origin x="-255" y="-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5D59B5-1CC2-4742-B381-D8133972F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0C7228-906D-4027-8B65-2FDAA4CA3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5A8E60-2EBE-4EAC-ADE4-A8D993632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5E57-1C68-441D-BCBB-F7DF7506182B}" type="datetimeFigureOut">
              <a:rPr lang="en-US" smtClean="0"/>
              <a:t>12/09/2019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490F60-5960-496B-93E9-F9EC14D74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B0D9C6-8921-49C7-80C4-72502D4F7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C36A-170E-449E-ACE8-C6BEA9F39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3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228A0F-3B20-4550-AEC5-E9CEEDB3C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C30B481-BA74-4A97-9F2F-953ADB8A8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41F14F-A111-49A3-86E6-6AB1003B5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5E57-1C68-441D-BCBB-F7DF7506182B}" type="datetimeFigureOut">
              <a:rPr lang="en-US" smtClean="0"/>
              <a:t>12/09/2019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BB9A4A-AC85-4F2A-9C7C-112A3A3C3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9C4C59-A4FC-4C7D-B21C-AA723F844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C36A-170E-449E-ACE8-C6BEA9F39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1E85211-819B-4C03-8F84-E87884BDD4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A71E7DA-FB2E-4D39-822D-B8890AD72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830876-A9FF-472A-A5F6-7D3B90813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5E57-1C68-441D-BCBB-F7DF7506182B}" type="datetimeFigureOut">
              <a:rPr lang="en-US" smtClean="0"/>
              <a:t>12/09/2019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672D7E-D6C6-4F8F-865C-AE5BA0BD9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15D786-74B3-4087-BD7B-64D16C9E2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C36A-170E-449E-ACE8-C6BEA9F39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8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3DA08B-C0E7-4099-98D6-904F8C09A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904F41-24C0-40A7-87EB-C3D71654A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E9F54F-31BC-4E2A-ABBA-7A57AF60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5E57-1C68-441D-BCBB-F7DF7506182B}" type="datetimeFigureOut">
              <a:rPr lang="en-US" smtClean="0"/>
              <a:t>12/09/2019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A737B2-1877-4430-91A7-D87D862C1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B76DA9-D464-476C-AF15-5DEC33363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C36A-170E-449E-ACE8-C6BEA9F39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1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4DAFBC-164C-4859-A72A-290B735A7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A898AB-FBFA-4375-8002-64A98DF83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F6BF3E-6B07-4120-9509-B014DA90C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5E57-1C68-441D-BCBB-F7DF7506182B}" type="datetimeFigureOut">
              <a:rPr lang="en-US" smtClean="0"/>
              <a:t>12/09/2019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F199E2-02E4-41EC-A07F-F9AF127F4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14DB40-04B7-4FDE-A13F-5D13D97AA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C36A-170E-449E-ACE8-C6BEA9F39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6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A81F2F-DF10-406D-936C-81114151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D8EBF4-080C-41B5-83B5-FCB0715AEA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9F425AE-C0E2-43EE-B576-ED5206D31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0BFAD03-3B54-452E-AF6B-027339DD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5E57-1C68-441D-BCBB-F7DF7506182B}" type="datetimeFigureOut">
              <a:rPr lang="en-US" smtClean="0"/>
              <a:t>12/09/2019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1F0AAB-383B-45AB-B86C-E6DE07747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630488-B970-46C8-8942-73090F943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C36A-170E-449E-ACE8-C6BEA9F39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0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662CA8-0278-468C-B737-205FEF961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2BF653-5AB4-4F76-98D0-AE5E5EF80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7DDB3FC-03A7-4C7E-BDDF-77F909251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74FC849-6901-4C2B-B588-315C6DC356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3B3087A-03D5-463E-9EC6-CE4351F13F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A19A418-D60E-40C0-98D8-99B5972A0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5E57-1C68-441D-BCBB-F7DF7506182B}" type="datetimeFigureOut">
              <a:rPr lang="en-US" smtClean="0"/>
              <a:t>12/09/2019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A4FC8D6-AB8C-4515-8DBF-B86AF215A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C0793DE-83BB-414E-9289-A5E298E9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C36A-170E-449E-ACE8-C6BEA9F39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6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C2554F-E7D2-4154-ABAB-10DFB1B8E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C3FB357-CDB9-4FFF-90DF-A82775E44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5E57-1C68-441D-BCBB-F7DF7506182B}" type="datetimeFigureOut">
              <a:rPr lang="en-US" smtClean="0"/>
              <a:t>12/09/2019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FD5F59E-96E3-4A83-A968-BD5DFB53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BA42AC7-A867-413A-BB43-C9CECB140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C36A-170E-449E-ACE8-C6BEA9F39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6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D15973-F0FE-4091-966E-0E394BD61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5E57-1C68-441D-BCBB-F7DF7506182B}" type="datetimeFigureOut">
              <a:rPr lang="en-US" smtClean="0"/>
              <a:t>12/09/2019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DFC5455-BCD8-436F-B51E-F51721C62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BBC80C5-052F-4EE7-98E6-B29021A8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C36A-170E-449E-ACE8-C6BEA9F39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7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DFAED0-4586-4DF3-853A-507FB52AB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6FBE0B-B004-40EC-9325-7DB87F7B2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B0F25DE-FB03-41F9-B887-EA3F31117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A13A5A-72CF-4415-AF8D-41AD20649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5E57-1C68-441D-BCBB-F7DF7506182B}" type="datetimeFigureOut">
              <a:rPr lang="en-US" smtClean="0"/>
              <a:t>12/09/2019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AC3AEC-8FB0-46F0-884A-1000F3AC9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542C47-5418-4806-A6E4-105BEBA82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C36A-170E-449E-ACE8-C6BEA9F39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79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3289C7-12A0-4B81-9D0C-A2333024A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03168BF-13AC-47EB-8D81-F46DDD40C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5EDD03E-B2F3-4E2F-885E-A7DBC0376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DBE153-6EC6-487E-925D-A407421F8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5E57-1C68-441D-BCBB-F7DF7506182B}" type="datetimeFigureOut">
              <a:rPr lang="en-US" smtClean="0"/>
              <a:t>12/09/2019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6C8993-39E7-4353-BD4A-182C0AA1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A08184-E701-4D31-B4C0-0487D05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DC36A-170E-449E-ACE8-C6BEA9F39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8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158E781-9D88-45C3-8E22-5816D0A97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DF107D-E04A-4C59-A938-F50B00032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F8D435-778B-40F6-801F-DB13E2B53B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D5E57-1C68-441D-BCBB-F7DF7506182B}" type="datetimeFigureOut">
              <a:rPr lang="en-US" smtClean="0"/>
              <a:t>12/09/2019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C36D0E-CA46-47F9-B473-322FC7D02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8667A7-20EF-4FE8-A474-4EC3FC962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DC36A-170E-449E-ACE8-C6BEA9F39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8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72169B-F54B-4845-90C3-0725AB4F0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729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Groundwater Systems in Bare &amp; Covered Karst Aquifers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77DF5B-EF48-40B1-A00A-9F5AFB2B0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95324"/>
            <a:ext cx="9144000" cy="259556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from Tracer Tests, Hydrochemistry, and Groundwater Ages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Guanghui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Jiang, Fang Guo,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Changyuan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Article by Environmental Earth Sciences (2019)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overview by Chris Leary</a:t>
            </a:r>
          </a:p>
        </p:txBody>
      </p:sp>
    </p:spTree>
    <p:extLst>
      <p:ext uri="{BB962C8B-B14F-4D97-AF65-F5344CB8AC3E}">
        <p14:creationId xmlns:p14="http://schemas.microsoft.com/office/powerpoint/2010/main" val="3417699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D2B9F6-22FE-4258-97E0-168D84B9D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Composition &amp;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56FA83-FD75-4E04-8537-9A06FAECD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Highly variable terrain, in both topography and ecology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areas are exposed rock facies while others have sediment coverage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ecology ranges from dense forest/jungle to open plains and exposed outcrops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Bedrock is primarily sandstone and carbonate rock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abandoned wells in the area that allow deep water mixing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Porous bedrock and sandy clay make for a heterogenous environment</a:t>
            </a:r>
          </a:p>
        </p:txBody>
      </p:sp>
    </p:spTree>
    <p:extLst>
      <p:ext uri="{BB962C8B-B14F-4D97-AF65-F5344CB8AC3E}">
        <p14:creationId xmlns:p14="http://schemas.microsoft.com/office/powerpoint/2010/main" val="1525992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A387C17-3C64-4316-A024-97B54A66B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Cross-section</a:t>
            </a:r>
          </a:p>
        </p:txBody>
      </p:sp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xmlns="" id="{47A6C050-3D57-4401-A71D-CE9E69EAE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09" y="1825625"/>
            <a:ext cx="9233781" cy="4351338"/>
          </a:xfrm>
          <a:ln w="2540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54251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190DC005-268F-4E02-B4DF-ACDD7C777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75" y="127000"/>
            <a:ext cx="3829050" cy="221615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Sites,Flow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Direction, Tracers</a:t>
            </a:r>
          </a:p>
        </p:txBody>
      </p:sp>
      <p:pic>
        <p:nvPicPr>
          <p:cNvPr id="10" name="Content Placeholder 9" descr="A picture containing text, map&#10;&#10;Description automatically generated">
            <a:extLst>
              <a:ext uri="{FF2B5EF4-FFF2-40B4-BE49-F238E27FC236}">
                <a16:creationId xmlns:a16="http://schemas.microsoft.com/office/drawing/2014/main" xmlns="" id="{AC27B2C8-6FFD-4962-9650-52A0DBD17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776" y="365125"/>
            <a:ext cx="6804364" cy="5834877"/>
          </a:xfrm>
          <a:ln w="25400">
            <a:solidFill>
              <a:schemeClr val="accent3">
                <a:lumMod val="75000"/>
              </a:schemeClr>
            </a:solidFill>
          </a:ln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xmlns="" id="{E2C9343D-E582-413F-BD79-A19AD52B8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6" y="2209800"/>
            <a:ext cx="4715269" cy="3714749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79488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84CA97-4DC2-43B1-A41B-2699A42E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Comparison &amp; Uses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1FE380-89DA-472A-8A56-D67829D7B9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Dye Tracers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8B517B2A-4744-4E58-9A2E-AAC7219B83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effective in transition zone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may not be satisfactory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Unusable in plain zone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obtained in the field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Uranine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injection with down-flow sampling at multiple sites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CFCs also used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816BB0E-529F-4DE0-B9B9-F4CE9B16E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Hydrochemistry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2BE94E23-8AE3-48C9-ABA3-05B5F8BA6F2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Might produce good results in plain zone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obtained in the lab post-sampling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selected for local contamination (livestock, agriculture)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544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799F0235-54D4-4C6F-A149-D2CDC1972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B5DCCEFE-A413-4264-8912-00C2EAD04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Confirmed primary flow path of study area via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Uranine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tracer tests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flow velocity of 85 m/day based on variation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two sites within study yielded clear results, all others invalid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Apparent groundwater age determined by CFC partial pressure comparison, GW age also not necessarily representative of age of contamination (from mixing processes within karst matrix)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&amp; ORP used to determine potential geochemical alteration of CFCs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Levels suggest anoxic environment (&gt;1 mg/L &amp; 150-500 mV)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973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C474C026-746B-49DC-8CA4-22BE5E475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84" y="226314"/>
            <a:ext cx="8044484" cy="6403085"/>
          </a:xfrm>
          <a:ln w="25400">
            <a:solidFill>
              <a:schemeClr val="accent3">
                <a:lumMod val="75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9F92C7-E5CF-444C-8C78-CF26EA00164E}"/>
              </a:ext>
            </a:extLst>
          </p:cNvPr>
          <p:cNvSpPr/>
          <p:nvPr/>
        </p:nvSpPr>
        <p:spPr>
          <a:xfrm>
            <a:off x="228884" y="1076325"/>
            <a:ext cx="8044484" cy="2209800"/>
          </a:xfrm>
          <a:prstGeom prst="rect">
            <a:avLst/>
          </a:prstGeom>
          <a:solidFill>
            <a:schemeClr val="accent5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8781532-63FF-4955-A0DF-306E7D006ECC}"/>
              </a:ext>
            </a:extLst>
          </p:cNvPr>
          <p:cNvSpPr/>
          <p:nvPr/>
        </p:nvSpPr>
        <p:spPr>
          <a:xfrm>
            <a:off x="228884" y="3286125"/>
            <a:ext cx="8044484" cy="609600"/>
          </a:xfrm>
          <a:prstGeom prst="rect">
            <a:avLst/>
          </a:prstGeom>
          <a:solidFill>
            <a:schemeClr val="accent4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74636B6-3B72-442A-BB2C-E93AAA3B7FFC}"/>
              </a:ext>
            </a:extLst>
          </p:cNvPr>
          <p:cNvSpPr/>
          <p:nvPr/>
        </p:nvSpPr>
        <p:spPr>
          <a:xfrm>
            <a:off x="228884" y="3895725"/>
            <a:ext cx="8044484" cy="2276474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C5096806-7A3D-4723-B4F7-61BD8F075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043" y="685801"/>
            <a:ext cx="3764026" cy="2085975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6049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89BEFA-885D-49BC-B3BC-989286752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Conclusion/Discussion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3E2396-A575-439F-866A-779E99246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seeming contradictions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Groundwater flow system of bare-covered karst area is difficult to determine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techniques obtained a greater understanding of the karst groundwater flow pathways and flow regime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dating from CFCs indicates groundwater is old (37-40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Fracture flow slow in bare karst mountains, resulting in higher age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Dye tracer tests indicate GW movement slows in transition zone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peak forest-plain zone, GW recharged by diffuse flow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CFC ages vague in areas with complex hydrology and fracture flow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Still contradiction between CFCs and dye tracers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of CFCs on hydrogeology needs more tests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388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D595F16-9591-43A8-8C4D-C3E5B82B5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Takeaways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1F33191-2EF3-4817-8944-A79B8993D1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54F376F-0979-4BDD-9153-D1810F5766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Detailed analysis with definitive and precise measurements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 evaluation of data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description of terrain and groundwater systems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history of area well understood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Relevant techniques (ICP-OES) subject material in class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3D2E9A10-455B-4AD5-A82B-B13F7628EA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497463B0-19F1-4F22-9358-A553D924392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volume of data analysis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Diagrams and captions difficult to interpret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Considerable data detailed in text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terrain and water system made data analysis less reliable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inconclusive results, more study required</a:t>
            </a:r>
          </a:p>
        </p:txBody>
      </p:sp>
    </p:spTree>
    <p:extLst>
      <p:ext uri="{BB962C8B-B14F-4D97-AF65-F5344CB8AC3E}">
        <p14:creationId xmlns:p14="http://schemas.microsoft.com/office/powerpoint/2010/main" val="588481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94ADA1-5378-423D-945C-A14D78523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E51A07-3BBD-47CB-B890-210E33D74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211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 Guilin region of (southern) China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Developing rural region with variable karst terrain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degrees of terrain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human settlement (mostly in plains)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agriculture and water use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Extensive free-range pastureland with roaming stock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Karst topography makes for highly variable surface and ground water systems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Terrain types differ between bare and covered karst aquifers (loose sediments) with 3066 recorded subterranean rivers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riparian zones along Lijiang River and tributaries (Xiao Dong Jiang &amp; Chao Yang Rivers)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annual air temperature 18.9ᵒC and environment humid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4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xmlns="" id="{940459D7-D04F-4475-8B0C-0EB3DF4FC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7" y="234387"/>
            <a:ext cx="7558847" cy="5286737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  <p:pic>
        <p:nvPicPr>
          <p:cNvPr id="7" name="Picture 6" descr="A picture containing text, map&#10;&#10;Description automatically generated">
            <a:extLst>
              <a:ext uri="{FF2B5EF4-FFF2-40B4-BE49-F238E27FC236}">
                <a16:creationId xmlns:a16="http://schemas.microsoft.com/office/drawing/2014/main" xmlns="" id="{67624708-002E-405E-B442-0FB00C8E7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482" y="200025"/>
            <a:ext cx="4295775" cy="6457950"/>
          </a:xfrm>
          <a:prstGeom prst="rect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39607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02A707-8DCB-40AE-9C96-81C5C6EEA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30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view of a lake with a mountain in the background&#10;&#10;Description automatically generated">
            <a:extLst>
              <a:ext uri="{FF2B5EF4-FFF2-40B4-BE49-F238E27FC236}">
                <a16:creationId xmlns:a16="http://schemas.microsoft.com/office/drawing/2014/main" xmlns="" id="{B7A19378-EA99-4681-AE85-F02B66E95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0"/>
            <a:ext cx="10481733" cy="683933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29473C-A556-4B58-82BB-5D5E5434417A}"/>
              </a:ext>
            </a:extLst>
          </p:cNvPr>
          <p:cNvSpPr txBox="1"/>
          <p:nvPr/>
        </p:nvSpPr>
        <p:spPr>
          <a:xfrm>
            <a:off x="6599766" y="69467"/>
            <a:ext cx="1286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Fenglin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253CD83-0402-46E4-82AF-8AD1C8900E43}"/>
              </a:ext>
            </a:extLst>
          </p:cNvPr>
          <p:cNvSpPr txBox="1"/>
          <p:nvPr/>
        </p:nvSpPr>
        <p:spPr>
          <a:xfrm>
            <a:off x="2764365" y="229455"/>
            <a:ext cx="167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Fengcong</a:t>
            </a:r>
            <a:endParaRPr lang="en-US" sz="28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96026C86-8E68-459D-A057-63A9B220D268}"/>
              </a:ext>
            </a:extLst>
          </p:cNvPr>
          <p:cNvCxnSpPr>
            <a:cxnSpLocks/>
          </p:cNvCxnSpPr>
          <p:nvPr/>
        </p:nvCxnSpPr>
        <p:spPr>
          <a:xfrm>
            <a:off x="3674534" y="752675"/>
            <a:ext cx="355599" cy="923723"/>
          </a:xfrm>
          <a:prstGeom prst="straightConnector1">
            <a:avLst/>
          </a:prstGeom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D16BB334-65EB-496A-8EAF-1DE593ABBC55}"/>
              </a:ext>
            </a:extLst>
          </p:cNvPr>
          <p:cNvCxnSpPr>
            <a:cxnSpLocks/>
          </p:cNvCxnSpPr>
          <p:nvPr/>
        </p:nvCxnSpPr>
        <p:spPr>
          <a:xfrm flipH="1">
            <a:off x="5858933" y="592687"/>
            <a:ext cx="999067" cy="1083711"/>
          </a:xfrm>
          <a:prstGeom prst="straightConnector1">
            <a:avLst/>
          </a:prstGeom>
          <a:ln w="571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599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E1AC91-67D5-41E0-BC57-F4CE777D5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&amp; Historical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A5AAAF-3C0B-4881-8E88-D0CAF8B20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Deforestation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(rubber, brick, tile, etc.)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Numerous abandoned wells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risk of groundwater pollution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livestock grazing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large green field with trees in the background&#10;&#10;Description automatically generated">
            <a:extLst>
              <a:ext uri="{FF2B5EF4-FFF2-40B4-BE49-F238E27FC236}">
                <a16:creationId xmlns:a16="http://schemas.microsoft.com/office/drawing/2014/main" xmlns="" id="{4BFB2D64-B22B-4F6B-A8AF-0BD4084230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486" y="398419"/>
            <a:ext cx="4324865" cy="2854411"/>
          </a:xfrm>
          <a:prstGeom prst="rect">
            <a:avLst/>
          </a:prstGeom>
        </p:spPr>
      </p:pic>
      <p:pic>
        <p:nvPicPr>
          <p:cNvPr id="9" name="Picture 8" descr="A person riding a horse in a body of water&#10;&#10;Description automatically generated">
            <a:extLst>
              <a:ext uri="{FF2B5EF4-FFF2-40B4-BE49-F238E27FC236}">
                <a16:creationId xmlns:a16="http://schemas.microsoft.com/office/drawing/2014/main" xmlns="" id="{ABB4D516-E0F2-47F1-BAE5-26D35325F1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13" r="-1" b="8016"/>
          <a:stretch/>
        </p:blipFill>
        <p:spPr>
          <a:xfrm>
            <a:off x="6613049" y="3286124"/>
            <a:ext cx="4740751" cy="306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72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492C60-D43B-4C7D-A9BB-5232B3FE1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0BD803-AAC4-46DB-9FEA-D6AF7DF1D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Exploration of groundwater and solute movement in the different hydrogeological sub-regions (tracer tests &amp; hydrochemistry)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describe the groundwater flow and age between two neighboring but distinct geomorphic karst water systems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data for decision-making in effective groundwater management within bare/covered karst aquifers</a:t>
            </a:r>
          </a:p>
        </p:txBody>
      </p:sp>
    </p:spTree>
    <p:extLst>
      <p:ext uri="{BB962C8B-B14F-4D97-AF65-F5344CB8AC3E}">
        <p14:creationId xmlns:p14="http://schemas.microsoft.com/office/powerpoint/2010/main" val="53422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0CB226-8262-4082-BDE0-65865090B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and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D52562-928D-413A-BA28-1533F7E61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area 136 km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Tracer Dye tests with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CFCs, SF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Carbon-14 used to detect old water (up to 40,000 years)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CFCs used to assess younger waters (only up to 60 years)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used for groundwater age estimation (this case 10 years, variable by location)</a:t>
            </a:r>
          </a:p>
          <a:p>
            <a:pPr marL="228600"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Solute Migration via Nitrate analysis</a:t>
            </a:r>
          </a:p>
          <a:p>
            <a:pPr marL="228600"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locations from surface holes to depths up to 50 m</a:t>
            </a:r>
          </a:p>
          <a:p>
            <a:pPr marL="228600"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period over 5 years, many shorter tests performed in-between</a:t>
            </a:r>
          </a:p>
          <a:p>
            <a:pPr marL="228600"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72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4DEED0-1EB7-4771-9E90-AC272CF90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0AF68D-8B3F-4764-88EA-C7E5AF57D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Tracer samples gathered in 100 ml brown glass bottles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Bottles pre-cleaned by heat-treating @450ᵒC for 2 hours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Submersible stainless-steel bottles used to house glass bottles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Closed-valve system when submerged to avoid air contamination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Cations analyzed with ICP-OES, anions with Ion Chromatography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CFC concentration determined with gas Chromatography (GC-ECD) and Electron Capture Detection (GC-14B)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 of detection at 0.01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pmol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/kg and precision 1%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evaluated with USGS-modified Excel</a:t>
            </a:r>
          </a:p>
        </p:txBody>
      </p:sp>
    </p:spTree>
    <p:extLst>
      <p:ext uri="{BB962C8B-B14F-4D97-AF65-F5344CB8AC3E}">
        <p14:creationId xmlns:p14="http://schemas.microsoft.com/office/powerpoint/2010/main" val="2721786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209</TotalTime>
  <Words>753</Words>
  <Application>Microsoft Office PowerPoint</Application>
  <PresentationFormat>Custom</PresentationFormat>
  <Paragraphs>101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Groundwater Systems in Bare &amp; Covered Karst Aquifers</vt:lpstr>
      <vt:lpstr>The Area</vt:lpstr>
      <vt:lpstr>PowerPoint Presentation</vt:lpstr>
      <vt:lpstr>PowerPoint Presentation</vt:lpstr>
      <vt:lpstr>PowerPoint Presentation</vt:lpstr>
      <vt:lpstr>Current &amp; Historical Issues</vt:lpstr>
      <vt:lpstr>Objective</vt:lpstr>
      <vt:lpstr>Methods and Procedure</vt:lpstr>
      <vt:lpstr>Methods Continued</vt:lpstr>
      <vt:lpstr>Composition &amp; Challenges</vt:lpstr>
      <vt:lpstr>Regional Cross-section</vt:lpstr>
      <vt:lpstr>Test Sites,Flow Direction, Tracers</vt:lpstr>
      <vt:lpstr>Test Comparison &amp; Uses</vt:lpstr>
      <vt:lpstr>Results</vt:lpstr>
      <vt:lpstr>PowerPoint Presentation</vt:lpstr>
      <vt:lpstr>Conclusion/Discussion</vt:lpstr>
      <vt:lpstr>Personal Takeaways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Groundwater Systems in Bare &amp; Covered Karst Aquifers</dc:title>
  <dc:creator>Leary, Christopher E</dc:creator>
  <cp:lastModifiedBy>Nelson</cp:lastModifiedBy>
  <cp:revision>34</cp:revision>
  <dcterms:created xsi:type="dcterms:W3CDTF">2019-11-16T02:53:30Z</dcterms:created>
  <dcterms:modified xsi:type="dcterms:W3CDTF">2019-12-09T17:25:41Z</dcterms:modified>
</cp:coreProperties>
</file>