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77075" cy="9028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4" d="100"/>
          <a:sy n="104" d="100"/>
        </p:scale>
        <p:origin x="-304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A176-7D81-4B9A-A6DF-06D899F2DC39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1128713"/>
            <a:ext cx="5416550" cy="3046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44780"/>
            <a:ext cx="5661660" cy="35548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7D9DB-FCD9-4D10-B83F-4A85F6DF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D9DB-FCD9-4D10-B83F-4A85F6DF95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58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D9DB-FCD9-4D10-B83F-4A85F6DF95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7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D9DB-FCD9-4D10-B83F-4A85F6DF95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87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D9DB-FCD9-4D10-B83F-4A85F6DF95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6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D9DB-FCD9-4D10-B83F-4A85F6DF95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D9DB-FCD9-4D10-B83F-4A85F6DF95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1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D9DB-FCD9-4D10-B83F-4A85F6DF95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0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D9DB-FCD9-4D10-B83F-4A85F6DF95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D9DB-FCD9-4D10-B83F-4A85F6DF95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9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D9DB-FCD9-4D10-B83F-4A85F6DF95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3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D9DB-FCD9-4D10-B83F-4A85F6DF95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75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D9DB-FCD9-4D10-B83F-4A85F6DF95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2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66A-34AE-43E6-9B7E-533F11F6F970}" type="datetimeFigureOut">
              <a:rPr lang="en-US" smtClean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9EA1-CDD6-4A63-ADE8-BC34C77E4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1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66A-34AE-43E6-9B7E-533F11F6F970}" type="datetimeFigureOut">
              <a:rPr lang="en-US" smtClean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9EA1-CDD6-4A63-ADE8-BC34C77E4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2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66A-34AE-43E6-9B7E-533F11F6F970}" type="datetimeFigureOut">
              <a:rPr lang="en-US" smtClean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9EA1-CDD6-4A63-ADE8-BC34C77E4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6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66A-34AE-43E6-9B7E-533F11F6F970}" type="datetimeFigureOut">
              <a:rPr lang="en-US" smtClean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9EA1-CDD6-4A63-ADE8-BC34C77E4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0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66A-34AE-43E6-9B7E-533F11F6F970}" type="datetimeFigureOut">
              <a:rPr lang="en-US" smtClean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9EA1-CDD6-4A63-ADE8-BC34C77E4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5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66A-34AE-43E6-9B7E-533F11F6F970}" type="datetimeFigureOut">
              <a:rPr lang="en-US" smtClean="0"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9EA1-CDD6-4A63-ADE8-BC34C77E4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6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66A-34AE-43E6-9B7E-533F11F6F970}" type="datetimeFigureOut">
              <a:rPr lang="en-US" smtClean="0"/>
              <a:t>12/09/2019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9EA1-CDD6-4A63-ADE8-BC34C77E4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0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66A-34AE-43E6-9B7E-533F11F6F970}" type="datetimeFigureOut">
              <a:rPr lang="en-US" smtClean="0"/>
              <a:t>12/09/2019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9EA1-CDD6-4A63-ADE8-BC34C77E4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6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66A-34AE-43E6-9B7E-533F11F6F970}" type="datetimeFigureOut">
              <a:rPr lang="en-US" smtClean="0"/>
              <a:t>12/09/2019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9EA1-CDD6-4A63-ADE8-BC34C77E4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5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66A-34AE-43E6-9B7E-533F11F6F970}" type="datetimeFigureOut">
              <a:rPr lang="en-US" smtClean="0"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9EA1-CDD6-4A63-ADE8-BC34C77E4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8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66A-34AE-43E6-9B7E-533F11F6F970}" type="datetimeFigureOut">
              <a:rPr lang="en-US" smtClean="0"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9EA1-CDD6-4A63-ADE8-BC34C77E4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0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E66A-34AE-43E6-9B7E-533F11F6F970}" type="datetimeFigureOut">
              <a:rPr lang="en-US" smtClean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C9EA1-CDD6-4A63-ADE8-BC34C77E4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5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8E479-DE6F-4603-8352-78841CCE6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15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Phosphorus fractions and speciation in rural and urban calcareous soils in the semiarid region of Sulaimani city, Kurdistan, Iraq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4E3BF2-5247-4C98-9832-902E91767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35538"/>
            <a:ext cx="9144000" cy="503237"/>
          </a:xfrm>
        </p:spPr>
        <p:txBody>
          <a:bodyPr/>
          <a:lstStyle/>
          <a:p>
            <a:r>
              <a:rPr lang="en-US" dirty="0"/>
              <a:t>Sean Mooney</a:t>
            </a:r>
          </a:p>
        </p:txBody>
      </p:sp>
    </p:spTree>
    <p:extLst>
      <p:ext uri="{BB962C8B-B14F-4D97-AF65-F5344CB8AC3E}">
        <p14:creationId xmlns:p14="http://schemas.microsoft.com/office/powerpoint/2010/main" val="126070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city&#10;&#10;Description automatically generated">
            <a:extLst>
              <a:ext uri="{FF2B5EF4-FFF2-40B4-BE49-F238E27FC236}">
                <a16:creationId xmlns:a16="http://schemas.microsoft.com/office/drawing/2014/main" xmlns="" id="{203235CC-F1B7-4F7A-9701-55182217C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b="1308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CF6CB2-B55C-4711-8CA4-1E285FC3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Results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73D2D3-3ADD-4335-9D98-73E1EEAE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Fertilizers use in the parks, gardens, as well as brake dust from cars increases the labile Phosphorus fraction (NaHCO</a:t>
            </a:r>
            <a:r>
              <a:rPr lang="en-US" sz="2000" baseline="-25000" dirty="0">
                <a:solidFill>
                  <a:srgbClr val="FFFFFF"/>
                </a:solidFill>
              </a:rPr>
              <a:t>3</a:t>
            </a:r>
            <a:r>
              <a:rPr lang="en-US" sz="2000" dirty="0">
                <a:solidFill>
                  <a:srgbClr val="FFFFFF"/>
                </a:solidFill>
              </a:rPr>
              <a:t>-P).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Asphalt, wood, and cement from construction materials increase the stable inorganic form (Residual P).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Up and down stream of the rivers show signs of increased labile P, this can result in increased soil moisture in the semiarid climate.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51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orange, building, large, city&#10;&#10;Description automatically generated">
            <a:extLst>
              <a:ext uri="{FF2B5EF4-FFF2-40B4-BE49-F238E27FC236}">
                <a16:creationId xmlns:a16="http://schemas.microsoft.com/office/drawing/2014/main" xmlns="" id="{3DA1792A-10A8-4AEA-BB3D-BBA06BC48C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75823-CCA5-4856-9072-153E40D4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Conclusions</a:t>
            </a: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9DB3C4-9502-415A-A0DB-9BD4D4735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dirty="0"/>
              <a:t>Land use does not necessarily alter total Phosphorus.</a:t>
            </a:r>
          </a:p>
          <a:p>
            <a:r>
              <a:rPr lang="en-US" sz="1500" dirty="0"/>
              <a:t>Patterns of P-species is typical in calcareous soils.</a:t>
            </a:r>
          </a:p>
          <a:p>
            <a:r>
              <a:rPr lang="en-US" sz="1500" dirty="0"/>
              <a:t>This pattern is affected by human impacts by arable and urban land use.</a:t>
            </a:r>
          </a:p>
          <a:p>
            <a:r>
              <a:rPr lang="en-US" sz="1500" dirty="0"/>
              <a:t>Impact of urban soils is a long-term process, and sulaimani is too young and not strong enough to show differences of phosphorus in the urban areas.</a:t>
            </a:r>
          </a:p>
          <a:p>
            <a:r>
              <a:rPr lang="en-US" sz="1500" dirty="0"/>
              <a:t>Further research is needed to determine organic Phosphorus species in urban areas vs rural soils.</a:t>
            </a:r>
          </a:p>
        </p:txBody>
      </p:sp>
    </p:spTree>
    <p:extLst>
      <p:ext uri="{BB962C8B-B14F-4D97-AF65-F5344CB8AC3E}">
        <p14:creationId xmlns:p14="http://schemas.microsoft.com/office/powerpoint/2010/main" val="78549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1E01AE-61F8-4669-8695-02FEB1FD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B5C1BAF-D532-4549-B90C-31BBEC77D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Said Hamma Khorshid, Mohammad. </a:t>
            </a:r>
            <a:r>
              <a:rPr lang="en-US" i="1" dirty="0"/>
              <a:t>Phosphorus Fractions and Speciation in Rural and Urban Calcareous Soils in the Semiarid Region of Sulaimani City, Kurdistan, Iraq</a:t>
            </a:r>
            <a:r>
              <a:rPr lang="en-US" dirty="0"/>
              <a:t>. Springer-Verlag GmbH, 2019.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0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11EF2-F20E-41B7-AC48-1B02643F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Sulaimani city, Iraq</a:t>
            </a:r>
          </a:p>
        </p:txBody>
      </p:sp>
      <p:pic>
        <p:nvPicPr>
          <p:cNvPr id="6" name="Picture Placeholder 5" descr="An aerial view of a city&#10;&#10;Description automatically generated">
            <a:extLst>
              <a:ext uri="{FF2B5EF4-FFF2-40B4-BE49-F238E27FC236}">
                <a16:creationId xmlns:a16="http://schemas.microsoft.com/office/drawing/2014/main" xmlns="" id="{7DF8D1D1-F7E2-4D7A-BEA5-7D2518275B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r="779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C569A4-860B-4397-8791-0C0EF36C0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Semi arid climate with hot and dry summers, cool and wet winters.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in northern Iraq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Population of 677,000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Known as Zamwa until 1784 when the city was established.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76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04DE26-20D7-42D3-90C5-BC5DA8B3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F02EB4-E257-4034-83F5-7CD6756AB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Assessed impact of urbanization on Phosphorus contents in the region of Sulaimani City, Iraq.</a:t>
            </a:r>
          </a:p>
          <a:p>
            <a:r>
              <a:rPr lang="en-US" sz="1800" dirty="0"/>
              <a:t>Assessed using topsoil samples</a:t>
            </a:r>
          </a:p>
          <a:p>
            <a:r>
              <a:rPr lang="en-US" sz="1800" dirty="0"/>
              <a:t>Topsoil samples were taken from different regions surrounding the area with different levels of human impacts on the land. </a:t>
            </a:r>
          </a:p>
          <a:p>
            <a:r>
              <a:rPr lang="en-US" sz="1800" dirty="0"/>
              <a:t>Topsoil samples were taken from calcareous soils in the area.</a:t>
            </a:r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3AB70993-0769-48F5-B57A-3BA17941A4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4" r="-2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1443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EEA16-B625-446F-84B5-F93AF758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</a:t>
            </a:r>
          </a:p>
        </p:txBody>
      </p:sp>
      <p:pic>
        <p:nvPicPr>
          <p:cNvPr id="6" name="Content Placeholder 5" descr="A picture containing outdoor, sitting, red, dirt&#10;&#10;Description automatically generated">
            <a:extLst>
              <a:ext uri="{FF2B5EF4-FFF2-40B4-BE49-F238E27FC236}">
                <a16:creationId xmlns:a16="http://schemas.microsoft.com/office/drawing/2014/main" xmlns="" id="{5DB40560-799A-4F6F-99BE-A70B88876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802829"/>
            <a:ext cx="6172200" cy="324281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BB558D-5543-477D-8EBA-64F409CB4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Essential nutrient for agricultural productivity and growth of crops.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Naturally derived from weathering of parent rock in calcareous soils.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Artificially derived from fertilizers.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Plants require high amounts of phosphorus in young stages.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to understand the impact of land use on Phosphorus to avoid excessive phosphorus use as well as reduce environmental pollution</a:t>
            </a:r>
          </a:p>
        </p:txBody>
      </p:sp>
    </p:spTree>
    <p:extLst>
      <p:ext uri="{BB962C8B-B14F-4D97-AF65-F5344CB8AC3E}">
        <p14:creationId xmlns:p14="http://schemas.microsoft.com/office/powerpoint/2010/main" val="205988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07B56-9D71-4B45-9514-54BE216C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Soil Sampling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xmlns="" id="{3CBB6ECB-4A9C-40F6-90D8-077F59B42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703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ECDD51-062A-439E-B94C-C1B72AA6D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8752" y="2020824"/>
            <a:ext cx="3455097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Collected from within the Sulaimani city, surrounding natural areas, and near natural areas.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35 different sites with varying land use were selected.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4-5 topsoil samples were taken from 8 different sites including: Near natural mountain areas, Extensively grazed grass areas, the Qiliasan stream, the Tajero River, Roadsides of high traffic areas as well as industrial areas within the sulaimani city.</a:t>
            </a:r>
          </a:p>
        </p:txBody>
      </p:sp>
    </p:spTree>
    <p:extLst>
      <p:ext uri="{BB962C8B-B14F-4D97-AF65-F5344CB8AC3E}">
        <p14:creationId xmlns:p14="http://schemas.microsoft.com/office/powerpoint/2010/main" val="288739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01C8E2-EB75-437B-8474-601D1147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Methods of Analysis</a:t>
            </a:r>
          </a:p>
        </p:txBody>
      </p:sp>
      <p:pic>
        <p:nvPicPr>
          <p:cNvPr id="6" name="Content Placeholder 5" descr="A picture containing indoor, small, sitting, plane&#10;&#10;Description automatically generated">
            <a:extLst>
              <a:ext uri="{FF2B5EF4-FFF2-40B4-BE49-F238E27FC236}">
                <a16:creationId xmlns:a16="http://schemas.microsoft.com/office/drawing/2014/main" xmlns="" id="{0BD1C55C-A132-4A57-9287-D97E00152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00867" y="1665208"/>
            <a:ext cx="5443333" cy="3868817"/>
          </a:xfrm>
          <a:prstGeom prst="rect">
            <a:avLst/>
          </a:prstGeom>
          <a:effectLst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5A74D9-8DF0-4492-9956-DB140F258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/>
              <a:t>Soil pH was measured in soil suspension using a glass electrode.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/>
              <a:t>Cation exchange Capacity was measured after cation exchange with BaCl</a:t>
            </a:r>
            <a:r>
              <a:rPr lang="en-US" sz="1500" baseline="-25000" dirty="0"/>
              <a:t>2</a:t>
            </a:r>
            <a:r>
              <a:rPr lang="en-US" sz="1500" dirty="0"/>
              <a:t> at pH 8.1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/>
              <a:t>Gas chromatography was used to measure total Carbon as well as total Nitrogen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/>
              <a:t>Total Phosphorus was measured by Acid Digestion using a pressure digestion vessel.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/>
              <a:t>X-ray Diffraction was used to cover the different land uses and different patterns of Phosphorus fractions on a subset of 10 different samples.</a:t>
            </a:r>
          </a:p>
        </p:txBody>
      </p:sp>
    </p:spTree>
    <p:extLst>
      <p:ext uri="{BB962C8B-B14F-4D97-AF65-F5344CB8AC3E}">
        <p14:creationId xmlns:p14="http://schemas.microsoft.com/office/powerpoint/2010/main" val="364092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0577C-E5D1-4565-8913-49E752FF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63562"/>
            <a:ext cx="3932237" cy="84772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10" name="Content Placeholder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686B8CB2-7A33-4C10-B82B-CD1069AA1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2188476"/>
            <a:ext cx="6172200" cy="24715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C8FBE8-CA08-461F-9BA4-152D3B4D4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150" y="1411286"/>
            <a:ext cx="3932237" cy="462756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Soil Texture ranged from silty clay loam  and sandy loam; material is coarser in urban soils.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Significantly higher OC content in Industrial areas than in rural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Industrial areas also contained higher C/N ratios of 21.7, higher than any other soil tested.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mineral composition of the soils was mainly illite, but also contained mica and albite.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amounts of kaolinite and chlorite clay were found as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Smectite was found in all samples, prominent in grassland and arable sites.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Gypsum was found in one industrial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According to the FAO Classification All soils in the region are extremely calcareous </a:t>
            </a:r>
          </a:p>
        </p:txBody>
      </p:sp>
    </p:spTree>
    <p:extLst>
      <p:ext uri="{BB962C8B-B14F-4D97-AF65-F5344CB8AC3E}">
        <p14:creationId xmlns:p14="http://schemas.microsoft.com/office/powerpoint/2010/main" val="6730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994A4CD-08F3-4FCB-9BEE-926A7F1C7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43" y="643466"/>
            <a:ext cx="928511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0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D74E202-5819-433C-9818-0C7A935D7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88" y="643467"/>
            <a:ext cx="831502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9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626</Words>
  <Application>Microsoft Office PowerPoint</Application>
  <PresentationFormat>Custom</PresentationFormat>
  <Paragraphs>62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Phosphorus fractions and speciation in rural and urban calcareous soils in the semiarid region of Sulaimani city, Kurdistan, Iraq</vt:lpstr>
      <vt:lpstr>Sulaimani city, Iraq</vt:lpstr>
      <vt:lpstr>Introduction</vt:lpstr>
      <vt:lpstr>Phosphorus</vt:lpstr>
      <vt:lpstr>Soil Sampling</vt:lpstr>
      <vt:lpstr>Methods of Analysis</vt:lpstr>
      <vt:lpstr>Results</vt:lpstr>
      <vt:lpstr>PowerPoint Presentation</vt:lpstr>
      <vt:lpstr>PowerPoint Presentation</vt:lpstr>
      <vt:lpstr>Results (continued)</vt:lpstr>
      <vt:lpstr>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Phosphorus fractions and speciation in rural and urban calcareous soils in the semiarid region of Sulaimani city, Kurdistan, Iraq</dc:title>
  <dc:creator>Sean Mooney</dc:creator>
  <cp:lastModifiedBy>Nelson</cp:lastModifiedBy>
  <cp:revision>2</cp:revision>
  <cp:lastPrinted>2019-12-09T04:57:34Z</cp:lastPrinted>
  <dcterms:created xsi:type="dcterms:W3CDTF">2019-12-09T04:53:52Z</dcterms:created>
  <dcterms:modified xsi:type="dcterms:W3CDTF">2019-12-09T17:32:30Z</dcterms:modified>
</cp:coreProperties>
</file>