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8" r:id="rId1"/>
  </p:sldMasterIdLst>
  <p:sldIdLst>
    <p:sldId id="257" r:id="rId2"/>
    <p:sldId id="262" r:id="rId3"/>
    <p:sldId id="258" r:id="rId4"/>
    <p:sldId id="263" r:id="rId5"/>
    <p:sldId id="259" r:id="rId6"/>
    <p:sldId id="261" r:id="rId7"/>
    <p:sldId id="264" r:id="rId8"/>
    <p:sldId id="260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4" d="100"/>
          <a:sy n="104" d="100"/>
        </p:scale>
        <p:origin x="-304" y="-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62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4284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34335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945748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90082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795408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94769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473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3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09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585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351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7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614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284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991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9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2D6E202-B606-4609-B914-27C9371A1F6D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8851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2908" y="224208"/>
            <a:ext cx="8133478" cy="940240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An investigation of Trace metals in Olive Oils of Northern Cyprus.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xmlns="" id="{2B753A74-4F3B-45E4-B591-F8897B2E5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9" y="1164448"/>
            <a:ext cx="11231536" cy="557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4A473C59-C228-406A-AFC8-D9575A539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15" y="527428"/>
            <a:ext cx="8537409" cy="524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02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6816360C-3E56-4F2C-9069-1BB6F874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7" y="105832"/>
            <a:ext cx="8534400" cy="1507067"/>
          </a:xfrm>
        </p:spPr>
        <p:txBody>
          <a:bodyPr/>
          <a:lstStyle/>
          <a:p>
            <a:r>
              <a:rPr lang="en-US" dirty="0"/>
              <a:t>Possible  study deficiencies: </a:t>
            </a:r>
          </a:p>
        </p:txBody>
      </p:sp>
      <p:pic>
        <p:nvPicPr>
          <p:cNvPr id="7" name="Picture 6" descr="A person wearing a hat&#10;&#10;Description automatically generated">
            <a:extLst>
              <a:ext uri="{FF2B5EF4-FFF2-40B4-BE49-F238E27FC236}">
                <a16:creationId xmlns:a16="http://schemas.microsoft.com/office/drawing/2014/main" xmlns="" id="{935FB1B5-C9AE-497E-BB59-93307E1AA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878" y="1202004"/>
            <a:ext cx="7725447" cy="52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78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24D6DF-19B0-4E5D-8DFC-AEEFB0264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9412" y="115357"/>
            <a:ext cx="8534400" cy="1507067"/>
          </a:xfrm>
        </p:spPr>
        <p:txBody>
          <a:bodyPr/>
          <a:lstStyle/>
          <a:p>
            <a:r>
              <a:rPr lang="en-US" dirty="0"/>
              <a:t>Solution</a:t>
            </a:r>
          </a:p>
        </p:txBody>
      </p:sp>
      <p:pic>
        <p:nvPicPr>
          <p:cNvPr id="5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xmlns="" id="{A14FD604-0ACB-4C51-AEAE-12E51C070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214" y="1622424"/>
            <a:ext cx="5888627" cy="3324225"/>
          </a:xfrm>
          <a:prstGeom prst="rect">
            <a:avLst/>
          </a:prstGeom>
        </p:spPr>
      </p:pic>
      <p:pic>
        <p:nvPicPr>
          <p:cNvPr id="7" name="Picture 6" descr="A person looking at the camera&#10;&#10;Description automatically generated">
            <a:extLst>
              <a:ext uri="{FF2B5EF4-FFF2-40B4-BE49-F238E27FC236}">
                <a16:creationId xmlns:a16="http://schemas.microsoft.com/office/drawing/2014/main" xmlns="" id="{33396E74-D406-47BC-BAD8-778DDD662A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4" y="1622424"/>
            <a:ext cx="5141735" cy="289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53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xmlns="" id="{8AF5ACD3-117B-4435-94A7-A6B918EAC525}"/>
              </a:ext>
            </a:extLst>
          </p:cNvPr>
          <p:cNvSpPr/>
          <p:nvPr/>
        </p:nvSpPr>
        <p:spPr>
          <a:xfrm>
            <a:off x="0" y="2645148"/>
            <a:ext cx="2771775" cy="2114550"/>
          </a:xfrm>
          <a:prstGeom prst="rightArrow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xmlns="" id="{FC700FBC-4B38-4184-9D7C-59717AFF4515}"/>
              </a:ext>
            </a:extLst>
          </p:cNvPr>
          <p:cNvSpPr/>
          <p:nvPr/>
        </p:nvSpPr>
        <p:spPr>
          <a:xfrm>
            <a:off x="9063318" y="2546536"/>
            <a:ext cx="3128682" cy="2114550"/>
          </a:xfrm>
          <a:prstGeom prst="leftArrow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xmlns="" id="{8D14E3DA-E355-445D-A765-D7F313452E31}"/>
              </a:ext>
            </a:extLst>
          </p:cNvPr>
          <p:cNvSpPr/>
          <p:nvPr/>
        </p:nvSpPr>
        <p:spPr>
          <a:xfrm>
            <a:off x="4545107" y="0"/>
            <a:ext cx="2528047" cy="2114550"/>
          </a:xfrm>
          <a:prstGeom prst="downArrow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29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Northern Cyprus">
            <a:extLst>
              <a:ext uri="{FF2B5EF4-FFF2-40B4-BE49-F238E27FC236}">
                <a16:creationId xmlns:a16="http://schemas.microsoft.com/office/drawing/2014/main" xmlns="" id="{457F6E9A-4B83-40FC-819C-018281838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52" y="201302"/>
            <a:ext cx="5683487" cy="427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large tree in a field&#10;&#10;Description automatically generated">
            <a:extLst>
              <a:ext uri="{FF2B5EF4-FFF2-40B4-BE49-F238E27FC236}">
                <a16:creationId xmlns:a16="http://schemas.microsoft.com/office/drawing/2014/main" xmlns="" id="{680F7B88-B73C-4BA7-B1D6-CB918768F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582" y="2245491"/>
            <a:ext cx="6291866" cy="400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707686-A123-4341-9D46-93387F822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62" y="137274"/>
            <a:ext cx="8534400" cy="1507067"/>
          </a:xfrm>
        </p:spPr>
        <p:txBody>
          <a:bodyPr/>
          <a:lstStyle/>
          <a:p>
            <a:r>
              <a:rPr lang="en-US" dirty="0"/>
              <a:t>Introduction: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A5E467-F181-4157-A54A-FA79A4603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062" y="1644341"/>
            <a:ext cx="8534400" cy="361526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The Olive Tree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Olive oil is a fat from the fruit of the olive tree. (But somehow a vegetable oil)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Source of vitamin E.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Lower incidence of coronary heart diseases and some types of cancer.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462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ree in the middle of a dirt field&#10;&#10;Description automatically generated">
            <a:extLst>
              <a:ext uri="{FF2B5EF4-FFF2-40B4-BE49-F238E27FC236}">
                <a16:creationId xmlns:a16="http://schemas.microsoft.com/office/drawing/2014/main" xmlns="" id="{69E92FC2-4A0D-4AD2-9AA0-DBB59ECC1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00" y="307040"/>
            <a:ext cx="4035799" cy="6053699"/>
          </a:xfrm>
          <a:prstGeom prst="rect">
            <a:avLst/>
          </a:prstGeom>
        </p:spPr>
      </p:pic>
      <p:pic>
        <p:nvPicPr>
          <p:cNvPr id="7" name="Picture 6" descr="A green apple tree&#10;&#10;Description automatically generated">
            <a:extLst>
              <a:ext uri="{FF2B5EF4-FFF2-40B4-BE49-F238E27FC236}">
                <a16:creationId xmlns:a16="http://schemas.microsoft.com/office/drawing/2014/main" xmlns="" id="{4A345D6D-4A78-4000-ABF8-E61CBAC91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49" y="661987"/>
            <a:ext cx="6460457" cy="3757613"/>
          </a:xfrm>
          <a:prstGeom prst="rect">
            <a:avLst/>
          </a:prstGeom>
        </p:spPr>
      </p:pic>
      <p:pic>
        <p:nvPicPr>
          <p:cNvPr id="9" name="Picture 8" descr="An apple hanging from a tree&#10;&#10;Description automatically generated">
            <a:extLst>
              <a:ext uri="{FF2B5EF4-FFF2-40B4-BE49-F238E27FC236}">
                <a16:creationId xmlns:a16="http://schemas.microsoft.com/office/drawing/2014/main" xmlns="" id="{5E35D723-7262-414B-99C3-17AC260AAF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62" y="4732103"/>
            <a:ext cx="3757613" cy="196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51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76E0F9-ABC9-4E8A-9782-75B107794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96" y="84008"/>
            <a:ext cx="8534400" cy="1507067"/>
          </a:xfrm>
        </p:spPr>
        <p:txBody>
          <a:bodyPr/>
          <a:lstStyle/>
          <a:p>
            <a:r>
              <a:rPr lang="en-US" dirty="0"/>
              <a:t>Trace metals: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9277E6-F7F3-4508-834E-2B1C39895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702" y="1591075"/>
            <a:ext cx="8534400" cy="3615267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Heavy metal consumption is a major</a:t>
            </a:r>
          </a:p>
          <a:p>
            <a:pPr marL="0" indent="0">
              <a:buNone/>
            </a:pPr>
            <a:r>
              <a:rPr lang="en-US" dirty="0"/>
              <a:t>Health concern.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Cu, Cd, Cr, As, Pb, Ni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Importance of this knowledge cannot be overstated in the context of this study.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CB8E87EE-8470-48C3-B5FF-4A7C0BC24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956" y="135884"/>
            <a:ext cx="6141969" cy="371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30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7F8C93-A450-42DB-8943-5F354C062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" y="-71167"/>
            <a:ext cx="8534400" cy="1507067"/>
          </a:xfrm>
        </p:spPr>
        <p:txBody>
          <a:bodyPr/>
          <a:lstStyle/>
          <a:p>
            <a:r>
              <a:rPr lang="en-US" dirty="0"/>
              <a:t>Sample collection: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xmlns="" id="{F7CADB81-A59F-488E-B137-3A1245922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128202"/>
            <a:ext cx="6638925" cy="66015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44ABFDA-8007-490B-B87F-418B52C24C02}"/>
              </a:ext>
            </a:extLst>
          </p:cNvPr>
          <p:cNvSpPr txBox="1"/>
          <p:nvPr/>
        </p:nvSpPr>
        <p:spPr>
          <a:xfrm>
            <a:off x="123825" y="1752600"/>
            <a:ext cx="505458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Samples collected from Northern Cyprus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Oils and fruits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Fruits seeds extracted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Oil was separated and stored at </a:t>
            </a:r>
          </a:p>
          <a:p>
            <a:r>
              <a:rPr lang="en-US" dirty="0"/>
              <a:t>room temperature.</a:t>
            </a:r>
          </a:p>
        </p:txBody>
      </p:sp>
    </p:spTree>
    <p:extLst>
      <p:ext uri="{BB962C8B-B14F-4D97-AF65-F5344CB8AC3E}">
        <p14:creationId xmlns:p14="http://schemas.microsoft.com/office/powerpoint/2010/main" val="2947696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3CF119-0449-40D5-A62A-77E60B2A7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82" y="-173567"/>
            <a:ext cx="8534400" cy="1507067"/>
          </a:xfrm>
        </p:spPr>
        <p:txBody>
          <a:bodyPr/>
          <a:lstStyle/>
          <a:p>
            <a:r>
              <a:rPr lang="en-US" dirty="0"/>
              <a:t>Microwave Digestion:</a:t>
            </a:r>
          </a:p>
        </p:txBody>
      </p:sp>
      <p:pic>
        <p:nvPicPr>
          <p:cNvPr id="7" name="Picture 6" descr="A picture containing meter&#10;&#10;Description automatically generated">
            <a:extLst>
              <a:ext uri="{FF2B5EF4-FFF2-40B4-BE49-F238E27FC236}">
                <a16:creationId xmlns:a16="http://schemas.microsoft.com/office/drawing/2014/main" xmlns="" id="{F10EBE31-E915-4AE8-9CCC-70B6AA82D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4" y="857954"/>
            <a:ext cx="6595812" cy="4181745"/>
          </a:xfrm>
          <a:prstGeom prst="rect">
            <a:avLst/>
          </a:prstGeom>
        </p:spPr>
      </p:pic>
      <p:pic>
        <p:nvPicPr>
          <p:cNvPr id="9" name="Picture 8" descr="A close up of a machine&#10;&#10;Description automatically generated">
            <a:extLst>
              <a:ext uri="{FF2B5EF4-FFF2-40B4-BE49-F238E27FC236}">
                <a16:creationId xmlns:a16="http://schemas.microsoft.com/office/drawing/2014/main" xmlns="" id="{D295DD11-53A1-4DEB-9A84-9556503C15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973" y="78140"/>
            <a:ext cx="3429206" cy="3798535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05E86B07-9616-44DD-BC78-33B75EAB5E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766" y="4466245"/>
            <a:ext cx="5319020" cy="196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52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6ED971-494B-4AEF-93BC-1ACC6FFA5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099" y="-244476"/>
            <a:ext cx="8534400" cy="1507067"/>
          </a:xfrm>
        </p:spPr>
        <p:txBody>
          <a:bodyPr/>
          <a:lstStyle/>
          <a:p>
            <a:r>
              <a:rPr lang="en-US" dirty="0"/>
              <a:t>ICP-MS: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A620F6-8469-4663-8451-FB9607FEA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7" y="707296"/>
            <a:ext cx="8534400" cy="3615267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Elemental and isotopic analysis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5" name="Picture 4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xmlns="" id="{05204BD5-4F48-4C99-91EA-ADED5F121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274" y="336271"/>
            <a:ext cx="5943601" cy="3422919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6A7F4449-2F57-40AE-BD03-F58751528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99" y="1633616"/>
            <a:ext cx="3731572" cy="4428376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DBAA14E0-33D8-4E47-B62C-1700B95CC8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335" y="3943350"/>
            <a:ext cx="6236189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99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8979FB-234A-4226-A978-EBE8C5667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36" y="0"/>
            <a:ext cx="9383713" cy="1507067"/>
          </a:xfrm>
        </p:spPr>
        <p:txBody>
          <a:bodyPr/>
          <a:lstStyle/>
          <a:p>
            <a:r>
              <a:rPr lang="en-US" dirty="0"/>
              <a:t>Results and conclusions: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842BEF-75D4-4CD6-981E-82A0CBDEEB1F}"/>
              </a:ext>
            </a:extLst>
          </p:cNvPr>
          <p:cNvSpPr txBox="1"/>
          <p:nvPr/>
        </p:nvSpPr>
        <p:spPr>
          <a:xfrm>
            <a:off x="2914650" y="1045402"/>
            <a:ext cx="65053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(PCA) Principal Component analysis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(AHCA) Agglomerative hierarchical clustering analysis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745770FC-76FD-4078-BED1-09BA457B1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243" y="2044662"/>
            <a:ext cx="7001082" cy="3920606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3982BCA4-3008-4E3E-98A4-A45610D6E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8" y="2171105"/>
            <a:ext cx="5010364" cy="292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10539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145</Words>
  <Application>Microsoft Office PowerPoint</Application>
  <PresentationFormat>Custom</PresentationFormat>
  <Paragraphs>39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Slice</vt:lpstr>
      <vt:lpstr>An investigation of Trace metals in Olive Oils of Northern Cyprus.</vt:lpstr>
      <vt:lpstr>PowerPoint Presentation</vt:lpstr>
      <vt:lpstr>Introduction:</vt:lpstr>
      <vt:lpstr>PowerPoint Presentation</vt:lpstr>
      <vt:lpstr>Trace metals:</vt:lpstr>
      <vt:lpstr>Sample collection:</vt:lpstr>
      <vt:lpstr>Microwave Digestion:</vt:lpstr>
      <vt:lpstr>ICP-MS:</vt:lpstr>
      <vt:lpstr>Results and conclusions:</vt:lpstr>
      <vt:lpstr>PowerPoint Presentation</vt:lpstr>
      <vt:lpstr>Possible  study deficiencies: </vt:lpstr>
      <vt:lpstr>Solution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2019-12-03T21:16:41Z</dcterms:created>
  <dcterms:modified xsi:type="dcterms:W3CDTF">2019-12-11T18:27:08Z</dcterms:modified>
</cp:coreProperties>
</file>