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1" d="100"/>
          <a:sy n="131" d="100"/>
        </p:scale>
        <p:origin x="-478"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55151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b054ea79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b054ea7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5bf64425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5bf6442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bf64425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bf64425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5bf64425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5bf64425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bf2f568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bf2f568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bf64425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bf6442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5bf64425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5bf64425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5b054ea7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5b054ea7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5b054ea7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5b054ea7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5b054ea79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5b054ea7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5b054ea79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5b054ea7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There are several geothermal hot springs in the Lower Humboldt River region</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There are several geothermal hot springs in the Lower Humboldt River region</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The Lower Humboldt River consists of quaternary alluvium and playa deposits, lake evaporites and lacustrine depositsThe wer Humboldt River consists of quaternary alluvium and playa deposits, lake evaporites and lacustrine deposit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5b054ea7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5b054ea7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bf2f5689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bf2f5689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5b054ea79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5b054ea7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5b054ea7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5b054ea7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860975"/>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Arsenic in the waters and sediments of the Humboldt River</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Brittany Segill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depth results continued</a:t>
            </a:r>
            <a:endParaRPr/>
          </a:p>
        </p:txBody>
      </p:sp>
      <p:sp>
        <p:nvSpPr>
          <p:cNvPr id="196" name="Google Shape;196;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most abundant minerals are quartz, orthoclase feldspar, calcite, biotite, and muscovite</a:t>
            </a:r>
            <a:endParaRPr/>
          </a:p>
          <a:p>
            <a:pPr marL="457200" lvl="0" indent="-311150" algn="l" rtl="0">
              <a:lnSpc>
                <a:spcPct val="150000"/>
              </a:lnSpc>
              <a:spcBef>
                <a:spcPts val="0"/>
              </a:spcBef>
              <a:spcAft>
                <a:spcPts val="0"/>
              </a:spcAft>
              <a:buSzPts val="1300"/>
              <a:buChar char="●"/>
            </a:pPr>
            <a:r>
              <a:rPr lang="en"/>
              <a:t>Further testing showed some silicate and detrital aluminum silicate clay minerals</a:t>
            </a:r>
            <a:endParaRPr/>
          </a:p>
          <a:p>
            <a:pPr marL="457200" lvl="0" indent="-311150" algn="l" rtl="0">
              <a:lnSpc>
                <a:spcPct val="150000"/>
              </a:lnSpc>
              <a:spcBef>
                <a:spcPts val="0"/>
              </a:spcBef>
              <a:spcAft>
                <a:spcPts val="0"/>
              </a:spcAft>
              <a:buSzPts val="1300"/>
              <a:buChar char="●"/>
            </a:pPr>
            <a:r>
              <a:rPr lang="en"/>
              <a:t>About 83% of total Arsenic is extracted from the residual fraction, which corresponds to silicate and clay minerals</a:t>
            </a:r>
            <a:endParaRPr/>
          </a:p>
          <a:p>
            <a:pPr marL="457200" lvl="0" indent="-311150" algn="l" rtl="0">
              <a:lnSpc>
                <a:spcPct val="150000"/>
              </a:lnSpc>
              <a:spcBef>
                <a:spcPts val="0"/>
              </a:spcBef>
              <a:spcAft>
                <a:spcPts val="0"/>
              </a:spcAft>
              <a:buSzPts val="1300"/>
              <a:buChar char="●"/>
            </a:pPr>
            <a:r>
              <a:rPr lang="en"/>
              <a:t>The relative dominance of Al (64%), Ca (70%), and Fe (82%) in the residual fraction can be accounted for silicate and clay minerals</a:t>
            </a:r>
            <a:endParaRPr/>
          </a:p>
          <a:p>
            <a:pPr marL="0" lvl="0" indent="0" algn="l" rtl="0">
              <a:lnSpc>
                <a:spcPct val="150000"/>
              </a:lnSpc>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Arsenic in Sediments</a:t>
            </a:r>
            <a:endParaRPr/>
          </a:p>
        </p:txBody>
      </p:sp>
      <p:sp>
        <p:nvSpPr>
          <p:cNvPr id="202" name="Google Shape;202;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occurrence of the arsenic is because of the As-bearing iron oxyhydroxides which naturally occur in many parts of the world</a:t>
            </a:r>
            <a:endParaRPr/>
          </a:p>
          <a:p>
            <a:pPr marL="457200" lvl="0" indent="-311150" algn="l" rtl="0">
              <a:lnSpc>
                <a:spcPct val="150000"/>
              </a:lnSpc>
              <a:spcBef>
                <a:spcPts val="0"/>
              </a:spcBef>
              <a:spcAft>
                <a:spcPts val="0"/>
              </a:spcAft>
              <a:buSzPts val="1300"/>
              <a:buChar char="●"/>
            </a:pPr>
            <a:r>
              <a:rPr lang="en"/>
              <a:t>The occurrence of As in Fe-Mn oxides and hydroxides have been previously reported in other studies close to this area</a:t>
            </a:r>
            <a:endParaRPr/>
          </a:p>
          <a:p>
            <a:pPr marL="457200" lvl="0" indent="-311150" algn="l" rtl="0">
              <a:lnSpc>
                <a:spcPct val="150000"/>
              </a:lnSpc>
              <a:spcBef>
                <a:spcPts val="0"/>
              </a:spcBef>
              <a:spcAft>
                <a:spcPts val="0"/>
              </a:spcAft>
              <a:buSzPts val="1300"/>
              <a:buChar char="●"/>
            </a:pPr>
            <a:r>
              <a:rPr lang="en"/>
              <a:t>However, As in silicate minerals in the river sediments, which is near-surface and oxidizing, has not been reported previously</a:t>
            </a:r>
            <a:endParaRPr/>
          </a:p>
          <a:p>
            <a:pPr marL="457200" lvl="0" indent="-311150" algn="l" rtl="0">
              <a:lnSpc>
                <a:spcPct val="150000"/>
              </a:lnSpc>
              <a:spcBef>
                <a:spcPts val="0"/>
              </a:spcBef>
              <a:spcAft>
                <a:spcPts val="0"/>
              </a:spcAft>
              <a:buSzPts val="1300"/>
              <a:buChar char="●"/>
            </a:pPr>
            <a:r>
              <a:rPr lang="en"/>
              <a:t>The results found in this study suggest that silicate mineral phases predominantly control As distribution in the Humboldt River sediments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Arsenic in Water</a:t>
            </a:r>
            <a:endParaRPr/>
          </a:p>
        </p:txBody>
      </p:sp>
      <p:sp>
        <p:nvSpPr>
          <p:cNvPr id="208" name="Google Shape;208;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As levels were compared to when it is low-flow season to high-flow season</a:t>
            </a:r>
            <a:endParaRPr/>
          </a:p>
          <a:p>
            <a:pPr marL="457200" lvl="0" indent="-311150" algn="l" rtl="0">
              <a:lnSpc>
                <a:spcPct val="150000"/>
              </a:lnSpc>
              <a:spcBef>
                <a:spcPts val="0"/>
              </a:spcBef>
              <a:spcAft>
                <a:spcPts val="0"/>
              </a:spcAft>
              <a:buSzPts val="1300"/>
              <a:buChar char="●"/>
            </a:pPr>
            <a:r>
              <a:rPr lang="en"/>
              <a:t>The concentrations of As are not affected significantly so changes in As concentrations in different parts of the Humboldt River reflect different geochemical and physical processes without significant seasonal perturbations</a:t>
            </a:r>
            <a:endParaRPr/>
          </a:p>
          <a:p>
            <a:pPr marL="457200" lvl="0" indent="-311150" algn="l" rtl="0">
              <a:lnSpc>
                <a:spcPct val="150000"/>
              </a:lnSpc>
              <a:spcBef>
                <a:spcPts val="0"/>
              </a:spcBef>
              <a:spcAft>
                <a:spcPts val="0"/>
              </a:spcAft>
              <a:buSzPts val="1300"/>
              <a:buChar char="●"/>
            </a:pPr>
            <a:r>
              <a:rPr lang="en"/>
              <a:t>Another study in the region suggested oxidation of mined waste rocks containing As-bearing sulfide minerals as the primary source for high dissolved As and SO4 in the waters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214" name="Google Shape;214;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primary source for dissolved As in the upper Humboldt River is due to the oxidation of As-bearing sulfide minerals from metal-ore deposits</a:t>
            </a:r>
            <a:endParaRPr/>
          </a:p>
          <a:p>
            <a:pPr marL="457200" lvl="0" indent="-311150" algn="l" rtl="0">
              <a:lnSpc>
                <a:spcPct val="150000"/>
              </a:lnSpc>
              <a:spcBef>
                <a:spcPts val="0"/>
              </a:spcBef>
              <a:spcAft>
                <a:spcPts val="0"/>
              </a:spcAft>
              <a:buSzPts val="1300"/>
              <a:buChar char="●"/>
            </a:pPr>
            <a:r>
              <a:rPr lang="en"/>
              <a:t>Dilution of As and SO4 in the middle Humboldt River is due to subsequent mixing of river water with discharging groundwater</a:t>
            </a:r>
            <a:endParaRPr/>
          </a:p>
          <a:p>
            <a:pPr marL="457200" lvl="0" indent="-311150" algn="l" rtl="0">
              <a:lnSpc>
                <a:spcPct val="150000"/>
              </a:lnSpc>
              <a:spcBef>
                <a:spcPts val="0"/>
              </a:spcBef>
              <a:spcAft>
                <a:spcPts val="0"/>
              </a:spcAft>
              <a:buSzPts val="1300"/>
              <a:buChar char="●"/>
            </a:pPr>
            <a:r>
              <a:rPr lang="en"/>
              <a:t>Localized mixing of geothermal and As-rich groundwater increases dissolved As concentrations in the waters in the Lower Humboldt River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220" name="Google Shape;220;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Dissolved As occurs from evaporative enrichment of the lower river region because of the favorable arid and temperate climate</a:t>
            </a:r>
            <a:endParaRPr/>
          </a:p>
          <a:p>
            <a:pPr marL="457200" lvl="0" indent="-311150" algn="l" rtl="0">
              <a:lnSpc>
                <a:spcPct val="150000"/>
              </a:lnSpc>
              <a:spcBef>
                <a:spcPts val="0"/>
              </a:spcBef>
              <a:spcAft>
                <a:spcPts val="0"/>
              </a:spcAft>
              <a:buSzPts val="1300"/>
              <a:buChar char="●"/>
            </a:pPr>
            <a:r>
              <a:rPr lang="en"/>
              <a:t>As distribution in the river sediments is controlled by partitioning onto silicate clay minerals</a:t>
            </a:r>
            <a:endParaRPr/>
          </a:p>
          <a:p>
            <a:pPr marL="914400" lvl="1" indent="-298450" algn="l" rtl="0">
              <a:lnSpc>
                <a:spcPct val="150000"/>
              </a:lnSpc>
              <a:spcBef>
                <a:spcPts val="0"/>
              </a:spcBef>
              <a:spcAft>
                <a:spcPts val="0"/>
              </a:spcAft>
              <a:buSzPts val="1100"/>
              <a:buChar char="○"/>
            </a:pPr>
            <a:r>
              <a:rPr lang="en"/>
              <a:t>This implies the risk for potential immobilization of As in groundwater with change in geochemical conditions to reduce conditions. This warrants future studies to investigate the region</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Any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31" name="Google Shape;231;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Mohammad, Shahnewaz, and Regina N. Tempel. “Arsenic in the Waters and Sediments of the Humboldt River, North-Central Nevada, USA: Hydrological and Mineralogical Investigation.” Environmental Earth Sciences, vol. 78, no. 17, 2019, doi:10.1007/s12665-019-8552-1.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a:t>
            </a:r>
            <a:endParaRPr/>
          </a:p>
        </p:txBody>
      </p:sp>
      <p:sp>
        <p:nvSpPr>
          <p:cNvPr id="141" name="Google Shape;141;p14"/>
          <p:cNvSpPr txBox="1">
            <a:spLocks noGrp="1"/>
          </p:cNvSpPr>
          <p:nvPr>
            <p:ph type="body" idx="1"/>
          </p:nvPr>
        </p:nvSpPr>
        <p:spPr>
          <a:xfrm>
            <a:off x="1052550" y="1378650"/>
            <a:ext cx="7038900" cy="2386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This study is taking place in Nevada, with particular interest in the Humboldt River and Humboldt River basin</a:t>
            </a:r>
            <a:endParaRPr/>
          </a:p>
          <a:p>
            <a:pPr marL="457200" lvl="0" indent="-311150" algn="l" rtl="0">
              <a:lnSpc>
                <a:spcPct val="150000"/>
              </a:lnSpc>
              <a:spcBef>
                <a:spcPts val="0"/>
              </a:spcBef>
              <a:spcAft>
                <a:spcPts val="0"/>
              </a:spcAft>
              <a:buSzPts val="1300"/>
              <a:buChar char="●"/>
            </a:pPr>
            <a:r>
              <a:rPr lang="en"/>
              <a:t>This basin has various metallic and non-metallic economic deposits and is a leading producer of gold, silver, copper, mercury and tungsten in the US</a:t>
            </a:r>
            <a:endParaRPr/>
          </a:p>
          <a:p>
            <a:pPr marL="457200" lvl="0" indent="-311150" algn="l" rtl="0">
              <a:lnSpc>
                <a:spcPct val="150000"/>
              </a:lnSpc>
              <a:spcBef>
                <a:spcPts val="0"/>
              </a:spcBef>
              <a:spcAft>
                <a:spcPts val="0"/>
              </a:spcAft>
              <a:buSzPts val="1300"/>
              <a:buChar char="●"/>
            </a:pPr>
            <a:r>
              <a:rPr lang="en"/>
              <a:t>The River and Basin also play a huge role in providing valuable sources of water for mining, construction, power plants, and municipal water supply</a:t>
            </a:r>
            <a:endParaRPr/>
          </a:p>
          <a:p>
            <a:pPr marL="0" lvl="0" indent="0" algn="l" rtl="0">
              <a:spcBef>
                <a:spcPts val="1600"/>
              </a:spcBef>
              <a:spcAft>
                <a:spcPts val="1600"/>
              </a:spcAft>
              <a:buNone/>
            </a:pPr>
            <a:endParaRPr/>
          </a:p>
        </p:txBody>
      </p:sp>
      <p:pic>
        <p:nvPicPr>
          <p:cNvPr id="142" name="Google Shape;142;p14"/>
          <p:cNvPicPr preferRelativeResize="0"/>
          <p:nvPr/>
        </p:nvPicPr>
        <p:blipFill>
          <a:blip r:embed="rId3">
            <a:alphaModFix/>
          </a:blip>
          <a:stretch>
            <a:fillRect/>
          </a:stretch>
        </p:blipFill>
        <p:spPr>
          <a:xfrm>
            <a:off x="6174950" y="3169550"/>
            <a:ext cx="2969050" cy="197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a:t>
            </a:r>
            <a:endParaRPr/>
          </a:p>
        </p:txBody>
      </p:sp>
      <p:sp>
        <p:nvSpPr>
          <p:cNvPr id="148" name="Google Shape;148;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Many previous studies have reported elevated concentrations of arsenic in multiple surrounding river waters of the Humboldt River Basin but not specifically the Humboldt River</a:t>
            </a:r>
            <a:endParaRPr/>
          </a:p>
          <a:p>
            <a:pPr marL="914400" lvl="1" indent="-298450" algn="l" rtl="0">
              <a:lnSpc>
                <a:spcPct val="150000"/>
              </a:lnSpc>
              <a:spcBef>
                <a:spcPts val="0"/>
              </a:spcBef>
              <a:spcAft>
                <a:spcPts val="0"/>
              </a:spcAft>
              <a:buSzPts val="1100"/>
              <a:buChar char="○"/>
            </a:pPr>
            <a:r>
              <a:rPr lang="en"/>
              <a:t>Carson River</a:t>
            </a:r>
            <a:endParaRPr/>
          </a:p>
          <a:p>
            <a:pPr marL="914400" lvl="1" indent="-298450" algn="l" rtl="0">
              <a:lnSpc>
                <a:spcPct val="150000"/>
              </a:lnSpc>
              <a:spcBef>
                <a:spcPts val="0"/>
              </a:spcBef>
              <a:spcAft>
                <a:spcPts val="0"/>
              </a:spcAft>
              <a:buSzPts val="1100"/>
              <a:buChar char="○"/>
            </a:pPr>
            <a:r>
              <a:rPr lang="en"/>
              <a:t>Walker River</a:t>
            </a:r>
            <a:endParaRPr/>
          </a:p>
          <a:p>
            <a:pPr marL="914400" lvl="1" indent="-298450" algn="l" rtl="0">
              <a:lnSpc>
                <a:spcPct val="150000"/>
              </a:lnSpc>
              <a:spcBef>
                <a:spcPts val="0"/>
              </a:spcBef>
              <a:spcAft>
                <a:spcPts val="0"/>
              </a:spcAft>
              <a:buSzPts val="1100"/>
              <a:buChar char="○"/>
            </a:pPr>
            <a:r>
              <a:rPr lang="en"/>
              <a:t>North Fork Humboldt River</a:t>
            </a:r>
            <a:endParaRPr/>
          </a:p>
          <a:p>
            <a:pPr marL="457200" lvl="0" indent="-311150" algn="l" rtl="0">
              <a:lnSpc>
                <a:spcPct val="150000"/>
              </a:lnSpc>
              <a:spcBef>
                <a:spcPts val="0"/>
              </a:spcBef>
              <a:spcAft>
                <a:spcPts val="0"/>
              </a:spcAft>
              <a:buSzPts val="1300"/>
              <a:buChar char="●"/>
            </a:pPr>
            <a:r>
              <a:rPr lang="en"/>
              <a:t>This Arsenic has accounted for weathering of geologic material, hydrothermal sources and drainage through mined waste rocks</a:t>
            </a:r>
            <a:endParaRPr/>
          </a:p>
          <a:p>
            <a:pPr marL="457200" lvl="0" indent="-311150" algn="l" rtl="0">
              <a:lnSpc>
                <a:spcPct val="150000"/>
              </a:lnSpc>
              <a:spcBef>
                <a:spcPts val="0"/>
              </a:spcBef>
              <a:spcAft>
                <a:spcPts val="0"/>
              </a:spcAft>
              <a:buSzPts val="1300"/>
              <a:buChar char="●"/>
            </a:pPr>
            <a:r>
              <a:rPr lang="en"/>
              <a:t>This study’s goal is to understand the processes controlling arsenic distribution between sediments and waters of the Humboldt River</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13935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sites</a:t>
            </a:r>
            <a:endParaRPr/>
          </a:p>
        </p:txBody>
      </p:sp>
      <p:sp>
        <p:nvSpPr>
          <p:cNvPr id="154" name="Google Shape;154;p16"/>
          <p:cNvSpPr txBox="1">
            <a:spLocks noGrp="1"/>
          </p:cNvSpPr>
          <p:nvPr>
            <p:ph type="body" idx="1"/>
          </p:nvPr>
        </p:nvSpPr>
        <p:spPr>
          <a:xfrm>
            <a:off x="80375" y="1581300"/>
            <a:ext cx="32754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Many samples were taken nearby the intersection of highways and the river</a:t>
            </a:r>
            <a:endParaRPr/>
          </a:p>
          <a:p>
            <a:pPr marL="457200" lvl="0" indent="-311150" algn="l" rtl="0">
              <a:spcBef>
                <a:spcPts val="0"/>
              </a:spcBef>
              <a:spcAft>
                <a:spcPts val="0"/>
              </a:spcAft>
              <a:buSzPts val="1300"/>
              <a:buChar char="●"/>
            </a:pPr>
            <a:r>
              <a:rPr lang="en"/>
              <a:t>Samples were taken during the dry season</a:t>
            </a:r>
            <a:endParaRPr/>
          </a:p>
        </p:txBody>
      </p:sp>
      <p:pic>
        <p:nvPicPr>
          <p:cNvPr id="155" name="Google Shape;155;p16"/>
          <p:cNvPicPr preferRelativeResize="0"/>
          <p:nvPr/>
        </p:nvPicPr>
        <p:blipFill>
          <a:blip r:embed="rId3">
            <a:alphaModFix/>
          </a:blip>
          <a:stretch>
            <a:fillRect/>
          </a:stretch>
        </p:blipFill>
        <p:spPr>
          <a:xfrm>
            <a:off x="3355775" y="-76727"/>
            <a:ext cx="5788225" cy="5220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Geology of the area</a:t>
            </a:r>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Upper Humboldt River has Miocene volcanic and sedimentary rocks with some pre-tertiary volcanic rocks </a:t>
            </a:r>
            <a:endParaRPr/>
          </a:p>
          <a:p>
            <a:pPr marL="457200" lvl="0" indent="-311150" algn="l" rtl="0">
              <a:lnSpc>
                <a:spcPct val="150000"/>
              </a:lnSpc>
              <a:spcBef>
                <a:spcPts val="0"/>
              </a:spcBef>
              <a:spcAft>
                <a:spcPts val="0"/>
              </a:spcAft>
              <a:buSzPts val="1300"/>
              <a:buChar char="●"/>
            </a:pPr>
            <a:r>
              <a:rPr lang="en"/>
              <a:t>The Middle Humboldt River contains relatively widespread tertiary volcanic and cenozoic sedimentary rocks and widespread quaternary, alluvium, and lacustrine deposits</a:t>
            </a:r>
            <a:endParaRPr/>
          </a:p>
          <a:p>
            <a:pPr marL="457200" lvl="0" indent="-311150" algn="l" rtl="0">
              <a:lnSpc>
                <a:spcPct val="150000"/>
              </a:lnSpc>
              <a:spcBef>
                <a:spcPts val="0"/>
              </a:spcBef>
              <a:spcAft>
                <a:spcPts val="0"/>
              </a:spcAft>
              <a:buSzPts val="1300"/>
              <a:buChar char="●"/>
            </a:pPr>
            <a:r>
              <a:rPr lang="en"/>
              <a:t> There are several geothermal hot springs in the Lower Humboldt River region</a:t>
            </a:r>
            <a:endParaRPr/>
          </a:p>
          <a:p>
            <a:pPr marL="457200" lvl="0" indent="-311150" algn="l" rtl="0">
              <a:lnSpc>
                <a:spcPct val="150000"/>
              </a:lnSpc>
              <a:spcBef>
                <a:spcPts val="0"/>
              </a:spcBef>
              <a:spcAft>
                <a:spcPts val="0"/>
              </a:spcAft>
              <a:buSzPts val="1300"/>
              <a:buChar char="●"/>
            </a:pPr>
            <a:r>
              <a:rPr lang="en"/>
              <a:t>The Lower Humboldt River consists of quaternary alluvium and playa deposits, lake evaporites and lacustrine deposits</a:t>
            </a: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Methods</a:t>
            </a:r>
            <a:endParaRPr/>
          </a:p>
        </p:txBody>
      </p:sp>
      <p:sp>
        <p:nvSpPr>
          <p:cNvPr id="167" name="Google Shape;167;p18"/>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Inductively Coupled Plasma-Mass Spectrometer (ICP-MS)</a:t>
            </a:r>
            <a:endParaRPr/>
          </a:p>
          <a:p>
            <a:pPr marL="914400" lvl="1" indent="-298450" algn="l" rtl="0">
              <a:lnSpc>
                <a:spcPct val="150000"/>
              </a:lnSpc>
              <a:spcBef>
                <a:spcPts val="0"/>
              </a:spcBef>
              <a:spcAft>
                <a:spcPts val="0"/>
              </a:spcAft>
              <a:buSzPts val="1100"/>
              <a:buChar char="○"/>
            </a:pPr>
            <a:r>
              <a:rPr lang="en"/>
              <a:t>Used to analyze major cations and trace elements</a:t>
            </a:r>
            <a:endParaRPr/>
          </a:p>
          <a:p>
            <a:pPr marL="914400" lvl="1" indent="-298450" algn="l" rtl="0">
              <a:lnSpc>
                <a:spcPct val="150000"/>
              </a:lnSpc>
              <a:spcBef>
                <a:spcPts val="0"/>
              </a:spcBef>
              <a:spcAft>
                <a:spcPts val="0"/>
              </a:spcAft>
              <a:buSzPts val="1100"/>
              <a:buChar char="○"/>
            </a:pPr>
            <a:r>
              <a:rPr lang="en"/>
              <a:t>For concentrations of total elements in sediment samples</a:t>
            </a:r>
            <a:endParaRPr/>
          </a:p>
          <a:p>
            <a:pPr marL="457200" lvl="0" indent="-311150" algn="l" rtl="0">
              <a:lnSpc>
                <a:spcPct val="150000"/>
              </a:lnSpc>
              <a:spcBef>
                <a:spcPts val="0"/>
              </a:spcBef>
              <a:spcAft>
                <a:spcPts val="0"/>
              </a:spcAft>
              <a:buSzPts val="1300"/>
              <a:buChar char="●"/>
            </a:pPr>
            <a:r>
              <a:rPr lang="en"/>
              <a:t>Ion Chromatography</a:t>
            </a:r>
            <a:endParaRPr/>
          </a:p>
          <a:p>
            <a:pPr marL="914400" lvl="1" indent="-298450" algn="l" rtl="0">
              <a:lnSpc>
                <a:spcPct val="150000"/>
              </a:lnSpc>
              <a:spcBef>
                <a:spcPts val="0"/>
              </a:spcBef>
              <a:spcAft>
                <a:spcPts val="0"/>
              </a:spcAft>
              <a:buSzPts val="1100"/>
              <a:buChar char="○"/>
            </a:pPr>
            <a:r>
              <a:rPr lang="en"/>
              <a:t>To analyze major anions</a:t>
            </a:r>
            <a:endParaRPr/>
          </a:p>
          <a:p>
            <a:pPr marL="457200" lvl="0" indent="-311150" algn="l" rtl="0">
              <a:lnSpc>
                <a:spcPct val="150000"/>
              </a:lnSpc>
              <a:spcBef>
                <a:spcPts val="0"/>
              </a:spcBef>
              <a:spcAft>
                <a:spcPts val="0"/>
              </a:spcAft>
              <a:buSzPts val="1300"/>
              <a:buChar char="●"/>
            </a:pPr>
            <a:r>
              <a:rPr lang="en"/>
              <a:t>Micromass Iso Prime stable isotope ratio mass spectrometer</a:t>
            </a:r>
            <a:endParaRPr/>
          </a:p>
          <a:p>
            <a:pPr marL="914400" lvl="1" indent="-298450" algn="l" rtl="0">
              <a:lnSpc>
                <a:spcPct val="150000"/>
              </a:lnSpc>
              <a:spcBef>
                <a:spcPts val="0"/>
              </a:spcBef>
              <a:spcAft>
                <a:spcPts val="0"/>
              </a:spcAft>
              <a:buSzPts val="1100"/>
              <a:buChar char="○"/>
            </a:pPr>
            <a:r>
              <a:rPr lang="en"/>
              <a:t>For stable isotope analysis for Deuterium and Oxygen-18</a:t>
            </a:r>
            <a:endParaRPr/>
          </a:p>
          <a:p>
            <a:pPr marL="457200" lvl="0" indent="0" algn="l" rtl="0">
              <a:spcBef>
                <a:spcPts val="1600"/>
              </a:spcBef>
              <a:spcAft>
                <a:spcPts val="1600"/>
              </a:spcAft>
              <a:buNone/>
            </a:pPr>
            <a:endParaRPr/>
          </a:p>
        </p:txBody>
      </p:sp>
      <p:pic>
        <p:nvPicPr>
          <p:cNvPr id="168" name="Google Shape;168;p18"/>
          <p:cNvPicPr preferRelativeResize="0"/>
          <p:nvPr/>
        </p:nvPicPr>
        <p:blipFill>
          <a:blip r:embed="rId3">
            <a:alphaModFix/>
          </a:blip>
          <a:stretch>
            <a:fillRect/>
          </a:stretch>
        </p:blipFill>
        <p:spPr>
          <a:xfrm>
            <a:off x="6176576" y="3030400"/>
            <a:ext cx="2967424" cy="2113101"/>
          </a:xfrm>
          <a:prstGeom prst="rect">
            <a:avLst/>
          </a:prstGeom>
          <a:noFill/>
          <a:ln>
            <a:noFill/>
          </a:ln>
        </p:spPr>
      </p:pic>
      <p:pic>
        <p:nvPicPr>
          <p:cNvPr id="169" name="Google Shape;169;p18"/>
          <p:cNvPicPr preferRelativeResize="0"/>
          <p:nvPr/>
        </p:nvPicPr>
        <p:blipFill>
          <a:blip r:embed="rId4">
            <a:alphaModFix/>
          </a:blip>
          <a:stretch>
            <a:fillRect/>
          </a:stretch>
        </p:blipFill>
        <p:spPr>
          <a:xfrm>
            <a:off x="6133175" y="0"/>
            <a:ext cx="3010826" cy="1861899"/>
          </a:xfrm>
          <a:prstGeom prst="rect">
            <a:avLst/>
          </a:prstGeom>
          <a:noFill/>
          <a:ln>
            <a:noFill/>
          </a:ln>
        </p:spPr>
      </p:pic>
      <p:pic>
        <p:nvPicPr>
          <p:cNvPr id="170" name="Google Shape;170;p18"/>
          <p:cNvPicPr preferRelativeResize="0"/>
          <p:nvPr/>
        </p:nvPicPr>
        <p:blipFill>
          <a:blip r:embed="rId5">
            <a:alphaModFix/>
          </a:blip>
          <a:stretch>
            <a:fillRect/>
          </a:stretch>
        </p:blipFill>
        <p:spPr>
          <a:xfrm>
            <a:off x="0" y="3281600"/>
            <a:ext cx="2482525" cy="1861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Methods continued</a:t>
            </a:r>
            <a:endParaRPr/>
          </a:p>
        </p:txBody>
      </p:sp>
      <p:sp>
        <p:nvSpPr>
          <p:cNvPr id="176" name="Google Shape;176;p19"/>
          <p:cNvSpPr txBox="1">
            <a:spLocks noGrp="1"/>
          </p:cNvSpPr>
          <p:nvPr>
            <p:ph type="body" idx="1"/>
          </p:nvPr>
        </p:nvSpPr>
        <p:spPr>
          <a:xfrm>
            <a:off x="591550" y="1552025"/>
            <a:ext cx="63363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Eurovector elemental analyzer interfaced to a MIP stable isotope ratio mass spectrometer</a:t>
            </a:r>
            <a:endParaRPr/>
          </a:p>
          <a:p>
            <a:pPr marL="914400" lvl="1" indent="-298450" algn="l" rtl="0">
              <a:lnSpc>
                <a:spcPct val="150000"/>
              </a:lnSpc>
              <a:spcBef>
                <a:spcPts val="0"/>
              </a:spcBef>
              <a:spcAft>
                <a:spcPts val="0"/>
              </a:spcAft>
              <a:buSzPts val="1100"/>
              <a:buChar char="○"/>
            </a:pPr>
            <a:r>
              <a:rPr lang="en"/>
              <a:t>For sulfur-34 of dissolved sulfate analysis</a:t>
            </a:r>
            <a:endParaRPr/>
          </a:p>
          <a:p>
            <a:pPr marL="457200" lvl="0" indent="-311150" algn="l" rtl="0">
              <a:lnSpc>
                <a:spcPct val="150000"/>
              </a:lnSpc>
              <a:spcBef>
                <a:spcPts val="0"/>
              </a:spcBef>
              <a:spcAft>
                <a:spcPts val="0"/>
              </a:spcAft>
              <a:buSzPts val="1300"/>
              <a:buChar char="●"/>
            </a:pPr>
            <a:r>
              <a:rPr lang="en"/>
              <a:t>X-ray powder diffractometry and Scanning Electron Microscopy </a:t>
            </a:r>
            <a:endParaRPr/>
          </a:p>
          <a:p>
            <a:pPr marL="914400" lvl="1" indent="-298450" algn="l" rtl="0">
              <a:lnSpc>
                <a:spcPct val="150000"/>
              </a:lnSpc>
              <a:spcBef>
                <a:spcPts val="0"/>
              </a:spcBef>
              <a:spcAft>
                <a:spcPts val="0"/>
              </a:spcAft>
              <a:buSzPts val="1100"/>
              <a:buChar char="○"/>
            </a:pPr>
            <a:r>
              <a:rPr lang="en"/>
              <a:t>Used to determine mineralogical associations in samples that contained high or low concentrations of arsenic</a:t>
            </a:r>
            <a:endParaRPr/>
          </a:p>
          <a:p>
            <a:pPr marL="457200" lvl="0" indent="-311150" algn="l" rtl="0">
              <a:lnSpc>
                <a:spcPct val="150000"/>
              </a:lnSpc>
              <a:spcBef>
                <a:spcPts val="0"/>
              </a:spcBef>
              <a:spcAft>
                <a:spcPts val="0"/>
              </a:spcAft>
              <a:buSzPts val="1300"/>
              <a:buChar char="●"/>
            </a:pPr>
            <a:r>
              <a:rPr lang="en"/>
              <a:t>Web Based Hydrograph Analysis Tool</a:t>
            </a:r>
            <a:endParaRPr/>
          </a:p>
          <a:p>
            <a:pPr marL="914400" lvl="1" indent="-298450" algn="l" rtl="0">
              <a:lnSpc>
                <a:spcPct val="150000"/>
              </a:lnSpc>
              <a:spcBef>
                <a:spcPts val="0"/>
              </a:spcBef>
              <a:spcAft>
                <a:spcPts val="0"/>
              </a:spcAft>
              <a:buSzPts val="1100"/>
              <a:buChar char="○"/>
            </a:pPr>
            <a:r>
              <a:rPr lang="en"/>
              <a:t>Used to determine the fractions of direct runoff and groundwater inflows from the streamflow data</a:t>
            </a:r>
            <a:endParaRPr/>
          </a:p>
          <a:p>
            <a:pPr marL="0" lvl="0" indent="0" algn="l" rtl="0">
              <a:spcBef>
                <a:spcPts val="1600"/>
              </a:spcBef>
              <a:spcAft>
                <a:spcPts val="1600"/>
              </a:spcAft>
              <a:buNone/>
            </a:pPr>
            <a:endParaRPr/>
          </a:p>
        </p:txBody>
      </p:sp>
      <p:pic>
        <p:nvPicPr>
          <p:cNvPr id="177" name="Google Shape;177;p19"/>
          <p:cNvPicPr preferRelativeResize="0"/>
          <p:nvPr/>
        </p:nvPicPr>
        <p:blipFill>
          <a:blip r:embed="rId3">
            <a:alphaModFix/>
          </a:blip>
          <a:stretch>
            <a:fillRect/>
          </a:stretch>
        </p:blipFill>
        <p:spPr>
          <a:xfrm>
            <a:off x="6640775" y="0"/>
            <a:ext cx="2503225" cy="235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idx="4294967295"/>
          </p:nvPr>
        </p:nvSpPr>
        <p:spPr>
          <a:xfrm>
            <a:off x="761275" y="662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results</a:t>
            </a:r>
            <a:endParaRPr/>
          </a:p>
        </p:txBody>
      </p:sp>
      <p:sp>
        <p:nvSpPr>
          <p:cNvPr id="183" name="Google Shape;183;p2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84" name="Google Shape;184;p20"/>
          <p:cNvPicPr preferRelativeResize="0"/>
          <p:nvPr/>
        </p:nvPicPr>
        <p:blipFill>
          <a:blip r:embed="rId3">
            <a:alphaModFix/>
          </a:blip>
          <a:stretch>
            <a:fillRect/>
          </a:stretch>
        </p:blipFill>
        <p:spPr>
          <a:xfrm rot="5400000">
            <a:off x="2583250" y="-1859475"/>
            <a:ext cx="3977500" cy="913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in depth results</a:t>
            </a:r>
            <a:endParaRPr/>
          </a:p>
        </p:txBody>
      </p:sp>
      <p:sp>
        <p:nvSpPr>
          <p:cNvPr id="190" name="Google Shape;190;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The river water is alkaline and oxic </a:t>
            </a:r>
            <a:endParaRPr/>
          </a:p>
          <a:p>
            <a:pPr marL="457200" lvl="0" indent="-311150" algn="l" rtl="0">
              <a:lnSpc>
                <a:spcPct val="150000"/>
              </a:lnSpc>
              <a:spcBef>
                <a:spcPts val="0"/>
              </a:spcBef>
              <a:spcAft>
                <a:spcPts val="0"/>
              </a:spcAft>
              <a:buSzPts val="1300"/>
              <a:buChar char="●"/>
            </a:pPr>
            <a:r>
              <a:rPr lang="en"/>
              <a:t>pH of 8.64-9.13 (Basic)</a:t>
            </a:r>
            <a:endParaRPr/>
          </a:p>
          <a:p>
            <a:pPr marL="457200" lvl="0" indent="-311150" algn="l" rtl="0">
              <a:lnSpc>
                <a:spcPct val="150000"/>
              </a:lnSpc>
              <a:spcBef>
                <a:spcPts val="0"/>
              </a:spcBef>
              <a:spcAft>
                <a:spcPts val="0"/>
              </a:spcAft>
              <a:buSzPts val="1300"/>
              <a:buChar char="●"/>
            </a:pPr>
            <a:r>
              <a:rPr lang="en"/>
              <a:t>Oxidation-reduction potential is 10-192.4 mV</a:t>
            </a:r>
            <a:endParaRPr/>
          </a:p>
          <a:p>
            <a:pPr marL="457200" lvl="0" indent="-311150" algn="l" rtl="0">
              <a:lnSpc>
                <a:spcPct val="150000"/>
              </a:lnSpc>
              <a:spcBef>
                <a:spcPts val="0"/>
              </a:spcBef>
              <a:spcAft>
                <a:spcPts val="0"/>
              </a:spcAft>
              <a:buSzPts val="1300"/>
              <a:buChar char="●"/>
            </a:pPr>
            <a:r>
              <a:rPr lang="en"/>
              <a:t>Conductivity of 720-1280 μS/cm</a:t>
            </a:r>
            <a:endParaRPr/>
          </a:p>
          <a:p>
            <a:pPr marL="457200" lvl="0" indent="-311150" algn="l" rtl="0">
              <a:lnSpc>
                <a:spcPct val="150000"/>
              </a:lnSpc>
              <a:spcBef>
                <a:spcPts val="0"/>
              </a:spcBef>
              <a:spcAft>
                <a:spcPts val="0"/>
              </a:spcAft>
              <a:buSzPts val="1300"/>
              <a:buChar char="●"/>
            </a:pPr>
            <a:r>
              <a:rPr lang="en"/>
              <a:t>Concentrations of Arsenic range from 0.012 to 0.066 mg/L with an average of 0.03 mg/L</a:t>
            </a:r>
            <a:endParaRPr/>
          </a:p>
          <a:p>
            <a:pPr marL="457200" lvl="0" indent="-311150" algn="l" rtl="0">
              <a:lnSpc>
                <a:spcPct val="150000"/>
              </a:lnSpc>
              <a:spcBef>
                <a:spcPts val="0"/>
              </a:spcBef>
              <a:spcAft>
                <a:spcPts val="0"/>
              </a:spcAft>
              <a:buSzPts val="1300"/>
              <a:buChar char="●"/>
            </a:pPr>
            <a:r>
              <a:rPr lang="en"/>
              <a:t>Stable isotopes range from -7.5 to -15.7‰ for Oxygen-18 and -85 to -125‰ for deuterium</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On-screen Show (16:9)</PresentationFormat>
  <Paragraphs>78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Montserrat</vt:lpstr>
      <vt:lpstr>Lato</vt:lpstr>
      <vt:lpstr>Focus</vt:lpstr>
      <vt:lpstr>Arsenic in the waters and sediments of the Humboldt River</vt:lpstr>
      <vt:lpstr>Where?</vt:lpstr>
      <vt:lpstr>Why?</vt:lpstr>
      <vt:lpstr>Sample sites</vt:lpstr>
      <vt:lpstr>Background Geology of the area</vt:lpstr>
      <vt:lpstr>Testing Methods</vt:lpstr>
      <vt:lpstr>Testing Methods continued</vt:lpstr>
      <vt:lpstr>Test results</vt:lpstr>
      <vt:lpstr>More in depth results</vt:lpstr>
      <vt:lpstr>In depth results continued</vt:lpstr>
      <vt:lpstr>Arsenic in Sediments</vt:lpstr>
      <vt:lpstr>Arsenic in Water</vt:lpstr>
      <vt:lpstr>Conclusions</vt:lpstr>
      <vt:lpstr>Conclusions</vt:lpstr>
      <vt:lpstr>Any 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Arsenic in the waters and sediments of the Humboldt River</dc:title>
  <dc:creator>Nelson</dc:creator>
  <cp:lastModifiedBy>Nelson</cp:lastModifiedBy>
  <cp:revision>2</cp:revision>
  <dcterms:modified xsi:type="dcterms:W3CDTF">2019-12-11T19:57:17Z</dcterms:modified>
</cp:coreProperties>
</file>