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9" r:id="rId2"/>
    <p:sldMasterId id="2147483711" r:id="rId3"/>
  </p:sldMasterIdLst>
  <p:notesMasterIdLst>
    <p:notesMasterId r:id="rId78"/>
  </p:notesMasterIdLst>
  <p:sldIdLst>
    <p:sldId id="316" r:id="rId4"/>
    <p:sldId id="354" r:id="rId5"/>
    <p:sldId id="355" r:id="rId6"/>
    <p:sldId id="356" r:id="rId7"/>
    <p:sldId id="357" r:id="rId8"/>
    <p:sldId id="358" r:id="rId9"/>
    <p:sldId id="257" r:id="rId10"/>
    <p:sldId id="272" r:id="rId11"/>
    <p:sldId id="281" r:id="rId12"/>
    <p:sldId id="275" r:id="rId13"/>
    <p:sldId id="276" r:id="rId14"/>
    <p:sldId id="277" r:id="rId15"/>
    <p:sldId id="273" r:id="rId16"/>
    <p:sldId id="278" r:id="rId17"/>
    <p:sldId id="279" r:id="rId18"/>
    <p:sldId id="280" r:id="rId19"/>
    <p:sldId id="282" r:id="rId20"/>
    <p:sldId id="283" r:id="rId21"/>
    <p:sldId id="286" r:id="rId22"/>
    <p:sldId id="284" r:id="rId23"/>
    <p:sldId id="285" r:id="rId24"/>
    <p:sldId id="314" r:id="rId25"/>
    <p:sldId id="317" r:id="rId26"/>
    <p:sldId id="320" r:id="rId27"/>
    <p:sldId id="323" r:id="rId28"/>
    <p:sldId id="324" r:id="rId29"/>
    <p:sldId id="326" r:id="rId30"/>
    <p:sldId id="332" r:id="rId31"/>
    <p:sldId id="333" r:id="rId32"/>
    <p:sldId id="334" r:id="rId33"/>
    <p:sldId id="335" r:id="rId34"/>
    <p:sldId id="336" r:id="rId35"/>
    <p:sldId id="337" r:id="rId36"/>
    <p:sldId id="338" r:id="rId37"/>
    <p:sldId id="339" r:id="rId38"/>
    <p:sldId id="340" r:id="rId39"/>
    <p:sldId id="342" r:id="rId40"/>
    <p:sldId id="343" r:id="rId41"/>
    <p:sldId id="344" r:id="rId42"/>
    <p:sldId id="345" r:id="rId43"/>
    <p:sldId id="346" r:id="rId44"/>
    <p:sldId id="347" r:id="rId45"/>
    <p:sldId id="348" r:id="rId46"/>
    <p:sldId id="349" r:id="rId47"/>
    <p:sldId id="350" r:id="rId48"/>
    <p:sldId id="351" r:id="rId49"/>
    <p:sldId id="359" r:id="rId50"/>
    <p:sldId id="360" r:id="rId51"/>
    <p:sldId id="361" r:id="rId52"/>
    <p:sldId id="362" r:id="rId53"/>
    <p:sldId id="363" r:id="rId54"/>
    <p:sldId id="364" r:id="rId55"/>
    <p:sldId id="365" r:id="rId56"/>
    <p:sldId id="366" r:id="rId57"/>
    <p:sldId id="367" r:id="rId58"/>
    <p:sldId id="368" r:id="rId59"/>
    <p:sldId id="369" r:id="rId60"/>
    <p:sldId id="370" r:id="rId61"/>
    <p:sldId id="371" r:id="rId62"/>
    <p:sldId id="372" r:id="rId63"/>
    <p:sldId id="373"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15" r:id="rId77"/>
  </p:sldIdLst>
  <p:sldSz cx="9144000" cy="6858000" type="screen4x3"/>
  <p:notesSz cx="6858000" cy="9144000"/>
  <p:defaultTextStyle>
    <a:defPPr>
      <a:defRPr lang="en-US"/>
    </a:defPPr>
    <a:lvl1pPr algn="ctr" rtl="0" fontAlgn="base">
      <a:spcBef>
        <a:spcPct val="0"/>
      </a:spcBef>
      <a:spcAft>
        <a:spcPct val="0"/>
      </a:spcAft>
      <a:defRPr sz="4800" kern="1200">
        <a:solidFill>
          <a:schemeClr val="tx2"/>
        </a:solidFill>
        <a:effectLst>
          <a:outerShdw blurRad="38100" dist="38100" dir="2700000" algn="tl">
            <a:srgbClr val="000000">
              <a:alpha val="43137"/>
            </a:srgbClr>
          </a:outerShdw>
        </a:effectLst>
        <a:latin typeface="Arial" charset="0"/>
        <a:ea typeface="+mn-ea"/>
        <a:cs typeface="+mn-cs"/>
      </a:defRPr>
    </a:lvl1pPr>
    <a:lvl2pPr marL="457200" algn="ctr" rtl="0" fontAlgn="base">
      <a:spcBef>
        <a:spcPct val="0"/>
      </a:spcBef>
      <a:spcAft>
        <a:spcPct val="0"/>
      </a:spcAft>
      <a:defRPr sz="4800" kern="1200">
        <a:solidFill>
          <a:schemeClr val="tx2"/>
        </a:solidFill>
        <a:effectLst>
          <a:outerShdw blurRad="38100" dist="38100" dir="2700000" algn="tl">
            <a:srgbClr val="000000">
              <a:alpha val="43137"/>
            </a:srgbClr>
          </a:outerShdw>
        </a:effectLst>
        <a:latin typeface="Arial" charset="0"/>
        <a:ea typeface="+mn-ea"/>
        <a:cs typeface="+mn-cs"/>
      </a:defRPr>
    </a:lvl2pPr>
    <a:lvl3pPr marL="914400" algn="ctr" rtl="0" fontAlgn="base">
      <a:spcBef>
        <a:spcPct val="0"/>
      </a:spcBef>
      <a:spcAft>
        <a:spcPct val="0"/>
      </a:spcAft>
      <a:defRPr sz="4800" kern="1200">
        <a:solidFill>
          <a:schemeClr val="tx2"/>
        </a:solidFill>
        <a:effectLst>
          <a:outerShdw blurRad="38100" dist="38100" dir="2700000" algn="tl">
            <a:srgbClr val="000000">
              <a:alpha val="43137"/>
            </a:srgbClr>
          </a:outerShdw>
        </a:effectLst>
        <a:latin typeface="Arial" charset="0"/>
        <a:ea typeface="+mn-ea"/>
        <a:cs typeface="+mn-cs"/>
      </a:defRPr>
    </a:lvl3pPr>
    <a:lvl4pPr marL="1371600" algn="ctr" rtl="0" fontAlgn="base">
      <a:spcBef>
        <a:spcPct val="0"/>
      </a:spcBef>
      <a:spcAft>
        <a:spcPct val="0"/>
      </a:spcAft>
      <a:defRPr sz="4800" kern="1200">
        <a:solidFill>
          <a:schemeClr val="tx2"/>
        </a:solidFill>
        <a:effectLst>
          <a:outerShdw blurRad="38100" dist="38100" dir="2700000" algn="tl">
            <a:srgbClr val="000000">
              <a:alpha val="43137"/>
            </a:srgbClr>
          </a:outerShdw>
        </a:effectLst>
        <a:latin typeface="Arial" charset="0"/>
        <a:ea typeface="+mn-ea"/>
        <a:cs typeface="+mn-cs"/>
      </a:defRPr>
    </a:lvl4pPr>
    <a:lvl5pPr marL="1828800" algn="ctr" rtl="0" fontAlgn="base">
      <a:spcBef>
        <a:spcPct val="0"/>
      </a:spcBef>
      <a:spcAft>
        <a:spcPct val="0"/>
      </a:spcAft>
      <a:defRPr sz="4800" kern="1200">
        <a:solidFill>
          <a:schemeClr val="tx2"/>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4800" kern="1200">
        <a:solidFill>
          <a:schemeClr val="tx2"/>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4800" kern="1200">
        <a:solidFill>
          <a:schemeClr val="tx2"/>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4800" kern="1200">
        <a:solidFill>
          <a:schemeClr val="tx2"/>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4800" kern="1200">
        <a:solidFill>
          <a:schemeClr val="tx2"/>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66"/>
    <a:srgbClr val="990033"/>
    <a:srgbClr val="00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effectLst/>
              </a:defRPr>
            </a:lvl1pPr>
          </a:lstStyle>
          <a:p>
            <a:endParaRPr lang="en-US"/>
          </a:p>
        </p:txBody>
      </p:sp>
      <p:sp>
        <p:nvSpPr>
          <p:cNvPr id="1638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effectLst/>
              </a:defRPr>
            </a:lvl1pPr>
          </a:lstStyle>
          <a:p>
            <a:endParaRPr lang="en-US"/>
          </a:p>
        </p:txBody>
      </p:sp>
      <p:sp>
        <p:nvSpPr>
          <p:cNvPr id="1638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8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effectLst/>
              </a:defRPr>
            </a:lvl1pPr>
          </a:lstStyle>
          <a:p>
            <a:endParaRPr lang="en-US"/>
          </a:p>
        </p:txBody>
      </p:sp>
      <p:sp>
        <p:nvSpPr>
          <p:cNvPr id="1638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effectLst/>
              </a:defRPr>
            </a:lvl1pPr>
          </a:lstStyle>
          <a:p>
            <a:fld id="{C8E05931-C43D-40A2-91F8-07A27FC24690}" type="slidenum">
              <a:rPr lang="en-US"/>
              <a:pPr/>
              <a:t>‹#›</a:t>
            </a:fld>
            <a:endParaRPr lang="en-US"/>
          </a:p>
        </p:txBody>
      </p:sp>
    </p:spTree>
    <p:extLst>
      <p:ext uri="{BB962C8B-B14F-4D97-AF65-F5344CB8AC3E}">
        <p14:creationId xmlns:p14="http://schemas.microsoft.com/office/powerpoint/2010/main" val="14160478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24F8673-18A6-4E8B-9BE7-450798BAA5BF}" type="slidenum">
              <a:rPr lang="en-US"/>
              <a:pPr/>
              <a:t>3</a:t>
            </a:fld>
            <a:endParaRPr lang="en-US"/>
          </a:p>
        </p:txBody>
      </p:sp>
      <p:sp>
        <p:nvSpPr>
          <p:cNvPr id="164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1F54F18D-6F52-4A90-9592-82BF23269EBE}" type="slidenum">
              <a:rPr lang="en-US" sz="1200">
                <a:effectLst/>
              </a:rPr>
              <a:pPr algn="r"/>
              <a:t>3</a:t>
            </a:fld>
            <a:endParaRPr lang="en-US" sz="1200">
              <a:effectLst/>
            </a:endParaRPr>
          </a:p>
        </p:txBody>
      </p:sp>
      <p:sp>
        <p:nvSpPr>
          <p:cNvPr id="164867" name="Rectangle 2"/>
          <p:cNvSpPr>
            <a:spLocks noGrp="1" noChangeArrowheads="1"/>
          </p:cNvSpPr>
          <p:nvPr>
            <p:ph type="body" idx="1"/>
          </p:nvPr>
        </p:nvSpPr>
        <p:spPr>
          <a:xfrm>
            <a:off x="914400" y="4343400"/>
            <a:ext cx="5029200" cy="4114800"/>
          </a:xfrm>
        </p:spPr>
        <p:txBody>
          <a:bodyPr lIns="90488" tIns="44450" rIns="90488" bIns="44450"/>
          <a:lstStyle/>
          <a:p>
            <a:endParaRPr lang="en-US"/>
          </a:p>
        </p:txBody>
      </p:sp>
      <p:sp>
        <p:nvSpPr>
          <p:cNvPr id="164868" name="Rectangle 3"/>
          <p:cNvSpPr>
            <a:spLocks noGrp="1" noRot="1" noChangeAspect="1" noChangeArrowheads="1" noTextEdit="1"/>
          </p:cNvSpPr>
          <p:nvPr>
            <p:ph type="sldImg"/>
          </p:nvPr>
        </p:nvSpPr>
        <p:spPr>
          <a:xfrm>
            <a:off x="1147763" y="688975"/>
            <a:ext cx="4562475" cy="3422650"/>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90E35A9-0C9F-4EA8-AD56-ABF63D7D7593}" type="slidenum">
              <a:rPr lang="en-US"/>
              <a:pPr/>
              <a:t>6</a:t>
            </a:fld>
            <a:endParaRPr lang="en-US"/>
          </a:p>
        </p:txBody>
      </p:sp>
      <p:sp>
        <p:nvSpPr>
          <p:cNvPr id="1689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AADF1305-CF51-46C3-8924-93C9F3F0CE1C}" type="slidenum">
              <a:rPr lang="en-US" sz="1200">
                <a:effectLst/>
              </a:rPr>
              <a:pPr algn="r"/>
              <a:t>6</a:t>
            </a:fld>
            <a:endParaRPr lang="en-US" sz="1200">
              <a:effectLst/>
            </a:endParaRPr>
          </a:p>
        </p:txBody>
      </p:sp>
      <p:sp>
        <p:nvSpPr>
          <p:cNvPr id="168963" name="Rectangle 2"/>
          <p:cNvSpPr>
            <a:spLocks noGrp="1" noChangeArrowheads="1"/>
          </p:cNvSpPr>
          <p:nvPr>
            <p:ph type="body" idx="1"/>
          </p:nvPr>
        </p:nvSpPr>
        <p:spPr>
          <a:xfrm>
            <a:off x="914400" y="4343400"/>
            <a:ext cx="5029200" cy="4114800"/>
          </a:xfrm>
        </p:spPr>
        <p:txBody>
          <a:bodyPr lIns="90488" tIns="44450" rIns="90488" bIns="44450"/>
          <a:lstStyle/>
          <a:p>
            <a:endParaRPr lang="en-US"/>
          </a:p>
        </p:txBody>
      </p:sp>
      <p:sp>
        <p:nvSpPr>
          <p:cNvPr id="168964" name="Rectangle 3"/>
          <p:cNvSpPr>
            <a:spLocks noGrp="1" noRot="1" noChangeAspect="1" noChangeArrowheads="1" noTextEdit="1"/>
          </p:cNvSpPr>
          <p:nvPr>
            <p:ph type="sldImg"/>
          </p:nvPr>
        </p:nvSpPr>
        <p:spPr>
          <a:xfrm>
            <a:off x="1147763" y="688975"/>
            <a:ext cx="4562475" cy="3422650"/>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5120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0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0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06"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0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08"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09"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1"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3"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5"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19"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1"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2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5"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8"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2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0"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3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239" name="Group 39"/>
            <p:cNvGrpSpPr>
              <a:grpSpLocks/>
            </p:cNvGrpSpPr>
            <p:nvPr userDrawn="1"/>
          </p:nvGrpSpPr>
          <p:grpSpPr bwMode="auto">
            <a:xfrm>
              <a:off x="0" y="1632"/>
              <a:ext cx="5758" cy="1858"/>
              <a:chOff x="0" y="1632"/>
              <a:chExt cx="5758" cy="1858"/>
            </a:xfrm>
          </p:grpSpPr>
          <p:sp>
            <p:nvSpPr>
              <p:cNvPr id="5124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124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5124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51244" name="Rectangle 44"/>
          <p:cNvSpPr>
            <a:spLocks noGrp="1" noChangeArrowheads="1"/>
          </p:cNvSpPr>
          <p:nvPr>
            <p:ph type="dt" sz="quarter" idx="2"/>
          </p:nvPr>
        </p:nvSpPr>
        <p:spPr/>
        <p:txBody>
          <a:bodyPr/>
          <a:lstStyle>
            <a:lvl1pPr>
              <a:defRPr/>
            </a:lvl1pPr>
          </a:lstStyle>
          <a:p>
            <a:endParaRPr lang="en-US"/>
          </a:p>
        </p:txBody>
      </p:sp>
      <p:sp>
        <p:nvSpPr>
          <p:cNvPr id="51245" name="Rectangle 45"/>
          <p:cNvSpPr>
            <a:spLocks noGrp="1" noChangeArrowheads="1"/>
          </p:cNvSpPr>
          <p:nvPr>
            <p:ph type="ftr" sz="quarter" idx="3"/>
          </p:nvPr>
        </p:nvSpPr>
        <p:spPr/>
        <p:txBody>
          <a:bodyPr/>
          <a:lstStyle>
            <a:lvl1pPr>
              <a:defRPr/>
            </a:lvl1pPr>
          </a:lstStyle>
          <a:p>
            <a:endParaRPr lang="en-US"/>
          </a:p>
        </p:txBody>
      </p:sp>
      <p:sp>
        <p:nvSpPr>
          <p:cNvPr id="51246" name="Rectangle 46"/>
          <p:cNvSpPr>
            <a:spLocks noGrp="1" noChangeArrowheads="1"/>
          </p:cNvSpPr>
          <p:nvPr>
            <p:ph type="sldNum" sz="quarter" idx="4"/>
          </p:nvPr>
        </p:nvSpPr>
        <p:spPr/>
        <p:txBody>
          <a:bodyPr/>
          <a:lstStyle>
            <a:lvl1pPr>
              <a:defRPr/>
            </a:lvl1pPr>
          </a:lstStyle>
          <a:p>
            <a:fld id="{64D205BB-8A9A-4C3A-BC26-36500AE8FEB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73CA0B-91BE-48E9-813B-F67AD8A3B639}" type="slidenum">
              <a:rPr lang="en-US"/>
              <a:pPr/>
              <a:t>‹#›</a:t>
            </a:fld>
            <a:endParaRPr lang="en-US"/>
          </a:p>
        </p:txBody>
      </p:sp>
    </p:spTree>
    <p:extLst>
      <p:ext uri="{BB962C8B-B14F-4D97-AF65-F5344CB8AC3E}">
        <p14:creationId xmlns:p14="http://schemas.microsoft.com/office/powerpoint/2010/main" val="395390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9B01FF-828F-4331-BA3A-6CE6E177E7D6}" type="slidenum">
              <a:rPr lang="en-US"/>
              <a:pPr/>
              <a:t>‹#›</a:t>
            </a:fld>
            <a:endParaRPr lang="en-US"/>
          </a:p>
        </p:txBody>
      </p:sp>
    </p:spTree>
    <p:extLst>
      <p:ext uri="{BB962C8B-B14F-4D97-AF65-F5344CB8AC3E}">
        <p14:creationId xmlns:p14="http://schemas.microsoft.com/office/powerpoint/2010/main" val="3306268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D4FD1816-1AFE-461B-B6EE-71CE1B099662}" type="slidenum">
              <a:rPr lang="en-US"/>
              <a:pPr/>
              <a:t>‹#›</a:t>
            </a:fld>
            <a:endParaRPr lang="en-US"/>
          </a:p>
        </p:txBody>
      </p:sp>
    </p:spTree>
    <p:extLst>
      <p:ext uri="{BB962C8B-B14F-4D97-AF65-F5344CB8AC3E}">
        <p14:creationId xmlns:p14="http://schemas.microsoft.com/office/powerpoint/2010/main" val="491885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CBB5EB23-E6DA-4898-9D0B-E1AF4573C0F5}" type="slidenum">
              <a:rPr lang="en-US"/>
              <a:pPr/>
              <a:t>‹#›</a:t>
            </a:fld>
            <a:endParaRPr lang="en-US"/>
          </a:p>
        </p:txBody>
      </p:sp>
    </p:spTree>
    <p:extLst>
      <p:ext uri="{BB962C8B-B14F-4D97-AF65-F5344CB8AC3E}">
        <p14:creationId xmlns:p14="http://schemas.microsoft.com/office/powerpoint/2010/main" val="1150455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4" name="Group 2"/>
          <p:cNvGrpSpPr>
            <a:grpSpLocks/>
          </p:cNvGrpSpPr>
          <p:nvPr/>
        </p:nvGrpSpPr>
        <p:grpSpPr bwMode="auto">
          <a:xfrm>
            <a:off x="-1035050" y="1552575"/>
            <a:ext cx="10179050" cy="5305425"/>
            <a:chOff x="-652" y="978"/>
            <a:chExt cx="6412" cy="3342"/>
          </a:xfrm>
        </p:grpSpPr>
        <p:sp>
          <p:nvSpPr>
            <p:cNvPr id="307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rgbClr val="2851CC"/>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smtClean="0">
                <a:solidFill>
                  <a:srgbClr val="FFFFFF"/>
                </a:solidFill>
                <a:effectLst/>
                <a:latin typeface="Times New Roman" pitchFamily="18" charset="0"/>
              </a:endParaRPr>
            </a:p>
          </p:txBody>
        </p:sp>
        <p:sp>
          <p:nvSpPr>
            <p:cNvPr id="307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0" hangingPunct="0"/>
              <a:endParaRPr lang="en-US" sz="1800" smtClean="0">
                <a:solidFill>
                  <a:srgbClr val="FFFFFF"/>
                </a:solidFill>
                <a:effectLst/>
                <a:latin typeface="Times New Roman" pitchFamily="18" charset="0"/>
              </a:endParaRP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solidFill>
                  <a:srgbClr val="FFCC66"/>
                </a:solidFill>
              </a:defRPr>
            </a:lvl1pPr>
          </a:lstStyle>
          <a:p>
            <a:pPr lvl="0"/>
            <a:r>
              <a:rPr lang="en-US" noProof="0" smtClean="0"/>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anchor="ctr"/>
          <a:lstStyle>
            <a:lvl1pPr marL="0" indent="0" algn="ctr">
              <a:buFontTx/>
              <a:buNone/>
              <a:defRPr>
                <a:solidFill>
                  <a:srgbClr val="FFFFFF"/>
                </a:solidFill>
              </a:defRPr>
            </a:lvl1pPr>
          </a:lstStyle>
          <a:p>
            <a:pPr lvl="0"/>
            <a:r>
              <a:rPr lang="en-US" noProof="0" smtClean="0"/>
              <a:t>Click to edit Master subtitle style</a:t>
            </a:r>
          </a:p>
        </p:txBody>
      </p:sp>
      <p:sp>
        <p:nvSpPr>
          <p:cNvPr id="3079" name="Rectangle 7"/>
          <p:cNvSpPr>
            <a:spLocks noGrp="1" noChangeArrowheads="1"/>
          </p:cNvSpPr>
          <p:nvPr>
            <p:ph type="dt" sz="quarter" idx="2"/>
          </p:nvPr>
        </p:nvSpPr>
        <p:spPr/>
        <p:txBody>
          <a:bodyPr/>
          <a:lstStyle>
            <a:lvl1pPr>
              <a:defRPr>
                <a:solidFill>
                  <a:srgbClr val="FFFFFF"/>
                </a:solidFill>
              </a:defRPr>
            </a:lvl1pPr>
          </a:lstStyle>
          <a:p>
            <a:endParaRPr lang="en-US"/>
          </a:p>
        </p:txBody>
      </p:sp>
      <p:sp>
        <p:nvSpPr>
          <p:cNvPr id="3080" name="Rectangle 8"/>
          <p:cNvSpPr>
            <a:spLocks noGrp="1" noChangeArrowheads="1"/>
          </p:cNvSpPr>
          <p:nvPr>
            <p:ph type="ftr" sz="quarter" idx="3"/>
          </p:nvPr>
        </p:nvSpPr>
        <p:spPr/>
        <p:txBody>
          <a:bodyPr/>
          <a:lstStyle>
            <a:lvl1pPr>
              <a:defRPr>
                <a:solidFill>
                  <a:srgbClr val="FFFFFF"/>
                </a:solidFill>
              </a:defRPr>
            </a:lvl1pPr>
          </a:lstStyle>
          <a:p>
            <a:endParaRPr lang="en-US"/>
          </a:p>
        </p:txBody>
      </p:sp>
      <p:sp>
        <p:nvSpPr>
          <p:cNvPr id="3081" name="Rectangle 9"/>
          <p:cNvSpPr>
            <a:spLocks noGrp="1" noChangeArrowheads="1"/>
          </p:cNvSpPr>
          <p:nvPr>
            <p:ph type="sldNum" sz="quarter" idx="4"/>
          </p:nvPr>
        </p:nvSpPr>
        <p:spPr/>
        <p:txBody>
          <a:bodyPr/>
          <a:lstStyle>
            <a:lvl1pPr>
              <a:defRPr>
                <a:solidFill>
                  <a:srgbClr val="FFFFFF"/>
                </a:solidFill>
              </a:defRPr>
            </a:lvl1pPr>
          </a:lstStyle>
          <a:p>
            <a:fld id="{823129BE-C6CB-4FBD-8B53-4CFDD984FC5D}" type="slidenum">
              <a:rPr lang="en-US"/>
              <a:pPr/>
              <a:t>‹#›</a:t>
            </a:fld>
            <a:endParaRPr lang="en-US"/>
          </a:p>
        </p:txBody>
      </p:sp>
    </p:spTree>
    <p:extLst>
      <p:ext uri="{BB962C8B-B14F-4D97-AF65-F5344CB8AC3E}">
        <p14:creationId xmlns:p14="http://schemas.microsoft.com/office/powerpoint/2010/main" val="2722966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6107E38-9ED9-4CE9-BA82-DD07ABD5F57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105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98B42DE-45F9-46CD-BD14-F465DCDEF3E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45691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AF978AB-1C1A-49F4-A517-5A88F395C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9735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B4563B6-9720-4771-8BD0-FFDDF4DB5C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574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C14218F-7B7C-486D-AE79-4B46E8C5FE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91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269650-51D4-4AFA-A573-53C68D3130CE}" type="slidenum">
              <a:rPr lang="en-US"/>
              <a:pPr/>
              <a:t>‹#›</a:t>
            </a:fld>
            <a:endParaRPr lang="en-US"/>
          </a:p>
        </p:txBody>
      </p:sp>
    </p:spTree>
    <p:extLst>
      <p:ext uri="{BB962C8B-B14F-4D97-AF65-F5344CB8AC3E}">
        <p14:creationId xmlns:p14="http://schemas.microsoft.com/office/powerpoint/2010/main" val="1021405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3BDEF7E5-CF13-4A55-89CF-60BD4D1496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12822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BBA4A7B-DFB3-42D3-8656-054139F3C0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5669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01E8489-7DDD-47D4-9D76-A9DEDBD1D43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62349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98224FE-ED20-472D-94F5-C892285EE36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6455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EF65225-3140-434F-8189-C863E59056D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3013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7106" name="Group 2"/>
          <p:cNvGrpSpPr>
            <a:grpSpLocks/>
          </p:cNvGrpSpPr>
          <p:nvPr/>
        </p:nvGrpSpPr>
        <p:grpSpPr bwMode="auto">
          <a:xfrm>
            <a:off x="-1035050" y="1552575"/>
            <a:ext cx="10179050" cy="5305425"/>
            <a:chOff x="-652" y="978"/>
            <a:chExt cx="6412" cy="3342"/>
          </a:xfrm>
        </p:grpSpPr>
        <p:sp>
          <p:nvSpPr>
            <p:cNvPr id="47107"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rgbClr val="2851CC"/>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smtClean="0">
                <a:solidFill>
                  <a:srgbClr val="FFFFFF"/>
                </a:solidFill>
                <a:effectLst/>
                <a:latin typeface="Times New Roman" pitchFamily="18" charset="0"/>
              </a:endParaRPr>
            </a:p>
          </p:txBody>
        </p:sp>
        <p:sp>
          <p:nvSpPr>
            <p:cNvPr id="47108"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0" hangingPunct="0"/>
              <a:endParaRPr lang="en-US" sz="1800" smtClean="0">
                <a:solidFill>
                  <a:srgbClr val="FFFFFF"/>
                </a:solidFill>
                <a:effectLst/>
                <a:latin typeface="Times New Roman" pitchFamily="18" charset="0"/>
              </a:endParaRPr>
            </a:p>
          </p:txBody>
        </p:sp>
      </p:grpSp>
      <p:sp>
        <p:nvSpPr>
          <p:cNvPr id="47109" name="Rectangle 5"/>
          <p:cNvSpPr>
            <a:spLocks noGrp="1" noChangeArrowheads="1"/>
          </p:cNvSpPr>
          <p:nvPr>
            <p:ph type="ctrTitle" sz="quarter"/>
          </p:nvPr>
        </p:nvSpPr>
        <p:spPr>
          <a:xfrm>
            <a:off x="1293813" y="762000"/>
            <a:ext cx="7772400" cy="1143000"/>
          </a:xfrm>
        </p:spPr>
        <p:txBody>
          <a:bodyPr anchor="b"/>
          <a:lstStyle>
            <a:lvl1pPr>
              <a:defRPr>
                <a:solidFill>
                  <a:srgbClr val="FFCC66"/>
                </a:solidFill>
              </a:defRPr>
            </a:lvl1pPr>
          </a:lstStyle>
          <a:p>
            <a:pPr lvl="0"/>
            <a:r>
              <a:rPr lang="en-US" noProof="0" smtClean="0"/>
              <a:t>Click to edit Master title style</a:t>
            </a:r>
          </a:p>
        </p:txBody>
      </p:sp>
      <p:sp>
        <p:nvSpPr>
          <p:cNvPr id="47110" name="Rectangle 6"/>
          <p:cNvSpPr>
            <a:spLocks noGrp="1" noChangeArrowheads="1"/>
          </p:cNvSpPr>
          <p:nvPr>
            <p:ph type="subTitle" sz="quarter" idx="1"/>
          </p:nvPr>
        </p:nvSpPr>
        <p:spPr>
          <a:xfrm>
            <a:off x="685800" y="3429000"/>
            <a:ext cx="6400800" cy="1752600"/>
          </a:xfrm>
        </p:spPr>
        <p:txBody>
          <a:bodyPr anchor="ctr"/>
          <a:lstStyle>
            <a:lvl1pPr marL="0" indent="0" algn="ctr">
              <a:buFontTx/>
              <a:buNone/>
              <a:defRPr>
                <a:solidFill>
                  <a:srgbClr val="FFFFFF"/>
                </a:solidFill>
              </a:defRPr>
            </a:lvl1pPr>
          </a:lstStyle>
          <a:p>
            <a:pPr lvl="0"/>
            <a:r>
              <a:rPr lang="en-US" noProof="0" smtClean="0"/>
              <a:t>Click to edit Master subtitle style</a:t>
            </a:r>
          </a:p>
        </p:txBody>
      </p:sp>
      <p:sp>
        <p:nvSpPr>
          <p:cNvPr id="47111" name="Rectangle 7"/>
          <p:cNvSpPr>
            <a:spLocks noGrp="1" noChangeArrowheads="1"/>
          </p:cNvSpPr>
          <p:nvPr>
            <p:ph type="dt" sz="quarter" idx="2"/>
          </p:nvPr>
        </p:nvSpPr>
        <p:spPr/>
        <p:txBody>
          <a:bodyPr/>
          <a:lstStyle>
            <a:lvl1pPr>
              <a:defRPr>
                <a:solidFill>
                  <a:srgbClr val="FFFFFF"/>
                </a:solidFill>
              </a:defRPr>
            </a:lvl1pPr>
          </a:lstStyle>
          <a:p>
            <a:endParaRPr lang="en-US"/>
          </a:p>
        </p:txBody>
      </p:sp>
      <p:sp>
        <p:nvSpPr>
          <p:cNvPr id="47112" name="Rectangle 8"/>
          <p:cNvSpPr>
            <a:spLocks noGrp="1" noChangeArrowheads="1"/>
          </p:cNvSpPr>
          <p:nvPr>
            <p:ph type="ftr" sz="quarter" idx="3"/>
          </p:nvPr>
        </p:nvSpPr>
        <p:spPr/>
        <p:txBody>
          <a:bodyPr/>
          <a:lstStyle>
            <a:lvl1pPr>
              <a:defRPr>
                <a:solidFill>
                  <a:srgbClr val="FFFFFF"/>
                </a:solidFill>
              </a:defRPr>
            </a:lvl1pPr>
          </a:lstStyle>
          <a:p>
            <a:endParaRPr lang="en-US"/>
          </a:p>
        </p:txBody>
      </p:sp>
      <p:sp>
        <p:nvSpPr>
          <p:cNvPr id="47113" name="Rectangle 9"/>
          <p:cNvSpPr>
            <a:spLocks noGrp="1" noChangeArrowheads="1"/>
          </p:cNvSpPr>
          <p:nvPr>
            <p:ph type="sldNum" sz="quarter" idx="4"/>
          </p:nvPr>
        </p:nvSpPr>
        <p:spPr/>
        <p:txBody>
          <a:bodyPr/>
          <a:lstStyle>
            <a:lvl1pPr>
              <a:defRPr>
                <a:solidFill>
                  <a:srgbClr val="FFFFFF"/>
                </a:solidFill>
              </a:defRPr>
            </a:lvl1pPr>
          </a:lstStyle>
          <a:p>
            <a:fld id="{F7BBE7D5-769F-47AB-9164-E12388C59AC9}" type="slidenum">
              <a:rPr lang="en-US"/>
              <a:pPr/>
              <a:t>‹#›</a:t>
            </a:fld>
            <a:endParaRPr lang="en-US"/>
          </a:p>
        </p:txBody>
      </p:sp>
    </p:spTree>
    <p:extLst>
      <p:ext uri="{BB962C8B-B14F-4D97-AF65-F5344CB8AC3E}">
        <p14:creationId xmlns:p14="http://schemas.microsoft.com/office/powerpoint/2010/main" val="932368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1BF7A0F-58B6-4B1C-82FE-2EE1FD4420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09992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DED6FC5-3D0E-4885-B3FD-B53E90D29A9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7620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2A73C3A-1764-4AD4-8350-D337F7BB39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385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EE78F5D-826B-4E56-B144-D27131018E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113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24E846-49A5-43C3-A113-1C9FB748E8F3}" type="slidenum">
              <a:rPr lang="en-US"/>
              <a:pPr/>
              <a:t>‹#›</a:t>
            </a:fld>
            <a:endParaRPr lang="en-US"/>
          </a:p>
        </p:txBody>
      </p:sp>
    </p:spTree>
    <p:extLst>
      <p:ext uri="{BB962C8B-B14F-4D97-AF65-F5344CB8AC3E}">
        <p14:creationId xmlns:p14="http://schemas.microsoft.com/office/powerpoint/2010/main" val="407328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FEAED5A-C929-41D3-B589-CF2268BDD9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3135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095CBBC-4C8A-4A92-8FB4-306992AE80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0383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96F6687-96FC-438A-9922-E200C229A61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4938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6CCBA82-A06D-4633-9469-53A5BB719F1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8215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F8C8226-D5D3-423E-8A36-A65FD899F9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8237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C36DE4A-5866-4C2D-AF8B-967BAB9B5E1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188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C2E6D9D-0347-460E-B502-E9431F046403}" type="slidenum">
              <a:rPr lang="en-US"/>
              <a:pPr/>
              <a:t>‹#›</a:t>
            </a:fld>
            <a:endParaRPr lang="en-US"/>
          </a:p>
        </p:txBody>
      </p:sp>
    </p:spTree>
    <p:extLst>
      <p:ext uri="{BB962C8B-B14F-4D97-AF65-F5344CB8AC3E}">
        <p14:creationId xmlns:p14="http://schemas.microsoft.com/office/powerpoint/2010/main" val="280842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3DCBFF-D669-47D5-A792-F31670015F7D}" type="slidenum">
              <a:rPr lang="en-US"/>
              <a:pPr/>
              <a:t>‹#›</a:t>
            </a:fld>
            <a:endParaRPr lang="en-US"/>
          </a:p>
        </p:txBody>
      </p:sp>
    </p:spTree>
    <p:extLst>
      <p:ext uri="{BB962C8B-B14F-4D97-AF65-F5344CB8AC3E}">
        <p14:creationId xmlns:p14="http://schemas.microsoft.com/office/powerpoint/2010/main" val="2621233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C784140-5E91-46C2-9EA5-13B29C0010B9}" type="slidenum">
              <a:rPr lang="en-US"/>
              <a:pPr/>
              <a:t>‹#›</a:t>
            </a:fld>
            <a:endParaRPr lang="en-US"/>
          </a:p>
        </p:txBody>
      </p:sp>
    </p:spTree>
    <p:extLst>
      <p:ext uri="{BB962C8B-B14F-4D97-AF65-F5344CB8AC3E}">
        <p14:creationId xmlns:p14="http://schemas.microsoft.com/office/powerpoint/2010/main" val="311198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981B058-387B-4AE5-9A13-3A49CD1214FB}" type="slidenum">
              <a:rPr lang="en-US"/>
              <a:pPr/>
              <a:t>‹#›</a:t>
            </a:fld>
            <a:endParaRPr lang="en-US"/>
          </a:p>
        </p:txBody>
      </p:sp>
    </p:spTree>
    <p:extLst>
      <p:ext uri="{BB962C8B-B14F-4D97-AF65-F5344CB8AC3E}">
        <p14:creationId xmlns:p14="http://schemas.microsoft.com/office/powerpoint/2010/main" val="343114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383013-1958-4746-A97F-ECD2EE3456A8}" type="slidenum">
              <a:rPr lang="en-US"/>
              <a:pPr/>
              <a:t>‹#›</a:t>
            </a:fld>
            <a:endParaRPr lang="en-US"/>
          </a:p>
        </p:txBody>
      </p:sp>
    </p:spTree>
    <p:extLst>
      <p:ext uri="{BB962C8B-B14F-4D97-AF65-F5344CB8AC3E}">
        <p14:creationId xmlns:p14="http://schemas.microsoft.com/office/powerpoint/2010/main" val="299723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298CD4E-5485-4BA4-9773-22AA796BB00E}" type="slidenum">
              <a:rPr lang="en-US"/>
              <a:pPr/>
              <a:t>‹#›</a:t>
            </a:fld>
            <a:endParaRPr lang="en-US"/>
          </a:p>
        </p:txBody>
      </p:sp>
    </p:spTree>
    <p:extLst>
      <p:ext uri="{BB962C8B-B14F-4D97-AF65-F5344CB8AC3E}">
        <p14:creationId xmlns:p14="http://schemas.microsoft.com/office/powerpoint/2010/main" val="251883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6413"/>
            <a:chOff x="0" y="0"/>
            <a:chExt cx="5760" cy="4319"/>
          </a:xfrm>
        </p:grpSpPr>
        <p:sp>
          <p:nvSpPr>
            <p:cNvPr id="5017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2"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184"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5"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7"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89"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1"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5"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7"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020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1"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4"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6"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0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0215" name="Group 39"/>
            <p:cNvGrpSpPr>
              <a:grpSpLocks/>
            </p:cNvGrpSpPr>
            <p:nvPr userDrawn="1"/>
          </p:nvGrpSpPr>
          <p:grpSpPr bwMode="auto">
            <a:xfrm>
              <a:off x="0" y="1632"/>
              <a:ext cx="5758" cy="1858"/>
              <a:chOff x="0" y="1632"/>
              <a:chExt cx="5758" cy="1858"/>
            </a:xfrm>
          </p:grpSpPr>
          <p:sp>
            <p:nvSpPr>
              <p:cNvPr id="5021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1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021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21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22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effectLst>
                  <a:outerShdw blurRad="38100" dist="38100" dir="2700000" algn="tl">
                    <a:srgbClr val="000000"/>
                  </a:outerShdw>
                </a:effectLst>
              </a:defRPr>
            </a:lvl1pPr>
          </a:lstStyle>
          <a:p>
            <a:endParaRPr lang="en-US"/>
          </a:p>
        </p:txBody>
      </p:sp>
      <p:sp>
        <p:nvSpPr>
          <p:cNvPr id="5022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00"/>
                  </a:outerShdw>
                </a:effectLst>
              </a:defRPr>
            </a:lvl1pPr>
          </a:lstStyle>
          <a:p>
            <a:endParaRPr lang="en-US"/>
          </a:p>
        </p:txBody>
      </p:sp>
      <p:sp>
        <p:nvSpPr>
          <p:cNvPr id="5022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000000"/>
                  </a:outerShdw>
                </a:effectLst>
              </a:defRPr>
            </a:lvl1pPr>
          </a:lstStyle>
          <a:p>
            <a:fld id="{A813D371-5F8B-4148-AB3D-56746D9F13A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2851CC"/>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smtClean="0">
                <a:solidFill>
                  <a:srgbClr val="FFFFFF"/>
                </a:solidFill>
                <a:effectLst/>
                <a:latin typeface="Times New Roman" pitchFamily="18" charset="0"/>
              </a:endParaRP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0" hangingPunct="0"/>
              <a:endParaRPr lang="en-US" sz="1800" smtClean="0">
                <a:solidFill>
                  <a:srgbClr val="FFFFFF"/>
                </a:solidFill>
                <a:effectLst/>
                <a:latin typeface="Times New Roman" pitchFamily="18" charset="0"/>
              </a:endParaRPr>
            </a:p>
          </p:txBody>
        </p:sp>
      </p:grpSp>
      <p:sp>
        <p:nvSpPr>
          <p:cNvPr id="205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vl1pPr>
          </a:lstStyle>
          <a:p>
            <a:pPr algn="l" eaLnBrk="0" hangingPunct="0"/>
            <a:endParaRPr lang="en-US" smtClean="0">
              <a:solidFill>
                <a:srgbClr val="FFFFFF"/>
              </a:solidFill>
              <a:effectLst/>
              <a:latin typeface="Times New Roman" pitchFamily="18" charset="0"/>
            </a:endParaRP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vl1pPr>
          </a:lstStyle>
          <a:p>
            <a:pPr eaLnBrk="0" hangingPunct="0"/>
            <a:endParaRPr lang="en-US" smtClean="0">
              <a:solidFill>
                <a:srgbClr val="FFFFFF"/>
              </a:solidFill>
              <a:effectLst/>
              <a:latin typeface="Times New Roman" pitchFamily="18" charset="0"/>
            </a:endParaRP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pPr eaLnBrk="0" hangingPunct="0"/>
            <a:fld id="{86AD9077-E7AE-471B-8A14-6382833399B9}" type="slidenum">
              <a:rPr lang="en-US" smtClean="0">
                <a:solidFill>
                  <a:srgbClr val="FFFFFF"/>
                </a:solidFill>
                <a:effectLst/>
                <a:latin typeface="Times New Roman" pitchFamily="18" charset="0"/>
              </a:rPr>
              <a:pPr eaLnBrk="0" hangingPunct="0"/>
              <a:t>‹#›</a:t>
            </a:fld>
            <a:endParaRPr lang="en-US" smtClean="0">
              <a:solidFill>
                <a:srgbClr val="FFFFFF"/>
              </a:solidFill>
              <a:effectLst/>
              <a:latin typeface="Times New Roman" pitchFamily="18" charset="0"/>
            </a:endParaRPr>
          </a:p>
        </p:txBody>
      </p:sp>
    </p:spTree>
    <p:extLst>
      <p:ext uri="{BB962C8B-B14F-4D97-AF65-F5344CB8AC3E}">
        <p14:creationId xmlns:p14="http://schemas.microsoft.com/office/powerpoint/2010/main" val="999412120"/>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32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3200">
          <a:solidFill>
            <a:schemeClr val="tx1"/>
          </a:solidFill>
          <a:latin typeface="+mn-lt"/>
        </a:defRPr>
      </a:lvl3pPr>
      <a:lvl4pPr marL="1600200" indent="-228600" algn="l" rtl="0" eaLnBrk="0" fontAlgn="base" hangingPunct="0">
        <a:spcBef>
          <a:spcPct val="20000"/>
        </a:spcBef>
        <a:spcAft>
          <a:spcPct val="0"/>
        </a:spcAft>
        <a:buClr>
          <a:schemeClr val="tx1"/>
        </a:buClr>
        <a:buChar char="•"/>
        <a:defRPr sz="32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32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sz="32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sz="32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sz="32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0" y="1588"/>
            <a:ext cx="9132888" cy="6845300"/>
            <a:chOff x="0" y="1"/>
            <a:chExt cx="5753" cy="4312"/>
          </a:xfrm>
        </p:grpSpPr>
        <p:sp>
          <p:nvSpPr>
            <p:cNvPr id="46083"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2851CC"/>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smtClean="0">
                <a:solidFill>
                  <a:srgbClr val="FFFFFF"/>
                </a:solidFill>
                <a:effectLst/>
                <a:latin typeface="Times New Roman" pitchFamily="18" charset="0"/>
              </a:endParaRPr>
            </a:p>
          </p:txBody>
        </p:sp>
        <p:sp>
          <p:nvSpPr>
            <p:cNvPr id="46084"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0" hangingPunct="0"/>
              <a:endParaRPr lang="en-US" sz="1800" smtClean="0">
                <a:solidFill>
                  <a:srgbClr val="FFFFFF"/>
                </a:solidFill>
                <a:effectLst/>
                <a:latin typeface="Times New Roman" pitchFamily="18" charset="0"/>
              </a:endParaRPr>
            </a:p>
          </p:txBody>
        </p:sp>
      </p:grpSp>
      <p:sp>
        <p:nvSpPr>
          <p:cNvPr id="46085"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6086"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087"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vl1pPr>
          </a:lstStyle>
          <a:p>
            <a:pPr algn="l" eaLnBrk="0" hangingPunct="0"/>
            <a:endParaRPr lang="en-US" smtClean="0">
              <a:solidFill>
                <a:srgbClr val="FFFFFF"/>
              </a:solidFill>
              <a:effectLst/>
              <a:latin typeface="Times New Roman" pitchFamily="18" charset="0"/>
            </a:endParaRPr>
          </a:p>
        </p:txBody>
      </p:sp>
      <p:sp>
        <p:nvSpPr>
          <p:cNvPr id="46088"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vl1pPr>
          </a:lstStyle>
          <a:p>
            <a:pPr eaLnBrk="0" hangingPunct="0"/>
            <a:endParaRPr lang="en-US" smtClean="0">
              <a:solidFill>
                <a:srgbClr val="FFFFFF"/>
              </a:solidFill>
              <a:effectLst/>
              <a:latin typeface="Times New Roman" pitchFamily="18" charset="0"/>
            </a:endParaRPr>
          </a:p>
        </p:txBody>
      </p:sp>
      <p:sp>
        <p:nvSpPr>
          <p:cNvPr id="46089"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pPr eaLnBrk="0" hangingPunct="0"/>
            <a:fld id="{6727B544-C8DF-46FA-8046-89707F00739F}" type="slidenum">
              <a:rPr lang="en-US" smtClean="0">
                <a:solidFill>
                  <a:srgbClr val="FFFFFF"/>
                </a:solidFill>
                <a:effectLst/>
                <a:latin typeface="Times New Roman" pitchFamily="18" charset="0"/>
              </a:rPr>
              <a:pPr eaLnBrk="0" hangingPunct="0"/>
              <a:t>‹#›</a:t>
            </a:fld>
            <a:endParaRPr lang="en-US" smtClean="0">
              <a:solidFill>
                <a:srgbClr val="FFFFFF"/>
              </a:solidFill>
              <a:effectLst/>
              <a:latin typeface="Times New Roman" pitchFamily="18" charset="0"/>
            </a:endParaRPr>
          </a:p>
        </p:txBody>
      </p:sp>
    </p:spTree>
    <p:extLst>
      <p:ext uri="{BB962C8B-B14F-4D97-AF65-F5344CB8AC3E}">
        <p14:creationId xmlns:p14="http://schemas.microsoft.com/office/powerpoint/2010/main" val="3304972496"/>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3200">
          <a:solidFill>
            <a:schemeClr val="tx1"/>
          </a:solidFill>
          <a:latin typeface="+mn-lt"/>
        </a:defRPr>
      </a:lvl2pPr>
      <a:lvl3pPr marL="1143000" indent="-228600" algn="l" rtl="0" fontAlgn="base">
        <a:spcBef>
          <a:spcPct val="20000"/>
        </a:spcBef>
        <a:spcAft>
          <a:spcPct val="0"/>
        </a:spcAft>
        <a:buClr>
          <a:schemeClr val="accent1"/>
        </a:buClr>
        <a:buChar char="•"/>
        <a:defRPr sz="3200">
          <a:solidFill>
            <a:schemeClr val="tx1"/>
          </a:solidFill>
          <a:latin typeface="+mn-lt"/>
        </a:defRPr>
      </a:lvl3pPr>
      <a:lvl4pPr marL="1600200" indent="-228600" algn="l" rtl="0" fontAlgn="base">
        <a:spcBef>
          <a:spcPct val="20000"/>
        </a:spcBef>
        <a:spcAft>
          <a:spcPct val="0"/>
        </a:spcAft>
        <a:buClr>
          <a:schemeClr val="tx1"/>
        </a:buClr>
        <a:buChar char="•"/>
        <a:defRPr sz="3200">
          <a:solidFill>
            <a:schemeClr val="tx1"/>
          </a:solidFill>
          <a:latin typeface="+mn-lt"/>
        </a:defRPr>
      </a:lvl4pPr>
      <a:lvl5pPr marL="2057400" indent="-228600" algn="l" rtl="0" fontAlgn="base">
        <a:spcBef>
          <a:spcPct val="20000"/>
        </a:spcBef>
        <a:spcAft>
          <a:spcPct val="0"/>
        </a:spcAft>
        <a:buClr>
          <a:schemeClr val="accent1"/>
        </a:buClr>
        <a:buChar char="•"/>
        <a:defRPr sz="3200">
          <a:solidFill>
            <a:schemeClr val="tx1"/>
          </a:solidFill>
          <a:latin typeface="+mn-lt"/>
        </a:defRPr>
      </a:lvl5pPr>
      <a:lvl6pPr marL="2514600" indent="-228600" algn="l" rtl="0" fontAlgn="base">
        <a:spcBef>
          <a:spcPct val="20000"/>
        </a:spcBef>
        <a:spcAft>
          <a:spcPct val="0"/>
        </a:spcAft>
        <a:buClr>
          <a:schemeClr val="accent1"/>
        </a:buClr>
        <a:buChar char="•"/>
        <a:defRPr sz="3200">
          <a:solidFill>
            <a:schemeClr val="tx1"/>
          </a:solidFill>
          <a:latin typeface="+mn-lt"/>
        </a:defRPr>
      </a:lvl6pPr>
      <a:lvl7pPr marL="2971800" indent="-228600" algn="l" rtl="0" fontAlgn="base">
        <a:spcBef>
          <a:spcPct val="20000"/>
        </a:spcBef>
        <a:spcAft>
          <a:spcPct val="0"/>
        </a:spcAft>
        <a:buClr>
          <a:schemeClr val="accent1"/>
        </a:buClr>
        <a:buChar char="•"/>
        <a:defRPr sz="3200">
          <a:solidFill>
            <a:schemeClr val="tx1"/>
          </a:solidFill>
          <a:latin typeface="+mn-lt"/>
        </a:defRPr>
      </a:lvl7pPr>
      <a:lvl8pPr marL="3429000" indent="-228600" algn="l" rtl="0" fontAlgn="base">
        <a:spcBef>
          <a:spcPct val="20000"/>
        </a:spcBef>
        <a:spcAft>
          <a:spcPct val="0"/>
        </a:spcAft>
        <a:buClr>
          <a:schemeClr val="accent1"/>
        </a:buClr>
        <a:buChar char="•"/>
        <a:defRPr sz="3200">
          <a:solidFill>
            <a:schemeClr val="tx1"/>
          </a:solidFill>
          <a:latin typeface="+mn-lt"/>
        </a:defRPr>
      </a:lvl8pPr>
      <a:lvl9pPr marL="3886200" indent="-228600" algn="l" rtl="0" fontAlgn="base">
        <a:spcBef>
          <a:spcPct val="20000"/>
        </a:spcBef>
        <a:spcAft>
          <a:spcPct val="0"/>
        </a:spcAft>
        <a:buClr>
          <a:schemeClr val="accent1"/>
        </a:buClr>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7.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2.jpe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4.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jpeg"/><Relationship Id="rId1" Type="http://schemas.openxmlformats.org/officeDocument/2006/relationships/slideLayout" Target="../slideLayouts/slideLayout20.xml"/><Relationship Id="rId6" Type="http://schemas.openxmlformats.org/officeDocument/2006/relationships/image" Target="../media/image112.jpeg"/><Relationship Id="rId5" Type="http://schemas.openxmlformats.org/officeDocument/2006/relationships/image" Target="../media/image41.jpe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08.jpeg"/><Relationship Id="rId1" Type="http://schemas.openxmlformats.org/officeDocument/2006/relationships/slideLayout" Target="../slideLayouts/slideLayout20.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08.jpeg"/><Relationship Id="rId1" Type="http://schemas.openxmlformats.org/officeDocument/2006/relationships/slideLayout" Target="../slideLayouts/slideLayout20.xml"/><Relationship Id="rId4" Type="http://schemas.openxmlformats.org/officeDocument/2006/relationships/image" Target="../media/image119.tiff"/></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08.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8.jpeg"/><Relationship Id="rId1" Type="http://schemas.openxmlformats.org/officeDocument/2006/relationships/slideLayout" Target="../slideLayouts/slideLayout20.xml"/><Relationship Id="rId5" Type="http://schemas.openxmlformats.org/officeDocument/2006/relationships/image" Target="../media/image122.png"/><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08.jpeg"/><Relationship Id="rId1" Type="http://schemas.openxmlformats.org/officeDocument/2006/relationships/slideLayout" Target="../slideLayouts/slideLayout2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s>
</file>

<file path=ppt/slides/_rels/slide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08.jpeg"/><Relationship Id="rId1" Type="http://schemas.openxmlformats.org/officeDocument/2006/relationships/slideLayout" Target="../slideLayouts/slideLayout31.xml"/><Relationship Id="rId4" Type="http://schemas.openxmlformats.org/officeDocument/2006/relationships/image" Target="../media/image128.jpeg"/></Relationships>
</file>

<file path=ppt/slides/_rels/slide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08.jpeg"/><Relationship Id="rId1" Type="http://schemas.openxmlformats.org/officeDocument/2006/relationships/slideLayout" Target="../slideLayouts/slideLayout31.xml"/><Relationship Id="rId4" Type="http://schemas.openxmlformats.org/officeDocument/2006/relationships/image" Target="../media/image130.jpeg"/></Relationships>
</file>

<file path=ppt/slides/_rels/slide7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5"/>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119815" name="Picture 7" descr="JGE Cover Hi-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905000"/>
            <a:ext cx="4570413" cy="4570413"/>
          </a:xfrm>
          <a:prstGeom prst="rect">
            <a:avLst/>
          </a:prstGeom>
          <a:noFill/>
          <a:extLst>
            <a:ext uri="{909E8E84-426E-40DD-AFC4-6F175D3DCCD1}">
              <a14:hiddenFill xmlns:a14="http://schemas.microsoft.com/office/drawing/2010/main">
                <a:solidFill>
                  <a:srgbClr val="FFFFFF"/>
                </a:solidFill>
              </a14:hiddenFill>
            </a:ext>
          </a:extLst>
        </p:spPr>
      </p:pic>
      <p:sp>
        <p:nvSpPr>
          <p:cNvPr id="119816" name="Text Box 8"/>
          <p:cNvSpPr txBox="1">
            <a:spLocks noChangeArrowheads="1"/>
          </p:cNvSpPr>
          <p:nvPr/>
        </p:nvSpPr>
        <p:spPr bwMode="auto">
          <a:xfrm>
            <a:off x="838200" y="219075"/>
            <a:ext cx="8305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a:solidFill>
                  <a:schemeClr val="tx1"/>
                </a:solidFill>
                <a:effectLst/>
                <a:latin typeface="Times New Roman" pitchFamily="18" charset="0"/>
              </a:rPr>
              <a:t>Forensic Geology</a:t>
            </a:r>
          </a:p>
          <a:p>
            <a:pPr eaLnBrk="0" hangingPunct="0"/>
            <a:r>
              <a:rPr lang="en-US" sz="2800" b="1">
                <a:solidFill>
                  <a:schemeClr val="tx1"/>
                </a:solidFill>
                <a:effectLst/>
                <a:latin typeface="Times New Roman" pitchFamily="18" charset="0"/>
              </a:rPr>
              <a:t>Solving Crimes Most Foul</a:t>
            </a:r>
          </a:p>
          <a:p>
            <a:pPr eaLnBrk="0" hangingPunct="0"/>
            <a:r>
              <a:rPr lang="en-US" sz="2800" b="1">
                <a:solidFill>
                  <a:schemeClr val="tx1"/>
                </a:solidFill>
                <a:effectLst/>
                <a:latin typeface="Times New Roman" pitchFamily="18" charset="0"/>
              </a:rPr>
              <a:t>Using Geological Principles and Methods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655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609600"/>
            <a:ext cx="3200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1" name="Picture 5" descr="Becke 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4800600"/>
            <a:ext cx="2835275" cy="1908175"/>
          </a:xfrm>
          <a:prstGeom prst="rect">
            <a:avLst/>
          </a:prstGeom>
          <a:noFill/>
          <a:extLst>
            <a:ext uri="{909E8E84-426E-40DD-AFC4-6F175D3DCCD1}">
              <a14:hiddenFill xmlns:a14="http://schemas.microsoft.com/office/drawing/2010/main">
                <a:solidFill>
                  <a:srgbClr val="FFFFFF"/>
                </a:solidFill>
              </a14:hiddenFill>
            </a:ext>
          </a:extLst>
        </p:spPr>
      </p:pic>
      <p:pic>
        <p:nvPicPr>
          <p:cNvPr id="65542" name="Picture 6" descr="Relie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667000"/>
            <a:ext cx="2871788" cy="1974850"/>
          </a:xfrm>
          <a:prstGeom prst="rect">
            <a:avLst/>
          </a:prstGeom>
          <a:noFill/>
          <a:extLst>
            <a:ext uri="{909E8E84-426E-40DD-AFC4-6F175D3DCCD1}">
              <a14:hiddenFill xmlns:a14="http://schemas.microsoft.com/office/drawing/2010/main">
                <a:solidFill>
                  <a:srgbClr val="FFFFFF"/>
                </a:solidFill>
              </a14:hiddenFill>
            </a:ext>
          </a:extLst>
        </p:spPr>
      </p:pic>
      <p:sp>
        <p:nvSpPr>
          <p:cNvPr id="65543" name="Text Box 7"/>
          <p:cNvSpPr txBox="1">
            <a:spLocks noChangeArrowheads="1"/>
          </p:cNvSpPr>
          <p:nvPr/>
        </p:nvSpPr>
        <p:spPr bwMode="auto">
          <a:xfrm>
            <a:off x="114300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schemeClr val="tx1"/>
                </a:solidFill>
                <a:effectLst/>
                <a:latin typeface="Times New Roman" pitchFamily="18" charset="0"/>
              </a:rPr>
              <a:t>Polarizing Light Microscopy (PLM) – a forensic workhorse</a:t>
            </a:r>
          </a:p>
        </p:txBody>
      </p:sp>
      <p:sp>
        <p:nvSpPr>
          <p:cNvPr id="65544" name="Text Box 8"/>
          <p:cNvSpPr txBox="1">
            <a:spLocks noChangeArrowheads="1"/>
          </p:cNvSpPr>
          <p:nvPr/>
        </p:nvSpPr>
        <p:spPr bwMode="auto">
          <a:xfrm>
            <a:off x="4800600" y="457200"/>
            <a:ext cx="419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a:solidFill>
                  <a:schemeClr val="tx1"/>
                </a:solidFill>
                <a:effectLst/>
                <a:latin typeface="Times New Roman" pitchFamily="18" charset="0"/>
              </a:rPr>
              <a:t>Use various optical properties to characterize materials</a:t>
            </a:r>
          </a:p>
        </p:txBody>
      </p:sp>
      <p:sp>
        <p:nvSpPr>
          <p:cNvPr id="65545" name="Text Box 9"/>
          <p:cNvSpPr txBox="1">
            <a:spLocks noChangeArrowheads="1"/>
          </p:cNvSpPr>
          <p:nvPr/>
        </p:nvSpPr>
        <p:spPr bwMode="auto">
          <a:xfrm>
            <a:off x="5486400" y="11430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rgbClr val="FFFFCC"/>
                </a:solidFill>
                <a:effectLst/>
                <a:latin typeface="Times New Roman" pitchFamily="18" charset="0"/>
              </a:rPr>
              <a:t>Index of refraction</a:t>
            </a:r>
          </a:p>
        </p:txBody>
      </p:sp>
      <p:sp>
        <p:nvSpPr>
          <p:cNvPr id="65546" name="Text Box 10"/>
          <p:cNvSpPr txBox="1">
            <a:spLocks noChangeArrowheads="1"/>
          </p:cNvSpPr>
          <p:nvPr/>
        </p:nvSpPr>
        <p:spPr bwMode="auto">
          <a:xfrm>
            <a:off x="5105400" y="1462088"/>
            <a:ext cx="3581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chemeClr val="tx1"/>
                </a:solidFill>
                <a:effectLst/>
                <a:latin typeface="Times New Roman" pitchFamily="18" charset="0"/>
              </a:rPr>
              <a:t>Higher relief means a greater difference in the refractive index of the material relative to the mounting media or index oil.</a:t>
            </a:r>
          </a:p>
        </p:txBody>
      </p:sp>
      <p:sp>
        <p:nvSpPr>
          <p:cNvPr id="65547" name="Text Box 11"/>
          <p:cNvSpPr txBox="1">
            <a:spLocks noChangeArrowheads="1"/>
          </p:cNvSpPr>
          <p:nvPr/>
        </p:nvSpPr>
        <p:spPr bwMode="auto">
          <a:xfrm>
            <a:off x="1524000" y="5181600"/>
            <a:ext cx="3810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chemeClr val="tx1"/>
                </a:solidFill>
                <a:effectLst/>
                <a:latin typeface="Times New Roman" pitchFamily="18" charset="0"/>
              </a:rPr>
              <a:t>The Becke line method is used to determine if material has a higher or lower refractive index then the mounting media or index oil.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64516" name="Text Box 4"/>
          <p:cNvSpPr txBox="1">
            <a:spLocks noChangeArrowheads="1"/>
          </p:cNvSpPr>
          <p:nvPr/>
        </p:nvSpPr>
        <p:spPr bwMode="auto">
          <a:xfrm>
            <a:off x="114300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schemeClr val="tx1"/>
                </a:solidFill>
                <a:effectLst/>
                <a:latin typeface="Times New Roman" pitchFamily="18" charset="0"/>
              </a:rPr>
              <a:t>Polarizing Light Microscopy (PLM) – a forensic workhorse</a:t>
            </a:r>
          </a:p>
        </p:txBody>
      </p:sp>
      <p:pic>
        <p:nvPicPr>
          <p:cNvPr id="64517" name="Picture 5" descr="Forensic biotite P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114800"/>
            <a:ext cx="3043238" cy="2282825"/>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descr="Forensic biotite X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4114800"/>
            <a:ext cx="3043238" cy="2282825"/>
          </a:xfrm>
          <a:prstGeom prst="rect">
            <a:avLst/>
          </a:prstGeom>
          <a:noFill/>
          <a:extLst>
            <a:ext uri="{909E8E84-426E-40DD-AFC4-6F175D3DCCD1}">
              <a14:hiddenFill xmlns:a14="http://schemas.microsoft.com/office/drawing/2010/main">
                <a:solidFill>
                  <a:srgbClr val="FFFFFF"/>
                </a:solidFill>
              </a14:hiddenFill>
            </a:ext>
          </a:extLst>
        </p:spPr>
      </p:pic>
      <p:pic>
        <p:nvPicPr>
          <p:cNvPr id="64519" name="Picture 7" descr="Forensic crocidolit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990600"/>
            <a:ext cx="3043238" cy="2282825"/>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descr="Forensic crocidolit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800" y="990600"/>
            <a:ext cx="3043238" cy="2282825"/>
          </a:xfrm>
          <a:prstGeom prst="rect">
            <a:avLst/>
          </a:prstGeom>
          <a:noFill/>
          <a:extLst>
            <a:ext uri="{909E8E84-426E-40DD-AFC4-6F175D3DCCD1}">
              <a14:hiddenFill xmlns:a14="http://schemas.microsoft.com/office/drawing/2010/main">
                <a:solidFill>
                  <a:srgbClr val="FFFFFF"/>
                </a:solidFill>
              </a14:hiddenFill>
            </a:ext>
          </a:extLst>
        </p:spPr>
      </p:pic>
      <p:sp>
        <p:nvSpPr>
          <p:cNvPr id="64521" name="Text Box 9"/>
          <p:cNvSpPr txBox="1">
            <a:spLocks noChangeArrowheads="1"/>
          </p:cNvSpPr>
          <p:nvPr/>
        </p:nvSpPr>
        <p:spPr bwMode="auto">
          <a:xfrm>
            <a:off x="1676400" y="5334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rgbClr val="FFFFCC"/>
                </a:solidFill>
                <a:effectLst/>
                <a:latin typeface="Times New Roman" pitchFamily="18" charset="0"/>
              </a:rPr>
              <a:t>Pleochroism</a:t>
            </a:r>
            <a:r>
              <a:rPr lang="en-US" sz="1800">
                <a:solidFill>
                  <a:schemeClr val="tx1"/>
                </a:solidFill>
                <a:effectLst/>
                <a:latin typeface="Times New Roman" pitchFamily="18" charset="0"/>
              </a:rPr>
              <a:t> – color changes as stage is rotated – polarized light</a:t>
            </a:r>
          </a:p>
        </p:txBody>
      </p:sp>
      <p:sp>
        <p:nvSpPr>
          <p:cNvPr id="64522" name="Text Box 10"/>
          <p:cNvSpPr txBox="1">
            <a:spLocks noChangeArrowheads="1"/>
          </p:cNvSpPr>
          <p:nvPr/>
        </p:nvSpPr>
        <p:spPr bwMode="auto">
          <a:xfrm>
            <a:off x="3657600" y="28956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rgbClr val="000000"/>
                </a:solidFill>
                <a:effectLst/>
                <a:latin typeface="Times New Roman" pitchFamily="18" charset="0"/>
              </a:rPr>
              <a:t>Crocidolite</a:t>
            </a:r>
          </a:p>
        </p:txBody>
      </p:sp>
      <p:sp>
        <p:nvSpPr>
          <p:cNvPr id="64523" name="Text Box 11"/>
          <p:cNvSpPr txBox="1">
            <a:spLocks noChangeArrowheads="1"/>
          </p:cNvSpPr>
          <p:nvPr/>
        </p:nvSpPr>
        <p:spPr bwMode="auto">
          <a:xfrm>
            <a:off x="1752600" y="35814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Birefringence – color changes under crossed-polars due to retardation</a:t>
            </a:r>
          </a:p>
        </p:txBody>
      </p:sp>
      <p:sp>
        <p:nvSpPr>
          <p:cNvPr id="64524" name="Text Box 12"/>
          <p:cNvSpPr txBox="1">
            <a:spLocks noChangeArrowheads="1"/>
          </p:cNvSpPr>
          <p:nvPr/>
        </p:nvSpPr>
        <p:spPr bwMode="auto">
          <a:xfrm>
            <a:off x="1752600" y="60960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rgbClr val="000000"/>
                </a:solidFill>
                <a:effectLst/>
                <a:latin typeface="Times New Roman" pitchFamily="18" charset="0"/>
              </a:rPr>
              <a:t>Biotite</a:t>
            </a:r>
          </a:p>
        </p:txBody>
      </p:sp>
      <p:sp>
        <p:nvSpPr>
          <p:cNvPr id="64525" name="Text Box 13"/>
          <p:cNvSpPr txBox="1">
            <a:spLocks noChangeArrowheads="1"/>
          </p:cNvSpPr>
          <p:nvPr/>
        </p:nvSpPr>
        <p:spPr bwMode="auto">
          <a:xfrm>
            <a:off x="1752600" y="64008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Plane polarized light</a:t>
            </a:r>
          </a:p>
        </p:txBody>
      </p:sp>
      <p:sp>
        <p:nvSpPr>
          <p:cNvPr id="64526" name="Text Box 14"/>
          <p:cNvSpPr txBox="1">
            <a:spLocks noChangeArrowheads="1"/>
          </p:cNvSpPr>
          <p:nvPr/>
        </p:nvSpPr>
        <p:spPr bwMode="auto">
          <a:xfrm>
            <a:off x="5638800" y="64008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Crossed-polars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63494" name="Text Box 6"/>
          <p:cNvSpPr txBox="1">
            <a:spLocks noChangeArrowheads="1"/>
          </p:cNvSpPr>
          <p:nvPr/>
        </p:nvSpPr>
        <p:spPr bwMode="auto">
          <a:xfrm>
            <a:off x="114300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schemeClr val="tx1"/>
                </a:solidFill>
                <a:effectLst/>
                <a:latin typeface="Times New Roman" pitchFamily="18" charset="0"/>
              </a:rPr>
              <a:t>Polarizing Light Microscopy (PLM) – a forensic workhorse</a:t>
            </a:r>
          </a:p>
        </p:txBody>
      </p:sp>
      <p:pic>
        <p:nvPicPr>
          <p:cNvPr id="63495" name="Picture 7" descr="Forensic calcil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75" y="1187450"/>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63496" name="Picture 8" descr="Forensic biotite 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6500" y="1187450"/>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63497" name="Picture 9" descr="Forensic crocidolit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1187450"/>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63498" name="Picture 10" descr="Forensic dyn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375" y="4295775"/>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63499" name="Picture 11" descr="Forensic dog ha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500" y="4295775"/>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63500" name="Picture 12" descr="Forensic human hair (mongoloi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7625" y="4295775"/>
            <a:ext cx="2439988" cy="1830388"/>
          </a:xfrm>
          <a:prstGeom prst="rect">
            <a:avLst/>
          </a:prstGeom>
          <a:noFill/>
          <a:extLst>
            <a:ext uri="{909E8E84-426E-40DD-AFC4-6F175D3DCCD1}">
              <a14:hiddenFill xmlns:a14="http://schemas.microsoft.com/office/drawing/2010/main">
                <a:solidFill>
                  <a:srgbClr val="FFFFFF"/>
                </a:solidFill>
              </a14:hiddenFill>
            </a:ext>
          </a:extLst>
        </p:spPr>
      </p:pic>
      <p:sp>
        <p:nvSpPr>
          <p:cNvPr id="63501" name="Text Box 13"/>
          <p:cNvSpPr txBox="1">
            <a:spLocks noChangeArrowheads="1"/>
          </p:cNvSpPr>
          <p:nvPr/>
        </p:nvSpPr>
        <p:spPr bwMode="auto">
          <a:xfrm>
            <a:off x="1066800" y="6096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Morphology and “habit”</a:t>
            </a:r>
          </a:p>
        </p:txBody>
      </p:sp>
      <p:sp>
        <p:nvSpPr>
          <p:cNvPr id="63502" name="Text Box 14"/>
          <p:cNvSpPr txBox="1">
            <a:spLocks noChangeArrowheads="1"/>
          </p:cNvSpPr>
          <p:nvPr/>
        </p:nvSpPr>
        <p:spPr bwMode="auto">
          <a:xfrm>
            <a:off x="1066800" y="29718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solidFill>
                  <a:schemeClr val="tx1"/>
                </a:solidFill>
                <a:effectLst/>
                <a:latin typeface="Times New Roman" pitchFamily="18" charset="0"/>
              </a:rPr>
              <a:t>Calcite - rhombohedral</a:t>
            </a:r>
          </a:p>
        </p:txBody>
      </p:sp>
      <p:sp>
        <p:nvSpPr>
          <p:cNvPr id="63503" name="Text Box 15"/>
          <p:cNvSpPr txBox="1">
            <a:spLocks noChangeArrowheads="1"/>
          </p:cNvSpPr>
          <p:nvPr/>
        </p:nvSpPr>
        <p:spPr bwMode="auto">
          <a:xfrm>
            <a:off x="3733800" y="29718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solidFill>
                  <a:schemeClr val="tx1"/>
                </a:solidFill>
                <a:effectLst/>
                <a:latin typeface="Times New Roman" pitchFamily="18" charset="0"/>
              </a:rPr>
              <a:t>Biotite flake</a:t>
            </a:r>
          </a:p>
        </p:txBody>
      </p:sp>
      <p:sp>
        <p:nvSpPr>
          <p:cNvPr id="63504" name="Text Box 16"/>
          <p:cNvSpPr txBox="1">
            <a:spLocks noChangeArrowheads="1"/>
          </p:cNvSpPr>
          <p:nvPr/>
        </p:nvSpPr>
        <p:spPr bwMode="auto">
          <a:xfrm>
            <a:off x="6400800" y="29718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solidFill>
                  <a:schemeClr val="tx1"/>
                </a:solidFill>
                <a:effectLst/>
                <a:latin typeface="Times New Roman" pitchFamily="18" charset="0"/>
              </a:rPr>
              <a:t>Crocidolite fiber</a:t>
            </a:r>
          </a:p>
        </p:txBody>
      </p:sp>
      <p:sp>
        <p:nvSpPr>
          <p:cNvPr id="63505" name="Text Box 17"/>
          <p:cNvSpPr txBox="1">
            <a:spLocks noChangeArrowheads="1"/>
          </p:cNvSpPr>
          <p:nvPr/>
        </p:nvSpPr>
        <p:spPr bwMode="auto">
          <a:xfrm>
            <a:off x="1066800" y="38100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Fiber characteristics</a:t>
            </a:r>
          </a:p>
        </p:txBody>
      </p:sp>
      <p:sp>
        <p:nvSpPr>
          <p:cNvPr id="63506" name="Text Box 18"/>
          <p:cNvSpPr txBox="1">
            <a:spLocks noChangeArrowheads="1"/>
          </p:cNvSpPr>
          <p:nvPr/>
        </p:nvSpPr>
        <p:spPr bwMode="auto">
          <a:xfrm>
            <a:off x="1066800" y="60960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solidFill>
                  <a:schemeClr val="tx1"/>
                </a:solidFill>
                <a:effectLst/>
                <a:latin typeface="Times New Roman" pitchFamily="18" charset="0"/>
              </a:rPr>
              <a:t>Dynel</a:t>
            </a:r>
          </a:p>
        </p:txBody>
      </p:sp>
      <p:sp>
        <p:nvSpPr>
          <p:cNvPr id="63508" name="Text Box 20"/>
          <p:cNvSpPr txBox="1">
            <a:spLocks noChangeArrowheads="1"/>
          </p:cNvSpPr>
          <p:nvPr/>
        </p:nvSpPr>
        <p:spPr bwMode="auto">
          <a:xfrm>
            <a:off x="3733800" y="60960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solidFill>
                  <a:schemeClr val="tx1"/>
                </a:solidFill>
                <a:effectLst/>
                <a:latin typeface="Times New Roman" pitchFamily="18" charset="0"/>
              </a:rPr>
              <a:t>Dog’s hair</a:t>
            </a:r>
          </a:p>
        </p:txBody>
      </p:sp>
      <p:sp>
        <p:nvSpPr>
          <p:cNvPr id="63509" name="Text Box 21"/>
          <p:cNvSpPr txBox="1">
            <a:spLocks noChangeArrowheads="1"/>
          </p:cNvSpPr>
          <p:nvPr/>
        </p:nvSpPr>
        <p:spPr bwMode="auto">
          <a:xfrm>
            <a:off x="6400800" y="60960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solidFill>
                  <a:schemeClr val="tx1"/>
                </a:solidFill>
                <a:effectLst/>
                <a:latin typeface="Times New Roman" pitchFamily="18" charset="0"/>
              </a:rPr>
              <a:t>Human hair (mongoloid)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67588" name="Picture 4" descr="Fig7-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3886200" cy="3570288"/>
          </a:xfrm>
          <a:prstGeom prst="rect">
            <a:avLst/>
          </a:prstGeom>
          <a:noFill/>
          <a:extLst>
            <a:ext uri="{909E8E84-426E-40DD-AFC4-6F175D3DCCD1}">
              <a14:hiddenFill xmlns:a14="http://schemas.microsoft.com/office/drawing/2010/main">
                <a:solidFill>
                  <a:srgbClr val="FFFFFF"/>
                </a:solidFill>
              </a14:hiddenFill>
            </a:ext>
          </a:extLst>
        </p:spPr>
      </p:pic>
      <p:sp>
        <p:nvSpPr>
          <p:cNvPr id="67589" name="Text Box 5"/>
          <p:cNvSpPr txBox="1">
            <a:spLocks noChangeArrowheads="1"/>
          </p:cNvSpPr>
          <p:nvPr/>
        </p:nvSpPr>
        <p:spPr bwMode="auto">
          <a:xfrm>
            <a:off x="4800600" y="5562600"/>
            <a:ext cx="3886200" cy="10699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600">
                <a:solidFill>
                  <a:schemeClr val="tx1"/>
                </a:solidFill>
                <a:effectLst/>
                <a:latin typeface="Times New Roman" pitchFamily="18" charset="0"/>
              </a:rPr>
              <a:t>Diagram illustrating Bragg’s law. </a:t>
            </a:r>
            <a:r>
              <a:rPr lang="en-US" sz="1600">
                <a:solidFill>
                  <a:schemeClr val="tx1"/>
                </a:solidFill>
                <a:effectLst/>
                <a:latin typeface="Times New Roman" pitchFamily="18" charset="0"/>
                <a:sym typeface="WP Greek Helve" pitchFamily="2" charset="2"/>
              </a:rPr>
              <a:t></a:t>
            </a:r>
            <a:r>
              <a:rPr lang="en-US" sz="1600">
                <a:solidFill>
                  <a:schemeClr val="tx1"/>
                </a:solidFill>
                <a:effectLst/>
                <a:latin typeface="Times New Roman" pitchFamily="18" charset="0"/>
                <a:sym typeface="GreekMathSymbols" pitchFamily="34" charset="2"/>
              </a:rPr>
              <a:t> = angle of incidence and diffraction when Bragg’s law conditions are met. </a:t>
            </a:r>
            <a:r>
              <a:rPr lang="en-US" sz="1600" i="1">
                <a:solidFill>
                  <a:schemeClr val="tx1"/>
                </a:solidFill>
                <a:effectLst/>
                <a:latin typeface="Times New Roman" pitchFamily="18" charset="0"/>
                <a:sym typeface="GreekMathSymbols" pitchFamily="34" charset="2"/>
              </a:rPr>
              <a:t>d</a:t>
            </a:r>
            <a:r>
              <a:rPr lang="en-US" sz="1600">
                <a:solidFill>
                  <a:schemeClr val="tx1"/>
                </a:solidFill>
                <a:effectLst/>
                <a:latin typeface="Times New Roman" pitchFamily="18" charset="0"/>
                <a:sym typeface="GreekMathSymbols" pitchFamily="34" charset="2"/>
              </a:rPr>
              <a:t> = inter-planar spacing.</a:t>
            </a:r>
            <a:endParaRPr lang="en-US" sz="1600" b="1">
              <a:solidFill>
                <a:schemeClr val="tx1"/>
              </a:solidFill>
              <a:effectLst/>
              <a:latin typeface="Times New Roman" pitchFamily="18" charset="0"/>
            </a:endParaRPr>
          </a:p>
        </p:txBody>
      </p:sp>
      <p:pic>
        <p:nvPicPr>
          <p:cNvPr id="675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50" y="1981200"/>
            <a:ext cx="32575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1" name="Text Box 7"/>
          <p:cNvSpPr txBox="1">
            <a:spLocks noChangeArrowheads="1"/>
          </p:cNvSpPr>
          <p:nvPr/>
        </p:nvSpPr>
        <p:spPr bwMode="auto">
          <a:xfrm>
            <a:off x="1143000" y="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schemeClr val="tx1"/>
                </a:solidFill>
                <a:effectLst/>
                <a:latin typeface="Times New Roman" pitchFamily="18" charset="0"/>
              </a:rPr>
              <a:t>X-ray Diffraction (XRD)</a:t>
            </a:r>
          </a:p>
        </p:txBody>
      </p:sp>
      <p:sp>
        <p:nvSpPr>
          <p:cNvPr id="67592" name="Text Box 8"/>
          <p:cNvSpPr txBox="1">
            <a:spLocks noChangeArrowheads="1"/>
          </p:cNvSpPr>
          <p:nvPr/>
        </p:nvSpPr>
        <p:spPr bwMode="auto">
          <a:xfrm>
            <a:off x="1143000" y="63246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X-ray diffractometer</a:t>
            </a:r>
          </a:p>
        </p:txBody>
      </p:sp>
      <p:sp>
        <p:nvSpPr>
          <p:cNvPr id="67593" name="Text Box 9"/>
          <p:cNvSpPr txBox="1">
            <a:spLocks noChangeArrowheads="1"/>
          </p:cNvSpPr>
          <p:nvPr/>
        </p:nvSpPr>
        <p:spPr bwMode="auto">
          <a:xfrm>
            <a:off x="1143000" y="609600"/>
            <a:ext cx="7543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chemeClr val="tx1"/>
                </a:solidFill>
                <a:effectLst/>
                <a:latin typeface="Times New Roman" pitchFamily="18" charset="0"/>
              </a:rPr>
              <a:t>A powerful way to identify crystalline materials. The physical basis is Bragg’s Law (a Nobel prize for simple trigonometry). The angles required for diffraction and the intensity of the diffracted wavelengths can be used to identify the material.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62468" name="Picture 4" descr="XRD ann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4041775" cy="3498850"/>
          </a:xfrm>
          <a:prstGeom prst="rect">
            <a:avLst/>
          </a:prstGeom>
          <a:noFill/>
          <a:extLst>
            <a:ext uri="{909E8E84-426E-40DD-AFC4-6F175D3DCCD1}">
              <a14:hiddenFill xmlns:a14="http://schemas.microsoft.com/office/drawing/2010/main">
                <a:solidFill>
                  <a:srgbClr val="FFFFFF"/>
                </a:solidFill>
              </a14:hiddenFill>
            </a:ext>
          </a:extLst>
        </p:spPr>
      </p:pic>
      <p:pic>
        <p:nvPicPr>
          <p:cNvPr id="62469" name="Picture 5" descr="xraydi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62400"/>
            <a:ext cx="6629400" cy="2736850"/>
          </a:xfrm>
          <a:prstGeom prst="rect">
            <a:avLst/>
          </a:prstGeom>
          <a:noFill/>
          <a:extLst>
            <a:ext uri="{909E8E84-426E-40DD-AFC4-6F175D3DCCD1}">
              <a14:hiddenFill xmlns:a14="http://schemas.microsoft.com/office/drawing/2010/main">
                <a:solidFill>
                  <a:srgbClr val="FFFFFF"/>
                </a:solidFill>
              </a14:hiddenFill>
            </a:ext>
          </a:extLst>
        </p:spPr>
      </p:pic>
      <p:sp>
        <p:nvSpPr>
          <p:cNvPr id="62470" name="Text Box 6"/>
          <p:cNvSpPr txBox="1">
            <a:spLocks noChangeArrowheads="1"/>
          </p:cNvSpPr>
          <p:nvPr/>
        </p:nvSpPr>
        <p:spPr bwMode="auto">
          <a:xfrm>
            <a:off x="5410200" y="457200"/>
            <a:ext cx="327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000">
                <a:solidFill>
                  <a:schemeClr val="tx1"/>
                </a:solidFill>
                <a:effectLst/>
                <a:latin typeface="Times New Roman" pitchFamily="18" charset="0"/>
              </a:rPr>
              <a:t>Configuration for a typical X-ray powder diffractometer.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61445" name="Picture 5" descr="patter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6629400" cy="2894013"/>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patter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886200"/>
            <a:ext cx="6629400" cy="2659063"/>
          </a:xfrm>
          <a:prstGeom prst="rect">
            <a:avLst/>
          </a:prstGeom>
          <a:noFill/>
          <a:extLst>
            <a:ext uri="{909E8E84-426E-40DD-AFC4-6F175D3DCCD1}">
              <a14:hiddenFill xmlns:a14="http://schemas.microsoft.com/office/drawing/2010/main">
                <a:solidFill>
                  <a:srgbClr val="FFFFFF"/>
                </a:solidFill>
              </a14:hiddenFill>
            </a:ext>
          </a:extLst>
        </p:spPr>
      </p:pic>
      <p:sp>
        <p:nvSpPr>
          <p:cNvPr id="61448" name="Text Box 8"/>
          <p:cNvSpPr txBox="1">
            <a:spLocks noChangeArrowheads="1"/>
          </p:cNvSpPr>
          <p:nvPr/>
        </p:nvSpPr>
        <p:spPr bwMode="auto">
          <a:xfrm>
            <a:off x="1600200" y="1524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schemeClr val="tx1"/>
                </a:solidFill>
                <a:effectLst/>
                <a:latin typeface="Times New Roman" pitchFamily="18" charset="0"/>
              </a:rPr>
              <a:t>Mineral X-ray diffraction patterns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60420" name="Picture 4" descr="P1010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95400"/>
            <a:ext cx="3656013" cy="2743200"/>
          </a:xfrm>
          <a:prstGeom prst="rect">
            <a:avLst/>
          </a:prstGeom>
          <a:noFill/>
          <a:extLst>
            <a:ext uri="{909E8E84-426E-40DD-AFC4-6F175D3DCCD1}">
              <a14:hiddenFill xmlns:a14="http://schemas.microsoft.com/office/drawing/2010/main">
                <a:solidFill>
                  <a:srgbClr val="FFFFFF"/>
                </a:solidFill>
              </a14:hiddenFill>
            </a:ext>
          </a:extLst>
        </p:spPr>
      </p:pic>
      <p:sp>
        <p:nvSpPr>
          <p:cNvPr id="60421" name="Text Box 5"/>
          <p:cNvSpPr txBox="1">
            <a:spLocks noChangeArrowheads="1"/>
          </p:cNvSpPr>
          <p:nvPr/>
        </p:nvSpPr>
        <p:spPr bwMode="auto">
          <a:xfrm>
            <a:off x="1219200" y="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schemeClr val="tx1"/>
                </a:solidFill>
                <a:effectLst/>
                <a:latin typeface="Times New Roman" pitchFamily="18" charset="0"/>
              </a:rPr>
              <a:t>Scanning Electron Microscopy (SEM) with EDAX</a:t>
            </a:r>
          </a:p>
        </p:txBody>
      </p:sp>
      <p:sp>
        <p:nvSpPr>
          <p:cNvPr id="60422" name="Text Box 6"/>
          <p:cNvSpPr txBox="1">
            <a:spLocks noChangeArrowheads="1"/>
          </p:cNvSpPr>
          <p:nvPr/>
        </p:nvSpPr>
        <p:spPr bwMode="auto">
          <a:xfrm>
            <a:off x="1905000" y="609600"/>
            <a:ext cx="632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Can be used to characterize materials at the micron level.</a:t>
            </a:r>
          </a:p>
        </p:txBody>
      </p:sp>
      <p:pic>
        <p:nvPicPr>
          <p:cNvPr id="60423" name="Picture 7" descr="Trinitite fragments pap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295400"/>
            <a:ext cx="3473450" cy="2281238"/>
          </a:xfrm>
          <a:prstGeom prst="rect">
            <a:avLst/>
          </a:prstGeom>
          <a:noFill/>
          <a:extLst>
            <a:ext uri="{909E8E84-426E-40DD-AFC4-6F175D3DCCD1}">
              <a14:hiddenFill xmlns:a14="http://schemas.microsoft.com/office/drawing/2010/main">
                <a:solidFill>
                  <a:srgbClr val="FFFFFF"/>
                </a:solidFill>
              </a14:hiddenFill>
            </a:ext>
          </a:extLst>
        </p:spPr>
      </p:pic>
      <p:pic>
        <p:nvPicPr>
          <p:cNvPr id="60424" name="Picture 8" descr="Trin4a b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886200"/>
            <a:ext cx="3473450" cy="2571750"/>
          </a:xfrm>
          <a:prstGeom prst="rect">
            <a:avLst/>
          </a:prstGeom>
          <a:noFill/>
          <a:extLst>
            <a:ext uri="{909E8E84-426E-40DD-AFC4-6F175D3DCCD1}">
              <a14:hiddenFill xmlns:a14="http://schemas.microsoft.com/office/drawing/2010/main">
                <a:solidFill>
                  <a:srgbClr val="FFFFFF"/>
                </a:solidFill>
              </a14:hiddenFill>
            </a:ext>
          </a:extLst>
        </p:spPr>
      </p:pic>
      <p:sp>
        <p:nvSpPr>
          <p:cNvPr id="60425" name="Text Box 9"/>
          <p:cNvSpPr txBox="1">
            <a:spLocks noChangeArrowheads="1"/>
          </p:cNvSpPr>
          <p:nvPr/>
        </p:nvSpPr>
        <p:spPr bwMode="auto">
          <a:xfrm>
            <a:off x="5181600" y="64770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Back scatter electron image</a:t>
            </a:r>
          </a:p>
        </p:txBody>
      </p:sp>
      <p:sp>
        <p:nvSpPr>
          <p:cNvPr id="60426" name="Text Box 10"/>
          <p:cNvSpPr txBox="1">
            <a:spLocks noChangeArrowheads="1"/>
          </p:cNvSpPr>
          <p:nvPr/>
        </p:nvSpPr>
        <p:spPr bwMode="auto">
          <a:xfrm>
            <a:off x="1066800" y="4019550"/>
            <a:ext cx="36576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chemeClr val="tx1"/>
                </a:solidFill>
                <a:effectLst/>
                <a:latin typeface="Times New Roman" pitchFamily="18" charset="0"/>
              </a:rPr>
              <a:t>The material illustrated here is tinitite, the glass formed from the desert sand at Alamogordo when the first atomic bomb was detonated. The shades are related to the atomic number of the elements. Areas with lower atomic number elements are darker. Using EDAX, quantitative elemental abundances can be determined.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58372" name="Picture 4" descr="P1010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3622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p:cNvSpPr txBox="1">
            <a:spLocks noChangeArrowheads="1"/>
          </p:cNvSpPr>
          <p:nvPr/>
        </p:nvSpPr>
        <p:spPr bwMode="auto">
          <a:xfrm>
            <a:off x="1143000" y="1524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schemeClr val="tx1"/>
                </a:solidFill>
                <a:effectLst/>
                <a:latin typeface="Times New Roman" pitchFamily="18" charset="0"/>
              </a:rPr>
              <a:t>The Electron Microprobe (EMP)</a:t>
            </a:r>
          </a:p>
        </p:txBody>
      </p:sp>
      <p:sp>
        <p:nvSpPr>
          <p:cNvPr id="58374" name="Text Box 6"/>
          <p:cNvSpPr txBox="1">
            <a:spLocks noChangeArrowheads="1"/>
          </p:cNvSpPr>
          <p:nvPr/>
        </p:nvSpPr>
        <p:spPr bwMode="auto">
          <a:xfrm>
            <a:off x="1371600" y="914400"/>
            <a:ext cx="7162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chemeClr val="tx1"/>
                </a:solidFill>
                <a:effectLst/>
                <a:latin typeface="Times New Roman" pitchFamily="18" charset="0"/>
              </a:rPr>
              <a:t>This instrument is not commonly used in forensic investigations, but it can be used to determine the abundance of a variety of elements on areas as small as one micron in diameter. There may be specific cases where such data would be useful.</a:t>
            </a:r>
          </a:p>
        </p:txBody>
      </p:sp>
      <p:pic>
        <p:nvPicPr>
          <p:cNvPr id="58375" name="Picture 7" descr="MC3 -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581400"/>
            <a:ext cx="3702050" cy="2743200"/>
          </a:xfrm>
          <a:prstGeom prst="rect">
            <a:avLst/>
          </a:prstGeom>
          <a:noFill/>
          <a:extLst>
            <a:ext uri="{909E8E84-426E-40DD-AFC4-6F175D3DCCD1}">
              <a14:hiddenFill xmlns:a14="http://schemas.microsoft.com/office/drawing/2010/main">
                <a:solidFill>
                  <a:srgbClr val="FFFFFF"/>
                </a:solidFill>
              </a14:hiddenFill>
            </a:ext>
          </a:extLst>
        </p:spPr>
      </p:pic>
      <p:sp>
        <p:nvSpPr>
          <p:cNvPr id="58376" name="Text Box 8"/>
          <p:cNvSpPr txBox="1">
            <a:spLocks noChangeArrowheads="1"/>
          </p:cNvSpPr>
          <p:nvPr/>
        </p:nvSpPr>
        <p:spPr bwMode="auto">
          <a:xfrm>
            <a:off x="5257800" y="2514600"/>
            <a:ext cx="358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chemeClr val="tx1"/>
                </a:solidFill>
                <a:effectLst/>
                <a:latin typeface="Times New Roman" pitchFamily="18" charset="0"/>
              </a:rPr>
              <a:t>Rare-earth carbonate minerals in carbonatite. Analyses were done on 1 micron diameter spots.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57348" name="Rectangle 4"/>
          <p:cNvSpPr>
            <a:spLocks noChangeArrowheads="1"/>
          </p:cNvSpPr>
          <p:nvPr/>
        </p:nvSpPr>
        <p:spPr bwMode="auto">
          <a:xfrm>
            <a:off x="1371600" y="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a:effectLst>
                  <a:outerShdw blurRad="38100" dist="38100" dir="2700000" algn="tl">
                    <a:srgbClr val="000000"/>
                  </a:outerShdw>
                </a:effectLst>
              </a:rPr>
              <a:t>First Forensic Geology Case</a:t>
            </a:r>
          </a:p>
        </p:txBody>
      </p:sp>
      <p:sp>
        <p:nvSpPr>
          <p:cNvPr id="57349" name="Rectangle 5"/>
          <p:cNvSpPr>
            <a:spLocks noChangeArrowheads="1"/>
          </p:cNvSpPr>
          <p:nvPr/>
        </p:nvSpPr>
        <p:spPr bwMode="auto">
          <a:xfrm>
            <a:off x="1066800" y="1295400"/>
            <a:ext cx="4038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Clr>
                <a:schemeClr val="hlink"/>
              </a:buClr>
              <a:buSzPct val="90000"/>
              <a:buFont typeface="Wingdings" pitchFamily="2" charset="2"/>
              <a:buBlip>
                <a:blip r:embed="rId3"/>
              </a:buBlip>
            </a:pPr>
            <a:r>
              <a:rPr lang="en-US" sz="2400">
                <a:solidFill>
                  <a:schemeClr val="tx1"/>
                </a:solidFill>
                <a:effectLst>
                  <a:outerShdw blurRad="38100" dist="38100" dir="2700000" algn="tl">
                    <a:srgbClr val="000000"/>
                  </a:outerShdw>
                </a:effectLst>
              </a:rPr>
              <a:t>In October of 1904 the strangled body of Eva Disch was found near Frankfurt, Germany</a:t>
            </a:r>
          </a:p>
          <a:p>
            <a:pPr marL="342900" indent="-342900" algn="l">
              <a:spcBef>
                <a:spcPct val="20000"/>
              </a:spcBef>
              <a:buClr>
                <a:schemeClr val="hlink"/>
              </a:buClr>
              <a:buSzPct val="90000"/>
              <a:buFont typeface="Wingdings" pitchFamily="2" charset="2"/>
              <a:buBlip>
                <a:blip r:embed="rId3"/>
              </a:buBlip>
            </a:pPr>
            <a:endParaRPr lang="en-US" sz="2400">
              <a:solidFill>
                <a:schemeClr val="tx1"/>
              </a:solidFill>
              <a:effectLst>
                <a:outerShdw blurRad="38100" dist="38100" dir="2700000" algn="tl">
                  <a:srgbClr val="000000"/>
                </a:outerShdw>
              </a:effectLst>
            </a:endParaRPr>
          </a:p>
          <a:p>
            <a:pPr marL="342900" indent="-342900" algn="l">
              <a:spcBef>
                <a:spcPct val="20000"/>
              </a:spcBef>
              <a:buClr>
                <a:schemeClr val="hlink"/>
              </a:buClr>
              <a:buSzPct val="90000"/>
              <a:buFont typeface="Wingdings" pitchFamily="2" charset="2"/>
              <a:buBlip>
                <a:blip r:embed="rId3"/>
              </a:buBlip>
            </a:pPr>
            <a:r>
              <a:rPr lang="en-US" sz="2400">
                <a:solidFill>
                  <a:schemeClr val="tx1"/>
                </a:solidFill>
                <a:effectLst>
                  <a:outerShdw blurRad="38100" dist="38100" dir="2700000" algn="tl">
                    <a:srgbClr val="000000"/>
                  </a:outerShdw>
                </a:effectLst>
              </a:rPr>
              <a:t>When Georg Popp was called in he examined a filthy handkerchief found at the scene that contained bits of hornblende, snuff and, coal</a:t>
            </a:r>
          </a:p>
        </p:txBody>
      </p:sp>
      <p:pic>
        <p:nvPicPr>
          <p:cNvPr id="57350" name="Picture 6" descr="hornbl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snuf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733800"/>
            <a:ext cx="2141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54276" name="Rectangle 4"/>
          <p:cNvSpPr>
            <a:spLocks noChangeArrowheads="1"/>
          </p:cNvSpPr>
          <p:nvPr/>
        </p:nvSpPr>
        <p:spPr bwMode="auto">
          <a:xfrm>
            <a:off x="10668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a:effectLst>
                  <a:outerShdw blurRad="38100" dist="38100" dir="2700000" algn="tl">
                    <a:srgbClr val="000000"/>
                  </a:outerShdw>
                </a:effectLst>
              </a:rPr>
              <a:t>First Forensic Geology Case</a:t>
            </a:r>
          </a:p>
        </p:txBody>
      </p:sp>
      <p:sp>
        <p:nvSpPr>
          <p:cNvPr id="54277" name="Rectangle 5"/>
          <p:cNvSpPr>
            <a:spLocks noChangeArrowheads="1"/>
          </p:cNvSpPr>
          <p:nvPr/>
        </p:nvSpPr>
        <p:spPr bwMode="auto">
          <a:xfrm>
            <a:off x="1295400" y="1447800"/>
            <a:ext cx="4038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Clr>
                <a:schemeClr val="hlink"/>
              </a:buClr>
              <a:buSzPct val="90000"/>
              <a:buFont typeface="Wingdings" pitchFamily="2" charset="2"/>
              <a:buBlip>
                <a:blip r:embed="rId3"/>
              </a:buBlip>
            </a:pPr>
            <a:r>
              <a:rPr lang="en-US" sz="2400">
                <a:solidFill>
                  <a:schemeClr val="tx1"/>
                </a:solidFill>
                <a:effectLst>
                  <a:outerShdw blurRad="38100" dist="38100" dir="2700000" algn="tl">
                    <a:srgbClr val="000000"/>
                  </a:outerShdw>
                </a:effectLst>
              </a:rPr>
              <a:t>A suspect, Karl Laubach, used snuff, worked at the coal-burning local gas works and at a quarry that had hornblende bearing rocks</a:t>
            </a:r>
          </a:p>
          <a:p>
            <a:pPr marL="342900" indent="-342900" algn="l">
              <a:spcBef>
                <a:spcPct val="20000"/>
              </a:spcBef>
              <a:buClr>
                <a:schemeClr val="hlink"/>
              </a:buClr>
              <a:buSzPct val="90000"/>
              <a:buFont typeface="Wingdings" pitchFamily="2" charset="2"/>
              <a:buBlip>
                <a:blip r:embed="rId3"/>
              </a:buBlip>
            </a:pPr>
            <a:endParaRPr lang="en-US" sz="2400">
              <a:solidFill>
                <a:schemeClr val="tx1"/>
              </a:solidFill>
              <a:effectLst>
                <a:outerShdw blurRad="38100" dist="38100" dir="2700000" algn="tl">
                  <a:srgbClr val="000000"/>
                </a:outerShdw>
              </a:effectLst>
            </a:endParaRPr>
          </a:p>
          <a:p>
            <a:pPr marL="342900" indent="-342900" algn="l">
              <a:spcBef>
                <a:spcPct val="20000"/>
              </a:spcBef>
              <a:buClr>
                <a:schemeClr val="hlink"/>
              </a:buClr>
              <a:buSzPct val="90000"/>
              <a:buFont typeface="Wingdings" pitchFamily="2" charset="2"/>
              <a:buBlip>
                <a:blip r:embed="rId3"/>
              </a:buBlip>
            </a:pPr>
            <a:r>
              <a:rPr lang="en-US" sz="2400">
                <a:solidFill>
                  <a:schemeClr val="tx1"/>
                </a:solidFill>
                <a:effectLst>
                  <a:outerShdw blurRad="38100" dist="38100" dir="2700000" algn="tl">
                    <a:srgbClr val="000000"/>
                  </a:outerShdw>
                </a:effectLst>
              </a:rPr>
              <a:t>The suspect also had mica in the cuffs of his trousers that matched mica at the murder scene</a:t>
            </a:r>
          </a:p>
        </p:txBody>
      </p:sp>
      <p:pic>
        <p:nvPicPr>
          <p:cNvPr id="54278" name="Picture 6" descr="Lump%20of%20co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9906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Musca~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276600"/>
            <a:ext cx="26765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800" name="Picture 8"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1" name="Text Box 9"/>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161802" name="Picture 10" descr="Forensic Geosci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6856413"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56324" name="Rectangle 4"/>
          <p:cNvSpPr>
            <a:spLocks noChangeArrowheads="1"/>
          </p:cNvSpPr>
          <p:nvPr/>
        </p:nvSpPr>
        <p:spPr bwMode="auto">
          <a:xfrm>
            <a:off x="1371600" y="0"/>
            <a:ext cx="7086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a:effectLst>
                  <a:outerShdw blurRad="38100" dist="38100" dir="2700000" algn="tl">
                    <a:srgbClr val="000000"/>
                  </a:outerShdw>
                </a:effectLst>
              </a:rPr>
              <a:t>Junger Case</a:t>
            </a:r>
          </a:p>
        </p:txBody>
      </p:sp>
      <p:sp>
        <p:nvSpPr>
          <p:cNvPr id="56325" name="Rectangle 5"/>
          <p:cNvSpPr>
            <a:spLocks noChangeArrowheads="1"/>
          </p:cNvSpPr>
          <p:nvPr/>
        </p:nvSpPr>
        <p:spPr bwMode="auto">
          <a:xfrm>
            <a:off x="1066800" y="990600"/>
            <a:ext cx="3886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80000"/>
              </a:lnSpc>
              <a:spcBef>
                <a:spcPct val="20000"/>
              </a:spcBef>
              <a:buClr>
                <a:schemeClr val="hlink"/>
              </a:buClr>
              <a:buSzPct val="90000"/>
              <a:buFont typeface="Wingdings" pitchFamily="2" charset="2"/>
              <a:buNone/>
            </a:pPr>
            <a:r>
              <a:rPr lang="en-US" sz="2000" b="1" i="1">
                <a:solidFill>
                  <a:schemeClr val="tx1"/>
                </a:solidFill>
                <a:effectLst>
                  <a:outerShdw blurRad="38100" dist="38100" dir="2700000" algn="tl">
                    <a:srgbClr val="000000"/>
                  </a:outerShdw>
                </a:effectLst>
              </a:rPr>
              <a:t>Location: Front Royal, Va</a:t>
            </a:r>
            <a:r>
              <a:rPr lang="en-US" sz="2000" b="1">
                <a:solidFill>
                  <a:schemeClr val="tx1"/>
                </a:solidFill>
                <a:effectLst>
                  <a:outerShdw blurRad="38100" dist="38100" dir="2700000" algn="tl">
                    <a:srgbClr val="000000"/>
                  </a:outerShdw>
                </a:effectLst>
              </a:rPr>
              <a:t>.</a:t>
            </a:r>
          </a:p>
          <a:p>
            <a:pPr algn="l">
              <a:lnSpc>
                <a:spcPct val="80000"/>
              </a:lnSpc>
              <a:spcBef>
                <a:spcPct val="20000"/>
              </a:spcBef>
              <a:buClr>
                <a:schemeClr val="hlink"/>
              </a:buClr>
              <a:buSzPct val="90000"/>
              <a:buFont typeface="Wingdings" pitchFamily="2" charset="2"/>
              <a:buNone/>
            </a:pPr>
            <a:endParaRPr lang="en-US" sz="2000" b="1">
              <a:solidFill>
                <a:schemeClr val="tx1"/>
              </a:solidFill>
              <a:effectLst>
                <a:outerShdw blurRad="38100" dist="38100" dir="2700000" algn="tl">
                  <a:srgbClr val="000000"/>
                </a:outerShdw>
              </a:effectLst>
            </a:endParaRPr>
          </a:p>
          <a:p>
            <a:pPr algn="l">
              <a:lnSpc>
                <a:spcPct val="80000"/>
              </a:lnSpc>
              <a:spcBef>
                <a:spcPct val="20000"/>
              </a:spcBef>
              <a:buClr>
                <a:schemeClr val="hlink"/>
              </a:buClr>
              <a:buSzPct val="90000"/>
              <a:buFont typeface="Wingdings" pitchFamily="2" charset="2"/>
              <a:buNone/>
            </a:pPr>
            <a:r>
              <a:rPr lang="en-US" sz="2000" b="1" i="1">
                <a:solidFill>
                  <a:schemeClr val="tx1"/>
                </a:solidFill>
                <a:effectLst>
                  <a:outerShdw blurRad="38100" dist="38100" dir="2700000" algn="tl">
                    <a:srgbClr val="000000"/>
                  </a:outerShdw>
                </a:effectLst>
              </a:rPr>
              <a:t>Crime</a:t>
            </a:r>
            <a:r>
              <a:rPr lang="en-US" sz="2000" b="1">
                <a:solidFill>
                  <a:schemeClr val="tx1"/>
                </a:solidFill>
                <a:effectLst>
                  <a:outerShdw blurRad="38100" dist="38100" dir="2700000" algn="tl">
                    <a:srgbClr val="000000"/>
                  </a:outerShdw>
                </a:effectLst>
              </a:rPr>
              <a:t>: Homicide</a:t>
            </a:r>
          </a:p>
          <a:p>
            <a:pPr algn="l">
              <a:lnSpc>
                <a:spcPct val="80000"/>
              </a:lnSpc>
              <a:spcBef>
                <a:spcPct val="20000"/>
              </a:spcBef>
              <a:buClr>
                <a:schemeClr val="hlink"/>
              </a:buClr>
              <a:buSzPct val="90000"/>
              <a:buFont typeface="Wingdings" pitchFamily="2" charset="2"/>
              <a:buNone/>
            </a:pPr>
            <a:endParaRPr lang="en-US" sz="2000" b="1">
              <a:solidFill>
                <a:schemeClr val="tx1"/>
              </a:solidFill>
              <a:effectLst>
                <a:outerShdw blurRad="38100" dist="38100" dir="2700000" algn="tl">
                  <a:srgbClr val="000000"/>
                </a:outerShdw>
              </a:effectLst>
            </a:endParaRPr>
          </a:p>
          <a:p>
            <a:pPr algn="l">
              <a:lnSpc>
                <a:spcPct val="80000"/>
              </a:lnSpc>
              <a:spcBef>
                <a:spcPct val="20000"/>
              </a:spcBef>
              <a:buClr>
                <a:schemeClr val="hlink"/>
              </a:buClr>
              <a:buSzPct val="90000"/>
              <a:buFont typeface="Wingdings" pitchFamily="2" charset="2"/>
              <a:buNone/>
            </a:pPr>
            <a:r>
              <a:rPr lang="en-US" sz="2000" b="1" i="1">
                <a:solidFill>
                  <a:schemeClr val="tx1"/>
                </a:solidFill>
                <a:effectLst>
                  <a:outerShdw blurRad="38100" dist="38100" dir="2700000" algn="tl">
                    <a:srgbClr val="000000"/>
                  </a:outerShdw>
                </a:effectLst>
              </a:rPr>
              <a:t>Evidence</a:t>
            </a:r>
            <a:r>
              <a:rPr lang="en-US" sz="2000" b="1">
                <a:solidFill>
                  <a:schemeClr val="tx1"/>
                </a:solidFill>
                <a:effectLst>
                  <a:outerShdw blurRad="38100" dist="38100" dir="2700000" algn="tl">
                    <a:srgbClr val="000000"/>
                  </a:outerShdw>
                </a:effectLst>
              </a:rPr>
              <a:t>: Soil on the</a:t>
            </a:r>
          </a:p>
          <a:p>
            <a:pPr algn="l">
              <a:lnSpc>
                <a:spcPct val="80000"/>
              </a:lnSpc>
              <a:spcBef>
                <a:spcPct val="20000"/>
              </a:spcBef>
              <a:buClr>
                <a:schemeClr val="hlink"/>
              </a:buClr>
              <a:buSzPct val="90000"/>
              <a:buFont typeface="Wingdings" pitchFamily="2" charset="2"/>
              <a:buNone/>
            </a:pPr>
            <a:r>
              <a:rPr lang="en-US" sz="2000" b="1">
                <a:solidFill>
                  <a:schemeClr val="tx1"/>
                </a:solidFill>
                <a:effectLst>
                  <a:outerShdw blurRad="38100" dist="38100" dir="2700000" algn="tl">
                    <a:srgbClr val="000000"/>
                  </a:outerShdw>
                </a:effectLst>
              </a:rPr>
              <a:t>Suspect’s vehicle</a:t>
            </a:r>
          </a:p>
          <a:p>
            <a:pPr algn="l">
              <a:lnSpc>
                <a:spcPct val="80000"/>
              </a:lnSpc>
              <a:spcBef>
                <a:spcPct val="20000"/>
              </a:spcBef>
              <a:buClr>
                <a:schemeClr val="hlink"/>
              </a:buClr>
              <a:buSzPct val="90000"/>
              <a:buFont typeface="Wingdings" pitchFamily="2" charset="2"/>
              <a:buNone/>
            </a:pPr>
            <a:r>
              <a:rPr lang="en-US" sz="2000" b="1">
                <a:solidFill>
                  <a:schemeClr val="tx1"/>
                </a:solidFill>
                <a:effectLst>
                  <a:outerShdw blurRad="38100" dist="38100" dir="2700000" algn="tl">
                    <a:srgbClr val="000000"/>
                  </a:outerShdw>
                </a:effectLst>
              </a:rPr>
              <a:t>compared with soil from</a:t>
            </a:r>
          </a:p>
          <a:p>
            <a:pPr algn="l">
              <a:lnSpc>
                <a:spcPct val="80000"/>
              </a:lnSpc>
              <a:spcBef>
                <a:spcPct val="20000"/>
              </a:spcBef>
              <a:buClr>
                <a:schemeClr val="hlink"/>
              </a:buClr>
              <a:buSzPct val="90000"/>
              <a:buFont typeface="Wingdings" pitchFamily="2" charset="2"/>
              <a:buNone/>
            </a:pPr>
            <a:r>
              <a:rPr lang="en-US" sz="2000" b="1">
                <a:solidFill>
                  <a:schemeClr val="tx1"/>
                </a:solidFill>
                <a:effectLst>
                  <a:outerShdw blurRad="38100" dist="38100" dir="2700000" algn="tl">
                    <a:srgbClr val="000000"/>
                  </a:outerShdw>
                </a:effectLst>
              </a:rPr>
              <a:t>the crime scene at a river </a:t>
            </a:r>
          </a:p>
          <a:p>
            <a:pPr algn="l">
              <a:lnSpc>
                <a:spcPct val="80000"/>
              </a:lnSpc>
              <a:spcBef>
                <a:spcPct val="20000"/>
              </a:spcBef>
              <a:buClr>
                <a:schemeClr val="hlink"/>
              </a:buClr>
              <a:buSzPct val="90000"/>
              <a:buFont typeface="Wingdings" pitchFamily="2" charset="2"/>
              <a:buNone/>
            </a:pPr>
            <a:r>
              <a:rPr lang="en-US" sz="2000" b="1">
                <a:solidFill>
                  <a:schemeClr val="tx1"/>
                </a:solidFill>
                <a:effectLst>
                  <a:outerShdw blurRad="38100" dist="38100" dir="2700000" algn="tl">
                    <a:srgbClr val="000000"/>
                  </a:outerShdw>
                </a:effectLst>
              </a:rPr>
              <a:t>crossing. Samples contained </a:t>
            </a:r>
          </a:p>
          <a:p>
            <a:pPr algn="l">
              <a:lnSpc>
                <a:spcPct val="80000"/>
              </a:lnSpc>
              <a:spcBef>
                <a:spcPct val="20000"/>
              </a:spcBef>
              <a:buClr>
                <a:schemeClr val="hlink"/>
              </a:buClr>
              <a:buSzPct val="90000"/>
              <a:buFont typeface="Wingdings" pitchFamily="2" charset="2"/>
              <a:buNone/>
            </a:pPr>
            <a:r>
              <a:rPr lang="en-US" sz="2000" b="1">
                <a:solidFill>
                  <a:schemeClr val="tx1"/>
                </a:solidFill>
                <a:effectLst>
                  <a:outerShdw blurRad="38100" dist="38100" dir="2700000" algn="tl">
                    <a:srgbClr val="000000"/>
                  </a:outerShdw>
                </a:effectLst>
              </a:rPr>
              <a:t>Malachite and Azurite from an </a:t>
            </a:r>
          </a:p>
          <a:p>
            <a:pPr algn="l">
              <a:lnSpc>
                <a:spcPct val="80000"/>
              </a:lnSpc>
              <a:spcBef>
                <a:spcPct val="20000"/>
              </a:spcBef>
              <a:buClr>
                <a:schemeClr val="hlink"/>
              </a:buClr>
              <a:buSzPct val="90000"/>
              <a:buFont typeface="Wingdings" pitchFamily="2" charset="2"/>
              <a:buNone/>
            </a:pPr>
            <a:r>
              <a:rPr lang="en-US" sz="2000" b="1">
                <a:solidFill>
                  <a:schemeClr val="tx1"/>
                </a:solidFill>
                <a:effectLst>
                  <a:outerShdw blurRad="38100" dist="38100" dir="2700000" algn="tl">
                    <a:srgbClr val="000000"/>
                  </a:outerShdw>
                </a:effectLst>
              </a:rPr>
              <a:t>abandoned copper mine just up stream. The soft copper minerals were not found a short distance downstream.</a:t>
            </a:r>
          </a:p>
          <a:p>
            <a:pPr algn="l">
              <a:lnSpc>
                <a:spcPct val="80000"/>
              </a:lnSpc>
              <a:spcBef>
                <a:spcPct val="20000"/>
              </a:spcBef>
              <a:buClr>
                <a:schemeClr val="hlink"/>
              </a:buClr>
              <a:buSzPct val="90000"/>
              <a:buFont typeface="Wingdings" pitchFamily="2" charset="2"/>
              <a:buNone/>
            </a:pPr>
            <a:r>
              <a:rPr lang="en-US" sz="2000" b="1">
                <a:solidFill>
                  <a:srgbClr val="FF0066"/>
                </a:solidFill>
                <a:effectLst>
                  <a:outerShdw blurRad="38100" dist="38100" dir="2700000" algn="tl">
                    <a:srgbClr val="000000"/>
                  </a:outerShdw>
                </a:effectLst>
              </a:rPr>
              <a:t>(thanks to Ray Murary)</a:t>
            </a:r>
            <a:r>
              <a:rPr lang="en-US" sz="2000">
                <a:solidFill>
                  <a:schemeClr val="tx1"/>
                </a:solidFill>
                <a:effectLst>
                  <a:outerShdw blurRad="38100" dist="38100" dir="2700000" algn="tl">
                    <a:srgbClr val="000000"/>
                  </a:outerShdw>
                </a:effectLst>
              </a:rPr>
              <a:t> </a:t>
            </a:r>
          </a:p>
        </p:txBody>
      </p:sp>
      <p:pic>
        <p:nvPicPr>
          <p:cNvPr id="56326" name="Picture 6" descr="azurite Ju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3794125" cy="3656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55300" name="Rectangle 4"/>
          <p:cNvSpPr>
            <a:spLocks noChangeArrowheads="1"/>
          </p:cNvSpPr>
          <p:nvPr/>
        </p:nvSpPr>
        <p:spPr bwMode="auto">
          <a:xfrm>
            <a:off x="1295400" y="152400"/>
            <a:ext cx="731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b="1" i="1">
                <a:effectLst>
                  <a:outerShdw blurRad="38100" dist="38100" dir="2700000" algn="tl">
                    <a:srgbClr val="000000"/>
                  </a:outerShdw>
                </a:effectLst>
              </a:rPr>
              <a:t>The Reeves Murder Case</a:t>
            </a:r>
          </a:p>
        </p:txBody>
      </p:sp>
      <p:sp>
        <p:nvSpPr>
          <p:cNvPr id="55301" name="Rectangle 5"/>
          <p:cNvSpPr>
            <a:spLocks noChangeArrowheads="1"/>
          </p:cNvSpPr>
          <p:nvPr/>
        </p:nvSpPr>
        <p:spPr bwMode="auto">
          <a:xfrm>
            <a:off x="990600" y="990600"/>
            <a:ext cx="3962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90000"/>
              </a:lnSpc>
              <a:spcBef>
                <a:spcPct val="20000"/>
              </a:spcBef>
              <a:buClr>
                <a:schemeClr val="hlink"/>
              </a:buClr>
              <a:buSzPct val="90000"/>
              <a:buFont typeface="Wingdings" pitchFamily="2" charset="2"/>
              <a:buNone/>
            </a:pPr>
            <a:r>
              <a:rPr lang="en-US" sz="2000" b="1">
                <a:solidFill>
                  <a:schemeClr val="tx1"/>
                </a:solidFill>
                <a:effectLst>
                  <a:outerShdw blurRad="38100" dist="38100" dir="2700000" algn="tl">
                    <a:srgbClr val="000000"/>
                  </a:outerShdw>
                </a:effectLst>
              </a:rPr>
              <a:t>In September of 1958 a woman’s body was found at the edge of the Anacostia River in Washington, D.C. A peculiar black sand was found on the victim, in a suspects car, and at the murder scene.  Geologic investigation showed that the sand was blast furnace slag that had been spread on a small section of highway to test it for use in the control of snow and ice.</a:t>
            </a:r>
          </a:p>
          <a:p>
            <a:pPr algn="l">
              <a:lnSpc>
                <a:spcPct val="90000"/>
              </a:lnSpc>
              <a:spcBef>
                <a:spcPct val="20000"/>
              </a:spcBef>
              <a:buClr>
                <a:schemeClr val="hlink"/>
              </a:buClr>
              <a:buSzPct val="90000"/>
              <a:buFont typeface="Wingdings" pitchFamily="2" charset="2"/>
              <a:buNone/>
            </a:pPr>
            <a:r>
              <a:rPr lang="en-US" sz="2000" b="1">
                <a:solidFill>
                  <a:schemeClr val="tx1"/>
                </a:solidFill>
                <a:effectLst>
                  <a:outerShdw blurRad="38100" dist="38100" dir="2700000" algn="tl">
                    <a:srgbClr val="000000"/>
                  </a:outerShdw>
                </a:effectLst>
              </a:rPr>
              <a:t> (Block, 1979 p.149-152)</a:t>
            </a:r>
          </a:p>
        </p:txBody>
      </p:sp>
      <p:pic>
        <p:nvPicPr>
          <p:cNvPr id="55302" name="Picture 6" descr="17A_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143000"/>
            <a:ext cx="37338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117764" name="Rectangle 4"/>
          <p:cNvSpPr>
            <a:spLocks noChangeArrowheads="1"/>
          </p:cNvSpPr>
          <p:nvPr/>
        </p:nvSpPr>
        <p:spPr bwMode="auto">
          <a:xfrm>
            <a:off x="1524000" y="152400"/>
            <a:ext cx="678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b="1">
                <a:effectLst>
                  <a:outerShdw blurRad="38100" dist="38100" dir="2700000" algn="tl">
                    <a:srgbClr val="000000"/>
                  </a:outerShdw>
                </a:effectLst>
              </a:rPr>
              <a:t>Commercial Foundry Sand</a:t>
            </a:r>
          </a:p>
        </p:txBody>
      </p:sp>
      <p:sp>
        <p:nvSpPr>
          <p:cNvPr id="117765" name="Rectangle 5"/>
          <p:cNvSpPr>
            <a:spLocks noChangeArrowheads="1"/>
          </p:cNvSpPr>
          <p:nvPr/>
        </p:nvSpPr>
        <p:spPr bwMode="auto">
          <a:xfrm>
            <a:off x="1066800" y="990600"/>
            <a:ext cx="4800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Clr>
                <a:schemeClr val="hlink"/>
              </a:buClr>
              <a:buSzPct val="90000"/>
              <a:buFont typeface="Wingdings" pitchFamily="2" charset="2"/>
              <a:buBlip>
                <a:blip r:embed="rId3"/>
              </a:buBlip>
            </a:pPr>
            <a:r>
              <a:rPr lang="en-US" sz="2400" b="1">
                <a:solidFill>
                  <a:schemeClr val="tx1"/>
                </a:solidFill>
                <a:effectLst>
                  <a:outerShdw blurRad="38100" dist="38100" dir="2700000" algn="tl">
                    <a:srgbClr val="000000"/>
                  </a:outerShdw>
                </a:effectLst>
              </a:rPr>
              <a:t>Sands of heavy minerals, olivine, zircon, etc. are used in foundry work</a:t>
            </a:r>
          </a:p>
          <a:p>
            <a:pPr marL="342900" indent="-342900" algn="l">
              <a:spcBef>
                <a:spcPct val="20000"/>
              </a:spcBef>
              <a:buClr>
                <a:schemeClr val="hlink"/>
              </a:buClr>
              <a:buSzPct val="90000"/>
              <a:buFont typeface="Wingdings" pitchFamily="2" charset="2"/>
              <a:buBlip>
                <a:blip r:embed="rId3"/>
              </a:buBlip>
            </a:pPr>
            <a:r>
              <a:rPr lang="en-US" sz="2400" b="1">
                <a:solidFill>
                  <a:schemeClr val="tx1"/>
                </a:solidFill>
                <a:effectLst>
                  <a:outerShdw blurRad="38100" dist="38100" dir="2700000" algn="tl">
                    <a:srgbClr val="000000"/>
                  </a:outerShdw>
                </a:effectLst>
              </a:rPr>
              <a:t>In a breaking and entering case at a foundry in Toronto, Canada a suspect’s shoes had grains of olivine sand</a:t>
            </a:r>
          </a:p>
          <a:p>
            <a:pPr marL="342900" indent="-342900" algn="l">
              <a:spcBef>
                <a:spcPct val="20000"/>
              </a:spcBef>
              <a:buClr>
                <a:schemeClr val="hlink"/>
              </a:buClr>
              <a:buSzPct val="90000"/>
              <a:buFont typeface="Wingdings" pitchFamily="2" charset="2"/>
              <a:buBlip>
                <a:blip r:embed="rId3"/>
              </a:buBlip>
            </a:pPr>
            <a:r>
              <a:rPr lang="en-US" sz="2400" b="1">
                <a:solidFill>
                  <a:schemeClr val="tx1"/>
                </a:solidFill>
                <a:effectLst>
                  <a:outerShdw blurRad="38100" dist="38100" dir="2700000" algn="tl">
                    <a:srgbClr val="000000"/>
                  </a:outerShdw>
                </a:effectLst>
              </a:rPr>
              <a:t>Because olivine sand is not found in place in that part of Canada the sand on the shoes indicated that the suspect had been at the foundry. </a:t>
            </a:r>
            <a:r>
              <a:rPr lang="en-US" sz="2400" b="1" i="1">
                <a:solidFill>
                  <a:schemeClr val="tx1"/>
                </a:solidFill>
                <a:effectLst>
                  <a:outerShdw blurRad="38100" dist="38100" dir="2700000" algn="tl">
                    <a:srgbClr val="000000"/>
                  </a:outerShdw>
                </a:effectLst>
              </a:rPr>
              <a:t>(Murray and Tedrow, 1992 , p. 79)</a:t>
            </a:r>
            <a:endParaRPr lang="en-US" sz="2400" b="1">
              <a:solidFill>
                <a:schemeClr val="tx1"/>
              </a:solidFill>
              <a:effectLst>
                <a:outerShdw blurRad="38100" dist="38100" dir="2700000" algn="tl">
                  <a:srgbClr val="000000"/>
                </a:outerShdw>
              </a:effectLst>
            </a:endParaRPr>
          </a:p>
        </p:txBody>
      </p:sp>
      <p:pic>
        <p:nvPicPr>
          <p:cNvPr id="117766" name="Picture 6" descr="HwGrs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90600"/>
            <a:ext cx="290195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990600" y="1524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200" b="1">
                <a:solidFill>
                  <a:schemeClr val="tx1"/>
                </a:solidFill>
                <a:effectLst/>
                <a:latin typeface="Times New Roman" pitchFamily="18" charset="0"/>
              </a:rPr>
              <a:t>Rocks, Geologic Maps, and Building Materials</a:t>
            </a:r>
          </a:p>
        </p:txBody>
      </p:sp>
      <p:sp>
        <p:nvSpPr>
          <p:cNvPr id="122883" name="Text Box 3"/>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pic>
        <p:nvPicPr>
          <p:cNvPr id="122884"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5"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733800"/>
            <a:ext cx="4341813" cy="2998788"/>
          </a:xfrm>
          <a:prstGeom prst="rect">
            <a:avLst/>
          </a:prstGeom>
          <a:noFill/>
          <a:extLst>
            <a:ext uri="{909E8E84-426E-40DD-AFC4-6F175D3DCCD1}">
              <a14:hiddenFill xmlns:a14="http://schemas.microsoft.com/office/drawing/2010/main">
                <a:solidFill>
                  <a:srgbClr val="FFFFFF"/>
                </a:solidFill>
              </a14:hiddenFill>
            </a:ext>
          </a:extLst>
        </p:spPr>
      </p:pic>
      <p:pic>
        <p:nvPicPr>
          <p:cNvPr id="122886" name="Picture 6" descr="Conway gran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371600"/>
            <a:ext cx="3573463" cy="2466975"/>
          </a:xfrm>
          <a:prstGeom prst="rect">
            <a:avLst/>
          </a:prstGeom>
          <a:noFill/>
          <a:extLst>
            <a:ext uri="{909E8E84-426E-40DD-AFC4-6F175D3DCCD1}">
              <a14:hiddenFill xmlns:a14="http://schemas.microsoft.com/office/drawing/2010/main">
                <a:solidFill>
                  <a:srgbClr val="FFFFFF"/>
                </a:solidFill>
              </a14:hiddenFill>
            </a:ext>
          </a:extLst>
        </p:spPr>
      </p:pic>
      <p:sp>
        <p:nvSpPr>
          <p:cNvPr id="122887" name="Text Box 7"/>
          <p:cNvSpPr txBox="1">
            <a:spLocks noChangeArrowheads="1"/>
          </p:cNvSpPr>
          <p:nvPr/>
        </p:nvSpPr>
        <p:spPr bwMode="auto">
          <a:xfrm>
            <a:off x="4800600" y="22098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Rocks</a:t>
            </a:r>
          </a:p>
        </p:txBody>
      </p:sp>
      <p:sp>
        <p:nvSpPr>
          <p:cNvPr id="122888" name="Text Box 8"/>
          <p:cNvSpPr txBox="1">
            <a:spLocks noChangeArrowheads="1"/>
          </p:cNvSpPr>
          <p:nvPr/>
        </p:nvSpPr>
        <p:spPr bwMode="auto">
          <a:xfrm>
            <a:off x="1981200" y="5105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Geologic maps</a:t>
            </a:r>
          </a:p>
        </p:txBody>
      </p:sp>
      <p:sp>
        <p:nvSpPr>
          <p:cNvPr id="122889" name="Text Box 9"/>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1524000" y="0"/>
            <a:ext cx="701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b="1">
                <a:solidFill>
                  <a:schemeClr val="accent1"/>
                </a:solidFill>
                <a:effectLst/>
                <a:latin typeface="Times New Roman" pitchFamily="18" charset="0"/>
              </a:rPr>
              <a:t>Rock Identification</a:t>
            </a:r>
          </a:p>
        </p:txBody>
      </p:sp>
      <p:pic>
        <p:nvPicPr>
          <p:cNvPr id="125955" name="Picture 3" descr="Granite REE 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371850"/>
            <a:ext cx="4524375" cy="33670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5956" name="Group 4"/>
          <p:cNvGraphicFramePr>
            <a:graphicFrameLocks noGrp="1"/>
          </p:cNvGraphicFramePr>
          <p:nvPr/>
        </p:nvGraphicFramePr>
        <p:xfrm>
          <a:off x="1600200" y="3429000"/>
          <a:ext cx="1828800" cy="3307080"/>
        </p:xfrm>
        <a:graphic>
          <a:graphicData uri="http://schemas.openxmlformats.org/drawingml/2006/table">
            <a:tbl>
              <a:tblPr/>
              <a:tblGrid>
                <a:gridCol w="914400"/>
                <a:gridCol w="914400"/>
              </a:tblGrid>
              <a:tr h="250825">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Rock chemistry</a:t>
                      </a:r>
                    </a:p>
                  </a:txBody>
                  <a:tcPr marR="0" marT="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SiO</a:t>
                      </a:r>
                      <a:r>
                        <a:rPr kumimoji="0" lang="en-US" sz="1400" b="0" i="0" u="none" strike="noStrike" cap="none" normalizeH="0" baseline="-25000" smtClean="0">
                          <a:ln>
                            <a:noFill/>
                          </a:ln>
                          <a:solidFill>
                            <a:schemeClr val="tx1"/>
                          </a:solidFill>
                          <a:effectLst>
                            <a:outerShdw blurRad="38100" dist="38100" dir="2700000" algn="tl">
                              <a:srgbClr val="000000"/>
                            </a:outerShdw>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74.89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TiO</a:t>
                      </a:r>
                      <a:r>
                        <a:rPr kumimoji="0" lang="en-US" sz="1400" b="0" i="0" u="none" strike="noStrike" cap="none" normalizeH="0" baseline="-25000" smtClean="0">
                          <a:ln>
                            <a:noFill/>
                          </a:ln>
                          <a:solidFill>
                            <a:schemeClr val="tx1"/>
                          </a:solidFill>
                          <a:effectLst>
                            <a:outerShdw blurRad="38100" dist="38100" dir="2700000" algn="tl">
                              <a:srgbClr val="000000"/>
                            </a:outerShdw>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0.13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Al</a:t>
                      </a:r>
                      <a:r>
                        <a:rPr kumimoji="0" lang="en-US" sz="1400" b="0" i="0" u="none" strike="noStrike" cap="none" normalizeH="0" baseline="-25000" smtClean="0">
                          <a:ln>
                            <a:noFill/>
                          </a:ln>
                          <a:solidFill>
                            <a:schemeClr val="tx1"/>
                          </a:solidFill>
                          <a:effectLst>
                            <a:outerShdw blurRad="38100" dist="38100" dir="2700000" algn="tl">
                              <a:srgbClr val="000000"/>
                            </a:outerShdw>
                          </a:effectLst>
                          <a:latin typeface="Arial" charset="0"/>
                        </a:rPr>
                        <a:t>2</a:t>
                      </a: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O</a:t>
                      </a:r>
                      <a:r>
                        <a:rPr kumimoji="0" lang="en-US" sz="1400" b="0" i="0" u="none" strike="noStrike" cap="none" normalizeH="0" baseline="-25000" smtClean="0">
                          <a:ln>
                            <a:noFill/>
                          </a:ln>
                          <a:solidFill>
                            <a:schemeClr val="tx1"/>
                          </a:solidFill>
                          <a:effectLst>
                            <a:outerShdw blurRad="38100" dist="38100" dir="2700000" algn="tl">
                              <a:srgbClr val="000000"/>
                            </a:outerShdw>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12.02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Fe</a:t>
                      </a:r>
                      <a:r>
                        <a:rPr kumimoji="0" lang="en-US" sz="1400" b="0" i="0" u="none" strike="noStrike" cap="none" normalizeH="0" baseline="-25000" smtClean="0">
                          <a:ln>
                            <a:noFill/>
                          </a:ln>
                          <a:solidFill>
                            <a:schemeClr val="tx1"/>
                          </a:solidFill>
                          <a:effectLst>
                            <a:outerShdw blurRad="38100" dist="38100" dir="2700000" algn="tl">
                              <a:srgbClr val="000000"/>
                            </a:outerShdw>
                          </a:effectLst>
                          <a:latin typeface="Arial" charset="0"/>
                        </a:rPr>
                        <a:t>2</a:t>
                      </a: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O</a:t>
                      </a:r>
                      <a:r>
                        <a:rPr kumimoji="0" lang="en-US" sz="1400" b="0" i="0" u="none" strike="noStrike" cap="none" normalizeH="0" baseline="-25000" smtClean="0">
                          <a:ln>
                            <a:noFill/>
                          </a:ln>
                          <a:solidFill>
                            <a:schemeClr val="tx1"/>
                          </a:solidFill>
                          <a:effectLst>
                            <a:outerShdw blurRad="38100" dist="38100" dir="2700000" algn="tl">
                              <a:srgbClr val="000000"/>
                            </a:outerShdw>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1.11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FeO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1.27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MnO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0.06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MgO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0.02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CaO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0.69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Na</a:t>
                      </a:r>
                      <a:r>
                        <a:rPr kumimoji="0" lang="en-US" sz="1400" b="0" i="0" u="none" strike="noStrike" cap="none" normalizeH="0" baseline="-25000" smtClean="0">
                          <a:ln>
                            <a:noFill/>
                          </a:ln>
                          <a:solidFill>
                            <a:schemeClr val="tx1"/>
                          </a:solidFill>
                          <a:effectLst>
                            <a:outerShdw blurRad="38100" dist="38100" dir="2700000" algn="tl">
                              <a:srgbClr val="000000"/>
                            </a:outerShdw>
                          </a:effectLst>
                          <a:latin typeface="Arial" charset="0"/>
                        </a:rPr>
                        <a:t>2</a:t>
                      </a: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3.61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8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K</a:t>
                      </a:r>
                      <a:r>
                        <a:rPr kumimoji="0" lang="en-US" sz="1400" b="0" i="0" u="none" strike="noStrike" cap="none" normalizeH="0" baseline="-25000" smtClean="0">
                          <a:ln>
                            <a:noFill/>
                          </a:ln>
                          <a:solidFill>
                            <a:schemeClr val="tx1"/>
                          </a:solidFill>
                          <a:effectLst>
                            <a:outerShdw blurRad="38100" dist="38100" dir="2700000" algn="tl">
                              <a:srgbClr val="000000"/>
                            </a:outerShdw>
                          </a:effectLst>
                          <a:latin typeface="Arial" charset="0"/>
                        </a:rPr>
                        <a:t>2</a:t>
                      </a: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rPr>
                        <a:t>4.89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25993" name="Picture 41" descr="Conway gran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685800"/>
            <a:ext cx="3573463"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25994" name="Picture 42" descr="Conway granite X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685800"/>
            <a:ext cx="3290888" cy="2466975"/>
          </a:xfrm>
          <a:prstGeom prst="rect">
            <a:avLst/>
          </a:prstGeom>
          <a:noFill/>
          <a:extLst>
            <a:ext uri="{909E8E84-426E-40DD-AFC4-6F175D3DCCD1}">
              <a14:hiddenFill xmlns:a14="http://schemas.microsoft.com/office/drawing/2010/main">
                <a:solidFill>
                  <a:srgbClr val="FFFFFF"/>
                </a:solidFill>
              </a14:hiddenFill>
            </a:ext>
          </a:extLst>
        </p:spPr>
      </p:pic>
      <p:sp>
        <p:nvSpPr>
          <p:cNvPr id="125995" name="Text Box 43"/>
          <p:cNvSpPr txBox="1">
            <a:spLocks noChangeArrowheads="1"/>
          </p:cNvSpPr>
          <p:nvPr/>
        </p:nvSpPr>
        <p:spPr bwMode="auto">
          <a:xfrm>
            <a:off x="4648200" y="838200"/>
            <a:ext cx="9906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b="1">
                <a:solidFill>
                  <a:schemeClr val="tx1"/>
                </a:solidFill>
                <a:effectLst/>
                <a:latin typeface="Times New Roman" pitchFamily="18" charset="0"/>
              </a:rPr>
              <a:t>Quartz</a:t>
            </a:r>
          </a:p>
          <a:p>
            <a:pPr eaLnBrk="0" hangingPunct="0">
              <a:spcBef>
                <a:spcPct val="50000"/>
              </a:spcBef>
            </a:pPr>
            <a:endParaRPr lang="en-US" sz="1600" b="1">
              <a:solidFill>
                <a:schemeClr val="tx1"/>
              </a:solidFill>
              <a:effectLst/>
              <a:latin typeface="Times New Roman" pitchFamily="18" charset="0"/>
            </a:endParaRPr>
          </a:p>
          <a:p>
            <a:pPr eaLnBrk="0" hangingPunct="0">
              <a:spcBef>
                <a:spcPct val="50000"/>
              </a:spcBef>
            </a:pPr>
            <a:r>
              <a:rPr lang="en-US" sz="1600" b="1">
                <a:solidFill>
                  <a:schemeClr val="tx1"/>
                </a:solidFill>
                <a:effectLst/>
                <a:latin typeface="Times New Roman" pitchFamily="18" charset="0"/>
              </a:rPr>
              <a:t>Feldspar</a:t>
            </a:r>
          </a:p>
          <a:p>
            <a:pPr eaLnBrk="0" hangingPunct="0">
              <a:spcBef>
                <a:spcPct val="50000"/>
              </a:spcBef>
            </a:pPr>
            <a:endParaRPr lang="en-US" sz="1600" b="1">
              <a:solidFill>
                <a:schemeClr val="tx1"/>
              </a:solidFill>
              <a:effectLst/>
              <a:latin typeface="Times New Roman" pitchFamily="18" charset="0"/>
            </a:endParaRPr>
          </a:p>
          <a:p>
            <a:pPr eaLnBrk="0" hangingPunct="0">
              <a:spcBef>
                <a:spcPct val="50000"/>
              </a:spcBef>
            </a:pPr>
            <a:r>
              <a:rPr lang="en-US" sz="1600" b="1">
                <a:solidFill>
                  <a:schemeClr val="tx1"/>
                </a:solidFill>
                <a:effectLst/>
                <a:latin typeface="Times New Roman" pitchFamily="18" charset="0"/>
              </a:rPr>
              <a:t>Biotite</a:t>
            </a:r>
          </a:p>
        </p:txBody>
      </p:sp>
      <p:sp>
        <p:nvSpPr>
          <p:cNvPr id="125996" name="Line 44"/>
          <p:cNvSpPr>
            <a:spLocks noChangeShapeType="1"/>
          </p:cNvSpPr>
          <p:nvPr/>
        </p:nvSpPr>
        <p:spPr bwMode="auto">
          <a:xfrm>
            <a:off x="5486400" y="1050925"/>
            <a:ext cx="381000" cy="0"/>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5997" name="Line 45"/>
          <p:cNvSpPr>
            <a:spLocks noChangeShapeType="1"/>
          </p:cNvSpPr>
          <p:nvPr/>
        </p:nvSpPr>
        <p:spPr bwMode="auto">
          <a:xfrm>
            <a:off x="5562600" y="1752600"/>
            <a:ext cx="1905000" cy="838200"/>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5998" name="Line 46"/>
          <p:cNvSpPr>
            <a:spLocks noChangeShapeType="1"/>
          </p:cNvSpPr>
          <p:nvPr/>
        </p:nvSpPr>
        <p:spPr bwMode="auto">
          <a:xfrm flipV="1">
            <a:off x="5562600" y="1752600"/>
            <a:ext cx="2133600" cy="762000"/>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5999" name="Line 47"/>
          <p:cNvSpPr>
            <a:spLocks noChangeShapeType="1"/>
          </p:cNvSpPr>
          <p:nvPr/>
        </p:nvSpPr>
        <p:spPr bwMode="auto">
          <a:xfrm flipH="1">
            <a:off x="3962400" y="2514600"/>
            <a:ext cx="838200" cy="0"/>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6000" name="Line 48"/>
          <p:cNvSpPr>
            <a:spLocks noChangeShapeType="1"/>
          </p:cNvSpPr>
          <p:nvPr/>
        </p:nvSpPr>
        <p:spPr bwMode="auto">
          <a:xfrm flipH="1">
            <a:off x="3962400" y="1752600"/>
            <a:ext cx="685800" cy="304800"/>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6001" name="Line 49"/>
          <p:cNvSpPr>
            <a:spLocks noChangeShapeType="1"/>
          </p:cNvSpPr>
          <p:nvPr/>
        </p:nvSpPr>
        <p:spPr bwMode="auto">
          <a:xfrm flipH="1">
            <a:off x="4038600" y="990600"/>
            <a:ext cx="6858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6002" name="Line 50"/>
          <p:cNvSpPr>
            <a:spLocks noChangeShapeType="1"/>
          </p:cNvSpPr>
          <p:nvPr/>
        </p:nvSpPr>
        <p:spPr bwMode="auto">
          <a:xfrm flipH="1">
            <a:off x="3962400" y="1066800"/>
            <a:ext cx="838200" cy="457200"/>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26003" name="Picture 51" descr="umlogo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004" name="Text Box 52"/>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26005" name="Text Box 5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295400" y="1066800"/>
            <a:ext cx="7467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chemeClr val="tx1"/>
                </a:solidFill>
                <a:effectLst/>
                <a:latin typeface="Times New Roman" pitchFamily="18" charset="0"/>
              </a:rPr>
              <a:t>The identification of a rock and linking the sample with a particular location using a geologic map can be useful in solving certain kinds of crimes</a:t>
            </a:r>
          </a:p>
        </p:txBody>
      </p:sp>
      <p:pic>
        <p:nvPicPr>
          <p:cNvPr id="129027" name="Picture 3"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29029" name="Text Box 5"/>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990600" y="0"/>
            <a:ext cx="3657600" cy="990600"/>
          </a:xfrm>
        </p:spPr>
        <p:txBody>
          <a:bodyPr/>
          <a:lstStyle/>
          <a:p>
            <a:r>
              <a:rPr lang="en-US" sz="2800" b="1"/>
              <a:t>Mysterious Glacial </a:t>
            </a:r>
            <a:br>
              <a:rPr lang="en-US" sz="2800" b="1"/>
            </a:br>
            <a:r>
              <a:rPr lang="en-US" sz="2800" b="1"/>
              <a:t>Boulders</a:t>
            </a:r>
          </a:p>
        </p:txBody>
      </p:sp>
      <p:sp>
        <p:nvSpPr>
          <p:cNvPr id="130051" name="Rectangle 3"/>
          <p:cNvSpPr>
            <a:spLocks noGrp="1" noChangeArrowheads="1"/>
          </p:cNvSpPr>
          <p:nvPr>
            <p:ph type="body" sz="half" idx="1"/>
          </p:nvPr>
        </p:nvSpPr>
        <p:spPr>
          <a:xfrm>
            <a:off x="914400" y="1066800"/>
            <a:ext cx="3505200" cy="5791200"/>
          </a:xfrm>
        </p:spPr>
        <p:txBody>
          <a:bodyPr/>
          <a:lstStyle/>
          <a:p>
            <a:pPr>
              <a:lnSpc>
                <a:spcPct val="80000"/>
              </a:lnSpc>
            </a:pPr>
            <a:r>
              <a:rPr lang="en-US" sz="2000" b="1"/>
              <a:t>At a gas works in Massachusetts igneous boulders showing up in the coal the plant was importing were damaging plant equipment</a:t>
            </a:r>
          </a:p>
          <a:p>
            <a:pPr>
              <a:lnSpc>
                <a:spcPct val="80000"/>
              </a:lnSpc>
            </a:pPr>
            <a:endParaRPr lang="en-US" sz="2000" b="1"/>
          </a:p>
          <a:p>
            <a:pPr>
              <a:lnSpc>
                <a:spcPct val="80000"/>
              </a:lnSpc>
            </a:pPr>
            <a:r>
              <a:rPr lang="en-US" sz="2000" b="1"/>
              <a:t>When the rocks were examined they were found to be of local origin</a:t>
            </a:r>
          </a:p>
          <a:p>
            <a:pPr>
              <a:lnSpc>
                <a:spcPct val="80000"/>
              </a:lnSpc>
            </a:pPr>
            <a:endParaRPr lang="en-US" sz="2000" b="1"/>
          </a:p>
          <a:p>
            <a:pPr>
              <a:lnSpc>
                <a:spcPct val="80000"/>
              </a:lnSpc>
            </a:pPr>
            <a:r>
              <a:rPr lang="en-US" sz="2000" b="1"/>
              <a:t>In turned out that a shovel operator who drank on the job was scooping the coal with too deep a setting and picking up the local glacial boulders in the soil under the coal pile </a:t>
            </a:r>
          </a:p>
          <a:p>
            <a:pPr>
              <a:lnSpc>
                <a:spcPct val="80000"/>
              </a:lnSpc>
            </a:pPr>
            <a:r>
              <a:rPr lang="en-US" sz="2000" b="1"/>
              <a:t> </a:t>
            </a:r>
            <a:r>
              <a:rPr lang="en-US" sz="2000" b="1">
                <a:solidFill>
                  <a:srgbClr val="FF0066"/>
                </a:solidFill>
              </a:rPr>
              <a:t>(thanks to Ray Murray )</a:t>
            </a:r>
          </a:p>
        </p:txBody>
      </p:sp>
      <p:pic>
        <p:nvPicPr>
          <p:cNvPr id="130052" name="Picture 4" descr="Highland_glacial_boulders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800600" y="0"/>
            <a:ext cx="4343400" cy="295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053" name="Picture 5" descr="front_end_loader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24400" y="3797300"/>
            <a:ext cx="4419600" cy="306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054" name="Picture 6" descr="umlogo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 Box 7"/>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30056" name="Text Box 8"/>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066800" y="152400"/>
            <a:ext cx="5105400" cy="914400"/>
          </a:xfrm>
        </p:spPr>
        <p:txBody>
          <a:bodyPr/>
          <a:lstStyle/>
          <a:p>
            <a:r>
              <a:rPr lang="en-US" sz="3200" b="1"/>
              <a:t>Rocky Scotch Whiskey Case</a:t>
            </a:r>
          </a:p>
        </p:txBody>
      </p:sp>
      <p:sp>
        <p:nvSpPr>
          <p:cNvPr id="132099" name="Rectangle 3"/>
          <p:cNvSpPr>
            <a:spLocks noGrp="1" noChangeArrowheads="1"/>
          </p:cNvSpPr>
          <p:nvPr>
            <p:ph type="body" sz="half" idx="1"/>
          </p:nvPr>
        </p:nvSpPr>
        <p:spPr>
          <a:xfrm>
            <a:off x="914400" y="1295400"/>
            <a:ext cx="5486400" cy="5029200"/>
          </a:xfrm>
        </p:spPr>
        <p:txBody>
          <a:bodyPr/>
          <a:lstStyle/>
          <a:p>
            <a:r>
              <a:rPr lang="en-US" sz="2400" b="1"/>
              <a:t>When a Canadian importer opened some cases of expensive scotch whiskey he found that the whiskey had been replaced with limestone rocks</a:t>
            </a:r>
          </a:p>
          <a:p>
            <a:r>
              <a:rPr lang="en-US" sz="2400" b="1"/>
              <a:t>The rocks were traced to their point of origin in central England in a specific limestone quarry</a:t>
            </a:r>
          </a:p>
          <a:p>
            <a:r>
              <a:rPr lang="en-US" sz="2400" b="1"/>
              <a:t>A specific worker for the liquor company had access to the quarry and had been seen taking rocks home                           </a:t>
            </a:r>
            <a:r>
              <a:rPr lang="en-US" sz="2400" b="1">
                <a:solidFill>
                  <a:srgbClr val="FF0066"/>
                </a:solidFill>
              </a:rPr>
              <a:t>(thanks to Ray Murray)</a:t>
            </a:r>
          </a:p>
        </p:txBody>
      </p:sp>
      <p:pic>
        <p:nvPicPr>
          <p:cNvPr id="132100" name="Picture 4" descr="glenfiddich_aged30years_puresinglemalt_scotchwhisky_7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0800" y="152400"/>
            <a:ext cx="2590800" cy="340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101" name="Picture 5"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32103" name="Text Box 7"/>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990600" y="152400"/>
            <a:ext cx="7772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200" b="1">
                <a:solidFill>
                  <a:schemeClr val="tx1"/>
                </a:solidFill>
                <a:effectLst/>
                <a:latin typeface="Times New Roman" pitchFamily="18" charset="0"/>
              </a:rPr>
              <a:t>Instrumental Neutron Activation Analysis (INAA) and X-ray Fluorescence (XRF)  Analysis – Forensic Applications</a:t>
            </a:r>
          </a:p>
        </p:txBody>
      </p:sp>
      <p:sp>
        <p:nvSpPr>
          <p:cNvPr id="138243" name="Text Box 3"/>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pic>
        <p:nvPicPr>
          <p:cNvPr id="138244"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descr="INAA La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362200"/>
            <a:ext cx="38100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138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419600"/>
            <a:ext cx="40005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7" name="Text Box 7"/>
          <p:cNvSpPr txBox="1">
            <a:spLocks noChangeArrowheads="1"/>
          </p:cNvSpPr>
          <p:nvPr/>
        </p:nvSpPr>
        <p:spPr bwMode="auto">
          <a:xfrm>
            <a:off x="5029200" y="2514600"/>
            <a:ext cx="3886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b="1">
                <a:solidFill>
                  <a:schemeClr val="tx1"/>
                </a:solidFill>
                <a:effectLst/>
                <a:latin typeface="Times New Roman" pitchFamily="18" charset="0"/>
              </a:rPr>
              <a:t>Philips PW2400 Sequential Wavelength Dispersive X-ray Fluorescence Spectrometer</a:t>
            </a:r>
            <a:r>
              <a:rPr lang="en-US" sz="2400" b="1">
                <a:solidFill>
                  <a:schemeClr val="tx1"/>
                </a:solidFill>
                <a:effectLst/>
                <a:latin typeface="Times New Roman" pitchFamily="18" charset="0"/>
              </a:rPr>
              <a:t> – </a:t>
            </a:r>
            <a:r>
              <a:rPr lang="en-US" sz="1800" b="1">
                <a:solidFill>
                  <a:schemeClr val="tx1"/>
                </a:solidFill>
                <a:effectLst/>
                <a:latin typeface="Times New Roman" pitchFamily="18" charset="0"/>
              </a:rPr>
              <a:t>Department of Geological Sciences, University of Canterbury, NZ</a:t>
            </a:r>
          </a:p>
        </p:txBody>
      </p:sp>
      <p:sp>
        <p:nvSpPr>
          <p:cNvPr id="138248" name="Text Box 8"/>
          <p:cNvSpPr txBox="1">
            <a:spLocks noChangeArrowheads="1"/>
          </p:cNvSpPr>
          <p:nvPr/>
        </p:nvSpPr>
        <p:spPr bwMode="auto">
          <a:xfrm>
            <a:off x="1066800" y="4876800"/>
            <a:ext cx="3657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b="1">
                <a:solidFill>
                  <a:schemeClr val="tx1"/>
                </a:solidFill>
                <a:effectLst/>
                <a:latin typeface="Times New Roman" pitchFamily="18" charset="0"/>
              </a:rPr>
              <a:t>Instrumental Neutron Activation Analysis Laboratory – University of Massachusetts, Lowell, USA</a:t>
            </a:r>
          </a:p>
        </p:txBody>
      </p:sp>
      <p:sp>
        <p:nvSpPr>
          <p:cNvPr id="138249" name="Text Box 9"/>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Group 2"/>
          <p:cNvGraphicFramePr>
            <a:graphicFrameLocks noGrp="1"/>
          </p:cNvGraphicFramePr>
          <p:nvPr/>
        </p:nvGraphicFramePr>
        <p:xfrm>
          <a:off x="1143000" y="1524000"/>
          <a:ext cx="7467600" cy="4064004"/>
        </p:xfrm>
        <a:graphic>
          <a:graphicData uri="http://schemas.openxmlformats.org/drawingml/2006/table">
            <a:tbl>
              <a:tblPr/>
              <a:tblGrid>
                <a:gridCol w="746125"/>
                <a:gridCol w="747713"/>
                <a:gridCol w="746125"/>
                <a:gridCol w="747712"/>
                <a:gridCol w="746125"/>
                <a:gridCol w="746125"/>
                <a:gridCol w="747713"/>
                <a:gridCol w="746125"/>
                <a:gridCol w="747712"/>
                <a:gridCol w="746125"/>
              </a:tblGrid>
              <a:tr h="3698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INA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XRF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XRF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XRF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XRF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XRF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Cr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Cr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Rb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Rb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Mg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Mn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Mn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Sr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Sr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Fe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Fe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Eu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Au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Si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Co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Co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Zr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Zr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Gd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Pb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8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Ni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Ni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Nb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3300"/>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Cu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Sb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Ho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Zn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Zn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Cs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Sc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3300"/>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Ba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Ba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Yb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8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La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La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Lu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3300"/>
                    </a:solidFill>
                  </a:tcPr>
                </a:tc>
              </a:tr>
              <a:tr h="3698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0000"/>
                          </a:solidFill>
                          <a:effectLst>
                            <a:outerShdw blurRad="38100" dist="38100" dir="2700000" algn="tl">
                              <a:srgbClr val="FFFFFF"/>
                            </a:outerShdw>
                          </a:effectLst>
                          <a:latin typeface="Times New Roman" pitchFamily="18" charset="0"/>
                        </a:rPr>
                        <a:t>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rPr>
                        <a:t>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1" u="none" strike="noStrike" cap="none" normalizeH="0" baseline="0" smtClean="0">
                          <a:ln>
                            <a:noFill/>
                          </a:ln>
                          <a:solidFill>
                            <a:srgbClr val="003300"/>
                          </a:solidFill>
                          <a:effectLst>
                            <a:outerShdw blurRad="38100" dist="38100" dir="2700000" algn="tl">
                              <a:srgbClr val="000000"/>
                            </a:outerShdw>
                          </a:effectLst>
                          <a:latin typeface="Times New Roman" pitchFamily="18" charset="0"/>
                        </a:rPr>
                        <a:t>Hf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smtClean="0">
                        <a:ln>
                          <a:noFill/>
                        </a:ln>
                        <a:solidFill>
                          <a:srgbClr val="000000"/>
                        </a:solidFill>
                        <a:effectLst>
                          <a:outerShdw blurRad="38100" dist="38100" dir="2700000" algn="tl">
                            <a:srgbClr val="FFFFFF"/>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3300"/>
                    </a:solidFill>
                  </a:tcPr>
                </a:tc>
              </a:tr>
            </a:tbl>
          </a:graphicData>
        </a:graphic>
      </p:graphicFrame>
      <p:sp>
        <p:nvSpPr>
          <p:cNvPr id="139400" name="Text Box 136"/>
          <p:cNvSpPr txBox="1">
            <a:spLocks noChangeArrowheads="1"/>
          </p:cNvSpPr>
          <p:nvPr/>
        </p:nvSpPr>
        <p:spPr bwMode="auto">
          <a:xfrm>
            <a:off x="1219200" y="6096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Elements analyzed by combined INA-XRF Analysis</a:t>
            </a:r>
          </a:p>
        </p:txBody>
      </p:sp>
      <p:sp>
        <p:nvSpPr>
          <p:cNvPr id="139401" name="Text Box 137"/>
          <p:cNvSpPr txBox="1">
            <a:spLocks noChangeArrowheads="1"/>
          </p:cNvSpPr>
          <p:nvPr/>
        </p:nvSpPr>
        <p:spPr bwMode="auto">
          <a:xfrm>
            <a:off x="1219200" y="59436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000" b="1" i="1">
                <a:solidFill>
                  <a:schemeClr val="tx1"/>
                </a:solidFill>
                <a:effectLst/>
                <a:latin typeface="Times New Roman" pitchFamily="18" charset="0"/>
              </a:rPr>
              <a:t>*Bold Italics – preferred method</a:t>
            </a:r>
          </a:p>
        </p:txBody>
      </p:sp>
      <p:pic>
        <p:nvPicPr>
          <p:cNvPr id="139402" name="Picture 138"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403" name="Text Box 139"/>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39404" name="Text Box 140"/>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219200" y="381000"/>
            <a:ext cx="7391400" cy="1003300"/>
          </a:xfrm>
          <a:solidFill>
            <a:schemeClr val="bg2"/>
          </a:solidFill>
          <a:effectLst>
            <a:outerShdw dist="107763" dir="2700000" algn="ctr" rotWithShape="0">
              <a:srgbClr val="000000"/>
            </a:outerShdw>
          </a:effectLst>
        </p:spPr>
        <p:txBody>
          <a:bodyPr lIns="90488" tIns="44450" rIns="90488" bIns="44450">
            <a:spAutoFit/>
          </a:bodyPr>
          <a:lstStyle/>
          <a:p>
            <a:r>
              <a:rPr lang="en-US" sz="6000">
                <a:solidFill>
                  <a:srgbClr val="FFFF66"/>
                </a:solidFill>
              </a:rPr>
              <a:t>HISTORY</a:t>
            </a:r>
          </a:p>
        </p:txBody>
      </p:sp>
      <p:sp>
        <p:nvSpPr>
          <p:cNvPr id="162819" name="Rectangle 3"/>
          <p:cNvSpPr>
            <a:spLocks noGrp="1" noChangeArrowheads="1"/>
          </p:cNvSpPr>
          <p:nvPr>
            <p:ph type="body" idx="4294967295"/>
          </p:nvPr>
        </p:nvSpPr>
        <p:spPr>
          <a:xfrm>
            <a:off x="1219200" y="1905000"/>
            <a:ext cx="7467600" cy="3276600"/>
          </a:xfrm>
          <a:ln w="12700" cap="flat">
            <a:solidFill>
              <a:schemeClr val="accent2"/>
            </a:solidFill>
            <a:miter lim="800000"/>
            <a:headEnd/>
            <a:tailEnd/>
          </a:ln>
        </p:spPr>
        <p:txBody>
          <a:bodyPr lIns="90488" tIns="44450" rIns="90488" bIns="44450"/>
          <a:lstStyle/>
          <a:p>
            <a:pPr>
              <a:lnSpc>
                <a:spcPct val="90000"/>
              </a:lnSpc>
              <a:buFont typeface="Arial" pitchFamily="34" charset="0"/>
              <a:buChar char="•"/>
            </a:pPr>
            <a:r>
              <a:rPr lang="en-US" dirty="0" smtClean="0">
                <a:solidFill>
                  <a:srgbClr val="FFFF66"/>
                </a:solidFill>
              </a:rPr>
              <a:t>Hans </a:t>
            </a:r>
            <a:r>
              <a:rPr lang="en-US" dirty="0">
                <a:solidFill>
                  <a:srgbClr val="FFFF66"/>
                </a:solidFill>
              </a:rPr>
              <a:t>Gross </a:t>
            </a:r>
            <a:r>
              <a:rPr lang="en-US" dirty="0" smtClean="0">
                <a:solidFill>
                  <a:srgbClr val="FFFF66"/>
                </a:solidFill>
              </a:rPr>
              <a:t>– 1893</a:t>
            </a:r>
          </a:p>
          <a:p>
            <a:pPr>
              <a:lnSpc>
                <a:spcPct val="90000"/>
              </a:lnSpc>
              <a:buFont typeface="Arial" pitchFamily="34" charset="0"/>
              <a:buChar char="•"/>
            </a:pPr>
            <a:r>
              <a:rPr lang="en-US" dirty="0" smtClean="0">
                <a:solidFill>
                  <a:srgbClr val="FFFF66"/>
                </a:solidFill>
              </a:rPr>
              <a:t>Georg </a:t>
            </a:r>
            <a:r>
              <a:rPr lang="en-US" dirty="0">
                <a:solidFill>
                  <a:srgbClr val="FFFF66"/>
                </a:solidFill>
              </a:rPr>
              <a:t>Popp - 1908   Filbert Case</a:t>
            </a:r>
          </a:p>
          <a:p>
            <a:pPr>
              <a:lnSpc>
                <a:spcPct val="90000"/>
              </a:lnSpc>
              <a:buFont typeface="Arial" pitchFamily="34" charset="0"/>
              <a:buChar char="•"/>
            </a:pPr>
            <a:r>
              <a:rPr lang="en-US" dirty="0">
                <a:solidFill>
                  <a:srgbClr val="FFFF66"/>
                </a:solidFill>
              </a:rPr>
              <a:t>Edmond </a:t>
            </a:r>
            <a:r>
              <a:rPr lang="en-US" dirty="0" err="1">
                <a:solidFill>
                  <a:srgbClr val="FFFF66"/>
                </a:solidFill>
              </a:rPr>
              <a:t>Locard</a:t>
            </a:r>
            <a:r>
              <a:rPr lang="en-US" dirty="0">
                <a:solidFill>
                  <a:srgbClr val="FFFF66"/>
                </a:solidFill>
              </a:rPr>
              <a:t> - 1910  Exchange Principle</a:t>
            </a:r>
          </a:p>
          <a:p>
            <a:pPr>
              <a:lnSpc>
                <a:spcPct val="90000"/>
              </a:lnSpc>
              <a:buFont typeface="Arial" pitchFamily="34" charset="0"/>
              <a:buChar char="•"/>
            </a:pPr>
            <a:r>
              <a:rPr lang="en-US" dirty="0" smtClean="0">
                <a:solidFill>
                  <a:srgbClr val="FFFF66"/>
                </a:solidFill>
              </a:rPr>
              <a:t>FBI   </a:t>
            </a:r>
            <a:r>
              <a:rPr lang="en-US" dirty="0">
                <a:solidFill>
                  <a:srgbClr val="FFFF66"/>
                </a:solidFill>
              </a:rPr>
              <a:t>Laboratory </a:t>
            </a:r>
            <a:r>
              <a:rPr lang="en-US" dirty="0" smtClean="0">
                <a:solidFill>
                  <a:srgbClr val="FFFF66"/>
                </a:solidFill>
              </a:rPr>
              <a:t>- 1935</a:t>
            </a:r>
            <a:endParaRPr lang="en-US" dirty="0">
              <a:solidFill>
                <a:srgbClr val="FFFF66"/>
              </a:solidFill>
            </a:endParaRPr>
          </a:p>
          <a:p>
            <a:pPr>
              <a:lnSpc>
                <a:spcPct val="90000"/>
              </a:lnSpc>
              <a:buFont typeface="Arial" pitchFamily="34" charset="0"/>
              <a:buChar char="•"/>
            </a:pPr>
            <a:r>
              <a:rPr lang="en-US" dirty="0">
                <a:solidFill>
                  <a:srgbClr val="FFFF66"/>
                </a:solidFill>
              </a:rPr>
              <a:t>Walter </a:t>
            </a:r>
            <a:r>
              <a:rPr lang="en-US" dirty="0" err="1">
                <a:solidFill>
                  <a:srgbClr val="FFFF66"/>
                </a:solidFill>
              </a:rPr>
              <a:t>McCrone</a:t>
            </a:r>
            <a:r>
              <a:rPr lang="en-US" dirty="0">
                <a:solidFill>
                  <a:srgbClr val="FFFF66"/>
                </a:solidFill>
              </a:rPr>
              <a:t>  </a:t>
            </a:r>
            <a:r>
              <a:rPr lang="en-US" dirty="0" smtClean="0">
                <a:solidFill>
                  <a:srgbClr val="FFFF66"/>
                </a:solidFill>
              </a:rPr>
              <a:t>- 1916 to 2002</a:t>
            </a:r>
            <a:endParaRPr lang="en-US" dirty="0">
              <a:solidFill>
                <a:srgbClr val="FFFF66"/>
              </a:solidFill>
            </a:endParaRPr>
          </a:p>
        </p:txBody>
      </p:sp>
      <p:graphicFrame>
        <p:nvGraphicFramePr>
          <p:cNvPr id="162820" name="Object 4">
            <a:hlinkClick r:id="" action="ppaction://ole?verb=0"/>
          </p:cNvPr>
          <p:cNvGraphicFramePr>
            <a:graphicFrameLocks/>
          </p:cNvGraphicFramePr>
          <p:nvPr>
            <p:extLst>
              <p:ext uri="{D42A27DB-BD31-4B8C-83A1-F6EECF244321}">
                <p14:modId xmlns:p14="http://schemas.microsoft.com/office/powerpoint/2010/main" val="2761524508"/>
              </p:ext>
            </p:extLst>
          </p:nvPr>
        </p:nvGraphicFramePr>
        <p:xfrm>
          <a:off x="7543800" y="1905000"/>
          <a:ext cx="1150938" cy="1371600"/>
        </p:xfrm>
        <a:graphic>
          <a:graphicData uri="http://schemas.openxmlformats.org/presentationml/2006/ole">
            <mc:AlternateContent xmlns:mc="http://schemas.openxmlformats.org/markup-compatibility/2006">
              <mc:Choice xmlns:v="urn:schemas-microsoft-com:vml" Requires="v">
                <p:oleObj spid="_x0000_s162830" name="ClipArt" r:id="rId4" imgW="2658960" imgH="3657600" progId="">
                  <p:embed/>
                </p:oleObj>
              </mc:Choice>
              <mc:Fallback>
                <p:oleObj name="ClipArt" r:id="rId4" imgW="2658960" imgH="3657600" progId="">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905000"/>
                        <a:ext cx="115093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2821" name="Picture 5" descr="umlogo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10100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975" y="609600"/>
            <a:ext cx="8328025" cy="6248400"/>
          </a:xfrm>
          <a:prstGeom prst="rect">
            <a:avLst/>
          </a:prstGeom>
          <a:noFill/>
          <a:extLst>
            <a:ext uri="{909E8E84-426E-40DD-AFC4-6F175D3DCCD1}">
              <a14:hiddenFill xmlns:a14="http://schemas.microsoft.com/office/drawing/2010/main">
                <a:solidFill>
                  <a:srgbClr val="FFFFFF"/>
                </a:solidFill>
              </a14:hiddenFill>
            </a:ext>
          </a:extLst>
        </p:spPr>
      </p:pic>
      <p:sp>
        <p:nvSpPr>
          <p:cNvPr id="140291" name="Text Box 3"/>
          <p:cNvSpPr txBox="1">
            <a:spLocks noChangeArrowheads="1"/>
          </p:cNvSpPr>
          <p:nvPr/>
        </p:nvSpPr>
        <p:spPr bwMode="auto">
          <a:xfrm>
            <a:off x="6629400" y="4495800"/>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000" b="1">
                <a:solidFill>
                  <a:srgbClr val="CC3300"/>
                </a:solidFill>
                <a:effectLst/>
              </a:rPr>
              <a:t>Collecting sap the old fashioned way</a:t>
            </a:r>
          </a:p>
        </p:txBody>
      </p:sp>
      <p:sp>
        <p:nvSpPr>
          <p:cNvPr id="140292" name="Text Box 4"/>
          <p:cNvSpPr txBox="1">
            <a:spLocks noChangeArrowheads="1"/>
          </p:cNvSpPr>
          <p:nvPr/>
        </p:nvSpPr>
        <p:spPr bwMode="auto">
          <a:xfrm>
            <a:off x="838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eaLnBrk="0" hangingPunct="0">
              <a:spcBef>
                <a:spcPct val="50000"/>
              </a:spcBef>
            </a:pPr>
            <a:r>
              <a:rPr lang="en-US" sz="2800" b="1">
                <a:solidFill>
                  <a:schemeClr val="tx1"/>
                </a:solidFill>
                <a:effectLst/>
              </a:rPr>
              <a:t>Forensics – Source of the Maple Syrup</a:t>
            </a:r>
          </a:p>
        </p:txBody>
      </p:sp>
      <p:pic>
        <p:nvPicPr>
          <p:cNvPr id="140293" name="Picture 5"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 Box 6"/>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40295" name="Text Box 7"/>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P101009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275" y="995363"/>
            <a:ext cx="4405313" cy="58737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41315" name="Picture 3" descr="P10100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163" y="995363"/>
            <a:ext cx="3884612" cy="2913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1316" name="Picture 4" descr="P10100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7163" y="3938588"/>
            <a:ext cx="3884612" cy="2913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1317" name="Rectangle 5"/>
          <p:cNvSpPr>
            <a:spLocks noChangeArrowheads="1"/>
          </p:cNvSpPr>
          <p:nvPr/>
        </p:nvSpPr>
        <p:spPr bwMode="auto">
          <a:xfrm>
            <a:off x="838200" y="90488"/>
            <a:ext cx="830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rPr>
              <a:t>Collecting sap the modern way. Plastic barrels and polyethylene tubing.</a:t>
            </a:r>
          </a:p>
        </p:txBody>
      </p:sp>
      <p:pic>
        <p:nvPicPr>
          <p:cNvPr id="141318" name="Picture 6" descr="umlogo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Text Box 7"/>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41320" name="Text Box 8"/>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P10100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263" y="639763"/>
            <a:ext cx="8318500" cy="6237287"/>
          </a:xfrm>
          <a:prstGeom prst="rect">
            <a:avLst/>
          </a:prstGeom>
          <a:noFill/>
          <a:extLst>
            <a:ext uri="{909E8E84-426E-40DD-AFC4-6F175D3DCCD1}">
              <a14:hiddenFill xmlns:a14="http://schemas.microsoft.com/office/drawing/2010/main">
                <a:solidFill>
                  <a:srgbClr val="FFFFFF"/>
                </a:solidFill>
              </a14:hiddenFill>
            </a:ext>
          </a:extLst>
        </p:spPr>
      </p:pic>
      <p:sp>
        <p:nvSpPr>
          <p:cNvPr id="142339" name="Text Box 3"/>
          <p:cNvSpPr txBox="1">
            <a:spLocks noChangeArrowheads="1"/>
          </p:cNvSpPr>
          <p:nvPr/>
        </p:nvSpPr>
        <p:spPr bwMode="auto">
          <a:xfrm>
            <a:off x="838200" y="90488"/>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rPr>
              <a:t>Transferring sap to the sugar house</a:t>
            </a:r>
          </a:p>
        </p:txBody>
      </p:sp>
      <p:pic>
        <p:nvPicPr>
          <p:cNvPr id="142340" name="Picture 4"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 Box 5"/>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42342"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P10100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0" y="620713"/>
            <a:ext cx="8318500" cy="6237287"/>
          </a:xfrm>
          <a:prstGeom prst="rect">
            <a:avLst/>
          </a:prstGeom>
          <a:noFill/>
          <a:extLst>
            <a:ext uri="{909E8E84-426E-40DD-AFC4-6F175D3DCCD1}">
              <a14:hiddenFill xmlns:a14="http://schemas.microsoft.com/office/drawing/2010/main">
                <a:solidFill>
                  <a:srgbClr val="FFFFFF"/>
                </a:solidFill>
              </a14:hiddenFill>
            </a:ext>
          </a:extLst>
        </p:spPr>
      </p:pic>
      <p:sp>
        <p:nvSpPr>
          <p:cNvPr id="143363" name="Text Box 3"/>
          <p:cNvSpPr txBox="1">
            <a:spLocks noChangeArrowheads="1"/>
          </p:cNvSpPr>
          <p:nvPr/>
        </p:nvSpPr>
        <p:spPr bwMode="auto">
          <a:xfrm>
            <a:off x="838200" y="90488"/>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rPr>
              <a:t>Sap holding vats</a:t>
            </a:r>
          </a:p>
        </p:txBody>
      </p:sp>
      <p:pic>
        <p:nvPicPr>
          <p:cNvPr id="143364" name="Picture 4"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xt Box 5"/>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43366"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P10100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325" y="639763"/>
            <a:ext cx="4159250" cy="3119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4387" name="Picture 3" descr="P10100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1575" y="639763"/>
            <a:ext cx="4159250" cy="3119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4388" name="Picture 4" descr="P101008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325" y="3746500"/>
            <a:ext cx="4159250" cy="311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4389" name="Picture 5" descr="P10100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4750" y="3746500"/>
            <a:ext cx="4159250" cy="311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4390" name="Text Box 6"/>
          <p:cNvSpPr txBox="1">
            <a:spLocks noChangeArrowheads="1"/>
          </p:cNvSpPr>
          <p:nvPr/>
        </p:nvSpPr>
        <p:spPr bwMode="auto">
          <a:xfrm>
            <a:off x="914400" y="31242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b="1">
                <a:solidFill>
                  <a:schemeClr val="tx1"/>
                </a:solidFill>
                <a:effectLst/>
              </a:rPr>
              <a:t>Syrup production line</a:t>
            </a:r>
          </a:p>
        </p:txBody>
      </p:sp>
      <p:sp>
        <p:nvSpPr>
          <p:cNvPr id="144391" name="Text Box 7"/>
          <p:cNvSpPr txBox="1">
            <a:spLocks noChangeArrowheads="1"/>
          </p:cNvSpPr>
          <p:nvPr/>
        </p:nvSpPr>
        <p:spPr bwMode="auto">
          <a:xfrm>
            <a:off x="5181600" y="31242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b="1">
                <a:solidFill>
                  <a:schemeClr val="tx1"/>
                </a:solidFill>
                <a:effectLst/>
              </a:rPr>
              <a:t>Main boiler</a:t>
            </a:r>
          </a:p>
        </p:txBody>
      </p:sp>
      <p:sp>
        <p:nvSpPr>
          <p:cNvPr id="144392" name="Text Box 8"/>
          <p:cNvSpPr txBox="1">
            <a:spLocks noChangeArrowheads="1"/>
          </p:cNvSpPr>
          <p:nvPr/>
        </p:nvSpPr>
        <p:spPr bwMode="auto">
          <a:xfrm>
            <a:off x="990600" y="6324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b="1">
                <a:solidFill>
                  <a:schemeClr val="tx1"/>
                </a:solidFill>
                <a:effectLst/>
              </a:rPr>
              <a:t>Secondary boiler</a:t>
            </a:r>
          </a:p>
        </p:txBody>
      </p:sp>
      <p:sp>
        <p:nvSpPr>
          <p:cNvPr id="144393" name="Text Box 9"/>
          <p:cNvSpPr txBox="1">
            <a:spLocks noChangeArrowheads="1"/>
          </p:cNvSpPr>
          <p:nvPr/>
        </p:nvSpPr>
        <p:spPr bwMode="auto">
          <a:xfrm>
            <a:off x="5181600" y="6324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b="1">
                <a:solidFill>
                  <a:schemeClr val="tx1"/>
                </a:solidFill>
                <a:effectLst/>
              </a:rPr>
              <a:t>Finish boiler</a:t>
            </a:r>
          </a:p>
        </p:txBody>
      </p:sp>
      <p:sp>
        <p:nvSpPr>
          <p:cNvPr id="144394" name="Text Box 10"/>
          <p:cNvSpPr txBox="1">
            <a:spLocks noChangeArrowheads="1"/>
          </p:cNvSpPr>
          <p:nvPr/>
        </p:nvSpPr>
        <p:spPr bwMode="auto">
          <a:xfrm>
            <a:off x="838200" y="90488"/>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rPr>
              <a:t>Boiling down the sap</a:t>
            </a:r>
          </a:p>
        </p:txBody>
      </p:sp>
      <p:pic>
        <p:nvPicPr>
          <p:cNvPr id="144395" name="Picture 11" descr="umlogo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6" name="Text Box 12"/>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44397" name="Text Box 1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pic>
        <p:nvPicPr>
          <p:cNvPr id="145412" name="Picture 4" descr="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19200"/>
            <a:ext cx="3656013" cy="2743200"/>
          </a:xfrm>
          <a:prstGeom prst="rect">
            <a:avLst/>
          </a:prstGeom>
          <a:noFill/>
          <a:extLst>
            <a:ext uri="{909E8E84-426E-40DD-AFC4-6F175D3DCCD1}">
              <a14:hiddenFill xmlns:a14="http://schemas.microsoft.com/office/drawing/2010/main">
                <a:solidFill>
                  <a:srgbClr val="FFFFFF"/>
                </a:solidFill>
              </a14:hiddenFill>
            </a:ext>
          </a:extLst>
        </p:spPr>
      </p:pic>
      <p:sp>
        <p:nvSpPr>
          <p:cNvPr id="145413" name="Text Box 5"/>
          <p:cNvSpPr txBox="1">
            <a:spLocks noChangeArrowheads="1"/>
          </p:cNvSpPr>
          <p:nvPr/>
        </p:nvSpPr>
        <p:spPr bwMode="auto">
          <a:xfrm>
            <a:off x="1143000" y="381000"/>
            <a:ext cx="365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Final step – filtering the product</a:t>
            </a:r>
          </a:p>
        </p:txBody>
      </p:sp>
      <p:sp>
        <p:nvSpPr>
          <p:cNvPr id="145414" name="Text Box 6"/>
          <p:cNvSpPr txBox="1">
            <a:spLocks noChangeArrowheads="1"/>
          </p:cNvSpPr>
          <p:nvPr/>
        </p:nvSpPr>
        <p:spPr bwMode="auto">
          <a:xfrm>
            <a:off x="5029200" y="1219200"/>
            <a:ext cx="3733800" cy="4079875"/>
          </a:xfrm>
          <a:prstGeom prst="rect">
            <a:avLst/>
          </a:prstGeom>
          <a:noFill/>
          <a:ln w="25400" algn="ctr">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7800" indent="-1778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50000"/>
              </a:spcBef>
            </a:pPr>
            <a:r>
              <a:rPr lang="en-US" sz="2000" b="1">
                <a:effectLst/>
                <a:latin typeface="Times New Roman" pitchFamily="18" charset="0"/>
              </a:rPr>
              <a:t>During the production of maple syrup there are numerous opportunities for trace constituents to be added to the product.</a:t>
            </a:r>
          </a:p>
          <a:p>
            <a:pPr eaLnBrk="0" hangingPunct="0">
              <a:spcBef>
                <a:spcPct val="50000"/>
              </a:spcBef>
              <a:buFontTx/>
              <a:buChar char="•"/>
            </a:pPr>
            <a:r>
              <a:rPr lang="en-US" sz="2000" b="1">
                <a:effectLst/>
                <a:latin typeface="Times New Roman" pitchFamily="18" charset="0"/>
              </a:rPr>
              <a:t>In the original sap from trace metals in the soil</a:t>
            </a:r>
          </a:p>
          <a:p>
            <a:pPr eaLnBrk="0" hangingPunct="0">
              <a:spcBef>
                <a:spcPct val="50000"/>
              </a:spcBef>
              <a:buFontTx/>
              <a:buChar char="•"/>
            </a:pPr>
            <a:r>
              <a:rPr lang="en-US" sz="2000" b="1">
                <a:effectLst/>
                <a:latin typeface="Times New Roman" pitchFamily="18" charset="0"/>
              </a:rPr>
              <a:t>During transport</a:t>
            </a:r>
          </a:p>
          <a:p>
            <a:pPr eaLnBrk="0" hangingPunct="0">
              <a:spcBef>
                <a:spcPct val="50000"/>
              </a:spcBef>
              <a:buFontTx/>
              <a:buChar char="•"/>
            </a:pPr>
            <a:r>
              <a:rPr lang="en-US" sz="2000" b="1">
                <a:effectLst/>
                <a:latin typeface="Times New Roman" pitchFamily="18" charset="0"/>
              </a:rPr>
              <a:t>During boiling of the sap – metals from the evaporators</a:t>
            </a:r>
          </a:p>
          <a:p>
            <a:pPr eaLnBrk="0" hangingPunct="0">
              <a:spcBef>
                <a:spcPct val="50000"/>
              </a:spcBef>
              <a:buFontTx/>
              <a:buChar char="•"/>
            </a:pPr>
            <a:r>
              <a:rPr lang="en-US" sz="2000" b="1">
                <a:effectLst/>
                <a:latin typeface="Times New Roman" pitchFamily="18" charset="0"/>
              </a:rPr>
              <a:t>During the final filtration</a:t>
            </a:r>
          </a:p>
        </p:txBody>
      </p:sp>
      <p:sp>
        <p:nvSpPr>
          <p:cNvPr id="145415" name="Text Box 7"/>
          <p:cNvSpPr txBox="1">
            <a:spLocks noChangeArrowheads="1"/>
          </p:cNvSpPr>
          <p:nvPr/>
        </p:nvSpPr>
        <p:spPr bwMode="auto">
          <a:xfrm>
            <a:off x="1371600" y="5562600"/>
            <a:ext cx="7391400" cy="847725"/>
          </a:xfrm>
          <a:prstGeom prst="rect">
            <a:avLst/>
          </a:prstGeom>
          <a:solidFill>
            <a:srgbClr val="FF9900"/>
          </a:solidFill>
          <a:ln w="2540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These added constituents can be used to “fingerprint” maple syrups from different sources.</a:t>
            </a:r>
          </a:p>
        </p:txBody>
      </p:sp>
      <p:sp>
        <p:nvSpPr>
          <p:cNvPr id="145416" name="Text Box 8"/>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P1010094"/>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825500" y="617538"/>
            <a:ext cx="8318500" cy="62404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6435" name="Group 3"/>
          <p:cNvGraphicFramePr>
            <a:graphicFrameLocks noGrp="1"/>
          </p:cNvGraphicFramePr>
          <p:nvPr/>
        </p:nvGraphicFramePr>
        <p:xfrm>
          <a:off x="914400" y="673100"/>
          <a:ext cx="8229600" cy="6075366"/>
        </p:xfrm>
        <a:graphic>
          <a:graphicData uri="http://schemas.openxmlformats.org/drawingml/2006/table">
            <a:tbl>
              <a:tblPr/>
              <a:tblGrid>
                <a:gridCol w="914400"/>
                <a:gridCol w="1066800"/>
                <a:gridCol w="990600"/>
                <a:gridCol w="1182688"/>
                <a:gridCol w="1179512"/>
                <a:gridCol w="936625"/>
                <a:gridCol w="862013"/>
                <a:gridCol w="1096962"/>
              </a:tblGrid>
              <a:tr h="446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endParaRP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FF9900"/>
                          </a:solidFill>
                          <a:effectLst>
                            <a:outerShdw blurRad="38100" dist="38100" dir="2700000" algn="tl">
                              <a:srgbClr val="000000"/>
                            </a:outerShdw>
                          </a:effectLst>
                          <a:latin typeface="Arial" charset="0"/>
                        </a:rPr>
                        <a:t>Newton</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FF9900"/>
                          </a:solidFill>
                          <a:effectLst>
                            <a:outerShdw blurRad="38100" dist="38100" dir="2700000" algn="tl">
                              <a:srgbClr val="000000"/>
                            </a:outerShdw>
                          </a:effectLst>
                          <a:latin typeface="Arial" charset="0"/>
                        </a:rPr>
                        <a:t>Winsor</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FF9900"/>
                          </a:solidFill>
                          <a:effectLst>
                            <a:outerShdw blurRad="38100" dist="38100" dir="2700000" algn="tl">
                              <a:srgbClr val="000000"/>
                            </a:outerShdw>
                          </a:effectLst>
                          <a:latin typeface="Arial" charset="0"/>
                        </a:rPr>
                        <a:t>Parker A</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FF9900"/>
                          </a:solidFill>
                          <a:effectLst>
                            <a:outerShdw blurRad="38100" dist="38100" dir="2700000" algn="tl">
                              <a:srgbClr val="000000"/>
                            </a:outerShdw>
                          </a:effectLst>
                          <a:latin typeface="Arial" charset="0"/>
                        </a:rPr>
                        <a:t>Parker B</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FF9900"/>
                          </a:solidFill>
                          <a:effectLst>
                            <a:outerShdw blurRad="38100" dist="38100" dir="2700000" algn="tl">
                              <a:srgbClr val="000000"/>
                            </a:outerShdw>
                          </a:effectLst>
                          <a:latin typeface="Arial" charset="0"/>
                        </a:rPr>
                        <a:t>W MA</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FF9900"/>
                          </a:solidFill>
                          <a:effectLst>
                            <a:outerShdw blurRad="38100" dist="38100" dir="2700000" algn="tl">
                              <a:srgbClr val="000000"/>
                            </a:outerShdw>
                          </a:effectLst>
                          <a:latin typeface="Arial" charset="0"/>
                        </a:rPr>
                        <a:t>VT</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FF9900"/>
                          </a:solidFill>
                          <a:effectLst>
                            <a:outerShdw blurRad="38100" dist="38100" dir="2700000" algn="tl">
                              <a:srgbClr val="000000"/>
                            </a:outerShdw>
                          </a:effectLst>
                          <a:latin typeface="Arial" charset="0"/>
                        </a:rPr>
                        <a:t>Quebec</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Sc</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0.010</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0.009</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0.004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0.008</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0.006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0.002</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0.030</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Cr</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0.67</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0.71</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0.83</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0.87</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0.136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1.67</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Co</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0.094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0.064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0.073</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0.046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0.057</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0.078</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0.119</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Zn</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9.3</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13.1</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rPr>
                        <a:t>50.6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rPr>
                        <a:t>19.4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rPr>
                        <a:t>76.3</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5.5</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rPr>
                        <a:t>19.4</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Rb</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7.5</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3.1</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10.2</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5.7</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15.7</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7.5</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9.0</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Sr</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28.6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13.7</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10.7</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8.3</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10.5</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17.5</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As</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0.029</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0.014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0.022</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0.010</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0.016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0.016</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Sb</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0.018</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0.010</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0.034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0.004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0.010</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0.002</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0.009</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Se</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ppb</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rPr>
                        <a:t>8.72</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Zn/Cr</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13.9</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18.5</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rPr>
                        <a:t>61</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rPr>
                        <a:t>88</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rgbClr val="CC3300"/>
                          </a:solidFill>
                          <a:effectLst>
                            <a:outerShdw blurRad="38100" dist="38100" dir="2700000" algn="tl">
                              <a:srgbClr val="000000"/>
                            </a:outerShdw>
                          </a:effectLst>
                          <a:latin typeface="Arial" charset="0"/>
                        </a:rPr>
                        <a:t>40</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11.6</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Rb/Cs</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642</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363</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433</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175</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356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419</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Ba/Sr</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0.59</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0.18</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0.76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1.29</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2.26</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0.37</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As/Sb</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1.59</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1.50</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0.64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nd</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2.24</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8</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800" b="1" i="0" u="none" strike="noStrike" cap="none" normalizeH="0" baseline="0" smtClean="0">
                          <a:ln>
                            <a:noFill/>
                          </a:ln>
                          <a:solidFill>
                            <a:schemeClr val="accent1"/>
                          </a:solidFill>
                          <a:effectLst>
                            <a:outerShdw blurRad="38100" dist="38100" dir="2700000" algn="tl">
                              <a:srgbClr val="000000"/>
                            </a:outerShdw>
                          </a:effectLst>
                          <a:latin typeface="Arial" charset="0"/>
                        </a:rPr>
                        <a:t>1.91</a:t>
                      </a: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6572" name="Rectangle 140"/>
          <p:cNvSpPr>
            <a:spLocks noChangeArrowheads="1"/>
          </p:cNvSpPr>
          <p:nvPr/>
        </p:nvSpPr>
        <p:spPr bwMode="auto">
          <a:xfrm>
            <a:off x="838200" y="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b="1">
                <a:solidFill>
                  <a:schemeClr val="tx1"/>
                </a:solidFill>
                <a:effectLst/>
                <a:latin typeface="Times New Roman" pitchFamily="18" charset="0"/>
              </a:rPr>
              <a:t>Concentrations (ppm) and ratios of trace metals in Maple Syrup</a:t>
            </a:r>
          </a:p>
        </p:txBody>
      </p:sp>
      <p:pic>
        <p:nvPicPr>
          <p:cNvPr id="146573" name="Picture 141"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574" name="Text Box 142"/>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46575" name="Text Box 14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Tanzania National Park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0"/>
            <a:ext cx="6111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8483" name="Text Box 3"/>
          <p:cNvSpPr txBox="1">
            <a:spLocks noChangeArrowheads="1"/>
          </p:cNvSpPr>
          <p:nvPr/>
        </p:nvSpPr>
        <p:spPr bwMode="auto">
          <a:xfrm>
            <a:off x="1295400" y="4495800"/>
            <a:ext cx="2057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1">
                <a:solidFill>
                  <a:schemeClr val="tx1"/>
                </a:solidFill>
                <a:effectLst/>
                <a:latin typeface="Times New Roman" pitchFamily="18" charset="0"/>
              </a:rPr>
              <a:t>Location map for Tanzania National Parks</a:t>
            </a:r>
          </a:p>
        </p:txBody>
      </p:sp>
      <p:pic>
        <p:nvPicPr>
          <p:cNvPr id="148484" name="Picture 4"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 Box 5"/>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48486"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rot="16200000">
            <a:off x="-2597944" y="3131344"/>
            <a:ext cx="6049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chemeClr val="tx1"/>
                </a:solidFill>
                <a:effectLst/>
                <a:latin typeface="Arial Narrow" pitchFamily="34" charset="0"/>
              </a:rPr>
              <a:t>Department Environmental, Earth, &amp; Atmospheric Sciences</a:t>
            </a:r>
          </a:p>
        </p:txBody>
      </p:sp>
      <p:pic>
        <p:nvPicPr>
          <p:cNvPr id="149507" name="Picture 3" descr="Serengeti pl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extLst>
            <a:ext uri="{909E8E84-426E-40DD-AFC4-6F175D3DCCD1}">
              <a14:hiddenFill xmlns:a14="http://schemas.microsoft.com/office/drawing/2010/main">
                <a:solidFill>
                  <a:srgbClr val="FFFFFF"/>
                </a:solidFill>
              </a14:hiddenFill>
            </a:ext>
          </a:extLst>
        </p:spPr>
      </p:pic>
      <p:sp>
        <p:nvSpPr>
          <p:cNvPr id="149508" name="Text Box 4"/>
          <p:cNvSpPr txBox="1">
            <a:spLocks noChangeArrowheads="1"/>
          </p:cNvSpPr>
          <p:nvPr/>
        </p:nvSpPr>
        <p:spPr bwMode="auto">
          <a:xfrm>
            <a:off x="381000" y="4267200"/>
            <a:ext cx="28194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Serengeti Grasses</a:t>
            </a:r>
          </a:p>
          <a:p>
            <a:pPr eaLnBrk="0" hangingPunct="0">
              <a:spcBef>
                <a:spcPct val="50000"/>
              </a:spcBef>
            </a:pPr>
            <a:r>
              <a:rPr lang="en-US" sz="2400" b="1" i="1">
                <a:solidFill>
                  <a:schemeClr val="tx1"/>
                </a:solidFill>
                <a:effectLst/>
                <a:latin typeface="Times New Roman" pitchFamily="18" charset="0"/>
              </a:rPr>
              <a:t>Digiteria</a:t>
            </a:r>
          </a:p>
          <a:p>
            <a:pPr eaLnBrk="0" hangingPunct="0">
              <a:spcBef>
                <a:spcPct val="50000"/>
              </a:spcBef>
            </a:pPr>
            <a:r>
              <a:rPr lang="en-US" sz="2400" b="1" i="1">
                <a:solidFill>
                  <a:schemeClr val="tx1"/>
                </a:solidFill>
                <a:effectLst/>
                <a:latin typeface="Times New Roman" pitchFamily="18" charset="0"/>
              </a:rPr>
              <a:t>Sporobolus</a:t>
            </a:r>
          </a:p>
          <a:p>
            <a:pPr eaLnBrk="0" hangingPunct="0">
              <a:spcBef>
                <a:spcPct val="50000"/>
              </a:spcBef>
            </a:pPr>
            <a:r>
              <a:rPr lang="en-US" sz="2400" b="1" i="1">
                <a:solidFill>
                  <a:schemeClr val="tx1"/>
                </a:solidFill>
                <a:effectLst/>
                <a:latin typeface="Times New Roman" pitchFamily="18" charset="0"/>
              </a:rPr>
              <a:t>Themeda</a:t>
            </a:r>
          </a:p>
        </p:txBody>
      </p:sp>
      <p:sp>
        <p:nvSpPr>
          <p:cNvPr id="149509" name="Text Box 5"/>
          <p:cNvSpPr txBox="1">
            <a:spLocks noChangeArrowheads="1"/>
          </p:cNvSpPr>
          <p:nvPr/>
        </p:nvSpPr>
        <p:spPr bwMode="auto">
          <a:xfrm>
            <a:off x="3352800" y="228600"/>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rgbClr val="CC3300"/>
                </a:solidFill>
                <a:effectLst/>
                <a:latin typeface="Times New Roman" pitchFamily="18" charset="0"/>
              </a:rPr>
              <a:t>Serengeti plains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ample_Lo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302250" cy="6862763"/>
          </a:xfrm>
          <a:prstGeom prst="rect">
            <a:avLst/>
          </a:prstGeom>
          <a:noFill/>
          <a:extLst>
            <a:ext uri="{909E8E84-426E-40DD-AFC4-6F175D3DCCD1}">
              <a14:hiddenFill xmlns:a14="http://schemas.microsoft.com/office/drawing/2010/main">
                <a:solidFill>
                  <a:srgbClr val="FFFFFF"/>
                </a:solidFill>
              </a14:hiddenFill>
            </a:ext>
          </a:extLst>
        </p:spPr>
      </p:pic>
      <p:sp>
        <p:nvSpPr>
          <p:cNvPr id="150531" name="Text Box 3"/>
          <p:cNvSpPr txBox="1">
            <a:spLocks noChangeArrowheads="1"/>
          </p:cNvSpPr>
          <p:nvPr/>
        </p:nvSpPr>
        <p:spPr bwMode="auto">
          <a:xfrm>
            <a:off x="5257800" y="403860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b="1">
                <a:solidFill>
                  <a:schemeClr val="bg2"/>
                </a:solidFill>
                <a:effectLst/>
                <a:latin typeface="Times New Roman" pitchFamily="18" charset="0"/>
              </a:rPr>
              <a:t>Quartzite</a:t>
            </a:r>
          </a:p>
        </p:txBody>
      </p:sp>
      <p:sp>
        <p:nvSpPr>
          <p:cNvPr id="150532" name="Text Box 4"/>
          <p:cNvSpPr txBox="1">
            <a:spLocks noChangeArrowheads="1"/>
          </p:cNvSpPr>
          <p:nvPr/>
        </p:nvSpPr>
        <p:spPr bwMode="auto">
          <a:xfrm>
            <a:off x="5638800" y="1905000"/>
            <a:ext cx="990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b="1">
                <a:solidFill>
                  <a:schemeClr val="bg2"/>
                </a:solidFill>
                <a:effectLst/>
                <a:latin typeface="Times New Roman" pitchFamily="18" charset="0"/>
              </a:rPr>
              <a:t>Conglomerate</a:t>
            </a:r>
          </a:p>
        </p:txBody>
      </p:sp>
      <p:sp>
        <p:nvSpPr>
          <p:cNvPr id="150533" name="Text Box 5"/>
          <p:cNvSpPr txBox="1">
            <a:spLocks noChangeArrowheads="1"/>
          </p:cNvSpPr>
          <p:nvPr/>
        </p:nvSpPr>
        <p:spPr bwMode="auto">
          <a:xfrm>
            <a:off x="5715000" y="3505200"/>
            <a:ext cx="609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b="1">
                <a:solidFill>
                  <a:schemeClr val="bg2"/>
                </a:solidFill>
                <a:effectLst/>
                <a:latin typeface="Times New Roman" pitchFamily="18" charset="0"/>
              </a:rPr>
              <a:t>Marble</a:t>
            </a:r>
          </a:p>
        </p:txBody>
      </p:sp>
      <p:sp>
        <p:nvSpPr>
          <p:cNvPr id="150534" name="Text Box 6"/>
          <p:cNvSpPr txBox="1">
            <a:spLocks noChangeArrowheads="1"/>
          </p:cNvSpPr>
          <p:nvPr/>
        </p:nvSpPr>
        <p:spPr bwMode="auto">
          <a:xfrm>
            <a:off x="4267200" y="30480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b="1">
                <a:solidFill>
                  <a:schemeClr val="bg2"/>
                </a:solidFill>
                <a:effectLst/>
                <a:latin typeface="Times New Roman" pitchFamily="18" charset="0"/>
              </a:rPr>
              <a:t>Quartz reef</a:t>
            </a:r>
          </a:p>
        </p:txBody>
      </p:sp>
      <p:sp>
        <p:nvSpPr>
          <p:cNvPr id="150535" name="Text Box 7"/>
          <p:cNvSpPr txBox="1">
            <a:spLocks noChangeArrowheads="1"/>
          </p:cNvSpPr>
          <p:nvPr/>
        </p:nvSpPr>
        <p:spPr bwMode="auto">
          <a:xfrm>
            <a:off x="7315200" y="381000"/>
            <a:ext cx="1600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Sample Locations and Geology</a:t>
            </a:r>
          </a:p>
        </p:txBody>
      </p:sp>
      <p:pic>
        <p:nvPicPr>
          <p:cNvPr id="150536" name="Picture 8"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7" name="Text Box 9"/>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50538" name="Text Box 10"/>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ctrTitle" idx="4294967295"/>
          </p:nvPr>
        </p:nvSpPr>
        <p:spPr>
          <a:xfrm>
            <a:off x="5715000" y="990600"/>
            <a:ext cx="3429000" cy="4876800"/>
          </a:xfrm>
        </p:spPr>
        <p:txBody>
          <a:bodyPr/>
          <a:lstStyle/>
          <a:p>
            <a:r>
              <a:rPr lang="en-US" sz="5400">
                <a:solidFill>
                  <a:srgbClr val="FFFF66"/>
                </a:solidFill>
              </a:rPr>
              <a:t>Sherlock</a:t>
            </a:r>
            <a:br>
              <a:rPr lang="en-US" sz="5400">
                <a:solidFill>
                  <a:srgbClr val="FFFF66"/>
                </a:solidFill>
              </a:rPr>
            </a:br>
            <a:r>
              <a:rPr lang="en-US" sz="5400">
                <a:solidFill>
                  <a:srgbClr val="FFFF66"/>
                </a:solidFill>
              </a:rPr>
              <a:t>Holmes</a:t>
            </a:r>
            <a:r>
              <a:rPr lang="en-US" sz="4800">
                <a:solidFill>
                  <a:srgbClr val="FFFF66"/>
                </a:solidFill>
              </a:rPr>
              <a:t/>
            </a:r>
            <a:br>
              <a:rPr lang="en-US" sz="4800">
                <a:solidFill>
                  <a:srgbClr val="FFFF66"/>
                </a:solidFill>
              </a:rPr>
            </a:br>
            <a:r>
              <a:rPr lang="en-US" sz="4800">
                <a:solidFill>
                  <a:srgbClr val="FFFF66"/>
                </a:solidFill>
              </a:rPr>
              <a:t/>
            </a:r>
            <a:br>
              <a:rPr lang="en-US" sz="4800">
                <a:solidFill>
                  <a:srgbClr val="FFFF66"/>
                </a:solidFill>
              </a:rPr>
            </a:br>
            <a:r>
              <a:rPr lang="en-US" i="1">
                <a:solidFill>
                  <a:srgbClr val="FFFF66"/>
                </a:solidFill>
              </a:rPr>
              <a:t>consulting</a:t>
            </a:r>
            <a:br>
              <a:rPr lang="en-US" i="1">
                <a:solidFill>
                  <a:srgbClr val="FFFF66"/>
                </a:solidFill>
              </a:rPr>
            </a:br>
            <a:r>
              <a:rPr lang="en-US" i="1">
                <a:solidFill>
                  <a:srgbClr val="FFFF66"/>
                </a:solidFill>
              </a:rPr>
              <a:t>detective</a:t>
            </a:r>
          </a:p>
        </p:txBody>
      </p:sp>
      <p:pic>
        <p:nvPicPr>
          <p:cNvPr id="165892" name="Picture 4" descr="sherlock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45529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5"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1295400" y="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b="1">
                <a:solidFill>
                  <a:schemeClr val="tx1"/>
                </a:solidFill>
                <a:effectLst/>
                <a:latin typeface="Times New Roman" pitchFamily="18" charset="0"/>
              </a:rPr>
              <a:t>Trace element distributions for grasses from geographic areas with different bedrock geology. </a:t>
            </a:r>
          </a:p>
        </p:txBody>
      </p:sp>
      <p:pic>
        <p:nvPicPr>
          <p:cNvPr id="151555" name="Picture 3" descr="Sr-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62000"/>
            <a:ext cx="360997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151556" name="Picture 4" descr="F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62000"/>
            <a:ext cx="360997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151557" name="Picture 5" descr="Ta-Hf-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38575"/>
            <a:ext cx="310832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r-Ni-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575" y="3838575"/>
            <a:ext cx="310832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151559" name="Picture 7" descr="umlogo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Text Box 8"/>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51561" name="Text Box 9"/>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Group 2"/>
          <p:cNvGraphicFramePr>
            <a:graphicFrameLocks noGrp="1"/>
          </p:cNvGraphicFramePr>
          <p:nvPr/>
        </p:nvGraphicFramePr>
        <p:xfrm>
          <a:off x="1219200" y="228600"/>
          <a:ext cx="5622925" cy="6376998"/>
        </p:xfrm>
        <a:graphic>
          <a:graphicData uri="http://schemas.openxmlformats.org/drawingml/2006/table">
            <a:tbl>
              <a:tblPr/>
              <a:tblGrid>
                <a:gridCol w="2811463"/>
                <a:gridCol w="2811462"/>
              </a:tblGrid>
              <a:tr h="304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accent1"/>
                          </a:solidFill>
                          <a:effectLst>
                            <a:outerShdw blurRad="38100" dist="38100" dir="2700000" algn="tl">
                              <a:srgbClr val="000000"/>
                            </a:outerShdw>
                          </a:effectLst>
                          <a:latin typeface="Times New Roman" pitchFamily="18" charset="0"/>
                          <a:cs typeface="Times New Roman" pitchFamily="18" charset="0"/>
                        </a:rPr>
                        <a:t>Summary of Materials Used in Glazes</a:t>
                      </a:r>
                      <a:endParaRPr kumimoji="0" lang="en-US" sz="2400" b="0" i="0" u="none" strike="noStrike" cap="none" normalizeH="0" baseline="0" smtClean="0">
                        <a:ln>
                          <a:noFill/>
                        </a:ln>
                        <a:solidFill>
                          <a:schemeClr val="accent1"/>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CC3300"/>
                          </a:solidFill>
                          <a:effectLst>
                            <a:outerShdw blurRad="38100" dist="38100" dir="2700000" algn="tl">
                              <a:srgbClr val="000000"/>
                            </a:outerShdw>
                          </a:effectLst>
                          <a:latin typeface="Times New Roman" pitchFamily="18" charset="0"/>
                          <a:cs typeface="Times New Roman" pitchFamily="18" charset="0"/>
                        </a:rPr>
                        <a:t>Material</a:t>
                      </a:r>
                      <a:endParaRPr kumimoji="0" lang="en-US" sz="2400" b="0" i="0" u="none" strike="noStrike" cap="none" normalizeH="0" baseline="0" smtClean="0">
                        <a:ln>
                          <a:noFill/>
                        </a:ln>
                        <a:solidFill>
                          <a:srgbClr val="CC3300"/>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CC3300"/>
                          </a:solidFill>
                          <a:effectLst>
                            <a:outerShdw blurRad="38100" dist="38100" dir="2700000" algn="tl">
                              <a:srgbClr val="000000"/>
                            </a:outerShdw>
                          </a:effectLst>
                          <a:latin typeface="Times New Roman" pitchFamily="18" charset="0"/>
                          <a:cs typeface="Times New Roman" pitchFamily="18" charset="0"/>
                        </a:rPr>
                        <a:t>Chemistry</a:t>
                      </a:r>
                      <a:endParaRPr kumimoji="0" lang="en-US" sz="2400" b="0" i="0" u="none" strike="noStrike" cap="none" normalizeH="0" baseline="0" smtClean="0">
                        <a:ln>
                          <a:noFill/>
                        </a:ln>
                        <a:solidFill>
                          <a:srgbClr val="CC3300"/>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Bentonite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((Na,Ca)</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0.33</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(Al,Mg)</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(Si</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4</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10</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)(OH)</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a:t>
                      </a:r>
                      <a:r>
                        <a:rPr kumimoji="0" lang="en-US" sz="1200" b="0" i="1"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n</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H</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Cryolite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Na</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AlF</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6</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Dolomite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CaMg(CO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Epsom salts</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MgSO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4</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·7H</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Fluorspar</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CaF</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Gerstley borate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2CaO.3B</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.5H</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Kaolin (Kaolinite)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rPr>
                        <a:t> Al</a:t>
                      </a:r>
                      <a:r>
                        <a:rPr kumimoji="0" lang="en-US" sz="1200" b="0" i="0" u="none" strike="noStrike" cap="none" normalizeH="0" baseline="-25000" smtClean="0">
                          <a:ln>
                            <a:noFill/>
                          </a:ln>
                          <a:solidFill>
                            <a:srgbClr val="FFFF99"/>
                          </a:solidFill>
                          <a:effectLst>
                            <a:outerShdw blurRad="38100" dist="38100" dir="2700000" algn="tl">
                              <a:srgbClr val="000000"/>
                            </a:outerShdw>
                          </a:effectLst>
                          <a:latin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rPr>
                        <a:t>Si</a:t>
                      </a:r>
                      <a:r>
                        <a:rPr kumimoji="0" lang="en-US" sz="1200" b="0" i="0" u="none" strike="noStrike" cap="none" normalizeH="0" baseline="-25000" smtClean="0">
                          <a:ln>
                            <a:noFill/>
                          </a:ln>
                          <a:solidFill>
                            <a:srgbClr val="FFFF99"/>
                          </a:solidFill>
                          <a:effectLst>
                            <a:outerShdw blurRad="38100" dist="38100" dir="2700000" algn="tl">
                              <a:srgbClr val="000000"/>
                            </a:outerShdw>
                          </a:effectLst>
                          <a:latin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rPr>
                        <a:t>O</a:t>
                      </a:r>
                      <a:r>
                        <a:rPr kumimoji="0" lang="en-US" sz="1200" b="0" i="0" u="none" strike="noStrike" cap="none" normalizeH="0" baseline="-25000" smtClean="0">
                          <a:ln>
                            <a:noFill/>
                          </a:ln>
                          <a:solidFill>
                            <a:srgbClr val="FFFF99"/>
                          </a:solidFill>
                          <a:effectLst>
                            <a:outerShdw blurRad="38100" dist="38100" dir="2700000" algn="tl">
                              <a:srgbClr val="000000"/>
                            </a:outerShdw>
                          </a:effectLst>
                          <a:latin typeface="Times New Roman" pitchFamily="18" charset="0"/>
                        </a:rPr>
                        <a:t>5</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rPr>
                        <a:t>(OH)</a:t>
                      </a:r>
                      <a:r>
                        <a:rPr kumimoji="0" lang="en-US" sz="1200" b="0" i="0" u="none" strike="noStrike" cap="none" normalizeH="0" baseline="-25000" smtClean="0">
                          <a:ln>
                            <a:noFill/>
                          </a:ln>
                          <a:solidFill>
                            <a:srgbClr val="FFFF99"/>
                          </a:solidFill>
                          <a:effectLst>
                            <a:outerShdw blurRad="38100" dist="38100" dir="2700000" algn="tl">
                              <a:srgbClr val="000000"/>
                            </a:outerShdw>
                          </a:effectLst>
                          <a:latin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Lepidolite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K(Li,Al)</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(Al,Si)</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4</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10</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(F,OH)</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Lithium carbonate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LiCO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Nepheline syenite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Various Na-K-Al silicate minerals</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Potash feldspar (K-spar)</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KAlSi</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8</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Silica (Quartz)</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SiO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Soda feldspar (Albite)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NaAlSi</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4</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Whiting (Calcite)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CaCO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Wollastonite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CaSiO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Zircopax (Zircon)</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ZrSiO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4</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CC3300"/>
                          </a:solidFill>
                          <a:effectLst>
                            <a:outerShdw blurRad="38100" dist="38100" dir="2700000" algn="tl">
                              <a:srgbClr val="000000"/>
                            </a:outerShdw>
                          </a:effectLst>
                          <a:latin typeface="Times New Roman" pitchFamily="18" charset="0"/>
                          <a:cs typeface="Times New Roman" pitchFamily="18" charset="0"/>
                        </a:rPr>
                        <a:t>Colorant Oxides</a:t>
                      </a:r>
                      <a:endParaRPr kumimoji="0" lang="en-US" sz="1400" b="1" i="0" u="none" strike="noStrike" cap="none" normalizeH="0" baseline="0" smtClean="0">
                        <a:ln>
                          <a:noFill/>
                        </a:ln>
                        <a:solidFill>
                          <a:srgbClr val="CC3300"/>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Cobalt</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Co</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Copper carbonate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CuCO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Hematite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Fe</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3</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Rutile</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TiO</a:t>
                      </a:r>
                      <a:r>
                        <a:rPr kumimoji="0" lang="en-US" sz="1200" b="0" i="0" u="none" strike="noStrike" cap="none" normalizeH="0" baseline="-30000" smtClean="0">
                          <a:ln>
                            <a:noFill/>
                          </a:ln>
                          <a:solidFill>
                            <a:srgbClr val="FFFF99"/>
                          </a:solidFill>
                          <a:effectLst>
                            <a:outerShdw blurRad="38100" dist="38100" dir="2700000" algn="tl">
                              <a:srgbClr val="000000"/>
                            </a:outerShdw>
                          </a:effectLst>
                          <a:latin typeface="Times New Roman" pitchFamily="18" charset="0"/>
                          <a:cs typeface="Times New Roman" pitchFamily="18" charset="0"/>
                        </a:rPr>
                        <a:t>2</a:t>
                      </a:r>
                      <a:endParaRPr kumimoji="0" lang="en-US" sz="2400" b="0" i="0" u="none" strike="noStrike" cap="none" normalizeH="0" baseline="0" smtClean="0">
                        <a:ln>
                          <a:noFill/>
                        </a:ln>
                        <a:solidFill>
                          <a:srgbClr val="FFFF99"/>
                        </a:solidFill>
                        <a:effectLst>
                          <a:outerShdw blurRad="38100" dist="38100" dir="2700000" algn="tl">
                            <a:srgbClr val="000000"/>
                          </a:outerShdw>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52651" name="Picture 75" descr="P10100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7388" y="5118100"/>
            <a:ext cx="2011362" cy="1509713"/>
          </a:xfrm>
          <a:prstGeom prst="rect">
            <a:avLst/>
          </a:prstGeom>
          <a:noFill/>
          <a:extLst>
            <a:ext uri="{909E8E84-426E-40DD-AFC4-6F175D3DCCD1}">
              <a14:hiddenFill xmlns:a14="http://schemas.microsoft.com/office/drawing/2010/main">
                <a:solidFill>
                  <a:srgbClr val="FFFFFF"/>
                </a:solidFill>
              </a14:hiddenFill>
            </a:ext>
          </a:extLst>
        </p:spPr>
      </p:pic>
      <p:pic>
        <p:nvPicPr>
          <p:cNvPr id="152652" name="Picture 76" descr="P10100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388" y="3473450"/>
            <a:ext cx="2011362" cy="1508125"/>
          </a:xfrm>
          <a:prstGeom prst="rect">
            <a:avLst/>
          </a:prstGeom>
          <a:noFill/>
          <a:extLst>
            <a:ext uri="{909E8E84-426E-40DD-AFC4-6F175D3DCCD1}">
              <a14:hiddenFill xmlns:a14="http://schemas.microsoft.com/office/drawing/2010/main">
                <a:solidFill>
                  <a:srgbClr val="FFFFFF"/>
                </a:solidFill>
              </a14:hiddenFill>
            </a:ext>
          </a:extLst>
        </p:spPr>
      </p:pic>
      <p:pic>
        <p:nvPicPr>
          <p:cNvPr id="152653" name="Picture 77" descr="P101008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7388" y="182563"/>
            <a:ext cx="2011362" cy="1508125"/>
          </a:xfrm>
          <a:prstGeom prst="rect">
            <a:avLst/>
          </a:prstGeom>
          <a:noFill/>
          <a:extLst>
            <a:ext uri="{909E8E84-426E-40DD-AFC4-6F175D3DCCD1}">
              <a14:hiddenFill xmlns:a14="http://schemas.microsoft.com/office/drawing/2010/main">
                <a:solidFill>
                  <a:srgbClr val="FFFFFF"/>
                </a:solidFill>
              </a14:hiddenFill>
            </a:ext>
          </a:extLst>
        </p:spPr>
      </p:pic>
      <p:pic>
        <p:nvPicPr>
          <p:cNvPr id="152654" name="Picture 78" descr="P10100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7388" y="1827213"/>
            <a:ext cx="2011362" cy="1508125"/>
          </a:xfrm>
          <a:prstGeom prst="rect">
            <a:avLst/>
          </a:prstGeom>
          <a:noFill/>
          <a:extLst>
            <a:ext uri="{909E8E84-426E-40DD-AFC4-6F175D3DCCD1}">
              <a14:hiddenFill xmlns:a14="http://schemas.microsoft.com/office/drawing/2010/main">
                <a:solidFill>
                  <a:srgbClr val="FFFFFF"/>
                </a:solidFill>
              </a14:hiddenFill>
            </a:ext>
          </a:extLst>
        </p:spPr>
      </p:pic>
      <p:pic>
        <p:nvPicPr>
          <p:cNvPr id="152655" name="Picture 79" descr="umlogo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656" name="Text Box 80"/>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52657" name="Text Box 81"/>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eramic spec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4479925" cy="6853238"/>
          </a:xfrm>
          <a:prstGeom prst="rect">
            <a:avLst/>
          </a:prstGeom>
          <a:noFill/>
          <a:extLst>
            <a:ext uri="{909E8E84-426E-40DD-AFC4-6F175D3DCCD1}">
              <a14:hiddenFill xmlns:a14="http://schemas.microsoft.com/office/drawing/2010/main">
                <a:solidFill>
                  <a:srgbClr val="FFFFFF"/>
                </a:solidFill>
              </a14:hiddenFill>
            </a:ext>
          </a:extLst>
        </p:spPr>
      </p:pic>
      <p:sp>
        <p:nvSpPr>
          <p:cNvPr id="153603" name="Text Box 3"/>
          <p:cNvSpPr txBox="1">
            <a:spLocks noChangeArrowheads="1"/>
          </p:cNvSpPr>
          <p:nvPr/>
        </p:nvSpPr>
        <p:spPr bwMode="auto">
          <a:xfrm>
            <a:off x="3581400" y="27432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400">
                <a:solidFill>
                  <a:srgbClr val="000000"/>
                </a:solidFill>
                <a:effectLst/>
                <a:latin typeface="Times New Roman" pitchFamily="18" charset="0"/>
              </a:rPr>
              <a:t>5-days after irradiation</a:t>
            </a:r>
          </a:p>
        </p:txBody>
      </p:sp>
      <p:sp>
        <p:nvSpPr>
          <p:cNvPr id="153604" name="Text Box 4"/>
          <p:cNvSpPr txBox="1">
            <a:spLocks noChangeArrowheads="1"/>
          </p:cNvSpPr>
          <p:nvPr/>
        </p:nvSpPr>
        <p:spPr bwMode="auto">
          <a:xfrm>
            <a:off x="3581400" y="6172200"/>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600">
                <a:solidFill>
                  <a:srgbClr val="000000"/>
                </a:solidFill>
                <a:effectLst/>
                <a:latin typeface="Times New Roman" pitchFamily="18" charset="0"/>
              </a:rPr>
              <a:t>4-weeks after irradiation</a:t>
            </a:r>
          </a:p>
        </p:txBody>
      </p:sp>
      <p:sp>
        <p:nvSpPr>
          <p:cNvPr id="153605" name="Text Box 5"/>
          <p:cNvSpPr txBox="1">
            <a:spLocks noChangeArrowheads="1"/>
          </p:cNvSpPr>
          <p:nvPr/>
        </p:nvSpPr>
        <p:spPr bwMode="auto">
          <a:xfrm>
            <a:off x="1066800" y="457200"/>
            <a:ext cx="1981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Gamma ray spectrum for Ceramic 6</a:t>
            </a:r>
          </a:p>
        </p:txBody>
      </p:sp>
      <p:pic>
        <p:nvPicPr>
          <p:cNvPr id="153606" name="Picture 6"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Text Box 7"/>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53608" name="Text Box 8"/>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153609" name="Picture 9" descr="P10100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905000"/>
            <a:ext cx="2011363" cy="1508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As-S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838" y="757238"/>
            <a:ext cx="5648325" cy="5343525"/>
          </a:xfrm>
          <a:prstGeom prst="rect">
            <a:avLst/>
          </a:prstGeom>
          <a:noFill/>
          <a:extLst>
            <a:ext uri="{909E8E84-426E-40DD-AFC4-6F175D3DCCD1}">
              <a14:hiddenFill xmlns:a14="http://schemas.microsoft.com/office/drawing/2010/main">
                <a:solidFill>
                  <a:srgbClr val="FFFFFF"/>
                </a:solidFill>
              </a14:hiddenFill>
            </a:ext>
          </a:extLst>
        </p:spPr>
      </p:pic>
      <p:pic>
        <p:nvPicPr>
          <p:cNvPr id="154627" name="Picture 3" descr="P101008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466975"/>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154628" name="Picture 4" descr="P101008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466975"/>
            <a:ext cx="2439988" cy="1830388"/>
          </a:xfrm>
          <a:prstGeom prst="rect">
            <a:avLst/>
          </a:prstGeom>
          <a:noFill/>
          <a:extLst>
            <a:ext uri="{909E8E84-426E-40DD-AFC4-6F175D3DCCD1}">
              <a14:hiddenFill xmlns:a14="http://schemas.microsoft.com/office/drawing/2010/main">
                <a:solidFill>
                  <a:srgbClr val="FFFFFF"/>
                </a:solidFill>
              </a14:hiddenFill>
            </a:ext>
          </a:extLst>
        </p:spPr>
      </p:pic>
      <p:sp>
        <p:nvSpPr>
          <p:cNvPr id="154629" name="Line 5"/>
          <p:cNvSpPr>
            <a:spLocks noChangeShapeType="1"/>
          </p:cNvSpPr>
          <p:nvPr/>
        </p:nvSpPr>
        <p:spPr bwMode="auto">
          <a:xfrm>
            <a:off x="3048000" y="4114800"/>
            <a:ext cx="1219200" cy="6858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4630" name="Line 6"/>
          <p:cNvSpPr>
            <a:spLocks noChangeShapeType="1"/>
          </p:cNvSpPr>
          <p:nvPr/>
        </p:nvSpPr>
        <p:spPr bwMode="auto">
          <a:xfrm flipH="1">
            <a:off x="4876800" y="4038600"/>
            <a:ext cx="1752600" cy="8382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54631" name="Picture 7" descr="umlogo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Text Box 8"/>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54633" name="Text Box 9"/>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r-Co-Z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838" y="757238"/>
            <a:ext cx="5648325" cy="5343525"/>
          </a:xfrm>
          <a:prstGeom prst="rect">
            <a:avLst/>
          </a:prstGeom>
          <a:noFill/>
          <a:extLst>
            <a:ext uri="{909E8E84-426E-40DD-AFC4-6F175D3DCCD1}">
              <a14:hiddenFill xmlns:a14="http://schemas.microsoft.com/office/drawing/2010/main">
                <a:solidFill>
                  <a:srgbClr val="FFFFFF"/>
                </a:solidFill>
              </a14:hiddenFill>
            </a:ext>
          </a:extLst>
        </p:spPr>
      </p:pic>
      <p:pic>
        <p:nvPicPr>
          <p:cNvPr id="155651" name="Picture 3" descr="P10100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73050"/>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155652" name="Picture 4" descr="P101008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73050"/>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155653" name="Picture 5" descr="P101009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429000"/>
            <a:ext cx="2439988" cy="1830388"/>
          </a:xfrm>
          <a:prstGeom prst="rect">
            <a:avLst/>
          </a:prstGeom>
          <a:noFill/>
          <a:extLst>
            <a:ext uri="{909E8E84-426E-40DD-AFC4-6F175D3DCCD1}">
              <a14:hiddenFill xmlns:a14="http://schemas.microsoft.com/office/drawing/2010/main">
                <a:solidFill>
                  <a:srgbClr val="FFFFFF"/>
                </a:solidFill>
              </a14:hiddenFill>
            </a:ext>
          </a:extLst>
        </p:spPr>
      </p:pic>
      <p:sp>
        <p:nvSpPr>
          <p:cNvPr id="155654" name="Line 6"/>
          <p:cNvSpPr>
            <a:spLocks noChangeShapeType="1"/>
          </p:cNvSpPr>
          <p:nvPr/>
        </p:nvSpPr>
        <p:spPr bwMode="auto">
          <a:xfrm>
            <a:off x="3276600" y="1828800"/>
            <a:ext cx="838200" cy="762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5655" name="Line 7"/>
          <p:cNvSpPr>
            <a:spLocks noChangeShapeType="1"/>
          </p:cNvSpPr>
          <p:nvPr/>
        </p:nvSpPr>
        <p:spPr bwMode="auto">
          <a:xfrm flipH="1">
            <a:off x="4572000" y="1781175"/>
            <a:ext cx="1905000" cy="762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5656" name="Line 8"/>
          <p:cNvSpPr>
            <a:spLocks noChangeShapeType="1"/>
          </p:cNvSpPr>
          <p:nvPr/>
        </p:nvSpPr>
        <p:spPr bwMode="auto">
          <a:xfrm flipH="1">
            <a:off x="6934200" y="4724400"/>
            <a:ext cx="457200" cy="8382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55657" name="Picture 9" descr="umlogo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8" name="Text Box 10"/>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55659" name="Text Box 11"/>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eramics 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182563"/>
            <a:ext cx="4195762" cy="3197225"/>
          </a:xfrm>
          <a:prstGeom prst="rect">
            <a:avLst/>
          </a:prstGeom>
          <a:noFill/>
          <a:extLst>
            <a:ext uri="{909E8E84-426E-40DD-AFC4-6F175D3DCCD1}">
              <a14:hiddenFill xmlns:a14="http://schemas.microsoft.com/office/drawing/2010/main">
                <a:solidFill>
                  <a:srgbClr val="FFFFFF"/>
                </a:solidFill>
              </a14:hiddenFill>
            </a:ext>
          </a:extLst>
        </p:spPr>
      </p:pic>
      <p:pic>
        <p:nvPicPr>
          <p:cNvPr id="156675" name="Picture 3" descr="U vs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3473450"/>
            <a:ext cx="3913188" cy="3203575"/>
          </a:xfrm>
          <a:prstGeom prst="rect">
            <a:avLst/>
          </a:prstGeom>
          <a:noFill/>
          <a:extLst>
            <a:ext uri="{909E8E84-426E-40DD-AFC4-6F175D3DCCD1}">
              <a14:hiddenFill xmlns:a14="http://schemas.microsoft.com/office/drawing/2010/main">
                <a:solidFill>
                  <a:srgbClr val="FFFFFF"/>
                </a:solidFill>
              </a14:hiddenFill>
            </a:ext>
          </a:extLst>
        </p:spPr>
      </p:pic>
      <p:pic>
        <p:nvPicPr>
          <p:cNvPr id="156676" name="Picture 4" descr="P101009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533400"/>
            <a:ext cx="3043238" cy="2282825"/>
          </a:xfrm>
          <a:prstGeom prst="rect">
            <a:avLst/>
          </a:prstGeom>
          <a:noFill/>
          <a:extLst>
            <a:ext uri="{909E8E84-426E-40DD-AFC4-6F175D3DCCD1}">
              <a14:hiddenFill xmlns:a14="http://schemas.microsoft.com/office/drawing/2010/main">
                <a:solidFill>
                  <a:srgbClr val="FFFFFF"/>
                </a:solidFill>
              </a14:hiddenFill>
            </a:ext>
          </a:extLst>
        </p:spPr>
      </p:pic>
      <p:sp>
        <p:nvSpPr>
          <p:cNvPr id="156677" name="Line 5"/>
          <p:cNvSpPr>
            <a:spLocks noChangeShapeType="1"/>
          </p:cNvSpPr>
          <p:nvPr/>
        </p:nvSpPr>
        <p:spPr bwMode="auto">
          <a:xfrm flipH="1" flipV="1">
            <a:off x="4495800" y="1371600"/>
            <a:ext cx="1676400" cy="3048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78" name="Line 6"/>
          <p:cNvSpPr>
            <a:spLocks noChangeShapeType="1"/>
          </p:cNvSpPr>
          <p:nvPr/>
        </p:nvSpPr>
        <p:spPr bwMode="auto">
          <a:xfrm>
            <a:off x="7467600" y="1981200"/>
            <a:ext cx="1143000" cy="39624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56679" name="Picture 7" descr="P101008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505200"/>
            <a:ext cx="2439988" cy="1830388"/>
          </a:xfrm>
          <a:prstGeom prst="rect">
            <a:avLst/>
          </a:prstGeom>
          <a:noFill/>
          <a:extLst>
            <a:ext uri="{909E8E84-426E-40DD-AFC4-6F175D3DCCD1}">
              <a14:hiddenFill xmlns:a14="http://schemas.microsoft.com/office/drawing/2010/main">
                <a:solidFill>
                  <a:srgbClr val="FFFFFF"/>
                </a:solidFill>
              </a14:hiddenFill>
            </a:ext>
          </a:extLst>
        </p:spPr>
      </p:pic>
      <p:pic>
        <p:nvPicPr>
          <p:cNvPr id="156680" name="Picture 8" descr="P101008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4876800"/>
            <a:ext cx="2439988" cy="1830388"/>
          </a:xfrm>
          <a:prstGeom prst="rect">
            <a:avLst/>
          </a:prstGeom>
          <a:noFill/>
          <a:extLst>
            <a:ext uri="{909E8E84-426E-40DD-AFC4-6F175D3DCCD1}">
              <a14:hiddenFill xmlns:a14="http://schemas.microsoft.com/office/drawing/2010/main">
                <a:solidFill>
                  <a:srgbClr val="FFFFFF"/>
                </a:solidFill>
              </a14:hiddenFill>
            </a:ext>
          </a:extLst>
        </p:spPr>
      </p:pic>
      <p:sp>
        <p:nvSpPr>
          <p:cNvPr id="156681" name="Line 9"/>
          <p:cNvSpPr>
            <a:spLocks noChangeShapeType="1"/>
          </p:cNvSpPr>
          <p:nvPr/>
        </p:nvSpPr>
        <p:spPr bwMode="auto">
          <a:xfrm>
            <a:off x="2667000" y="4343400"/>
            <a:ext cx="3352800" cy="1524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82" name="Line 10"/>
          <p:cNvSpPr>
            <a:spLocks noChangeShapeType="1"/>
          </p:cNvSpPr>
          <p:nvPr/>
        </p:nvSpPr>
        <p:spPr bwMode="auto">
          <a:xfrm flipV="1">
            <a:off x="4191000" y="4648200"/>
            <a:ext cx="2057400" cy="1524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683" name="Line 11"/>
          <p:cNvSpPr>
            <a:spLocks noChangeShapeType="1"/>
          </p:cNvSpPr>
          <p:nvPr/>
        </p:nvSpPr>
        <p:spPr bwMode="auto">
          <a:xfrm flipV="1">
            <a:off x="4267200" y="4648200"/>
            <a:ext cx="1981200" cy="1524000"/>
          </a:xfrm>
          <a:prstGeom prst="line">
            <a:avLst/>
          </a:prstGeom>
          <a:noFill/>
          <a:ln w="254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56684" name="Picture 12" descr="umlogo1"/>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5" name="Text Box 13"/>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56686" name="Text Box 14"/>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3"/>
          <p:cNvSpPr txBox="1">
            <a:spLocks noChangeArrowheads="1"/>
          </p:cNvSpPr>
          <p:nvPr/>
        </p:nvSpPr>
        <p:spPr bwMode="auto">
          <a:xfrm rot="16200000">
            <a:off x="-2628106" y="3563144"/>
            <a:ext cx="6078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p>
            <a:r>
              <a:rPr lang="en-US" sz="2000" b="1">
                <a:solidFill>
                  <a:schemeClr val="tx1"/>
                </a:solidFill>
                <a:effectLst/>
                <a:latin typeface="Arial Narrow" pitchFamily="34" charset="0"/>
              </a:rPr>
              <a:t>Department Environmental, Earth, &amp; Atmospheric Sciences</a:t>
            </a:r>
          </a:p>
        </p:txBody>
      </p:sp>
      <p:sp>
        <p:nvSpPr>
          <p:cNvPr id="158724" name="Text Box 4"/>
          <p:cNvSpPr txBox="1">
            <a:spLocks noChangeArrowheads="1"/>
          </p:cNvSpPr>
          <p:nvPr/>
        </p:nvSpPr>
        <p:spPr bwMode="auto">
          <a:xfrm>
            <a:off x="1447800" y="457200"/>
            <a:ext cx="708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a:solidFill>
                  <a:schemeClr val="tx1"/>
                </a:solidFill>
                <a:effectLst/>
                <a:latin typeface="Times New Roman" pitchFamily="18" charset="0"/>
              </a:rPr>
              <a:t>Trace elements and Forensic Science</a:t>
            </a:r>
          </a:p>
        </p:txBody>
      </p:sp>
      <p:sp>
        <p:nvSpPr>
          <p:cNvPr id="158725" name="Text Box 5"/>
          <p:cNvSpPr txBox="1">
            <a:spLocks noChangeArrowheads="1"/>
          </p:cNvSpPr>
          <p:nvPr/>
        </p:nvSpPr>
        <p:spPr bwMode="auto">
          <a:xfrm>
            <a:off x="3336925" y="422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endParaRPr lang="en-US" sz="2400" b="1">
              <a:solidFill>
                <a:schemeClr val="tx1"/>
              </a:solidFill>
              <a:effectLst/>
              <a:latin typeface="Times New Roman" pitchFamily="18" charset="0"/>
            </a:endParaRPr>
          </a:p>
        </p:txBody>
      </p:sp>
      <p:sp>
        <p:nvSpPr>
          <p:cNvPr id="158726" name="Text Box 6"/>
          <p:cNvSpPr txBox="1">
            <a:spLocks noChangeArrowheads="1"/>
          </p:cNvSpPr>
          <p:nvPr/>
        </p:nvSpPr>
        <p:spPr bwMode="auto">
          <a:xfrm>
            <a:off x="1676400" y="1600200"/>
            <a:ext cx="67056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400" b="1">
                <a:solidFill>
                  <a:schemeClr val="tx1"/>
                </a:solidFill>
                <a:effectLst/>
                <a:latin typeface="Times New Roman" pitchFamily="18" charset="0"/>
              </a:rPr>
              <a:t>The important point is that for numerous reasons similar materials can have different trace element concentrations. These differences can potentially be used to distinguish between items in a class and either match or eliminate the item.</a:t>
            </a:r>
          </a:p>
          <a:p>
            <a:pPr algn="l" eaLnBrk="0" hangingPunct="0">
              <a:spcBef>
                <a:spcPct val="50000"/>
              </a:spcBef>
            </a:pPr>
            <a:r>
              <a:rPr lang="en-US" sz="2400" b="1">
                <a:solidFill>
                  <a:schemeClr val="tx1"/>
                </a:solidFill>
                <a:effectLst/>
                <a:latin typeface="Times New Roman" pitchFamily="18" charset="0"/>
              </a:rPr>
              <a:t>For example: The grass on a suspect’s shoe is the same species as that found at a crime scene. But different trace element content for the grass at the crime scene compared to that on the suspect’s shoe indicates that the grass on the shoe did not come from the crime scene.</a:t>
            </a:r>
          </a:p>
        </p:txBody>
      </p:sp>
      <p:sp>
        <p:nvSpPr>
          <p:cNvPr id="158727" name="Text Box 7"/>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Stable Isotope mass spectr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3381375"/>
            <a:ext cx="4662488" cy="3494088"/>
          </a:xfrm>
          <a:prstGeom prst="rect">
            <a:avLst/>
          </a:prstGeom>
          <a:noFill/>
          <a:extLst>
            <a:ext uri="{909E8E84-426E-40DD-AFC4-6F175D3DCCD1}">
              <a14:hiddenFill xmlns:a14="http://schemas.microsoft.com/office/drawing/2010/main">
                <a:solidFill>
                  <a:srgbClr val="FFFFFF"/>
                </a:solidFill>
              </a14:hiddenFill>
            </a:ext>
          </a:extLst>
        </p:spPr>
      </p:pic>
      <p:pic>
        <p:nvPicPr>
          <p:cNvPr id="169987" name="Picture 3" descr="Gas Extraction 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4662488" cy="3246438"/>
          </a:xfrm>
          <a:prstGeom prst="rect">
            <a:avLst/>
          </a:prstGeom>
          <a:noFill/>
          <a:extLst>
            <a:ext uri="{909E8E84-426E-40DD-AFC4-6F175D3DCCD1}">
              <a14:hiddenFill xmlns:a14="http://schemas.microsoft.com/office/drawing/2010/main">
                <a:solidFill>
                  <a:srgbClr val="FFFFFF"/>
                </a:solidFill>
              </a14:hiddenFill>
            </a:ext>
          </a:extLst>
        </p:spPr>
      </p:pic>
      <p:pic>
        <p:nvPicPr>
          <p:cNvPr id="169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10000"/>
            <a:ext cx="333375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9" name="Picture 5" descr="umlogo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Text Box 7"/>
          <p:cNvSpPr txBox="1">
            <a:spLocks noChangeArrowheads="1"/>
          </p:cNvSpPr>
          <p:nvPr/>
        </p:nvSpPr>
        <p:spPr bwMode="auto">
          <a:xfrm>
            <a:off x="5638800" y="152400"/>
            <a:ext cx="350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b="1">
                <a:solidFill>
                  <a:srgbClr val="FFFF99"/>
                </a:solidFill>
                <a:effectLst/>
                <a:latin typeface="Times New Roman" pitchFamily="18" charset="0"/>
              </a:rPr>
              <a:t>Stable Isotopes</a:t>
            </a:r>
          </a:p>
        </p:txBody>
      </p:sp>
      <p:sp>
        <p:nvSpPr>
          <p:cNvPr id="169992" name="Text Box 8"/>
          <p:cNvSpPr txBox="1">
            <a:spLocks noChangeArrowheads="1"/>
          </p:cNvSpPr>
          <p:nvPr/>
        </p:nvSpPr>
        <p:spPr bwMode="auto">
          <a:xfrm>
            <a:off x="6096000" y="990600"/>
            <a:ext cx="2667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Laboratory set-up for determining stable isotope abundances</a:t>
            </a:r>
          </a:p>
        </p:txBody>
      </p:sp>
      <p:sp>
        <p:nvSpPr>
          <p:cNvPr id="169993" name="Text Box 9"/>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0" name="Group 2"/>
          <p:cNvGraphicFramePr>
            <a:graphicFrameLocks noGrp="1"/>
          </p:cNvGraphicFramePr>
          <p:nvPr/>
        </p:nvGraphicFramePr>
        <p:xfrm>
          <a:off x="1905000" y="609600"/>
          <a:ext cx="5943600" cy="5577840"/>
        </p:xfrm>
        <a:graphic>
          <a:graphicData uri="http://schemas.openxmlformats.org/drawingml/2006/table">
            <a:tbl>
              <a:tblPr/>
              <a:tblGrid>
                <a:gridCol w="2378075"/>
                <a:gridCol w="1584325"/>
                <a:gridCol w="1981200"/>
              </a:tblGrid>
              <a:tr h="40640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1" i="0" u="none" strike="noStrike" cap="none" normalizeH="0" baseline="0" smtClean="0">
                          <a:ln>
                            <a:noFill/>
                          </a:ln>
                          <a:solidFill>
                            <a:schemeClr val="tx1"/>
                          </a:solidFill>
                          <a:effectLst>
                            <a:outerShdw blurRad="38100" dist="38100" dir="2700000" algn="tl">
                              <a:srgbClr val="000000"/>
                            </a:outerShdw>
                          </a:effectLst>
                          <a:latin typeface="Arial" charset="0"/>
                        </a:rPr>
                        <a:t>Stable Isotopes Used in Forensic Applications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solidFill>
                  </a:tcPr>
                </a:tc>
                <a:tc hMerge="1">
                  <a:txBody>
                    <a:bodyPr/>
                    <a:lstStyle/>
                    <a:p>
                      <a:endParaRPr lang="en-US"/>
                    </a:p>
                  </a:txBody>
                  <a:tcPr/>
                </a:tc>
                <a:tc hMerge="1">
                  <a:txBody>
                    <a:bodyPr/>
                    <a:lstStyle/>
                    <a:p>
                      <a:endParaRPr lang="en-US"/>
                    </a:p>
                  </a:txBody>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rPr>
                        <a:t>Element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rPr>
                        <a:t>Isotope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rPr>
                        <a:t>Atom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Hydrogen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1</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99.985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2</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0.015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Carbon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12</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98.9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13</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Nitrogen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14</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99.63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15</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0.37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Oxygen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16</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99.762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17</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0.038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00"/>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30000" smtClean="0">
                          <a:ln>
                            <a:noFill/>
                          </a:ln>
                          <a:solidFill>
                            <a:schemeClr val="tx1"/>
                          </a:solidFill>
                          <a:effectLst>
                            <a:outerShdw blurRad="38100" dist="38100" dir="2700000" algn="tl">
                              <a:srgbClr val="000000"/>
                            </a:outerShdw>
                          </a:effectLst>
                          <a:latin typeface="Arial" charset="0"/>
                        </a:rPr>
                        <a:t>18</a:t>
                      </a: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00"/>
                    </a:solidFill>
                  </a:tcPr>
                </a:tc>
              </a:tr>
            </a:tbl>
          </a:graphicData>
        </a:graphic>
      </p:graphicFrame>
      <p:pic>
        <p:nvPicPr>
          <p:cNvPr id="171058" name="Picture 50"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60" name="Text Box 52"/>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1219200" y="381000"/>
            <a:ext cx="77724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algn="l">
              <a:defRPr>
                <a:solidFill>
                  <a:schemeClr val="tx1"/>
                </a:solidFill>
                <a:latin typeface="Arial" charset="0"/>
              </a:defRPr>
            </a:lvl1pPr>
            <a:lvl2pPr marL="863600" indent="-347663" algn="l">
              <a:defRPr>
                <a:solidFill>
                  <a:schemeClr val="tx1"/>
                </a:solidFill>
                <a:latin typeface="Arial" charset="0"/>
              </a:defRPr>
            </a:lvl2pPr>
            <a:lvl3pPr marL="1544638" indent="-457200" algn="l">
              <a:defRPr>
                <a:solidFill>
                  <a:schemeClr val="tx1"/>
                </a:solidFill>
                <a:latin typeface="Arial" charset="0"/>
              </a:defRPr>
            </a:lvl3pPr>
            <a:lvl4pPr marL="2116138" indent="-457200" algn="l">
              <a:defRPr>
                <a:solidFill>
                  <a:schemeClr val="tx1"/>
                </a:solidFill>
                <a:latin typeface="Arial" charset="0"/>
              </a:defRPr>
            </a:lvl4pPr>
            <a:lvl5pPr marL="2687638" indent="-457200" algn="l">
              <a:defRPr>
                <a:solidFill>
                  <a:schemeClr val="tx1"/>
                </a:solidFill>
                <a:latin typeface="Arial" charset="0"/>
              </a:defRPr>
            </a:lvl5pPr>
            <a:lvl6pPr marL="3144838" indent="-457200" fontAlgn="base">
              <a:spcBef>
                <a:spcPct val="0"/>
              </a:spcBef>
              <a:spcAft>
                <a:spcPct val="0"/>
              </a:spcAft>
              <a:defRPr>
                <a:solidFill>
                  <a:schemeClr val="tx1"/>
                </a:solidFill>
                <a:latin typeface="Arial" charset="0"/>
              </a:defRPr>
            </a:lvl6pPr>
            <a:lvl7pPr marL="3602038" indent="-457200" fontAlgn="base">
              <a:spcBef>
                <a:spcPct val="0"/>
              </a:spcBef>
              <a:spcAft>
                <a:spcPct val="0"/>
              </a:spcAft>
              <a:defRPr>
                <a:solidFill>
                  <a:schemeClr val="tx1"/>
                </a:solidFill>
                <a:latin typeface="Arial" charset="0"/>
              </a:defRPr>
            </a:lvl7pPr>
            <a:lvl8pPr marL="4059238" indent="-457200" fontAlgn="base">
              <a:spcBef>
                <a:spcPct val="0"/>
              </a:spcBef>
              <a:spcAft>
                <a:spcPct val="0"/>
              </a:spcAft>
              <a:defRPr>
                <a:solidFill>
                  <a:schemeClr val="tx1"/>
                </a:solidFill>
                <a:latin typeface="Arial" charset="0"/>
              </a:defRPr>
            </a:lvl8pPr>
            <a:lvl9pPr marL="4516438" indent="-457200" fontAlgn="base">
              <a:spcBef>
                <a:spcPct val="0"/>
              </a:spcBef>
              <a:spcAft>
                <a:spcPct val="0"/>
              </a:spcAft>
              <a:defRPr>
                <a:solidFill>
                  <a:schemeClr val="tx1"/>
                </a:solidFill>
                <a:latin typeface="Arial" charset="0"/>
              </a:defRPr>
            </a:lvl9pPr>
          </a:lstStyle>
          <a:p>
            <a:pPr>
              <a:spcBef>
                <a:spcPct val="50000"/>
              </a:spcBef>
            </a:pPr>
            <a:r>
              <a:rPr lang="en-US" sz="3200" b="1">
                <a:solidFill>
                  <a:srgbClr val="FFFFFF"/>
                </a:solidFill>
                <a:effectLst/>
                <a:latin typeface="Times New Roman" pitchFamily="18" charset="0"/>
              </a:rPr>
              <a:t>Stable isotopic fractionation takes place during</a:t>
            </a:r>
          </a:p>
          <a:p>
            <a:pPr lvl="1">
              <a:spcBef>
                <a:spcPct val="50000"/>
              </a:spcBef>
              <a:buFontTx/>
              <a:buAutoNum type="arabicPeriod"/>
            </a:pPr>
            <a:r>
              <a:rPr lang="en-US" sz="2800">
                <a:effectLst/>
                <a:latin typeface="Times New Roman" pitchFamily="18" charset="0"/>
              </a:rPr>
              <a:t>Physical,</a:t>
            </a:r>
          </a:p>
          <a:p>
            <a:pPr lvl="1">
              <a:spcBef>
                <a:spcPct val="50000"/>
              </a:spcBef>
              <a:buFontTx/>
              <a:buAutoNum type="arabicPeriod"/>
            </a:pPr>
            <a:r>
              <a:rPr lang="en-US" sz="2800">
                <a:effectLst/>
                <a:latin typeface="Times New Roman" pitchFamily="18" charset="0"/>
              </a:rPr>
              <a:t>Chemical, and	</a:t>
            </a:r>
          </a:p>
          <a:p>
            <a:pPr lvl="1">
              <a:spcBef>
                <a:spcPct val="50000"/>
              </a:spcBef>
              <a:buFontTx/>
              <a:buAutoNum type="arabicPeriod"/>
            </a:pPr>
            <a:r>
              <a:rPr lang="en-US" sz="2800">
                <a:effectLst/>
                <a:latin typeface="Times New Roman" pitchFamily="18" charset="0"/>
              </a:rPr>
              <a:t>Biological processes</a:t>
            </a:r>
          </a:p>
        </p:txBody>
      </p:sp>
      <p:sp>
        <p:nvSpPr>
          <p:cNvPr id="172035" name="Text Box 3"/>
          <p:cNvSpPr txBox="1">
            <a:spLocks noChangeArrowheads="1"/>
          </p:cNvSpPr>
          <p:nvPr/>
        </p:nvSpPr>
        <p:spPr bwMode="auto">
          <a:xfrm>
            <a:off x="1219200" y="3810000"/>
            <a:ext cx="7315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chemeClr val="tx1"/>
                </a:solidFill>
                <a:effectLst/>
                <a:latin typeface="Times New Roman" pitchFamily="18" charset="0"/>
              </a:rPr>
              <a:t>The partitioning of the isotopes is a function of the mass differences and occurs because the isotopically lighter molecule has a greater velocity or a higher vibrational energy.</a:t>
            </a:r>
          </a:p>
        </p:txBody>
      </p:sp>
      <p:pic>
        <p:nvPicPr>
          <p:cNvPr id="172036"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ctrTitle" idx="4294967295"/>
          </p:nvPr>
        </p:nvSpPr>
        <p:spPr>
          <a:xfrm>
            <a:off x="1143000" y="152400"/>
            <a:ext cx="7772400" cy="914400"/>
          </a:xfrm>
        </p:spPr>
        <p:txBody>
          <a:bodyPr/>
          <a:lstStyle/>
          <a:p>
            <a:r>
              <a:rPr lang="en-US" sz="4800">
                <a:solidFill>
                  <a:srgbClr val="FFFF66"/>
                </a:solidFill>
              </a:rPr>
              <a:t>Edmond Locard</a:t>
            </a:r>
          </a:p>
        </p:txBody>
      </p:sp>
      <p:pic>
        <p:nvPicPr>
          <p:cNvPr id="166916" name="Picture 4" descr="lo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66294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Fig6-6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
            <a:ext cx="6781800" cy="5435600"/>
          </a:xfrm>
          <a:prstGeom prst="rect">
            <a:avLst/>
          </a:prstGeom>
          <a:noFill/>
          <a:extLst>
            <a:ext uri="{909E8E84-426E-40DD-AFC4-6F175D3DCCD1}">
              <a14:hiddenFill xmlns:a14="http://schemas.microsoft.com/office/drawing/2010/main">
                <a:solidFill>
                  <a:srgbClr val="FFFFFF"/>
                </a:solidFill>
              </a14:hiddenFill>
            </a:ext>
          </a:extLst>
        </p:spPr>
      </p:pic>
      <p:sp>
        <p:nvSpPr>
          <p:cNvPr id="173059" name="Text Box 3"/>
          <p:cNvSpPr txBox="1">
            <a:spLocks noChangeArrowheads="1"/>
          </p:cNvSpPr>
          <p:nvPr/>
        </p:nvSpPr>
        <p:spPr bwMode="auto">
          <a:xfrm>
            <a:off x="1676400" y="5791200"/>
            <a:ext cx="6781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solidFill>
                  <a:schemeClr val="tx1"/>
                </a:solidFill>
                <a:effectLst/>
              </a:rPr>
              <a:t>Plot of </a:t>
            </a:r>
            <a:r>
              <a:rPr lang="en-US" sz="1600">
                <a:solidFill>
                  <a:schemeClr val="tx1"/>
                </a:solidFill>
                <a:effectLst/>
                <a:sym typeface="WP Greek Helve" pitchFamily="2" charset="2"/>
              </a:rPr>
              <a:t></a:t>
            </a:r>
            <a:r>
              <a:rPr lang="en-US" sz="1600">
                <a:solidFill>
                  <a:schemeClr val="tx1"/>
                </a:solidFill>
                <a:effectLst/>
              </a:rPr>
              <a:t>D versus </a:t>
            </a:r>
            <a:r>
              <a:rPr lang="en-US" sz="1600">
                <a:solidFill>
                  <a:schemeClr val="tx1"/>
                </a:solidFill>
                <a:effectLst/>
                <a:sym typeface="WP Greek Helve" pitchFamily="2" charset="2"/>
              </a:rPr>
              <a:t></a:t>
            </a:r>
            <a:r>
              <a:rPr lang="en-US" sz="1600" baseline="30000">
                <a:solidFill>
                  <a:schemeClr val="tx1"/>
                </a:solidFill>
                <a:effectLst/>
              </a:rPr>
              <a:t>18</a:t>
            </a:r>
            <a:r>
              <a:rPr lang="en-US" sz="1600">
                <a:solidFill>
                  <a:schemeClr val="tx1"/>
                </a:solidFill>
                <a:effectLst/>
              </a:rPr>
              <a:t>O illustrating the mean global meteoric water line and local meteoric water lines.</a:t>
            </a:r>
            <a:endParaRPr lang="en-US" sz="1600" b="1">
              <a:solidFill>
                <a:schemeClr val="tx1"/>
              </a:solidFill>
              <a:effectLst/>
            </a:endParaRPr>
          </a:p>
        </p:txBody>
      </p:sp>
      <p:pic>
        <p:nvPicPr>
          <p:cNvPr id="173060" name="Picture 4"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Map1">
            <a:hlinkClick r:id=""/>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924800" cy="4622800"/>
          </a:xfrm>
          <a:prstGeom prst="rect">
            <a:avLst/>
          </a:prstGeom>
          <a:noFill/>
          <a:extLst>
            <a:ext uri="{909E8E84-426E-40DD-AFC4-6F175D3DCCD1}">
              <a14:hiddenFill xmlns:a14="http://schemas.microsoft.com/office/drawing/2010/main">
                <a:solidFill>
                  <a:srgbClr val="FFFFFF"/>
                </a:solidFill>
              </a14:hiddenFill>
            </a:ext>
          </a:extLst>
        </p:spPr>
      </p:pic>
      <p:sp>
        <p:nvSpPr>
          <p:cNvPr id="174083" name="Text Box 3"/>
          <p:cNvSpPr txBox="1">
            <a:spLocks noChangeArrowheads="1"/>
          </p:cNvSpPr>
          <p:nvPr/>
        </p:nvSpPr>
        <p:spPr bwMode="auto">
          <a:xfrm>
            <a:off x="838200" y="152400"/>
            <a:ext cx="830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b="1">
                <a:solidFill>
                  <a:schemeClr val="tx1"/>
                </a:solidFill>
                <a:effectLst>
                  <a:outerShdw blurRad="38100" dist="38100" dir="2700000" algn="tl">
                    <a:srgbClr val="000000"/>
                  </a:outerShdw>
                </a:effectLst>
              </a:rPr>
              <a:t>Isotopic Composition of Water in the USA</a:t>
            </a:r>
          </a:p>
        </p:txBody>
      </p:sp>
      <p:pic>
        <p:nvPicPr>
          <p:cNvPr id="174084" name="Picture 4"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914400" y="0"/>
            <a:ext cx="7772400" cy="685800"/>
          </a:xfrm>
        </p:spPr>
        <p:txBody>
          <a:bodyPr/>
          <a:lstStyle/>
          <a:p>
            <a:r>
              <a:rPr lang="en-US" sz="3600" b="1"/>
              <a:t>Forensic Stable Isotope Cases</a:t>
            </a:r>
          </a:p>
        </p:txBody>
      </p:sp>
      <p:sp>
        <p:nvSpPr>
          <p:cNvPr id="175107" name="Rectangle 3"/>
          <p:cNvSpPr>
            <a:spLocks noGrp="1" noChangeArrowheads="1"/>
          </p:cNvSpPr>
          <p:nvPr>
            <p:ph type="body" idx="1"/>
          </p:nvPr>
        </p:nvSpPr>
        <p:spPr>
          <a:xfrm>
            <a:off x="1143000" y="914400"/>
            <a:ext cx="7543800" cy="5211763"/>
          </a:xfrm>
        </p:spPr>
        <p:txBody>
          <a:bodyPr/>
          <a:lstStyle/>
          <a:p>
            <a:pPr algn="ctr">
              <a:lnSpc>
                <a:spcPct val="90000"/>
              </a:lnSpc>
              <a:buFont typeface="Wingdings" pitchFamily="2" charset="2"/>
              <a:buNone/>
            </a:pPr>
            <a:r>
              <a:rPr lang="en-US" sz="3600" b="1">
                <a:solidFill>
                  <a:schemeClr val="accent2"/>
                </a:solidFill>
              </a:rPr>
              <a:t>Gasoline Isotopes</a:t>
            </a:r>
          </a:p>
          <a:p>
            <a:pPr>
              <a:lnSpc>
                <a:spcPct val="90000"/>
              </a:lnSpc>
            </a:pPr>
            <a:r>
              <a:rPr lang="en-US" sz="2800" b="1"/>
              <a:t>Gasoline from leaky service station tanks is a  frequent ground water contaminant</a:t>
            </a:r>
          </a:p>
          <a:p>
            <a:pPr>
              <a:lnSpc>
                <a:spcPct val="90000"/>
              </a:lnSpc>
            </a:pPr>
            <a:r>
              <a:rPr lang="en-US" sz="2800" b="1"/>
              <a:t>A professor at Penn State woke up one night to a popping sound in his basement </a:t>
            </a:r>
          </a:p>
          <a:p>
            <a:pPr>
              <a:lnSpc>
                <a:spcPct val="90000"/>
              </a:lnSpc>
            </a:pPr>
            <a:r>
              <a:rPr lang="en-US" sz="2800" b="1"/>
              <a:t>It turned out to be gasoline leaking into his sump pump from a leaky gas station up the hill from his house </a:t>
            </a:r>
          </a:p>
          <a:p>
            <a:pPr>
              <a:lnSpc>
                <a:spcPct val="90000"/>
              </a:lnSpc>
            </a:pPr>
            <a:r>
              <a:rPr lang="en-US" sz="2800" b="1"/>
              <a:t>The gasoline was exploding every time the pump came on</a:t>
            </a:r>
            <a:endParaRPr lang="en-US" sz="2800" b="1">
              <a:sym typeface="WP Greek Helve" pitchFamily="2" charset="2"/>
            </a:endParaRPr>
          </a:p>
          <a:p>
            <a:pPr>
              <a:lnSpc>
                <a:spcPct val="90000"/>
              </a:lnSpc>
            </a:pPr>
            <a:endParaRPr lang="en-US" sz="2800" b="1">
              <a:sym typeface="WP Greek Helve" pitchFamily="2" charset="2"/>
            </a:endParaRPr>
          </a:p>
        </p:txBody>
      </p:sp>
      <p:pic>
        <p:nvPicPr>
          <p:cNvPr id="175108"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600200"/>
            <a:ext cx="6553200" cy="4914900"/>
          </a:xfrm>
          <a:prstGeom prst="rect">
            <a:avLst/>
          </a:prstGeom>
          <a:noFill/>
          <a:extLst>
            <a:ext uri="{909E8E84-426E-40DD-AFC4-6F175D3DCCD1}">
              <a14:hiddenFill xmlns:a14="http://schemas.microsoft.com/office/drawing/2010/main">
                <a:solidFill>
                  <a:srgbClr val="FFFFFF"/>
                </a:solidFill>
              </a14:hiddenFill>
            </a:ext>
          </a:extLst>
        </p:spPr>
      </p:pic>
      <p:sp>
        <p:nvSpPr>
          <p:cNvPr id="176131" name="Text Box 3"/>
          <p:cNvSpPr txBox="1">
            <a:spLocks noChangeArrowheads="1"/>
          </p:cNvSpPr>
          <p:nvPr/>
        </p:nvSpPr>
        <p:spPr bwMode="auto">
          <a:xfrm>
            <a:off x="1676400" y="152400"/>
            <a:ext cx="6629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a:solidFill>
                  <a:schemeClr val="tx1"/>
                </a:solidFill>
                <a:effectLst/>
                <a:latin typeface="Times New Roman" pitchFamily="18" charset="0"/>
              </a:rPr>
              <a:t>There were two gasoline stations up hill from the professor’s house. Which one was the source of the gasoline leaking into the sump pump?</a:t>
            </a:r>
          </a:p>
        </p:txBody>
      </p:sp>
      <p:sp>
        <p:nvSpPr>
          <p:cNvPr id="176132" name="Oval 4"/>
          <p:cNvSpPr>
            <a:spLocks noChangeArrowheads="1"/>
          </p:cNvSpPr>
          <p:nvPr/>
        </p:nvSpPr>
        <p:spPr bwMode="auto">
          <a:xfrm>
            <a:off x="3429000" y="4343400"/>
            <a:ext cx="1295400" cy="1295400"/>
          </a:xfrm>
          <a:prstGeom prst="ellipse">
            <a:avLst/>
          </a:prstGeom>
          <a:solidFill>
            <a:schemeClr val="accent2">
              <a:alpha val="39999"/>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6133" name="Oval 5"/>
          <p:cNvSpPr>
            <a:spLocks noChangeArrowheads="1"/>
          </p:cNvSpPr>
          <p:nvPr/>
        </p:nvSpPr>
        <p:spPr bwMode="auto">
          <a:xfrm>
            <a:off x="4114800" y="49530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6134" name="Text Box 6"/>
          <p:cNvSpPr txBox="1">
            <a:spLocks noChangeArrowheads="1"/>
          </p:cNvSpPr>
          <p:nvPr/>
        </p:nvSpPr>
        <p:spPr bwMode="auto">
          <a:xfrm>
            <a:off x="3276600" y="32766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b="1">
                <a:solidFill>
                  <a:srgbClr val="000000"/>
                </a:solidFill>
                <a:effectLst/>
                <a:latin typeface="Times New Roman" pitchFamily="18" charset="0"/>
              </a:rPr>
              <a:t>The station dispensing Brand A gasoline was the source.</a:t>
            </a:r>
          </a:p>
        </p:txBody>
      </p:sp>
      <p:sp>
        <p:nvSpPr>
          <p:cNvPr id="176135" name="Line 7"/>
          <p:cNvSpPr>
            <a:spLocks noChangeShapeType="1"/>
          </p:cNvSpPr>
          <p:nvPr/>
        </p:nvSpPr>
        <p:spPr bwMode="auto">
          <a:xfrm flipH="1">
            <a:off x="4114800" y="3962400"/>
            <a:ext cx="762000" cy="838200"/>
          </a:xfrm>
          <a:prstGeom prst="line">
            <a:avLst/>
          </a:prstGeom>
          <a:noFill/>
          <a:ln w="9525">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76136" name="Picture 8"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8" name="Text Box 10"/>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914400" y="381000"/>
            <a:ext cx="8229600" cy="457200"/>
          </a:xfrm>
        </p:spPr>
        <p:txBody>
          <a:bodyPr/>
          <a:lstStyle/>
          <a:p>
            <a:r>
              <a:rPr lang="en-US" sz="3600" b="1"/>
              <a:t>You Are What You Eat &amp; Drink</a:t>
            </a:r>
          </a:p>
        </p:txBody>
      </p:sp>
      <p:sp>
        <p:nvSpPr>
          <p:cNvPr id="177155" name="Rectangle 3"/>
          <p:cNvSpPr>
            <a:spLocks noGrp="1" noChangeArrowheads="1"/>
          </p:cNvSpPr>
          <p:nvPr>
            <p:ph type="body" idx="1"/>
          </p:nvPr>
        </p:nvSpPr>
        <p:spPr>
          <a:xfrm>
            <a:off x="990600" y="1600200"/>
            <a:ext cx="7924800" cy="4038600"/>
          </a:xfrm>
        </p:spPr>
        <p:txBody>
          <a:bodyPr/>
          <a:lstStyle/>
          <a:p>
            <a:pPr>
              <a:lnSpc>
                <a:spcPct val="90000"/>
              </a:lnSpc>
            </a:pPr>
            <a:r>
              <a:rPr lang="en-US" sz="2800"/>
              <a:t>The isotopic content of both food and water vary from place to place</a:t>
            </a:r>
          </a:p>
          <a:p>
            <a:pPr>
              <a:lnSpc>
                <a:spcPct val="90000"/>
              </a:lnSpc>
            </a:pPr>
            <a:endParaRPr lang="en-US" sz="2800"/>
          </a:p>
          <a:p>
            <a:pPr>
              <a:lnSpc>
                <a:spcPct val="90000"/>
              </a:lnSpc>
            </a:pPr>
            <a:r>
              <a:rPr lang="en-US" sz="2800"/>
              <a:t>People and animals eating and drinking in different places take on the isotopic signatures of their environment</a:t>
            </a:r>
          </a:p>
          <a:p>
            <a:pPr>
              <a:lnSpc>
                <a:spcPct val="90000"/>
              </a:lnSpc>
            </a:pPr>
            <a:endParaRPr lang="en-US" sz="2800"/>
          </a:p>
          <a:p>
            <a:pPr>
              <a:lnSpc>
                <a:spcPct val="90000"/>
              </a:lnSpc>
            </a:pPr>
            <a:r>
              <a:rPr lang="en-US" sz="2800"/>
              <a:t>Your travel history is in your hair, teeth, bones, etc.</a:t>
            </a:r>
          </a:p>
        </p:txBody>
      </p:sp>
      <p:pic>
        <p:nvPicPr>
          <p:cNvPr id="177156"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77724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79" name="Picture 3"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C-N Isotopes hero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3475038"/>
            <a:ext cx="6581775" cy="3382962"/>
          </a:xfrm>
          <a:prstGeom prst="rect">
            <a:avLst/>
          </a:prstGeom>
          <a:noFill/>
          <a:extLst>
            <a:ext uri="{909E8E84-426E-40DD-AFC4-6F175D3DCCD1}">
              <a14:hiddenFill xmlns:a14="http://schemas.microsoft.com/office/drawing/2010/main">
                <a:solidFill>
                  <a:srgbClr val="FFFFFF"/>
                </a:solidFill>
              </a14:hiddenFill>
            </a:ext>
          </a:extLst>
        </p:spPr>
      </p:pic>
      <p:pic>
        <p:nvPicPr>
          <p:cNvPr id="179203" name="Picture 3" descr="C-N Isotopes coca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413" y="0"/>
            <a:ext cx="3684587" cy="3379788"/>
          </a:xfrm>
          <a:prstGeom prst="rect">
            <a:avLst/>
          </a:prstGeom>
          <a:noFill/>
          <a:extLst>
            <a:ext uri="{909E8E84-426E-40DD-AFC4-6F175D3DCCD1}">
              <a14:hiddenFill xmlns:a14="http://schemas.microsoft.com/office/drawing/2010/main">
                <a:solidFill>
                  <a:srgbClr val="FFFFFF"/>
                </a:solidFill>
              </a14:hiddenFill>
            </a:ext>
          </a:extLst>
        </p:spPr>
      </p:pic>
      <p:sp>
        <p:nvSpPr>
          <p:cNvPr id="179204" name="Text Box 4"/>
          <p:cNvSpPr txBox="1">
            <a:spLocks noChangeArrowheads="1"/>
          </p:cNvSpPr>
          <p:nvPr/>
        </p:nvSpPr>
        <p:spPr bwMode="auto">
          <a:xfrm>
            <a:off x="990600" y="90488"/>
            <a:ext cx="4191000"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effectLst/>
                <a:latin typeface="Times New Roman" pitchFamily="18" charset="0"/>
              </a:rPr>
              <a:t>Forensic Geology</a:t>
            </a:r>
          </a:p>
          <a:p>
            <a:pPr algn="l">
              <a:spcBef>
                <a:spcPct val="50000"/>
              </a:spcBef>
            </a:pPr>
            <a:r>
              <a:rPr lang="en-US" sz="2400">
                <a:solidFill>
                  <a:schemeClr val="tx1"/>
                </a:solidFill>
                <a:effectLst/>
                <a:latin typeface="Times New Roman" pitchFamily="18" charset="0"/>
              </a:rPr>
              <a:t>Stable isotopes can be used to identify the geo-location of heroin (and morphine) and cocaine.</a:t>
            </a:r>
          </a:p>
          <a:p>
            <a:pPr algn="l">
              <a:spcBef>
                <a:spcPct val="50000"/>
              </a:spcBef>
            </a:pPr>
            <a:r>
              <a:rPr lang="en-US" sz="2400">
                <a:solidFill>
                  <a:schemeClr val="tx1"/>
                </a:solidFill>
                <a:effectLst/>
                <a:latin typeface="Times New Roman" pitchFamily="18" charset="0"/>
              </a:rPr>
              <a:t>Ehleringer et al. (1999)</a:t>
            </a:r>
          </a:p>
        </p:txBody>
      </p:sp>
      <p:pic>
        <p:nvPicPr>
          <p:cNvPr id="179205" name="Picture 5" descr="umlogo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 Box 7"/>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6"/>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180231" name="Text Box 7"/>
          <p:cNvSpPr txBox="1">
            <a:spLocks noChangeArrowheads="1"/>
          </p:cNvSpPr>
          <p:nvPr/>
        </p:nvSpPr>
        <p:spPr bwMode="auto">
          <a:xfrm>
            <a:off x="1828800" y="152400"/>
            <a:ext cx="640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effectLst>
                  <a:outerShdw blurRad="38100" dist="38100" dir="2700000" algn="tl">
                    <a:srgbClr val="000000"/>
                  </a:outerShdw>
                </a:effectLst>
              </a:rPr>
              <a:t>Search for Buried Materials</a:t>
            </a:r>
          </a:p>
        </p:txBody>
      </p:sp>
      <p:pic>
        <p:nvPicPr>
          <p:cNvPr id="180232" name="Picture 8" descr="Search for buried materials flow ch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762000"/>
            <a:ext cx="5943600" cy="5922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181254" name="Picture 6" descr="Airphot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600200"/>
            <a:ext cx="8043862" cy="2206625"/>
          </a:xfrm>
          <a:prstGeom prst="rect">
            <a:avLst/>
          </a:prstGeom>
          <a:noFill/>
          <a:extLst>
            <a:ext uri="{909E8E84-426E-40DD-AFC4-6F175D3DCCD1}">
              <a14:hiddenFill xmlns:a14="http://schemas.microsoft.com/office/drawing/2010/main">
                <a:solidFill>
                  <a:srgbClr val="FFFFFF"/>
                </a:solidFill>
              </a14:hiddenFill>
            </a:ext>
          </a:extLst>
        </p:spPr>
      </p:pic>
      <p:sp>
        <p:nvSpPr>
          <p:cNvPr id="181255" name="Text Box 7"/>
          <p:cNvSpPr txBox="1">
            <a:spLocks noChangeArrowheads="1"/>
          </p:cNvSpPr>
          <p:nvPr/>
        </p:nvSpPr>
        <p:spPr bwMode="auto">
          <a:xfrm>
            <a:off x="2438400" y="381000"/>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effectLst>
                  <a:outerShdw blurRad="38100" dist="38100" dir="2700000" algn="tl">
                    <a:srgbClr val="000000"/>
                  </a:outerShdw>
                </a:effectLst>
              </a:rPr>
              <a:t>Air photo interpretation</a:t>
            </a:r>
          </a:p>
        </p:txBody>
      </p:sp>
      <p:sp>
        <p:nvSpPr>
          <p:cNvPr id="181256" name="Text Box 8"/>
          <p:cNvSpPr txBox="1">
            <a:spLocks noChangeArrowheads="1"/>
          </p:cNvSpPr>
          <p:nvPr/>
        </p:nvSpPr>
        <p:spPr bwMode="auto">
          <a:xfrm>
            <a:off x="1524000" y="4114800"/>
            <a:ext cx="7010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effectLst>
                  <a:outerShdw blurRad="38100" dist="38100" dir="2700000" algn="tl">
                    <a:srgbClr val="000000"/>
                  </a:outerShdw>
                </a:effectLst>
              </a:rPr>
              <a:t>Body may have been dumped in a stream. Identify access points and locations (point bars) where the body may have lodged. Narrow search area to these locations.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182276" name="Picture 4" descr="Airphoto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7825" y="228600"/>
            <a:ext cx="4784725" cy="6303963"/>
          </a:xfrm>
          <a:prstGeom prst="rect">
            <a:avLst/>
          </a:prstGeom>
          <a:noFill/>
          <a:extLst>
            <a:ext uri="{909E8E84-426E-40DD-AFC4-6F175D3DCCD1}">
              <a14:hiddenFill xmlns:a14="http://schemas.microsoft.com/office/drawing/2010/main">
                <a:solidFill>
                  <a:srgbClr val="FFFFFF"/>
                </a:solidFill>
              </a14:hiddenFill>
            </a:ext>
          </a:extLst>
        </p:spPr>
      </p:pic>
      <p:sp>
        <p:nvSpPr>
          <p:cNvPr id="182277" name="Text Box 5"/>
          <p:cNvSpPr txBox="1">
            <a:spLocks noChangeArrowheads="1"/>
          </p:cNvSpPr>
          <p:nvPr/>
        </p:nvSpPr>
        <p:spPr bwMode="auto">
          <a:xfrm>
            <a:off x="1143000" y="1600200"/>
            <a:ext cx="2819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effectLst>
                  <a:outerShdw blurRad="38100" dist="38100" dir="2700000" algn="tl">
                    <a:srgbClr val="000000"/>
                  </a:outerShdw>
                </a:effectLst>
              </a:rPr>
              <a:t>A – disturbed sediment indicated where body had been dragged into the pond.</a:t>
            </a:r>
          </a:p>
          <a:p>
            <a:pPr algn="l">
              <a:spcBef>
                <a:spcPct val="50000"/>
              </a:spcBef>
            </a:pPr>
            <a:r>
              <a:rPr lang="en-US" sz="2000">
                <a:effectLst>
                  <a:outerShdw blurRad="38100" dist="38100" dir="2700000" algn="tl">
                    <a:srgbClr val="000000"/>
                  </a:outerShdw>
                </a:effectLst>
              </a:rPr>
              <a:t>B – illegal race track visible in air photo.</a:t>
            </a:r>
          </a:p>
          <a:p>
            <a:pPr algn="l">
              <a:spcBef>
                <a:spcPct val="50000"/>
              </a:spcBef>
            </a:pPr>
            <a:r>
              <a:rPr lang="en-US" sz="2000">
                <a:effectLst>
                  <a:outerShdw blurRad="38100" dist="38100" dir="2700000" algn="tl">
                    <a:srgbClr val="000000"/>
                  </a:outerShdw>
                </a:effectLst>
              </a:rPr>
              <a:t>C- possible access points converge on a single location where the body was found.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81075" y="381000"/>
            <a:ext cx="7934325" cy="1441450"/>
          </a:xfrm>
          <a:solidFill>
            <a:schemeClr val="bg2"/>
          </a:solidFill>
          <a:ln w="12700" cap="flat">
            <a:solidFill>
              <a:srgbClr val="FF6633"/>
            </a:solidFill>
          </a:ln>
          <a:effectLst>
            <a:outerShdw dist="107763" dir="2700000" algn="ctr" rotWithShape="0">
              <a:srgbClr val="000000"/>
            </a:outerShdw>
          </a:effectLst>
        </p:spPr>
        <p:txBody>
          <a:bodyPr wrap="square" lIns="90488" tIns="44450" rIns="90488" bIns="44450">
            <a:spAutoFit/>
          </a:bodyPr>
          <a:lstStyle/>
          <a:p>
            <a:r>
              <a:rPr lang="en-US">
                <a:solidFill>
                  <a:srgbClr val="FFFF66"/>
                </a:solidFill>
              </a:rPr>
              <a:t>LOCARD-THE EXCHANGE  PRINCIPLE</a:t>
            </a:r>
          </a:p>
        </p:txBody>
      </p:sp>
      <p:sp>
        <p:nvSpPr>
          <p:cNvPr id="167939" name="Rectangle 3"/>
          <p:cNvSpPr>
            <a:spLocks noGrp="1" noChangeArrowheads="1"/>
          </p:cNvSpPr>
          <p:nvPr>
            <p:ph type="body" idx="4294967295"/>
          </p:nvPr>
        </p:nvSpPr>
        <p:spPr>
          <a:xfrm>
            <a:off x="990600" y="2362200"/>
            <a:ext cx="7924800" cy="4038600"/>
          </a:xfrm>
          <a:ln w="12700" cap="flat">
            <a:solidFill>
              <a:srgbClr val="FF6633"/>
            </a:solidFill>
            <a:miter lim="800000"/>
            <a:headEnd/>
            <a:tailEnd/>
          </a:ln>
        </p:spPr>
        <p:txBody>
          <a:bodyPr lIns="90488" tIns="44450" rIns="90488" bIns="44450"/>
          <a:lstStyle/>
          <a:p>
            <a:pPr>
              <a:buFont typeface="Arial" pitchFamily="34" charset="0"/>
              <a:buChar char="•"/>
            </a:pPr>
            <a:r>
              <a:rPr lang="en-US" dirty="0">
                <a:solidFill>
                  <a:srgbClr val="FFFF66"/>
                </a:solidFill>
              </a:rPr>
              <a:t>Whenever two objects come in contact, there is always a transfer of material. The methods of detection may not be sensitive enough to demonstrate this, or the decay rate may be so rapid that all evidence of transfer is vanished after a given time. Nonetheless, the transfer has taken place.</a:t>
            </a:r>
          </a:p>
          <a:p>
            <a:pPr>
              <a:buFont typeface="Monotype Sorts" pitchFamily="2" charset="2"/>
              <a:buChar char="•"/>
            </a:pPr>
            <a:endParaRPr lang="en-US" dirty="0">
              <a:solidFill>
                <a:srgbClr val="FFFF66"/>
              </a:solidFill>
            </a:endParaRPr>
          </a:p>
        </p:txBody>
      </p:sp>
      <p:pic>
        <p:nvPicPr>
          <p:cNvPr id="167940" name="Picture 4" descr="umlogo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 Box 5"/>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183300" name="Picture 4" descr="Airphot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2400"/>
            <a:ext cx="5357813" cy="6477000"/>
          </a:xfrm>
          <a:prstGeom prst="rect">
            <a:avLst/>
          </a:prstGeom>
          <a:noFill/>
          <a:extLst>
            <a:ext uri="{909E8E84-426E-40DD-AFC4-6F175D3DCCD1}">
              <a14:hiddenFill xmlns:a14="http://schemas.microsoft.com/office/drawing/2010/main">
                <a:solidFill>
                  <a:srgbClr val="FFFFFF"/>
                </a:solidFill>
              </a14:hiddenFill>
            </a:ext>
          </a:extLst>
        </p:spPr>
      </p:pic>
      <p:sp>
        <p:nvSpPr>
          <p:cNvPr id="183301" name="Text Box 5"/>
          <p:cNvSpPr txBox="1">
            <a:spLocks noChangeArrowheads="1"/>
          </p:cNvSpPr>
          <p:nvPr/>
        </p:nvSpPr>
        <p:spPr bwMode="auto">
          <a:xfrm>
            <a:off x="1143000" y="762000"/>
            <a:ext cx="1752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800">
                <a:effectLst>
                  <a:outerShdw blurRad="38100" dist="38100" dir="2700000" algn="tl">
                    <a:srgbClr val="000000"/>
                  </a:outerShdw>
                </a:effectLst>
              </a:rPr>
              <a:t>Determination of relative age of ground disturbance.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184324" name="Picture 4" descr="G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7848600" cy="4370388"/>
          </a:xfrm>
          <a:prstGeom prst="rect">
            <a:avLst/>
          </a:prstGeom>
          <a:noFill/>
          <a:extLst>
            <a:ext uri="{909E8E84-426E-40DD-AFC4-6F175D3DCCD1}">
              <a14:hiddenFill xmlns:a14="http://schemas.microsoft.com/office/drawing/2010/main">
                <a:solidFill>
                  <a:srgbClr val="FFFFFF"/>
                </a:solidFill>
              </a14:hiddenFill>
            </a:ext>
          </a:extLst>
        </p:spPr>
      </p:pic>
      <p:sp>
        <p:nvSpPr>
          <p:cNvPr id="184325" name="Text Box 5"/>
          <p:cNvSpPr txBox="1">
            <a:spLocks noChangeArrowheads="1"/>
          </p:cNvSpPr>
          <p:nvPr/>
        </p:nvSpPr>
        <p:spPr bwMode="auto">
          <a:xfrm>
            <a:off x="1752600" y="381000"/>
            <a:ext cx="640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effectLst>
                  <a:outerShdw blurRad="38100" dist="38100" dir="2700000" algn="tl">
                    <a:srgbClr val="000000"/>
                  </a:outerShdw>
                </a:effectLst>
              </a:rPr>
              <a:t>GPR and Identification of Burials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3"/>
          <p:cNvSpPr txBox="1">
            <a:spLocks noChangeArrowheads="1"/>
          </p:cNvSpPr>
          <p:nvPr/>
        </p:nvSpPr>
        <p:spPr bwMode="auto">
          <a:xfrm>
            <a:off x="1143000" y="304800"/>
            <a:ext cx="6934200"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b="1" dirty="0" smtClean="0">
                <a:solidFill>
                  <a:srgbClr val="FFFFFF"/>
                </a:solidFill>
                <a:effectLst/>
                <a:latin typeface="Times New Roman" pitchFamily="18" charset="0"/>
              </a:rPr>
              <a:t>Nuclear Forensics</a:t>
            </a:r>
          </a:p>
          <a:p>
            <a:pPr eaLnBrk="0" hangingPunct="0">
              <a:spcBef>
                <a:spcPct val="50000"/>
              </a:spcBef>
            </a:pPr>
            <a:r>
              <a:rPr lang="en-US" sz="2800" b="1" dirty="0" smtClean="0">
                <a:solidFill>
                  <a:srgbClr val="FFFFFF"/>
                </a:solidFill>
                <a:effectLst/>
                <a:latin typeface="Times New Roman" pitchFamily="18" charset="0"/>
              </a:rPr>
              <a:t>Dawn of the Atomic Age</a:t>
            </a:r>
          </a:p>
          <a:p>
            <a:pPr eaLnBrk="0" hangingPunct="0">
              <a:spcBef>
                <a:spcPct val="50000"/>
              </a:spcBef>
            </a:pPr>
            <a:r>
              <a:rPr lang="en-US" sz="2400" b="1" dirty="0" smtClean="0">
                <a:solidFill>
                  <a:srgbClr val="FFFFFF"/>
                </a:solidFill>
                <a:effectLst/>
                <a:latin typeface="Times New Roman" pitchFamily="18" charset="0"/>
              </a:rPr>
              <a:t>Detonation of the Trinity “gadget”</a:t>
            </a:r>
          </a:p>
          <a:p>
            <a:pPr eaLnBrk="0" hangingPunct="0">
              <a:spcBef>
                <a:spcPct val="50000"/>
              </a:spcBef>
            </a:pPr>
            <a:r>
              <a:rPr lang="en-US" sz="2400" b="1" dirty="0" smtClean="0">
                <a:solidFill>
                  <a:srgbClr val="FFFFFF"/>
                </a:solidFill>
                <a:effectLst/>
                <a:latin typeface="Times New Roman" pitchFamily="18" charset="0"/>
              </a:rPr>
              <a:t>Monday, 16 July, 1945 at 5:29 AM MWT </a:t>
            </a:r>
          </a:p>
        </p:txBody>
      </p:sp>
      <p:sp>
        <p:nvSpPr>
          <p:cNvPr id="28676" name="Text Box 4"/>
          <p:cNvSpPr txBox="1">
            <a:spLocks noChangeArrowheads="1"/>
          </p:cNvSpPr>
          <p:nvPr/>
        </p:nvSpPr>
        <p:spPr bwMode="auto">
          <a:xfrm>
            <a:off x="1828800" y="2819400"/>
            <a:ext cx="548640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2713" indent="-11271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l" eaLnBrk="0" hangingPunct="0">
              <a:spcBef>
                <a:spcPct val="50000"/>
              </a:spcBef>
              <a:buFontTx/>
              <a:buChar char="•"/>
            </a:pPr>
            <a:r>
              <a:rPr lang="en-US" sz="2000" dirty="0" smtClean="0">
                <a:solidFill>
                  <a:srgbClr val="FFFFFF"/>
                </a:solidFill>
                <a:effectLst/>
              </a:rPr>
              <a:t>Cloud height – 50,000 to 70,000 feet</a:t>
            </a:r>
          </a:p>
          <a:p>
            <a:pPr algn="l" eaLnBrk="0" hangingPunct="0">
              <a:spcBef>
                <a:spcPct val="50000"/>
              </a:spcBef>
              <a:buFontTx/>
              <a:buChar char="•"/>
            </a:pPr>
            <a:r>
              <a:rPr lang="en-US" sz="2000" dirty="0" smtClean="0">
                <a:solidFill>
                  <a:srgbClr val="FFFFFF"/>
                </a:solidFill>
                <a:effectLst/>
              </a:rPr>
              <a:t>Yield 20 to 22 kilotons</a:t>
            </a:r>
          </a:p>
          <a:p>
            <a:pPr algn="l" eaLnBrk="0" hangingPunct="0">
              <a:spcBef>
                <a:spcPct val="50000"/>
              </a:spcBef>
              <a:buFontTx/>
              <a:buChar char="•"/>
            </a:pPr>
            <a:r>
              <a:rPr lang="en-US" sz="2000" dirty="0" smtClean="0">
                <a:solidFill>
                  <a:srgbClr val="FFFFFF"/>
                </a:solidFill>
                <a:effectLst/>
              </a:rPr>
              <a:t>Of the 6 kg of Pu-239 in the bomb, it is estimated that only 1.2 kg was consumed during the explosion.</a:t>
            </a:r>
          </a:p>
          <a:p>
            <a:pPr algn="l" eaLnBrk="0" hangingPunct="0">
              <a:spcBef>
                <a:spcPct val="50000"/>
              </a:spcBef>
              <a:buFontTx/>
              <a:buChar char="•"/>
            </a:pPr>
            <a:r>
              <a:rPr lang="en-US" sz="2000" dirty="0" smtClean="0">
                <a:solidFill>
                  <a:srgbClr val="FFFFFF"/>
                </a:solidFill>
                <a:effectLst/>
              </a:rPr>
              <a:t>Average fireball temperature = 8430 K</a:t>
            </a:r>
            <a:endParaRPr lang="en-US" sz="1800" dirty="0" smtClean="0">
              <a:solidFill>
                <a:srgbClr val="FFFFFF"/>
              </a:solidFill>
              <a:effectLst/>
            </a:endParaRPr>
          </a:p>
        </p:txBody>
      </p:sp>
    </p:spTree>
    <p:extLst>
      <p:ext uri="{BB962C8B-B14F-4D97-AF65-F5344CB8AC3E}">
        <p14:creationId xmlns:p14="http://schemas.microsoft.com/office/powerpoint/2010/main" val="16239820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28h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510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2438400" y="31242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000" b="1" smtClean="0">
                <a:solidFill>
                  <a:srgbClr val="FFFFFF"/>
                </a:solidFill>
                <a:effectLst/>
                <a:latin typeface="Times New Roman" pitchFamily="18" charset="0"/>
              </a:rPr>
              <a:t>Ground zero</a:t>
            </a:r>
          </a:p>
        </p:txBody>
      </p:sp>
      <p:sp>
        <p:nvSpPr>
          <p:cNvPr id="29702" name="Line 6"/>
          <p:cNvSpPr>
            <a:spLocks noChangeShapeType="1"/>
          </p:cNvSpPr>
          <p:nvPr/>
        </p:nvSpPr>
        <p:spPr bwMode="auto">
          <a:xfrm>
            <a:off x="4038600" y="3352800"/>
            <a:ext cx="990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smtClean="0">
              <a:solidFill>
                <a:srgbClr val="FFFFFF"/>
              </a:solidFill>
              <a:effectLst/>
              <a:latin typeface="Times New Roman" pitchFamily="18" charset="0"/>
            </a:endParaRPr>
          </a:p>
        </p:txBody>
      </p:sp>
      <p:sp>
        <p:nvSpPr>
          <p:cNvPr id="29703" name="Text Box 7"/>
          <p:cNvSpPr txBox="1">
            <a:spLocks noChangeArrowheads="1"/>
          </p:cNvSpPr>
          <p:nvPr/>
        </p:nvSpPr>
        <p:spPr bwMode="auto">
          <a:xfrm>
            <a:off x="4419600" y="1371600"/>
            <a:ext cx="335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000" b="1" smtClean="0">
                <a:solidFill>
                  <a:srgbClr val="FFFFFF"/>
                </a:solidFill>
                <a:effectLst/>
                <a:latin typeface="Times New Roman" pitchFamily="18" charset="0"/>
              </a:rPr>
              <a:t>Trinitite glass forms the dark layer with radiating spikes around ground zero.</a:t>
            </a:r>
          </a:p>
        </p:txBody>
      </p:sp>
      <p:sp>
        <p:nvSpPr>
          <p:cNvPr id="29704" name="Text Box 8"/>
          <p:cNvSpPr txBox="1">
            <a:spLocks noChangeArrowheads="1"/>
          </p:cNvSpPr>
          <p:nvPr/>
        </p:nvSpPr>
        <p:spPr bwMode="auto">
          <a:xfrm>
            <a:off x="6172200" y="5410200"/>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000" b="1" smtClean="0">
                <a:solidFill>
                  <a:srgbClr val="FFFFFF"/>
                </a:solidFill>
                <a:effectLst/>
                <a:latin typeface="Times New Roman" pitchFamily="18" charset="0"/>
              </a:rPr>
              <a:t>100-ton test shot</a:t>
            </a:r>
          </a:p>
        </p:txBody>
      </p:sp>
    </p:spTree>
    <p:extLst>
      <p:ext uri="{BB962C8B-B14F-4D97-AF65-F5344CB8AC3E}">
        <p14:creationId xmlns:p14="http://schemas.microsoft.com/office/powerpoint/2010/main" val="5125556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BEADS_SITE2_PART_B_HERMES_COLLECTI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9938" y="3838575"/>
            <a:ext cx="2605087" cy="2738438"/>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trinitite pancake 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143000"/>
            <a:ext cx="5486400" cy="2243138"/>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Trinitite fragments pa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0" y="3838575"/>
            <a:ext cx="417671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Red Trinit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1143000"/>
            <a:ext cx="2624138" cy="2239963"/>
          </a:xfrm>
          <a:prstGeom prst="rect">
            <a:avLst/>
          </a:prstGeom>
          <a:noFill/>
          <a:extLst>
            <a:ext uri="{909E8E84-426E-40DD-AFC4-6F175D3DCCD1}">
              <a14:hiddenFill xmlns:a14="http://schemas.microsoft.com/office/drawing/2010/main">
                <a:solidFill>
                  <a:srgbClr val="FFFFFF"/>
                </a:solidFill>
              </a14:hiddenFill>
            </a:ext>
          </a:extLst>
        </p:spPr>
      </p:pic>
      <p:sp>
        <p:nvSpPr>
          <p:cNvPr id="30728" name="Text Box 8"/>
          <p:cNvSpPr txBox="1">
            <a:spLocks noChangeArrowheads="1"/>
          </p:cNvSpPr>
          <p:nvPr/>
        </p:nvSpPr>
        <p:spPr bwMode="auto">
          <a:xfrm>
            <a:off x="0" y="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smtClean="0">
                <a:solidFill>
                  <a:srgbClr val="FFFFFF"/>
                </a:solidFill>
                <a:effectLst/>
                <a:latin typeface="Times New Roman" pitchFamily="18" charset="0"/>
              </a:rPr>
              <a:t>Types of Trinitite</a:t>
            </a:r>
          </a:p>
        </p:txBody>
      </p:sp>
      <p:sp>
        <p:nvSpPr>
          <p:cNvPr id="30729" name="Text Box 9"/>
          <p:cNvSpPr txBox="1">
            <a:spLocks noChangeArrowheads="1"/>
          </p:cNvSpPr>
          <p:nvPr/>
        </p:nvSpPr>
        <p:spPr bwMode="auto">
          <a:xfrm>
            <a:off x="1600200" y="7620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smtClean="0">
                <a:solidFill>
                  <a:srgbClr val="FFFF99"/>
                </a:solidFill>
                <a:effectLst/>
                <a:latin typeface="Times New Roman" pitchFamily="18" charset="0"/>
              </a:rPr>
              <a:t>Pancake trinitite</a:t>
            </a:r>
          </a:p>
        </p:txBody>
      </p:sp>
      <p:sp>
        <p:nvSpPr>
          <p:cNvPr id="30730" name="Text Box 10"/>
          <p:cNvSpPr txBox="1">
            <a:spLocks noChangeArrowheads="1"/>
          </p:cNvSpPr>
          <p:nvPr/>
        </p:nvSpPr>
        <p:spPr bwMode="auto">
          <a:xfrm>
            <a:off x="6172200" y="7620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smtClean="0">
                <a:solidFill>
                  <a:srgbClr val="FFFF99"/>
                </a:solidFill>
                <a:effectLst/>
                <a:latin typeface="Times New Roman" pitchFamily="18" charset="0"/>
              </a:rPr>
              <a:t>Red trinitite</a:t>
            </a:r>
          </a:p>
        </p:txBody>
      </p:sp>
      <p:sp>
        <p:nvSpPr>
          <p:cNvPr id="30731" name="Text Box 11"/>
          <p:cNvSpPr txBox="1">
            <a:spLocks noChangeArrowheads="1"/>
          </p:cNvSpPr>
          <p:nvPr/>
        </p:nvSpPr>
        <p:spPr bwMode="auto">
          <a:xfrm>
            <a:off x="685800" y="347345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smtClean="0">
                <a:solidFill>
                  <a:srgbClr val="00FF00"/>
                </a:solidFill>
                <a:effectLst/>
                <a:latin typeface="Times New Roman" pitchFamily="18" charset="0"/>
              </a:rPr>
              <a:t>Green trinitite glass</a:t>
            </a:r>
          </a:p>
        </p:txBody>
      </p:sp>
      <p:sp>
        <p:nvSpPr>
          <p:cNvPr id="30732" name="Text Box 12"/>
          <p:cNvSpPr txBox="1">
            <a:spLocks noChangeArrowheads="1"/>
          </p:cNvSpPr>
          <p:nvPr/>
        </p:nvSpPr>
        <p:spPr bwMode="auto">
          <a:xfrm>
            <a:off x="5867400" y="347345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smtClean="0">
                <a:solidFill>
                  <a:srgbClr val="00FF00"/>
                </a:solidFill>
                <a:effectLst/>
                <a:latin typeface="Times New Roman" pitchFamily="18" charset="0"/>
              </a:rPr>
              <a:t>Green trinitite beads</a:t>
            </a:r>
          </a:p>
        </p:txBody>
      </p:sp>
      <p:sp>
        <p:nvSpPr>
          <p:cNvPr id="30733" name="Text Box 13"/>
          <p:cNvSpPr txBox="1">
            <a:spLocks noChangeArrowheads="1"/>
          </p:cNvSpPr>
          <p:nvPr/>
        </p:nvSpPr>
        <p:spPr bwMode="auto">
          <a:xfrm>
            <a:off x="1905000" y="29718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400" smtClean="0">
                <a:solidFill>
                  <a:srgbClr val="FFFFFF"/>
                </a:solidFill>
                <a:effectLst/>
                <a:latin typeface="Times New Roman" pitchFamily="18" charset="0"/>
              </a:rPr>
              <a:t>Underside</a:t>
            </a:r>
          </a:p>
        </p:txBody>
      </p:sp>
      <p:sp>
        <p:nvSpPr>
          <p:cNvPr id="30734" name="Text Box 14"/>
          <p:cNvSpPr txBox="1">
            <a:spLocks noChangeArrowheads="1"/>
          </p:cNvSpPr>
          <p:nvPr/>
        </p:nvSpPr>
        <p:spPr bwMode="auto">
          <a:xfrm>
            <a:off x="3048000" y="2971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400" smtClean="0">
                <a:solidFill>
                  <a:srgbClr val="FFFFFF"/>
                </a:solidFill>
                <a:effectLst/>
                <a:latin typeface="Times New Roman" pitchFamily="18" charset="0"/>
              </a:rPr>
              <a:t>Top</a:t>
            </a:r>
          </a:p>
        </p:txBody>
      </p:sp>
    </p:spTree>
    <p:extLst>
      <p:ext uri="{BB962C8B-B14F-4D97-AF65-F5344CB8AC3E}">
        <p14:creationId xmlns:p14="http://schemas.microsoft.com/office/powerpoint/2010/main" val="30272805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sp>
        <p:nvSpPr>
          <p:cNvPr id="31747" name="Text Box 3"/>
          <p:cNvSpPr txBox="1">
            <a:spLocks noChangeArrowheads="1"/>
          </p:cNvSpPr>
          <p:nvPr/>
        </p:nvSpPr>
        <p:spPr bwMode="auto">
          <a:xfrm>
            <a:off x="838200" y="1524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smtClean="0">
                <a:solidFill>
                  <a:srgbClr val="FFFFFF"/>
                </a:solidFill>
                <a:effectLst/>
                <a:latin typeface="Times New Roman" pitchFamily="18" charset="0"/>
              </a:rPr>
              <a:t>Radioactivity in trinitite</a:t>
            </a:r>
          </a:p>
        </p:txBody>
      </p:sp>
      <p:sp>
        <p:nvSpPr>
          <p:cNvPr id="31748" name="Text Box 4"/>
          <p:cNvSpPr txBox="1">
            <a:spLocks noChangeArrowheads="1"/>
          </p:cNvSpPr>
          <p:nvPr/>
        </p:nvSpPr>
        <p:spPr bwMode="auto">
          <a:xfrm>
            <a:off x="1447800" y="685800"/>
            <a:ext cx="6248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2713" indent="-112713">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l" eaLnBrk="0" hangingPunct="0">
              <a:spcBef>
                <a:spcPct val="50000"/>
              </a:spcBef>
              <a:buFontTx/>
              <a:buChar char="•"/>
            </a:pPr>
            <a:r>
              <a:rPr lang="en-US" smtClean="0">
                <a:solidFill>
                  <a:srgbClr val="FFFFFF"/>
                </a:solidFill>
                <a:effectLst/>
              </a:rPr>
              <a:t>Pu and U (used in the tamper) from the bomb</a:t>
            </a:r>
          </a:p>
          <a:p>
            <a:pPr algn="l" eaLnBrk="0" hangingPunct="0">
              <a:spcBef>
                <a:spcPct val="50000"/>
              </a:spcBef>
              <a:buFontTx/>
              <a:buChar char="•"/>
            </a:pPr>
            <a:r>
              <a:rPr lang="en-US" smtClean="0">
                <a:solidFill>
                  <a:srgbClr val="FFFFFF"/>
                </a:solidFill>
                <a:effectLst/>
              </a:rPr>
              <a:t>Fission products – Ba, Cs, LREE</a:t>
            </a:r>
          </a:p>
          <a:p>
            <a:pPr algn="l" eaLnBrk="0" hangingPunct="0">
              <a:spcBef>
                <a:spcPct val="50000"/>
              </a:spcBef>
              <a:buFontTx/>
              <a:buChar char="•"/>
            </a:pPr>
            <a:r>
              <a:rPr lang="en-US" smtClean="0">
                <a:solidFill>
                  <a:srgbClr val="FFFFFF"/>
                </a:solidFill>
                <a:effectLst/>
              </a:rPr>
              <a:t>Activation products – measurable today: Co, Eu</a:t>
            </a:r>
          </a:p>
        </p:txBody>
      </p:sp>
      <p:pic>
        <p:nvPicPr>
          <p:cNvPr id="31751" name="Picture 7" descr="Trinitite 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5402263" cy="411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83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Trinity Arkosic Sand XRPD publication 11-18-09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095375"/>
            <a:ext cx="3300413" cy="2562225"/>
          </a:xfrm>
          <a:prstGeom prst="rect">
            <a:avLst/>
          </a:prstGeom>
          <a:noFill/>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228600" y="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smtClean="0">
                <a:solidFill>
                  <a:srgbClr val="FFFFFF"/>
                </a:solidFill>
                <a:effectLst/>
                <a:latin typeface="Times New Roman" pitchFamily="18" charset="0"/>
              </a:rPr>
              <a:t>Trinitite protoliths</a:t>
            </a:r>
          </a:p>
        </p:txBody>
      </p:sp>
      <p:pic>
        <p:nvPicPr>
          <p:cNvPr id="32774" name="Picture 6" descr="Dune s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03700"/>
            <a:ext cx="3190875" cy="2400300"/>
          </a:xfrm>
          <a:prstGeom prst="rect">
            <a:avLst/>
          </a:prstGeom>
          <a:noFill/>
          <a:extLst>
            <a:ext uri="{909E8E84-426E-40DD-AFC4-6F175D3DCCD1}">
              <a14:hiddenFill xmlns:a14="http://schemas.microsoft.com/office/drawing/2010/main">
                <a:solidFill>
                  <a:srgbClr val="FFFFFF"/>
                </a:solidFill>
              </a14:hiddenFill>
            </a:ext>
          </a:extLst>
        </p:spPr>
      </p:pic>
      <p:sp>
        <p:nvSpPr>
          <p:cNvPr id="32775" name="Text Box 7"/>
          <p:cNvSpPr txBox="1">
            <a:spLocks noChangeArrowheads="1"/>
          </p:cNvSpPr>
          <p:nvPr/>
        </p:nvSpPr>
        <p:spPr bwMode="auto">
          <a:xfrm>
            <a:off x="533400" y="609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b="1" smtClean="0">
                <a:solidFill>
                  <a:srgbClr val="FFCC66"/>
                </a:solidFill>
                <a:effectLst/>
                <a:latin typeface="Times New Roman" pitchFamily="18" charset="0"/>
              </a:rPr>
              <a:t>Arkosic sand</a:t>
            </a:r>
          </a:p>
        </p:txBody>
      </p:sp>
      <p:sp>
        <p:nvSpPr>
          <p:cNvPr id="32776" name="Text Box 8"/>
          <p:cNvSpPr txBox="1">
            <a:spLocks noChangeArrowheads="1"/>
          </p:cNvSpPr>
          <p:nvPr/>
        </p:nvSpPr>
        <p:spPr bwMode="auto">
          <a:xfrm>
            <a:off x="457200" y="3733800"/>
            <a:ext cx="838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000" b="1" smtClean="0">
                <a:solidFill>
                  <a:srgbClr val="FFCC66"/>
                </a:solidFill>
                <a:effectLst/>
                <a:latin typeface="Times New Roman" pitchFamily="18" charset="0"/>
              </a:rPr>
              <a:t>Dune sand</a:t>
            </a:r>
          </a:p>
        </p:txBody>
      </p:sp>
      <p:sp>
        <p:nvSpPr>
          <p:cNvPr id="32777" name="Text Box 9"/>
          <p:cNvSpPr txBox="1">
            <a:spLocks noChangeArrowheads="1"/>
          </p:cNvSpPr>
          <p:nvPr/>
        </p:nvSpPr>
        <p:spPr bwMode="auto">
          <a:xfrm>
            <a:off x="3810000" y="1143000"/>
            <a:ext cx="15240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smtClean="0">
                <a:solidFill>
                  <a:srgbClr val="FFFF99"/>
                </a:solidFill>
                <a:effectLst/>
                <a:latin typeface="Times New Roman" pitchFamily="18" charset="0"/>
              </a:rPr>
              <a:t>Quartz</a:t>
            </a:r>
          </a:p>
          <a:p>
            <a:pPr algn="l" eaLnBrk="0" hangingPunct="0">
              <a:spcBef>
                <a:spcPct val="50000"/>
              </a:spcBef>
            </a:pPr>
            <a:r>
              <a:rPr lang="en-US" sz="1800" smtClean="0">
                <a:solidFill>
                  <a:srgbClr val="FFFF99"/>
                </a:solidFill>
                <a:effectLst/>
                <a:latin typeface="Times New Roman" pitchFamily="18" charset="0"/>
              </a:rPr>
              <a:t>Microcline</a:t>
            </a:r>
          </a:p>
          <a:p>
            <a:pPr algn="l" eaLnBrk="0" hangingPunct="0">
              <a:spcBef>
                <a:spcPct val="50000"/>
              </a:spcBef>
            </a:pPr>
            <a:r>
              <a:rPr lang="en-US" sz="1800" smtClean="0">
                <a:solidFill>
                  <a:srgbClr val="FFFF99"/>
                </a:solidFill>
                <a:effectLst/>
                <a:latin typeface="Times New Roman" pitchFamily="18" charset="0"/>
              </a:rPr>
              <a:t>Albite</a:t>
            </a:r>
          </a:p>
          <a:p>
            <a:pPr algn="l" eaLnBrk="0" hangingPunct="0">
              <a:spcBef>
                <a:spcPct val="50000"/>
              </a:spcBef>
            </a:pPr>
            <a:r>
              <a:rPr lang="en-US" sz="1800" smtClean="0">
                <a:solidFill>
                  <a:srgbClr val="FFFF99"/>
                </a:solidFill>
                <a:effectLst/>
                <a:latin typeface="Times New Roman" pitchFamily="18" charset="0"/>
              </a:rPr>
              <a:t>Muscovite</a:t>
            </a:r>
          </a:p>
          <a:p>
            <a:pPr algn="l" eaLnBrk="0" hangingPunct="0">
              <a:spcBef>
                <a:spcPct val="50000"/>
              </a:spcBef>
            </a:pPr>
            <a:r>
              <a:rPr lang="en-US" sz="1800" smtClean="0">
                <a:solidFill>
                  <a:srgbClr val="FFFF99"/>
                </a:solidFill>
                <a:effectLst/>
                <a:latin typeface="Times New Roman" pitchFamily="18" charset="0"/>
              </a:rPr>
              <a:t>Actinolite</a:t>
            </a:r>
          </a:p>
          <a:p>
            <a:pPr algn="l" eaLnBrk="0" hangingPunct="0">
              <a:spcBef>
                <a:spcPct val="50000"/>
              </a:spcBef>
            </a:pPr>
            <a:r>
              <a:rPr lang="en-US" sz="1800" smtClean="0">
                <a:solidFill>
                  <a:srgbClr val="FFFF99"/>
                </a:solidFill>
                <a:effectLst/>
                <a:latin typeface="Times New Roman" pitchFamily="18" charset="0"/>
              </a:rPr>
              <a:t>Rock frags</a:t>
            </a:r>
          </a:p>
        </p:txBody>
      </p:sp>
      <p:pic>
        <p:nvPicPr>
          <p:cNvPr id="32778" name="Picture 10" descr="Fine s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095375"/>
            <a:ext cx="3190875" cy="2560638"/>
          </a:xfrm>
          <a:prstGeom prst="rect">
            <a:avLst/>
          </a:prstGeom>
          <a:noFill/>
          <a:extLst>
            <a:ext uri="{909E8E84-426E-40DD-AFC4-6F175D3DCCD1}">
              <a14:hiddenFill xmlns:a14="http://schemas.microsoft.com/office/drawing/2010/main">
                <a:solidFill>
                  <a:srgbClr val="FFFFFF"/>
                </a:solidFill>
              </a14:hiddenFill>
            </a:ext>
          </a:extLst>
        </p:spPr>
      </p:pic>
      <p:pic>
        <p:nvPicPr>
          <p:cNvPr id="32781" name="Picture 13" descr="Trinity Dune sand XR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4203700"/>
            <a:ext cx="3300413" cy="2263775"/>
          </a:xfrm>
          <a:prstGeom prst="rect">
            <a:avLst/>
          </a:prstGeom>
          <a:noFill/>
          <a:extLst>
            <a:ext uri="{909E8E84-426E-40DD-AFC4-6F175D3DCCD1}">
              <a14:hiddenFill xmlns:a14="http://schemas.microsoft.com/office/drawing/2010/main">
                <a:solidFill>
                  <a:srgbClr val="FFFFFF"/>
                </a:solidFill>
              </a14:hiddenFill>
            </a:ext>
          </a:extLst>
        </p:spPr>
      </p:pic>
      <p:sp>
        <p:nvSpPr>
          <p:cNvPr id="32782" name="Text Box 14"/>
          <p:cNvSpPr txBox="1">
            <a:spLocks noChangeArrowheads="1"/>
          </p:cNvSpPr>
          <p:nvPr/>
        </p:nvSpPr>
        <p:spPr bwMode="auto">
          <a:xfrm>
            <a:off x="3810000" y="4343400"/>
            <a:ext cx="15240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smtClean="0">
                <a:solidFill>
                  <a:srgbClr val="FFFFFF"/>
                </a:solidFill>
                <a:effectLst/>
                <a:latin typeface="Times New Roman" pitchFamily="18" charset="0"/>
              </a:rPr>
              <a:t>Quartz</a:t>
            </a:r>
          </a:p>
          <a:p>
            <a:pPr algn="l" eaLnBrk="0" hangingPunct="0">
              <a:spcBef>
                <a:spcPct val="50000"/>
              </a:spcBef>
            </a:pPr>
            <a:r>
              <a:rPr lang="en-US" sz="1800" smtClean="0">
                <a:solidFill>
                  <a:srgbClr val="FFFFFF"/>
                </a:solidFill>
                <a:effectLst/>
                <a:latin typeface="Times New Roman" pitchFamily="18" charset="0"/>
              </a:rPr>
              <a:t>Microcline</a:t>
            </a:r>
          </a:p>
          <a:p>
            <a:pPr algn="l" eaLnBrk="0" hangingPunct="0">
              <a:spcBef>
                <a:spcPct val="50000"/>
              </a:spcBef>
            </a:pPr>
            <a:r>
              <a:rPr lang="en-US" sz="1800" smtClean="0">
                <a:solidFill>
                  <a:srgbClr val="FFFFFF"/>
                </a:solidFill>
                <a:effectLst/>
                <a:latin typeface="Times New Roman" pitchFamily="18" charset="0"/>
              </a:rPr>
              <a:t>Albite</a:t>
            </a:r>
          </a:p>
          <a:p>
            <a:pPr algn="l" eaLnBrk="0" hangingPunct="0">
              <a:spcBef>
                <a:spcPct val="50000"/>
              </a:spcBef>
            </a:pPr>
            <a:r>
              <a:rPr lang="en-US" sz="1800" smtClean="0">
                <a:solidFill>
                  <a:srgbClr val="FFFFFF"/>
                </a:solidFill>
                <a:effectLst/>
                <a:latin typeface="Times New Roman" pitchFamily="18" charset="0"/>
              </a:rPr>
              <a:t>Actinolite</a:t>
            </a:r>
          </a:p>
        </p:txBody>
      </p:sp>
    </p:spTree>
    <p:extLst>
      <p:ext uri="{BB962C8B-B14F-4D97-AF65-F5344CB8AC3E}">
        <p14:creationId xmlns:p14="http://schemas.microsoft.com/office/powerpoint/2010/main" val="41217662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Trin Ark Sand 40X enhan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4268788"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Trin Ark Sand Fossil LS Frag 100X enhanced-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00400"/>
            <a:ext cx="42687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724400" y="381000"/>
            <a:ext cx="4114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smtClean="0">
                <a:solidFill>
                  <a:srgbClr val="FFCC66"/>
                </a:solidFill>
                <a:effectLst/>
                <a:latin typeface="Times New Roman" pitchFamily="18" charset="0"/>
              </a:rPr>
              <a:t>Photomicrographs of Trinity arkosic sand</a:t>
            </a:r>
          </a:p>
        </p:txBody>
      </p:sp>
      <p:sp>
        <p:nvSpPr>
          <p:cNvPr id="24582" name="Rectangle 6"/>
          <p:cNvSpPr>
            <a:spLocks noChangeArrowheads="1"/>
          </p:cNvSpPr>
          <p:nvPr/>
        </p:nvSpPr>
        <p:spPr bwMode="auto">
          <a:xfrm>
            <a:off x="228600" y="3733800"/>
            <a:ext cx="42259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r>
              <a:rPr lang="en-US" sz="1800" smtClean="0">
                <a:solidFill>
                  <a:srgbClr val="FFFFFF"/>
                </a:solidFill>
                <a:effectLst/>
                <a:latin typeface="Times New Roman" pitchFamily="18" charset="0"/>
              </a:rPr>
              <a:t>Arkosic sand showing quartz (Qtz), microcline (K-spar) and</a:t>
            </a:r>
          </a:p>
          <a:p>
            <a:pPr algn="l" eaLnBrk="0" hangingPunct="0"/>
            <a:r>
              <a:rPr lang="en-US" sz="1800" smtClean="0">
                <a:solidFill>
                  <a:srgbClr val="FFFFFF"/>
                </a:solidFill>
                <a:effectLst/>
                <a:latin typeface="Times New Roman" pitchFamily="18" charset="0"/>
              </a:rPr>
              <a:t>plagioclase (Plag).  The feldspars are partially sericitized. Limestone</a:t>
            </a:r>
          </a:p>
          <a:p>
            <a:pPr algn="l" eaLnBrk="0" hangingPunct="0"/>
            <a:r>
              <a:rPr lang="en-US" sz="1800" smtClean="0">
                <a:solidFill>
                  <a:srgbClr val="FFFFFF"/>
                </a:solidFill>
                <a:effectLst/>
                <a:latin typeface="Times New Roman" pitchFamily="18" charset="0"/>
              </a:rPr>
              <a:t>(calcite - Cal) fragments (carbonate grains) are also observed.</a:t>
            </a:r>
          </a:p>
        </p:txBody>
      </p:sp>
      <p:sp>
        <p:nvSpPr>
          <p:cNvPr id="24583" name="Rectangle 7"/>
          <p:cNvSpPr>
            <a:spLocks noChangeArrowheads="1"/>
          </p:cNvSpPr>
          <p:nvPr/>
        </p:nvSpPr>
        <p:spPr bwMode="auto">
          <a:xfrm>
            <a:off x="5029200" y="2743200"/>
            <a:ext cx="338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0" hangingPunct="0"/>
            <a:r>
              <a:rPr lang="en-US" sz="1800" smtClean="0">
                <a:solidFill>
                  <a:srgbClr val="FFFFFF"/>
                </a:solidFill>
                <a:effectLst/>
                <a:latin typeface="Times New Roman" pitchFamily="18" charset="0"/>
              </a:rPr>
              <a:t>Fossiliferous Limestone fragment. </a:t>
            </a:r>
          </a:p>
        </p:txBody>
      </p:sp>
      <p:sp>
        <p:nvSpPr>
          <p:cNvPr id="24584" name="Text Box 8"/>
          <p:cNvSpPr txBox="1">
            <a:spLocks noChangeArrowheads="1"/>
          </p:cNvSpPr>
          <p:nvPr/>
        </p:nvSpPr>
        <p:spPr bwMode="auto">
          <a:xfrm>
            <a:off x="5029200" y="1295400"/>
            <a:ext cx="3657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smtClean="0">
                <a:solidFill>
                  <a:srgbClr val="FFFF99"/>
                </a:solidFill>
                <a:effectLst/>
                <a:latin typeface="Times New Roman" pitchFamily="18" charset="0"/>
              </a:rPr>
              <a:t>The presence of carbonate grains in the sand most likely accounts for the relatively high Ca content of the Trinitite glasses.</a:t>
            </a:r>
          </a:p>
        </p:txBody>
      </p:sp>
    </p:spTree>
    <p:extLst>
      <p:ext uri="{BB962C8B-B14F-4D97-AF65-F5344CB8AC3E}">
        <p14:creationId xmlns:p14="http://schemas.microsoft.com/office/powerpoint/2010/main" val="15668264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Trinitite 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0488"/>
            <a:ext cx="4186238" cy="32019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275" name="Group 675"/>
          <p:cNvGraphicFramePr>
            <a:graphicFrameLocks noGrp="1"/>
          </p:cNvGraphicFramePr>
          <p:nvPr/>
        </p:nvGraphicFramePr>
        <p:xfrm>
          <a:off x="3276600" y="2895600"/>
          <a:ext cx="5715000" cy="3814445"/>
        </p:xfrm>
        <a:graphic>
          <a:graphicData uri="http://schemas.openxmlformats.org/drawingml/2006/table">
            <a:tbl>
              <a:tblPr/>
              <a:tblGrid>
                <a:gridCol w="1143000"/>
                <a:gridCol w="1143000"/>
                <a:gridCol w="1143000"/>
                <a:gridCol w="1143000"/>
                <a:gridCol w="1143000"/>
              </a:tblGrid>
              <a:tr h="152400">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rPr>
                        <a:t>Trinite Fragments</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Trinitite Beads</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Fine sand</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Dune sand</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Sc</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4.48</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4.9</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1.9</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2.16</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Co</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4.7</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5.34</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1.86</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2.63</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587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Ni</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23</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21</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8.8</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7.0</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Sr</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179</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176</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126</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80</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33972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Ba</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808</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740</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694</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432</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La</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24.13</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22.67</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14.74</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11.84</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Gd</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3.5</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3.3</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2.7</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1.25</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Yb</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2.16</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1.97</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2.33</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1.1</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Hf</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6.91</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5.19</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4.96</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4.06</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587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Ta</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0.78</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0.67</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0.44</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0.35</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Th</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9.15</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8.59</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6.99</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2.01</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r h="1603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U</a:t>
                      </a:r>
                      <a:endParaRPr kumimoji="0" lang="en-US" sz="12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2.7</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2.62</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1.8</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0.75</a:t>
                      </a:r>
                      <a:endParaRPr kumimoji="0" lang="en-US" sz="12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5968F"/>
                    </a:solidFill>
                  </a:tcPr>
                </a:tc>
              </a:tr>
            </a:tbl>
          </a:graphicData>
        </a:graphic>
      </p:graphicFrame>
      <p:sp>
        <p:nvSpPr>
          <p:cNvPr id="26276" name="Text Box 676"/>
          <p:cNvSpPr txBox="1">
            <a:spLocks noChangeArrowheads="1"/>
          </p:cNvSpPr>
          <p:nvPr/>
        </p:nvSpPr>
        <p:spPr bwMode="auto">
          <a:xfrm>
            <a:off x="4495800" y="228600"/>
            <a:ext cx="441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smtClean="0">
                <a:solidFill>
                  <a:srgbClr val="FFCC66"/>
                </a:solidFill>
                <a:effectLst/>
                <a:latin typeface="Times New Roman" pitchFamily="18" charset="0"/>
              </a:rPr>
              <a:t>Chemical changes from source material (sand) to trinitite</a:t>
            </a:r>
          </a:p>
        </p:txBody>
      </p:sp>
      <p:sp>
        <p:nvSpPr>
          <p:cNvPr id="26277" name="Text Box 677"/>
          <p:cNvSpPr txBox="1">
            <a:spLocks noChangeArrowheads="1"/>
          </p:cNvSpPr>
          <p:nvPr/>
        </p:nvSpPr>
        <p:spPr bwMode="auto">
          <a:xfrm>
            <a:off x="4800600" y="1295400"/>
            <a:ext cx="40386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smtClean="0">
                <a:solidFill>
                  <a:srgbClr val="FFFFFF"/>
                </a:solidFill>
                <a:effectLst/>
                <a:latin typeface="Times New Roman" pitchFamily="18" charset="0"/>
              </a:rPr>
              <a:t>Trace metals, Sc, Co and Ni increase in the trinitite.</a:t>
            </a:r>
          </a:p>
          <a:p>
            <a:pPr algn="l" eaLnBrk="0" hangingPunct="0">
              <a:spcBef>
                <a:spcPct val="50000"/>
              </a:spcBef>
            </a:pPr>
            <a:r>
              <a:rPr lang="en-US" sz="1800" smtClean="0">
                <a:solidFill>
                  <a:srgbClr val="FFFFFF"/>
                </a:solidFill>
                <a:effectLst/>
                <a:latin typeface="Times New Roman" pitchFamily="18" charset="0"/>
              </a:rPr>
              <a:t>Fission products, Ba, La, etc. increase in the trinitite. </a:t>
            </a:r>
          </a:p>
        </p:txBody>
      </p:sp>
      <p:sp>
        <p:nvSpPr>
          <p:cNvPr id="26278" name="Text Box 678"/>
          <p:cNvSpPr txBox="1">
            <a:spLocks noChangeArrowheads="1"/>
          </p:cNvSpPr>
          <p:nvPr/>
        </p:nvSpPr>
        <p:spPr bwMode="auto">
          <a:xfrm>
            <a:off x="304800" y="3733800"/>
            <a:ext cx="2590800"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smtClean="0">
                <a:solidFill>
                  <a:srgbClr val="FFFFFF"/>
                </a:solidFill>
                <a:effectLst/>
                <a:latin typeface="Times New Roman" pitchFamily="18" charset="0"/>
              </a:rPr>
              <a:t>Th and U increase in trinitite probably from bomb. U was used in the tamper.</a:t>
            </a:r>
          </a:p>
          <a:p>
            <a:pPr algn="l" eaLnBrk="0" hangingPunct="0">
              <a:spcBef>
                <a:spcPct val="50000"/>
              </a:spcBef>
            </a:pPr>
            <a:r>
              <a:rPr lang="en-US" sz="1800" smtClean="0">
                <a:solidFill>
                  <a:srgbClr val="FFFFFF"/>
                </a:solidFill>
                <a:effectLst/>
                <a:latin typeface="Times New Roman" pitchFamily="18" charset="0"/>
              </a:rPr>
              <a:t>HREE are similar in trinitite and sand. Not added during the nuclear detonation.</a:t>
            </a:r>
          </a:p>
        </p:txBody>
      </p:sp>
    </p:spTree>
    <p:extLst>
      <p:ext uri="{BB962C8B-B14F-4D97-AF65-F5344CB8AC3E}">
        <p14:creationId xmlns:p14="http://schemas.microsoft.com/office/powerpoint/2010/main" val="841487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4" name="Picture 4"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Trinitite fragments pa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28600"/>
            <a:ext cx="3656013" cy="240188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Trinitie glass XRPD publication 11-18-09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971800"/>
            <a:ext cx="4706938" cy="3652838"/>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BEADS_SITE2_PART_B_HERMES_COLLECTION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819400"/>
            <a:ext cx="3656013" cy="3844925"/>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p:cNvSpPr txBox="1">
            <a:spLocks noChangeArrowheads="1"/>
          </p:cNvSpPr>
          <p:nvPr/>
        </p:nvSpPr>
        <p:spPr bwMode="auto">
          <a:xfrm>
            <a:off x="4114800" y="228600"/>
            <a:ext cx="472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smtClean="0">
                <a:solidFill>
                  <a:srgbClr val="FFCC66"/>
                </a:solidFill>
                <a:effectLst/>
                <a:latin typeface="Times New Roman" pitchFamily="18" charset="0"/>
              </a:rPr>
              <a:t>XRD patterns for trinitite fragments and beads</a:t>
            </a:r>
          </a:p>
        </p:txBody>
      </p:sp>
      <p:sp>
        <p:nvSpPr>
          <p:cNvPr id="20489" name="Text Box 9"/>
          <p:cNvSpPr txBox="1">
            <a:spLocks noChangeArrowheads="1"/>
          </p:cNvSpPr>
          <p:nvPr/>
        </p:nvSpPr>
        <p:spPr bwMode="auto">
          <a:xfrm>
            <a:off x="4267200" y="1371600"/>
            <a:ext cx="4419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smtClean="0">
                <a:solidFill>
                  <a:srgbClr val="FFFFFF"/>
                </a:solidFill>
                <a:effectLst/>
                <a:latin typeface="Times New Roman" pitchFamily="18" charset="0"/>
              </a:rPr>
              <a:t>The only crystalline phase found in trinitite is alpha-quartz. All other phases were melted during the detonation.</a:t>
            </a:r>
          </a:p>
        </p:txBody>
      </p:sp>
    </p:spTree>
    <p:extLst>
      <p:ext uri="{BB962C8B-B14F-4D97-AF65-F5344CB8AC3E}">
        <p14:creationId xmlns:p14="http://schemas.microsoft.com/office/powerpoint/2010/main" val="3884700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143000" y="2286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200" b="1">
                <a:solidFill>
                  <a:schemeClr val="tx1"/>
                </a:solidFill>
                <a:effectLst/>
                <a:latin typeface="Times New Roman" pitchFamily="18" charset="0"/>
              </a:rPr>
              <a:t>Minerals</a:t>
            </a:r>
          </a:p>
          <a:p>
            <a:r>
              <a:rPr lang="en-US" sz="3200" b="1">
                <a:solidFill>
                  <a:schemeClr val="tx1"/>
                </a:solidFill>
                <a:effectLst/>
                <a:latin typeface="Times New Roman" pitchFamily="18" charset="0"/>
              </a:rPr>
              <a:t>Identification and Forensic Applications</a:t>
            </a:r>
          </a:p>
        </p:txBody>
      </p:sp>
      <p:sp>
        <p:nvSpPr>
          <p:cNvPr id="3075"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3076"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Bery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05000"/>
            <a:ext cx="2970213" cy="36591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OV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0"/>
            <a:ext cx="4114800" cy="2736850"/>
          </a:xfrm>
          <a:prstGeom prst="rect">
            <a:avLst/>
          </a:prstGeom>
          <a:noFill/>
          <a:extLst>
            <a:ext uri="{909E8E84-426E-40DD-AFC4-6F175D3DCCD1}">
              <a14:hiddenFill xmlns:a14="http://schemas.microsoft.com/office/drawing/2010/main">
                <a:solidFill>
                  <a:srgbClr val="FFFFFF"/>
                </a:solidFill>
              </a14:hiddenFill>
            </a:ext>
          </a:extLst>
        </p:spPr>
      </p:pic>
      <p:sp>
        <p:nvSpPr>
          <p:cNvPr id="3083" name="Text Box 11"/>
          <p:cNvSpPr txBox="1">
            <a:spLocks noChangeArrowheads="1"/>
          </p:cNvSpPr>
          <p:nvPr/>
        </p:nvSpPr>
        <p:spPr bwMode="auto">
          <a:xfrm>
            <a:off x="1143000" y="5638800"/>
            <a:ext cx="2971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rPr>
              <a:t>Transparent emerald, the green variety of beryl, on calcite matrix </a:t>
            </a:r>
          </a:p>
        </p:txBody>
      </p:sp>
      <p:sp>
        <p:nvSpPr>
          <p:cNvPr id="3084" name="Text Box 12"/>
          <p:cNvSpPr txBox="1">
            <a:spLocks noChangeArrowheads="1"/>
          </p:cNvSpPr>
          <p:nvPr/>
        </p:nvSpPr>
        <p:spPr bwMode="auto">
          <a:xfrm>
            <a:off x="4572000" y="5105400"/>
            <a:ext cx="4114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a:solidFill>
                  <a:schemeClr val="tx1"/>
                </a:solidFill>
                <a:effectLst/>
              </a:rPr>
              <a:t>Niocalite (blue) in sovite (calcite + apatite). Oka carbonatite complex. Crossed-polars. Width = 5.4 mm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686435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pic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3903663" cy="292893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TS all BS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533400"/>
            <a:ext cx="3949700" cy="2927350"/>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RTSin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57600"/>
            <a:ext cx="3748088" cy="2928938"/>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RTS_ma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7613" y="3656013"/>
            <a:ext cx="3446462" cy="2925762"/>
          </a:xfrm>
          <a:prstGeom prst="rect">
            <a:avLst/>
          </a:prstGeom>
          <a:noFill/>
          <a:extLst>
            <a:ext uri="{909E8E84-426E-40DD-AFC4-6F175D3DCCD1}">
              <a14:hiddenFill xmlns:a14="http://schemas.microsoft.com/office/drawing/2010/main">
                <a:solidFill>
                  <a:srgbClr val="FFFFFF"/>
                </a:solidFill>
              </a14:hiddenFill>
            </a:ext>
          </a:extLst>
        </p:spPr>
      </p:pic>
      <p:sp>
        <p:nvSpPr>
          <p:cNvPr id="22535" name="Line 7"/>
          <p:cNvSpPr>
            <a:spLocks noChangeShapeType="1"/>
          </p:cNvSpPr>
          <p:nvPr/>
        </p:nvSpPr>
        <p:spPr bwMode="auto">
          <a:xfrm flipV="1">
            <a:off x="2286000" y="2286000"/>
            <a:ext cx="4343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smtClean="0">
              <a:solidFill>
                <a:srgbClr val="FFFFFF"/>
              </a:solidFill>
              <a:effectLst/>
              <a:latin typeface="Times New Roman" pitchFamily="18" charset="0"/>
            </a:endParaRPr>
          </a:p>
        </p:txBody>
      </p:sp>
      <p:sp>
        <p:nvSpPr>
          <p:cNvPr id="22536" name="Line 8"/>
          <p:cNvSpPr>
            <a:spLocks noChangeShapeType="1"/>
          </p:cNvSpPr>
          <p:nvPr/>
        </p:nvSpPr>
        <p:spPr bwMode="auto">
          <a:xfrm flipH="1">
            <a:off x="3581400" y="2362200"/>
            <a:ext cx="297180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0" hangingPunct="0"/>
            <a:endParaRPr lang="en-US" sz="1800" smtClean="0">
              <a:solidFill>
                <a:srgbClr val="FFFFFF"/>
              </a:solidFill>
              <a:effectLst/>
              <a:latin typeface="Times New Roman" pitchFamily="18" charset="0"/>
            </a:endParaRPr>
          </a:p>
        </p:txBody>
      </p:sp>
      <p:sp>
        <p:nvSpPr>
          <p:cNvPr id="22537" name="Text Box 9"/>
          <p:cNvSpPr txBox="1">
            <a:spLocks noChangeArrowheads="1"/>
          </p:cNvSpPr>
          <p:nvPr/>
        </p:nvSpPr>
        <p:spPr bwMode="auto">
          <a:xfrm>
            <a:off x="457200" y="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smtClean="0">
                <a:solidFill>
                  <a:srgbClr val="FFFFFF"/>
                </a:solidFill>
                <a:effectLst/>
                <a:latin typeface="Times New Roman" pitchFamily="18" charset="0"/>
              </a:rPr>
              <a:t>Red trinitite – bits of the first atomic bomb</a:t>
            </a:r>
          </a:p>
        </p:txBody>
      </p:sp>
    </p:spTree>
    <p:extLst>
      <p:ext uri="{BB962C8B-B14F-4D97-AF65-F5344CB8AC3E}">
        <p14:creationId xmlns:p14="http://schemas.microsoft.com/office/powerpoint/2010/main" val="13832430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8371" name="Picture 3" descr="Trin DBell BSE Ann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82563"/>
            <a:ext cx="4205288" cy="3106737"/>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Trin DBell BSE 2 Annot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3517900"/>
            <a:ext cx="4214813" cy="3111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721" name="Group 353"/>
          <p:cNvGraphicFramePr>
            <a:graphicFrameLocks noGrp="1"/>
          </p:cNvGraphicFramePr>
          <p:nvPr/>
        </p:nvGraphicFramePr>
        <p:xfrm>
          <a:off x="4495800" y="3581400"/>
          <a:ext cx="4495800" cy="3017520"/>
        </p:xfrm>
        <a:graphic>
          <a:graphicData uri="http://schemas.openxmlformats.org/drawingml/2006/table">
            <a:tbl>
              <a:tblPr/>
              <a:tblGrid>
                <a:gridCol w="609600"/>
                <a:gridCol w="609600"/>
                <a:gridCol w="762000"/>
                <a:gridCol w="609600"/>
                <a:gridCol w="609600"/>
                <a:gridCol w="609600"/>
                <a:gridCol w="685800"/>
              </a:tblGrid>
              <a:tr h="2444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Tx/>
                        <a:buNone/>
                        <a:tabLst/>
                      </a:pP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TDB1</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TDB2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TDB3</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TDB4</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TDB5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TDB6</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SiO2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70.53</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64.41</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47.52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47.15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64.25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66.32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TiO2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0.19</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0.39</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0.33</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0.43</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0.35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0.22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Al2O3</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11.38</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12.27</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16.05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16.49</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11.95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11.68</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FeO</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1.50</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2.22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2.33</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2.34</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2.08</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2.03</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MnO</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0.02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nd</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nd</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0.05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nd</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0.06</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MgO</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10.66</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15.50</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31.17</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30.88</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15.44</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13.68</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CaO</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1.01</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1.21</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1.56</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1.55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1.04</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1.10</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Na2O</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2.26</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1.84</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0.45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0.54</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1.77</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1.85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K2O</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3.15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2.66</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0.63</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0.58</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2.77</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3.07</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r h="24447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Total</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100.68</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100.52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100.05</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100.02</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99.66</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2"/>
                          </a:solidFill>
                          <a:effectLst/>
                          <a:latin typeface="Arial" charset="0"/>
                          <a:cs typeface="Arial" charset="0"/>
                        </a:rPr>
                        <a:t>100.00</a:t>
                      </a:r>
                      <a:endParaRPr kumimoji="0" lang="en-US" sz="1200" b="0" i="0" u="none" strike="noStrike" cap="none" normalizeH="0" baseline="0" smtClean="0">
                        <a:ln>
                          <a:noFill/>
                        </a:ln>
                        <a:solidFill>
                          <a:schemeClr val="bg2"/>
                        </a:solidFill>
                        <a:effectLst/>
                        <a:latin typeface="Arial" charset="0"/>
                      </a:endParaRPr>
                    </a:p>
                  </a:txBody>
                  <a:tcPr marL="45720" marR="4572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66"/>
                    </a:solidFill>
                  </a:tcPr>
                </a:tc>
              </a:tr>
            </a:tbl>
          </a:graphicData>
        </a:graphic>
      </p:graphicFrame>
      <p:sp>
        <p:nvSpPr>
          <p:cNvPr id="58722" name="Text Box 354"/>
          <p:cNvSpPr txBox="1">
            <a:spLocks noChangeArrowheads="1"/>
          </p:cNvSpPr>
          <p:nvPr/>
        </p:nvSpPr>
        <p:spPr bwMode="auto">
          <a:xfrm>
            <a:off x="4495800" y="1524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smtClean="0">
                <a:solidFill>
                  <a:srgbClr val="FFCC66"/>
                </a:solidFill>
                <a:effectLst/>
                <a:latin typeface="Times New Roman" pitchFamily="18" charset="0"/>
              </a:rPr>
              <a:t>Trinitite Dumbbell</a:t>
            </a:r>
          </a:p>
        </p:txBody>
      </p:sp>
      <p:sp>
        <p:nvSpPr>
          <p:cNvPr id="58723" name="Text Box 355"/>
          <p:cNvSpPr txBox="1">
            <a:spLocks noChangeArrowheads="1"/>
          </p:cNvSpPr>
          <p:nvPr/>
        </p:nvSpPr>
        <p:spPr bwMode="auto">
          <a:xfrm>
            <a:off x="4572000" y="838200"/>
            <a:ext cx="4191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smtClean="0">
                <a:solidFill>
                  <a:srgbClr val="FFFFCC"/>
                </a:solidFill>
                <a:effectLst/>
                <a:latin typeface="Times New Roman" pitchFamily="18" charset="0"/>
              </a:rPr>
              <a:t>Glasses are MgO rich. TDB3 and TDB4, in terms of chemical composition, roughly correspond to Mg-Gedrite. Some of the other compositions suggest dilution by melted quartz grains plus feldspar. TDB1, which has the highest SiO2, is immediately adjacent to a partly melted quartz grain which supplied the SiO2. </a:t>
            </a:r>
          </a:p>
        </p:txBody>
      </p:sp>
    </p:spTree>
    <p:extLst>
      <p:ext uri="{BB962C8B-B14F-4D97-AF65-F5344CB8AC3E}">
        <p14:creationId xmlns:p14="http://schemas.microsoft.com/office/powerpoint/2010/main" val="42584695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sp>
        <p:nvSpPr>
          <p:cNvPr id="59398" name="Text Box 6"/>
          <p:cNvSpPr txBox="1">
            <a:spLocks noChangeArrowheads="1"/>
          </p:cNvSpPr>
          <p:nvPr/>
        </p:nvSpPr>
        <p:spPr bwMode="auto">
          <a:xfrm>
            <a:off x="228600" y="2286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smtClean="0">
                <a:solidFill>
                  <a:srgbClr val="FFCC66"/>
                </a:solidFill>
                <a:effectLst/>
                <a:latin typeface="Times New Roman" pitchFamily="18" charset="0"/>
              </a:rPr>
              <a:t>Trinite Bead</a:t>
            </a:r>
          </a:p>
        </p:txBody>
      </p:sp>
      <p:pic>
        <p:nvPicPr>
          <p:cNvPr id="59400" name="Picture 8" descr="Trin Bead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900" y="182563"/>
            <a:ext cx="4113213" cy="3044825"/>
          </a:xfrm>
          <a:prstGeom prst="rect">
            <a:avLst/>
          </a:prstGeom>
          <a:noFill/>
          <a:extLst>
            <a:ext uri="{909E8E84-426E-40DD-AFC4-6F175D3DCCD1}">
              <a14:hiddenFill xmlns:a14="http://schemas.microsoft.com/office/drawing/2010/main">
                <a:solidFill>
                  <a:srgbClr val="FFFFFF"/>
                </a:solidFill>
              </a14:hiddenFill>
            </a:ext>
          </a:extLst>
        </p:spPr>
      </p:pic>
      <p:pic>
        <p:nvPicPr>
          <p:cNvPr id="59401" name="Picture 9" descr="Bead 3 Map 2 Annot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0900" y="3427413"/>
            <a:ext cx="4113213" cy="3255962"/>
          </a:xfrm>
          <a:prstGeom prst="rect">
            <a:avLst/>
          </a:prstGeom>
          <a:noFill/>
          <a:extLst>
            <a:ext uri="{909E8E84-426E-40DD-AFC4-6F175D3DCCD1}">
              <a14:hiddenFill xmlns:a14="http://schemas.microsoft.com/office/drawing/2010/main">
                <a:solidFill>
                  <a:srgbClr val="FFFFFF"/>
                </a:solidFill>
              </a14:hiddenFill>
            </a:ext>
          </a:extLst>
        </p:spPr>
      </p:pic>
      <p:sp>
        <p:nvSpPr>
          <p:cNvPr id="59402" name="Text Box 10"/>
          <p:cNvSpPr txBox="1">
            <a:spLocks noChangeArrowheads="1"/>
          </p:cNvSpPr>
          <p:nvPr/>
        </p:nvSpPr>
        <p:spPr bwMode="auto">
          <a:xfrm>
            <a:off x="381000" y="1066800"/>
            <a:ext cx="39624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1800" smtClean="0">
                <a:solidFill>
                  <a:srgbClr val="FFFFCC"/>
                </a:solidFill>
                <a:effectLst/>
                <a:latin typeface="Times New Roman" pitchFamily="18" charset="0"/>
              </a:rPr>
              <a:t>Back-scatter image and element maps showing intimate layering at the 10 to 100 micron scale. Brighter areas are Ca-rich. Note fine banding shown by the Al map and spot silica concentrations (probably remnant quartz grains) shown on the Si map. Relatively high potassium concentrations indicated by the K map suggest that K-feldspar was an important component in the formation of this bead.</a:t>
            </a:r>
          </a:p>
        </p:txBody>
      </p:sp>
    </p:spTree>
    <p:extLst>
      <p:ext uri="{BB962C8B-B14F-4D97-AF65-F5344CB8AC3E}">
        <p14:creationId xmlns:p14="http://schemas.microsoft.com/office/powerpoint/2010/main" val="7982643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Trinity explosio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3212" y="304800"/>
            <a:ext cx="8534400" cy="1077218"/>
          </a:xfrm>
          <a:prstGeom prst="rect">
            <a:avLst/>
          </a:prstGeom>
          <a:noFill/>
        </p:spPr>
        <p:txBody>
          <a:bodyPr wrap="square" rtlCol="0">
            <a:spAutoFit/>
          </a:bodyPr>
          <a:lstStyle/>
          <a:p>
            <a:r>
              <a:rPr lang="en-US" sz="3200" dirty="0" smtClean="0">
                <a:effectLst/>
              </a:rPr>
              <a:t>What can we learn from </a:t>
            </a:r>
            <a:r>
              <a:rPr lang="en-US" sz="3200" dirty="0" err="1" smtClean="0">
                <a:effectLst/>
              </a:rPr>
              <a:t>trinitite</a:t>
            </a:r>
            <a:r>
              <a:rPr lang="en-US" sz="3200" dirty="0" smtClean="0">
                <a:effectLst/>
              </a:rPr>
              <a:t> (or any glass produced by a nuclear detonation)?</a:t>
            </a:r>
            <a:endParaRPr lang="en-US" sz="3200" dirty="0">
              <a:effectLst/>
            </a:endParaRPr>
          </a:p>
        </p:txBody>
      </p:sp>
      <p:sp>
        <p:nvSpPr>
          <p:cNvPr id="3" name="TextBox 2"/>
          <p:cNvSpPr txBox="1"/>
          <p:nvPr/>
        </p:nvSpPr>
        <p:spPr>
          <a:xfrm>
            <a:off x="1295400" y="1828800"/>
            <a:ext cx="6705600" cy="584775"/>
          </a:xfrm>
          <a:prstGeom prst="rect">
            <a:avLst/>
          </a:prstGeom>
          <a:noFill/>
        </p:spPr>
        <p:txBody>
          <a:bodyPr wrap="square" rtlCol="0">
            <a:spAutoFit/>
          </a:bodyPr>
          <a:lstStyle/>
          <a:p>
            <a:pPr marL="457200" indent="-457200" algn="l">
              <a:buFont typeface="Arial" pitchFamily="34" charset="0"/>
              <a:buChar char="•"/>
            </a:pPr>
            <a:endParaRPr lang="en-US" sz="3200" dirty="0">
              <a:solidFill>
                <a:srgbClr val="FFFF66"/>
              </a:solidFill>
            </a:endParaRPr>
          </a:p>
        </p:txBody>
      </p:sp>
      <p:sp>
        <p:nvSpPr>
          <p:cNvPr id="4" name="TextBox 3"/>
          <p:cNvSpPr txBox="1"/>
          <p:nvPr/>
        </p:nvSpPr>
        <p:spPr>
          <a:xfrm>
            <a:off x="1447800" y="1600200"/>
            <a:ext cx="6477000" cy="3477875"/>
          </a:xfrm>
          <a:prstGeom prst="rect">
            <a:avLst/>
          </a:prstGeom>
          <a:noFill/>
        </p:spPr>
        <p:txBody>
          <a:bodyPr wrap="square" rtlCol="0">
            <a:spAutoFit/>
          </a:bodyPr>
          <a:lstStyle/>
          <a:p>
            <a:pPr marL="230188" indent="-230188" algn="l">
              <a:buFont typeface="Arial" pitchFamily="34" charset="0"/>
              <a:buChar char="•"/>
            </a:pPr>
            <a:r>
              <a:rPr lang="en-US" sz="2000" dirty="0" smtClean="0">
                <a:solidFill>
                  <a:srgbClr val="FFFFCC"/>
                </a:solidFill>
                <a:effectLst/>
              </a:rPr>
              <a:t>Type of </a:t>
            </a:r>
            <a:r>
              <a:rPr lang="en-US" sz="2000" dirty="0" smtClean="0">
                <a:solidFill>
                  <a:srgbClr val="FFFFCC"/>
                </a:solidFill>
                <a:effectLst/>
              </a:rPr>
              <a:t>weapon – determined from the radioactive products produced by the detonation</a:t>
            </a:r>
          </a:p>
          <a:p>
            <a:pPr marL="230188" indent="-230188" algn="l">
              <a:buFont typeface="Arial" pitchFamily="34" charset="0"/>
              <a:buChar char="•"/>
            </a:pPr>
            <a:r>
              <a:rPr lang="en-US" sz="2000" dirty="0" smtClean="0">
                <a:solidFill>
                  <a:srgbClr val="FFFFCC"/>
                </a:solidFill>
                <a:effectLst/>
              </a:rPr>
              <a:t>Source of the weapon – may be determined from the mix of nuclides and elemental composition. Compare glass chemistry to that of local materials to determine bomb components.</a:t>
            </a:r>
          </a:p>
          <a:p>
            <a:pPr marL="230188" indent="-230188" algn="l">
              <a:buFont typeface="Arial" pitchFamily="34" charset="0"/>
              <a:buChar char="•"/>
            </a:pPr>
            <a:r>
              <a:rPr lang="en-US" sz="2000" dirty="0" smtClean="0">
                <a:solidFill>
                  <a:srgbClr val="FFFFCC"/>
                </a:solidFill>
                <a:effectLst/>
              </a:rPr>
              <a:t>Source of the detonation which can be determined from the variation in the activity of the radioisotopes produced via neutron activation. The closer to the source, the greater the activity per unit mass of the activated element.</a:t>
            </a:r>
            <a:endParaRPr lang="en-US" sz="2000" dirty="0">
              <a:solidFill>
                <a:srgbClr val="FFFFCC"/>
              </a:solidFill>
              <a:effectLst/>
            </a:endParaRPr>
          </a:p>
        </p:txBody>
      </p:sp>
    </p:spTree>
    <p:extLst>
      <p:ext uri="{BB962C8B-B14F-4D97-AF65-F5344CB8AC3E}">
        <p14:creationId xmlns:p14="http://schemas.microsoft.com/office/powerpoint/2010/main" val="33544714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sp>
        <p:nvSpPr>
          <p:cNvPr id="118790" name="Text Box 6"/>
          <p:cNvSpPr txBox="1">
            <a:spLocks noChangeArrowheads="1"/>
          </p:cNvSpPr>
          <p:nvPr/>
        </p:nvSpPr>
        <p:spPr bwMode="auto">
          <a:xfrm>
            <a:off x="1295400" y="762000"/>
            <a:ext cx="739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solidFill>
                  <a:schemeClr val="tx1"/>
                </a:solidFill>
                <a:effectLst/>
                <a:latin typeface="Times New Roman" pitchFamily="18" charset="0"/>
              </a:rPr>
              <a:t>Acknowledgements</a:t>
            </a:r>
          </a:p>
        </p:txBody>
      </p:sp>
      <p:sp>
        <p:nvSpPr>
          <p:cNvPr id="118791" name="Text Box 7"/>
          <p:cNvSpPr txBox="1">
            <a:spLocks noChangeArrowheads="1"/>
          </p:cNvSpPr>
          <p:nvPr/>
        </p:nvSpPr>
        <p:spPr bwMode="auto">
          <a:xfrm>
            <a:off x="1600200" y="1676400"/>
            <a:ext cx="6858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sz="2400">
                <a:solidFill>
                  <a:schemeClr val="tx1"/>
                </a:solidFill>
                <a:effectLst/>
                <a:latin typeface="Times New Roman" pitchFamily="18" charset="0"/>
              </a:rPr>
              <a:t>Case studies and some of the graphics used in this talk were graciously provided by Jack Crelling, Southern Illinois University, and Ray Murray, University of Montana.</a:t>
            </a:r>
          </a:p>
          <a:p>
            <a:pPr algn="l" eaLnBrk="0" hangingPunct="0">
              <a:spcBef>
                <a:spcPct val="50000"/>
              </a:spcBef>
            </a:pPr>
            <a:r>
              <a:rPr lang="en-US" sz="2400">
                <a:solidFill>
                  <a:schemeClr val="tx1"/>
                </a:solidFill>
                <a:effectLst/>
                <a:latin typeface="Times New Roman" pitchFamily="18" charset="0"/>
              </a:rPr>
              <a:t>Other tables and graphics are from:</a:t>
            </a:r>
          </a:p>
          <a:p>
            <a:pPr algn="l" eaLnBrk="0" hangingPunct="0">
              <a:spcBef>
                <a:spcPct val="50000"/>
              </a:spcBef>
            </a:pPr>
            <a:r>
              <a:rPr lang="en-US" sz="2400">
                <a:solidFill>
                  <a:schemeClr val="tx1"/>
                </a:solidFill>
                <a:effectLst/>
                <a:latin typeface="Times New Roman" pitchFamily="18" charset="0"/>
              </a:rPr>
              <a:t>Eby, G.N. (2004) Principles of Environmental Geochemistry. Thomson.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686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990600"/>
            <a:ext cx="205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3" name="Text Box 5"/>
          <p:cNvSpPr txBox="1">
            <a:spLocks noChangeArrowheads="1"/>
          </p:cNvSpPr>
          <p:nvPr/>
        </p:nvSpPr>
        <p:spPr bwMode="auto">
          <a:xfrm>
            <a:off x="990600" y="0"/>
            <a:ext cx="8001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a:solidFill>
                  <a:srgbClr val="FF9900"/>
                </a:solidFill>
                <a:effectLst/>
                <a:latin typeface="Times New Roman" pitchFamily="18" charset="0"/>
              </a:rPr>
              <a:t>Tools for Identification and Characterization of Minerals</a:t>
            </a:r>
          </a:p>
        </p:txBody>
      </p:sp>
      <p:pic>
        <p:nvPicPr>
          <p:cNvPr id="68614" name="Picture 6" descr="P10100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730250"/>
            <a:ext cx="1541463" cy="2741613"/>
          </a:xfrm>
          <a:prstGeom prst="rect">
            <a:avLst/>
          </a:prstGeom>
          <a:noFill/>
          <a:extLst>
            <a:ext uri="{909E8E84-426E-40DD-AFC4-6F175D3DCCD1}">
              <a14:hiddenFill xmlns:a14="http://schemas.microsoft.com/office/drawing/2010/main">
                <a:solidFill>
                  <a:srgbClr val="FFFFFF"/>
                </a:solidFill>
              </a14:hiddenFill>
            </a:ext>
          </a:extLst>
        </p:spPr>
      </p:pic>
      <p:pic>
        <p:nvPicPr>
          <p:cNvPr id="6861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730250"/>
            <a:ext cx="205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6" name="Picture 8" descr="P10100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4113213"/>
            <a:ext cx="3043238" cy="2282825"/>
          </a:xfrm>
          <a:prstGeom prst="rect">
            <a:avLst/>
          </a:prstGeom>
          <a:noFill/>
          <a:extLst>
            <a:ext uri="{909E8E84-426E-40DD-AFC4-6F175D3DCCD1}">
              <a14:hiddenFill xmlns:a14="http://schemas.microsoft.com/office/drawing/2010/main">
                <a:solidFill>
                  <a:srgbClr val="FFFFFF"/>
                </a:solidFill>
              </a14:hiddenFill>
            </a:ext>
          </a:extLst>
        </p:spPr>
      </p:pic>
      <p:pic>
        <p:nvPicPr>
          <p:cNvPr id="68617" name="Picture 9" descr="P10100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4113213"/>
            <a:ext cx="3043238" cy="2282825"/>
          </a:xfrm>
          <a:prstGeom prst="rect">
            <a:avLst/>
          </a:prstGeom>
          <a:noFill/>
          <a:extLst>
            <a:ext uri="{909E8E84-426E-40DD-AFC4-6F175D3DCCD1}">
              <a14:hiddenFill xmlns:a14="http://schemas.microsoft.com/office/drawing/2010/main">
                <a:solidFill>
                  <a:srgbClr val="FFFFFF"/>
                </a:solidFill>
              </a14:hiddenFill>
            </a:ext>
          </a:extLst>
        </p:spPr>
      </p:pic>
      <p:sp>
        <p:nvSpPr>
          <p:cNvPr id="68618" name="Text Box 10"/>
          <p:cNvSpPr txBox="1">
            <a:spLocks noChangeArrowheads="1"/>
          </p:cNvSpPr>
          <p:nvPr/>
        </p:nvSpPr>
        <p:spPr bwMode="auto">
          <a:xfrm>
            <a:off x="1447800" y="34290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Stereomicroscope</a:t>
            </a:r>
          </a:p>
        </p:txBody>
      </p:sp>
      <p:sp>
        <p:nvSpPr>
          <p:cNvPr id="68619" name="Text Box 11"/>
          <p:cNvSpPr txBox="1">
            <a:spLocks noChangeArrowheads="1"/>
          </p:cNvSpPr>
          <p:nvPr/>
        </p:nvSpPr>
        <p:spPr bwMode="auto">
          <a:xfrm>
            <a:off x="3886200" y="3733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PLM</a:t>
            </a:r>
          </a:p>
        </p:txBody>
      </p:sp>
      <p:sp>
        <p:nvSpPr>
          <p:cNvPr id="68620" name="Text Box 12"/>
          <p:cNvSpPr txBox="1">
            <a:spLocks noChangeArrowheads="1"/>
          </p:cNvSpPr>
          <p:nvPr/>
        </p:nvSpPr>
        <p:spPr bwMode="auto">
          <a:xfrm>
            <a:off x="6400800" y="3429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XRD</a:t>
            </a:r>
          </a:p>
        </p:txBody>
      </p:sp>
      <p:sp>
        <p:nvSpPr>
          <p:cNvPr id="68621" name="Text Box 13"/>
          <p:cNvSpPr txBox="1">
            <a:spLocks noChangeArrowheads="1"/>
          </p:cNvSpPr>
          <p:nvPr/>
        </p:nvSpPr>
        <p:spPr bwMode="auto">
          <a:xfrm>
            <a:off x="1219200" y="64008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SEM</a:t>
            </a:r>
          </a:p>
        </p:txBody>
      </p:sp>
      <p:sp>
        <p:nvSpPr>
          <p:cNvPr id="68622" name="Text Box 14"/>
          <p:cNvSpPr txBox="1">
            <a:spLocks noChangeArrowheads="1"/>
          </p:cNvSpPr>
          <p:nvPr/>
        </p:nvSpPr>
        <p:spPr bwMode="auto">
          <a:xfrm>
            <a:off x="5715000" y="64008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EMP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umlogo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rot="16200000">
            <a:off x="-2670969" y="3364706"/>
            <a:ext cx="6151563" cy="831851"/>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lstStyle/>
          <a:p>
            <a:r>
              <a:rPr lang="en-US" sz="2000" b="1">
                <a:solidFill>
                  <a:schemeClr val="tx1"/>
                </a:solidFill>
                <a:effectLst/>
                <a:latin typeface="Arial Narrow" pitchFamily="34" charset="0"/>
              </a:rPr>
              <a:t>Department Environmental, Earth, &amp; Atmospheric Sciences</a:t>
            </a:r>
          </a:p>
        </p:txBody>
      </p:sp>
      <p:pic>
        <p:nvPicPr>
          <p:cNvPr id="59396" name="Picture 4" descr="P101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371600"/>
            <a:ext cx="2868613" cy="5100638"/>
          </a:xfrm>
          <a:prstGeom prst="rect">
            <a:avLst/>
          </a:prstGeom>
          <a:noFill/>
          <a:extLst>
            <a:ext uri="{909E8E84-426E-40DD-AFC4-6F175D3DCCD1}">
              <a14:hiddenFill xmlns:a14="http://schemas.microsoft.com/office/drawing/2010/main">
                <a:solidFill>
                  <a:srgbClr val="FFFFFF"/>
                </a:solidFill>
              </a14:hiddenFill>
            </a:ext>
          </a:extLst>
        </p:spPr>
      </p:pic>
      <p:pic>
        <p:nvPicPr>
          <p:cNvPr id="59397" name="Picture 5" descr="Crane Bea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19088"/>
            <a:ext cx="2468563" cy="1747837"/>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Sandy Br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2376488"/>
            <a:ext cx="2468563" cy="1851025"/>
          </a:xfrm>
          <a:prstGeom prst="rect">
            <a:avLst/>
          </a:prstGeom>
          <a:noFill/>
          <a:extLst>
            <a:ext uri="{909E8E84-426E-40DD-AFC4-6F175D3DCCD1}">
              <a14:hiddenFill xmlns:a14="http://schemas.microsoft.com/office/drawing/2010/main">
                <a:solidFill>
                  <a:srgbClr val="FFFFFF"/>
                </a:solidFill>
              </a14:hiddenFill>
            </a:ext>
          </a:extLst>
        </p:spPr>
      </p:pic>
      <p:pic>
        <p:nvPicPr>
          <p:cNvPr id="59399" name="Picture 7" descr="Sand Bea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4524375"/>
            <a:ext cx="2468563" cy="1839913"/>
          </a:xfrm>
          <a:prstGeom prst="rect">
            <a:avLst/>
          </a:prstGeom>
          <a:noFill/>
          <a:extLst>
            <a:ext uri="{909E8E84-426E-40DD-AFC4-6F175D3DCCD1}">
              <a14:hiddenFill xmlns:a14="http://schemas.microsoft.com/office/drawing/2010/main">
                <a:solidFill>
                  <a:srgbClr val="FFFFFF"/>
                </a:solidFill>
              </a14:hiddenFill>
            </a:ext>
          </a:extLst>
        </p:spPr>
      </p:pic>
      <p:sp>
        <p:nvSpPr>
          <p:cNvPr id="59400" name="Text Box 8"/>
          <p:cNvSpPr txBox="1">
            <a:spLocks noChangeArrowheads="1"/>
          </p:cNvSpPr>
          <p:nvPr/>
        </p:nvSpPr>
        <p:spPr bwMode="auto">
          <a:xfrm>
            <a:off x="5867400" y="2009775"/>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Beach sand</a:t>
            </a:r>
          </a:p>
        </p:txBody>
      </p:sp>
      <p:sp>
        <p:nvSpPr>
          <p:cNvPr id="59401" name="Text Box 9"/>
          <p:cNvSpPr txBox="1">
            <a:spLocks noChangeArrowheads="1"/>
          </p:cNvSpPr>
          <p:nvPr/>
        </p:nvSpPr>
        <p:spPr bwMode="auto">
          <a:xfrm>
            <a:off x="5867400" y="4157663"/>
            <a:ext cx="243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Stream sand</a:t>
            </a:r>
          </a:p>
        </p:txBody>
      </p:sp>
      <p:sp>
        <p:nvSpPr>
          <p:cNvPr id="59402" name="Text Box 10"/>
          <p:cNvSpPr txBox="1">
            <a:spLocks noChangeArrowheads="1"/>
          </p:cNvSpPr>
          <p:nvPr/>
        </p:nvSpPr>
        <p:spPr bwMode="auto">
          <a:xfrm>
            <a:off x="5867400" y="6307138"/>
            <a:ext cx="243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800">
                <a:solidFill>
                  <a:schemeClr val="tx1"/>
                </a:solidFill>
                <a:effectLst/>
                <a:latin typeface="Times New Roman" pitchFamily="18" charset="0"/>
              </a:rPr>
              <a:t>Carbonate sand</a:t>
            </a:r>
          </a:p>
        </p:txBody>
      </p:sp>
      <p:sp>
        <p:nvSpPr>
          <p:cNvPr id="59403" name="Text Box 11"/>
          <p:cNvSpPr txBox="1">
            <a:spLocks noChangeArrowheads="1"/>
          </p:cNvSpPr>
          <p:nvPr/>
        </p:nvSpPr>
        <p:spPr bwMode="auto">
          <a:xfrm>
            <a:off x="1371600" y="304800"/>
            <a:ext cx="388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schemeClr val="tx1"/>
                </a:solidFill>
                <a:effectLst/>
                <a:latin typeface="Times New Roman" pitchFamily="18" charset="0"/>
              </a:rPr>
              <a:t>Stereomicroscopy</a:t>
            </a:r>
          </a:p>
          <a:p>
            <a:pPr eaLnBrk="0" hangingPunct="0">
              <a:spcBef>
                <a:spcPct val="50000"/>
              </a:spcBef>
            </a:pPr>
            <a:r>
              <a:rPr lang="en-US" sz="2000">
                <a:solidFill>
                  <a:schemeClr val="tx1"/>
                </a:solidFill>
                <a:effectLst/>
                <a:latin typeface="Times New Roman" pitchFamily="18" charset="0"/>
              </a:rPr>
              <a:t>Mineralogy and texture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01069072">
  <a:themeElements>
    <a:clrScheme name="01069072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fontScheme name="01069072">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01069072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01069072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01069072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01069072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01069072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01069072">
  <a:themeElements>
    <a:clrScheme name="1_01069072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fontScheme name="1_01069072">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01069072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1_01069072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1_01069072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1_01069072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1_01069072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1111</TotalTime>
  <Words>3440</Words>
  <Application>Microsoft Office PowerPoint</Application>
  <PresentationFormat>On-screen Show (4:3)</PresentationFormat>
  <Paragraphs>750</Paragraphs>
  <Slides>74</Slides>
  <Notes>2</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74</vt:i4>
      </vt:variant>
    </vt:vector>
  </HeadingPairs>
  <TitlesOfParts>
    <vt:vector size="78" baseType="lpstr">
      <vt:lpstr>Beam</vt:lpstr>
      <vt:lpstr>01069072</vt:lpstr>
      <vt:lpstr>1_01069072</vt:lpstr>
      <vt:lpstr>ClipArt</vt:lpstr>
      <vt:lpstr>PowerPoint Presentation</vt:lpstr>
      <vt:lpstr>PowerPoint Presentation</vt:lpstr>
      <vt:lpstr>HISTORY</vt:lpstr>
      <vt:lpstr>Sherlock Holmes  consulting detective</vt:lpstr>
      <vt:lpstr>Edmond Locard</vt:lpstr>
      <vt:lpstr>LOCARD-THE EXCHANGE  PRINCIPLE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Mysterious Glacial  Boulders</vt:lpstr>
      <vt:lpstr>Rocky Scotch Whiskey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Forensic Stable Isotope Cases</vt:lpstr>
      <vt:lpstr>PowerPoint Presentation</vt:lpstr>
      <vt:lpstr>You Are What You Eat &amp; Drink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UMASS Lowell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Nelson Eby</dc:creator>
  <cp:lastModifiedBy>Nelson</cp:lastModifiedBy>
  <cp:revision>57</cp:revision>
  <dcterms:created xsi:type="dcterms:W3CDTF">2009-08-07T17:40:14Z</dcterms:created>
  <dcterms:modified xsi:type="dcterms:W3CDTF">2012-08-31T17:39:26Z</dcterms:modified>
</cp:coreProperties>
</file>