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48" r:id="rId3"/>
    <p:sldId id="558" r:id="rId4"/>
    <p:sldId id="559" r:id="rId5"/>
    <p:sldId id="560" r:id="rId6"/>
    <p:sldId id="462" r:id="rId7"/>
    <p:sldId id="472" r:id="rId8"/>
    <p:sldId id="473" r:id="rId9"/>
    <p:sldId id="533" r:id="rId10"/>
    <p:sldId id="535" r:id="rId11"/>
    <p:sldId id="539" r:id="rId12"/>
    <p:sldId id="540" r:id="rId13"/>
    <p:sldId id="541" r:id="rId14"/>
    <p:sldId id="542" r:id="rId15"/>
    <p:sldId id="544" r:id="rId16"/>
    <p:sldId id="545" r:id="rId17"/>
    <p:sldId id="546" r:id="rId18"/>
    <p:sldId id="547" r:id="rId19"/>
    <p:sldId id="561" r:id="rId20"/>
    <p:sldId id="543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CCE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2670" autoAdjust="0"/>
  </p:normalViewPr>
  <p:slideViewPr>
    <p:cSldViewPr snapToGrid="0">
      <p:cViewPr>
        <p:scale>
          <a:sx n="71" d="100"/>
          <a:sy n="71" d="100"/>
        </p:scale>
        <p:origin x="-198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0E383-AF17-4D7B-B77D-35C65AF99529}" type="datetimeFigureOut">
              <a:rPr lang="en-US" smtClean="0"/>
              <a:pPr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F2BFE-9E6A-4587-AF6D-652A48ED9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9386-4C38-41FA-A1C5-93DB28063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38B66-64C8-4255-9183-286DCCB1F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-762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762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D1211-3311-4775-9E83-23352993C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B639-3688-41CB-9CDB-C0DBFEE8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A6321-D30F-4D73-BC5A-0732621D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102FF-F0D7-46E8-ADF9-624F787AC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FA4A6-5A49-4DF1-B1FD-EB68C5C96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181C-F7F1-4758-B492-A983FAD5F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44E9-C8BF-466C-A1BF-987613862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0D5E-4C59-4088-8D83-BB6643033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44359-AFD7-4516-B685-8C90A25B5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959475"/>
            <a:ext cx="9144000" cy="8985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2148E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7696200" y="6235700"/>
            <a:ext cx="12192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6400800"/>
            <a:ext cx="443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Times New Roman" pitchFamily="18" charset="0"/>
              </a:rPr>
              <a:t>Department of Physics and Applied Physics</a:t>
            </a: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55588" y="6146800"/>
            <a:ext cx="8686800" cy="1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2700" y="6186488"/>
            <a:ext cx="26035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/>
              <a:t>95.141, </a:t>
            </a:r>
            <a:r>
              <a:rPr lang="en-US" sz="1600" i="1" dirty="0" smtClean="0"/>
              <a:t>S2010, </a:t>
            </a:r>
            <a:r>
              <a:rPr lang="en-US" sz="1600" i="1" dirty="0"/>
              <a:t>Lecture </a:t>
            </a:r>
            <a:r>
              <a:rPr lang="en-US" sz="1600" i="1" dirty="0" smtClean="0"/>
              <a:t>23</a:t>
            </a:r>
            <a:endParaRPr lang="en-US" sz="1600" i="1" dirty="0"/>
          </a:p>
        </p:txBody>
      </p:sp>
      <p:pic>
        <p:nvPicPr>
          <p:cNvPr id="17415" name="Picture 13" descr="UMass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64500" y="6297613"/>
            <a:ext cx="533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901700"/>
            <a:ext cx="4267200" cy="88900"/>
          </a:xfrm>
          <a:prstGeom prst="rect">
            <a:avLst/>
          </a:prstGeom>
          <a:gradFill rotWithShape="1">
            <a:gsLst>
              <a:gs pos="0">
                <a:srgbClr val="2148E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CFA983-24C4-4517-8C43-57088C646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../../Movies/Tacoma_Narrows_Bridge_destruction.mp4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746125" y="2557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Physics I</a:t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4800" dirty="0">
                <a:solidFill>
                  <a:schemeClr val="tx2"/>
                </a:solidFill>
              </a:rPr>
              <a:t>95.141</a:t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4800" dirty="0">
                <a:solidFill>
                  <a:schemeClr val="tx2"/>
                </a:solidFill>
              </a:rPr>
              <a:t/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4800" dirty="0">
                <a:solidFill>
                  <a:schemeClr val="tx2"/>
                </a:solidFill>
              </a:rPr>
              <a:t>LECTURE </a:t>
            </a:r>
            <a:r>
              <a:rPr lang="en-US" sz="4800" dirty="0" smtClean="0">
                <a:solidFill>
                  <a:schemeClr val="tx2"/>
                </a:solidFill>
              </a:rPr>
              <a:t>23</a:t>
            </a:r>
            <a:r>
              <a:rPr lang="en-US" sz="4800" dirty="0">
                <a:solidFill>
                  <a:schemeClr val="tx2"/>
                </a:solidFill>
              </a:rPr>
              <a:t/>
            </a:r>
            <a:br>
              <a:rPr lang="en-US" sz="4800" dirty="0">
                <a:solidFill>
                  <a:schemeClr val="tx2"/>
                </a:solidFill>
              </a:rPr>
            </a:br>
            <a:r>
              <a:rPr lang="en-US" sz="4800" dirty="0" smtClean="0">
                <a:solidFill>
                  <a:schemeClr val="tx2"/>
                </a:solidFill>
              </a:rPr>
              <a:t>5/10/10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851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Simple Pendulum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4813" y="1081461"/>
            <a:ext cx="4370294" cy="50772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have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expression for the restoring force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From this, we can determine the effective “spring” constant 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And we can determine the natural frequency of the pendulum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rot="16200000" flipH="1">
            <a:off x="6454592" y="820271"/>
            <a:ext cx="2608726" cy="129091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8202705" y="2541493"/>
            <a:ext cx="363071" cy="349624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471" y="13850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θ</a:t>
            </a:r>
            <a:endParaRPr lang="en-US" sz="3200" dirty="0"/>
          </a:p>
        </p:txBody>
      </p:sp>
      <p:sp>
        <p:nvSpPr>
          <p:cNvPr id="7" name="Arc 6"/>
          <p:cNvSpPr/>
          <p:nvPr/>
        </p:nvSpPr>
        <p:spPr bwMode="auto">
          <a:xfrm rot="5400000">
            <a:off x="5294778" y="-716054"/>
            <a:ext cx="2696138" cy="5002306"/>
          </a:xfrm>
          <a:prstGeom prst="arc">
            <a:avLst>
              <a:gd name="adj1" fmla="val 16938908"/>
              <a:gd name="adj2" fmla="val 4758839"/>
            </a:avLst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rot="16200000" flipH="1">
            <a:off x="5069543" y="1627092"/>
            <a:ext cx="3003175" cy="717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Arc 8"/>
          <p:cNvSpPr/>
          <p:nvPr/>
        </p:nvSpPr>
        <p:spPr bwMode="auto">
          <a:xfrm rot="5400000">
            <a:off x="5447178" y="-563654"/>
            <a:ext cx="2696138" cy="5002306"/>
          </a:xfrm>
          <a:prstGeom prst="arc">
            <a:avLst>
              <a:gd name="adj1" fmla="val 18076833"/>
              <a:gd name="adj2" fmla="val 47658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0024" y="3231776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</a:t>
            </a:r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09648" y="8516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</a:t>
            </a:r>
            <a:endParaRPr lang="en-US" sz="3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04419" y="1799664"/>
          <a:ext cx="2510968" cy="1441077"/>
        </p:xfrm>
        <a:graphic>
          <a:graphicData uri="http://schemas.openxmlformats.org/presentationml/2006/ole">
            <p:oleObj spid="_x0000_s256002" name="Equation" r:id="rId3" imgW="146016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851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Simple Pendulum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4813" y="1081461"/>
            <a:ext cx="4370294" cy="50772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we know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We can determine period 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And we can the equation of motion for displacement in 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…or </a:t>
            </a:r>
            <a:r>
              <a:rPr lang="el-GR" sz="2000" kern="0" dirty="0" smtClean="0">
                <a:latin typeface="+mn-lt"/>
              </a:rPr>
              <a:t>θ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rot="16200000" flipH="1">
            <a:off x="6454592" y="820271"/>
            <a:ext cx="2608726" cy="129091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8202705" y="2541493"/>
            <a:ext cx="363071" cy="349624"/>
          </a:xfrm>
          <a:prstGeom prst="ellipse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2471" y="13850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θ</a:t>
            </a:r>
            <a:endParaRPr lang="en-US" sz="3200" dirty="0"/>
          </a:p>
        </p:txBody>
      </p:sp>
      <p:sp>
        <p:nvSpPr>
          <p:cNvPr id="7" name="Arc 6"/>
          <p:cNvSpPr/>
          <p:nvPr/>
        </p:nvSpPr>
        <p:spPr bwMode="auto">
          <a:xfrm rot="5400000">
            <a:off x="5294778" y="-716054"/>
            <a:ext cx="2696138" cy="5002306"/>
          </a:xfrm>
          <a:prstGeom prst="arc">
            <a:avLst>
              <a:gd name="adj1" fmla="val 16938908"/>
              <a:gd name="adj2" fmla="val 4758839"/>
            </a:avLst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rot="16200000" flipH="1">
            <a:off x="5069543" y="1627092"/>
            <a:ext cx="3003175" cy="717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Arc 8"/>
          <p:cNvSpPr/>
          <p:nvPr/>
        </p:nvSpPr>
        <p:spPr bwMode="auto">
          <a:xfrm rot="5400000">
            <a:off x="5447178" y="-563654"/>
            <a:ext cx="2696138" cy="5002306"/>
          </a:xfrm>
          <a:prstGeom prst="arc">
            <a:avLst>
              <a:gd name="adj1" fmla="val 18076833"/>
              <a:gd name="adj2" fmla="val 47658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0024" y="3231776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Δ</a:t>
            </a:r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09648" y="8516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</a:t>
            </a:r>
            <a:endParaRPr lang="en-US" sz="32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19394" y="1156073"/>
          <a:ext cx="938212" cy="763588"/>
        </p:xfrm>
        <a:graphic>
          <a:graphicData uri="http://schemas.openxmlformats.org/presentationml/2006/ole">
            <p:oleObj spid="_x0000_s258050" name="Equation" r:id="rId3" imgW="5457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Damped Harmonic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let the pendulum swing, would it keep returning to the same original displacement?</a:t>
            </a:r>
          </a:p>
          <a:p>
            <a:r>
              <a:rPr lang="en-US" dirty="0" smtClean="0"/>
              <a:t>In the real world there are other forces, in addition to the restoring force which act on the pendulum (or any oscillator).</a:t>
            </a:r>
          </a:p>
          <a:p>
            <a:r>
              <a:rPr lang="en-US" dirty="0" smtClean="0"/>
              <a:t>The harmonic motion for these real-world oscillators is no longer simple.</a:t>
            </a:r>
          </a:p>
          <a:p>
            <a:r>
              <a:rPr lang="en-US" i="1" dirty="0" smtClean="0"/>
              <a:t>Damped Harmonic Motion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Damped Harmonic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there is a damping force acting on the oscillator which depends on velocity</a:t>
            </a:r>
          </a:p>
          <a:p>
            <a:pPr lvl="1"/>
            <a:r>
              <a:rPr lang="en-US" dirty="0" smtClean="0"/>
              <a:t>This is a Force which acts against the oscillator, opposite the direction of motion.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force equation now looks like: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35941" y="2780273"/>
          <a:ext cx="3033713" cy="854075"/>
        </p:xfrm>
        <a:graphic>
          <a:graphicData uri="http://schemas.openxmlformats.org/presentationml/2006/ole">
            <p:oleObj spid="_x0000_s259074" name="Equation" r:id="rId3" imgW="1396800" imgH="393480" progId="Equation.3">
              <p:embed/>
            </p:oleObj>
          </a:graphicData>
        </a:graphic>
      </p:graphicFrame>
      <p:graphicFrame>
        <p:nvGraphicFramePr>
          <p:cNvPr id="259075" name="Object 3"/>
          <p:cNvGraphicFramePr>
            <a:graphicFrameLocks noChangeAspect="1"/>
          </p:cNvGraphicFramePr>
          <p:nvPr/>
        </p:nvGraphicFramePr>
        <p:xfrm>
          <a:off x="3448891" y="4375150"/>
          <a:ext cx="2041525" cy="385763"/>
        </p:xfrm>
        <a:graphic>
          <a:graphicData uri="http://schemas.openxmlformats.org/presentationml/2006/ole">
            <p:oleObj spid="_x0000_s259075" name="Equation" r:id="rId4" imgW="9396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Damped Harmonic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solution to this differential equation is trickier, but let’s try the following solution: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Natural frequency decreases</a:t>
            </a:r>
          </a:p>
          <a:p>
            <a:r>
              <a:rPr lang="en-US" dirty="0" smtClean="0"/>
              <a:t>Amplitude of oscillations decreases exponentially.</a:t>
            </a:r>
            <a:endParaRPr lang="en-US" dirty="0"/>
          </a:p>
        </p:txBody>
      </p:sp>
      <p:graphicFrame>
        <p:nvGraphicFramePr>
          <p:cNvPr id="260098" name="Object 2"/>
          <p:cNvGraphicFramePr>
            <a:graphicFrameLocks noChangeAspect="1"/>
          </p:cNvGraphicFramePr>
          <p:nvPr/>
        </p:nvGraphicFramePr>
        <p:xfrm>
          <a:off x="3013075" y="2089150"/>
          <a:ext cx="2620963" cy="495300"/>
        </p:xfrm>
        <a:graphic>
          <a:graphicData uri="http://schemas.openxmlformats.org/presentationml/2006/ole">
            <p:oleObj spid="_x0000_s260098" name="Equation" r:id="rId3" imgW="1206360" imgH="228600" progId="Equation.3">
              <p:embed/>
            </p:oleObj>
          </a:graphicData>
        </a:graphic>
      </p:graphicFrame>
      <p:graphicFrame>
        <p:nvGraphicFramePr>
          <p:cNvPr id="260099" name="Object 3"/>
          <p:cNvGraphicFramePr>
            <a:graphicFrameLocks noChangeAspect="1"/>
          </p:cNvGraphicFramePr>
          <p:nvPr/>
        </p:nvGraphicFramePr>
        <p:xfrm>
          <a:off x="1838698" y="2840972"/>
          <a:ext cx="2262188" cy="990600"/>
        </p:xfrm>
        <a:graphic>
          <a:graphicData uri="http://schemas.openxmlformats.org/presentationml/2006/ole">
            <p:oleObj spid="_x0000_s260099" name="Equation" r:id="rId4" imgW="1041120" imgH="457200" progId="Equation.3">
              <p:embed/>
            </p:oleObj>
          </a:graphicData>
        </a:graphic>
      </p:graphicFrame>
      <p:graphicFrame>
        <p:nvGraphicFramePr>
          <p:cNvPr id="260100" name="Object 4"/>
          <p:cNvGraphicFramePr>
            <a:graphicFrameLocks noChangeAspect="1"/>
          </p:cNvGraphicFramePr>
          <p:nvPr/>
        </p:nvGraphicFramePr>
        <p:xfrm>
          <a:off x="5489200" y="2940237"/>
          <a:ext cx="1103313" cy="852488"/>
        </p:xfrm>
        <a:graphic>
          <a:graphicData uri="http://schemas.openxmlformats.org/presentationml/2006/ole">
            <p:oleObj spid="_x0000_s260100" name="Equation" r:id="rId5" imgW="507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035423"/>
          <a:ext cx="6562165" cy="5070528"/>
        </p:xfrm>
        <a:graphic>
          <a:graphicData uri="http://schemas.openxmlformats.org/presentationml/2006/ole">
            <p:oleObj spid="_x0000_s267266" name="Graph" r:id="rId3" imgW="4023360" imgH="3108960" progId="Origin50.Graph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Harmonic Oscillation</a:t>
            </a:r>
            <a:endParaRPr lang="en-US" dirty="0"/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6935788" y="0"/>
          <a:ext cx="2208212" cy="2420938"/>
        </p:xfrm>
        <a:graphic>
          <a:graphicData uri="http://schemas.openxmlformats.org/presentationml/2006/ole">
            <p:oleObj spid="_x0000_s267267" name="Equation" r:id="rId4" imgW="1015920" imgH="1117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0" y="941294"/>
          <a:ext cx="6750424" cy="5215995"/>
        </p:xfrm>
        <a:graphic>
          <a:graphicData uri="http://schemas.openxmlformats.org/presentationml/2006/ole">
            <p:oleObj spid="_x0000_s268290" name="Graph" r:id="rId3" imgW="4023360" imgH="3108960" progId="Origin50.Graph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Damped Harmonic Oscillation</a:t>
            </a:r>
            <a:endParaRPr lang="en-US" dirty="0"/>
          </a:p>
        </p:txBody>
      </p:sp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6854172" y="-5698"/>
          <a:ext cx="2290762" cy="2971801"/>
        </p:xfrm>
        <a:graphic>
          <a:graphicData uri="http://schemas.openxmlformats.org/presentationml/2006/ole">
            <p:oleObj spid="_x0000_s268291" name="Equation" r:id="rId4" imgW="1054080" imgH="1371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1021976"/>
          <a:ext cx="6521824" cy="5039357"/>
        </p:xfrm>
        <a:graphic>
          <a:graphicData uri="http://schemas.openxmlformats.org/presentationml/2006/ole">
            <p:oleObj spid="_x0000_s269314" name="Graph" r:id="rId3" imgW="4023360" imgH="3108960" progId="Origin50.Graph">
              <p:embed/>
            </p:oleObj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Damped Harmonic Oscillation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853237" y="0"/>
          <a:ext cx="2290763" cy="4402138"/>
        </p:xfrm>
        <a:graphic>
          <a:graphicData uri="http://schemas.openxmlformats.org/presentationml/2006/ole">
            <p:oleObj spid="_x0000_s269316" name="Equation" r:id="rId4" imgW="1054080" imgH="2031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1062318"/>
          <a:ext cx="6535271" cy="5049748"/>
        </p:xfrm>
        <a:graphic>
          <a:graphicData uri="http://schemas.openxmlformats.org/presentationml/2006/ole">
            <p:oleObj spid="_x0000_s270338" name="Graph" r:id="rId3" imgW="4023360" imgH="3108960" progId="Origin50.Graph">
              <p:embed/>
            </p:oleObj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Damped Harmonic Oscillation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526774" y="140074"/>
          <a:ext cx="2622550" cy="3906838"/>
        </p:xfrm>
        <a:graphic>
          <a:graphicData uri="http://schemas.openxmlformats.org/presentationml/2006/ole">
            <p:oleObj spid="_x0000_s270340" name="Equation" r:id="rId4" imgW="1206360" imgH="1803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68015"/>
            <a:ext cx="8229600" cy="4525962"/>
          </a:xfrm>
        </p:spPr>
        <p:txBody>
          <a:bodyPr/>
          <a:lstStyle/>
          <a:p>
            <a:r>
              <a:rPr lang="en-US" dirty="0" smtClean="0"/>
              <a:t>But this is only one type of damped motion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Underdamped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If              then the system is referred to as “critically damped”</a:t>
            </a:r>
          </a:p>
          <a:p>
            <a:pPr lvl="1"/>
            <a:r>
              <a:rPr lang="en-US" dirty="0" smtClean="0"/>
              <a:t>Reaches equilibrium fastest</a:t>
            </a:r>
          </a:p>
          <a:p>
            <a:pPr lvl="1"/>
            <a:r>
              <a:rPr lang="en-US" dirty="0" smtClean="0"/>
              <a:t>Ideal if you are trying to get rid of oscillations</a:t>
            </a:r>
          </a:p>
          <a:p>
            <a:r>
              <a:rPr lang="en-US" dirty="0" smtClean="0"/>
              <a:t>If              then the system is referred to as </a:t>
            </a:r>
            <a:r>
              <a:rPr lang="en-US" dirty="0" smtClean="0"/>
              <a:t>“over-damped”, takes a long time to return to equilibrium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Damped Harmonic Oscillation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907860" y="1470399"/>
          <a:ext cx="1807137" cy="1200483"/>
        </p:xfrm>
        <a:graphic>
          <a:graphicData uri="http://schemas.openxmlformats.org/presentationml/2006/ole">
            <p:oleObj spid="_x0000_s292867" name="Equation" r:id="rId3" imgW="1028520" imgH="685800" progId="Equation.3">
              <p:embed/>
            </p:oleObj>
          </a:graphicData>
        </a:graphic>
      </p:graphicFrame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6119532" y="1694330"/>
          <a:ext cx="1047750" cy="355600"/>
        </p:xfrm>
        <a:graphic>
          <a:graphicData uri="http://schemas.openxmlformats.org/presentationml/2006/ole">
            <p:oleObj spid="_x0000_s292868" name="Equation" r:id="rId4" imgW="596880" imgH="203040" progId="Equation.3">
              <p:embed/>
            </p:oleObj>
          </a:graphicData>
        </a:graphic>
      </p:graphicFrame>
      <p:graphicFrame>
        <p:nvGraphicFramePr>
          <p:cNvPr id="292870" name="Object 6"/>
          <p:cNvGraphicFramePr>
            <a:graphicFrameLocks noChangeAspect="1"/>
          </p:cNvGraphicFramePr>
          <p:nvPr/>
        </p:nvGraphicFramePr>
        <p:xfrm>
          <a:off x="1309688" y="3003271"/>
          <a:ext cx="1049337" cy="355600"/>
        </p:xfrm>
        <a:graphic>
          <a:graphicData uri="http://schemas.openxmlformats.org/presentationml/2006/ole">
            <p:oleObj spid="_x0000_s292870" name="Equation" r:id="rId5" imgW="596880" imgH="203040" progId="Equation.3">
              <p:embed/>
            </p:oleObj>
          </a:graphicData>
        </a:graphic>
      </p:graphicFrame>
      <p:graphicFrame>
        <p:nvGraphicFramePr>
          <p:cNvPr id="292872" name="Object 8"/>
          <p:cNvGraphicFramePr>
            <a:graphicFrameLocks noChangeAspect="1"/>
          </p:cNvGraphicFramePr>
          <p:nvPr/>
        </p:nvGraphicFramePr>
        <p:xfrm>
          <a:off x="1208928" y="4850187"/>
          <a:ext cx="1204913" cy="355600"/>
        </p:xfrm>
        <a:graphic>
          <a:graphicData uri="http://schemas.openxmlformats.org/presentationml/2006/ole">
            <p:oleObj spid="_x0000_s292872" name="Equation" r:id="rId6" imgW="685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3162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 Prep Question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03832"/>
            <a:ext cx="8969188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mass of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M=5kg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attached to a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spring of a frictionless surface.  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m=50g bullet is shot into the spring with a velocity of 200m/s, and the spring compresses a maximum distance </a:t>
            </a:r>
            <a:r>
              <a:rPr kumimoji="0" lang="el-G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x=10cm.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latin typeface="+mn-lt"/>
              </a:rPr>
              <a:t>a) </a:t>
            </a:r>
            <a:r>
              <a:rPr lang="en-US" sz="1600" kern="0" noProof="0" dirty="0" smtClean="0">
                <a:latin typeface="+mn-lt"/>
              </a:rPr>
              <a:t> </a:t>
            </a:r>
            <a:r>
              <a:rPr lang="en-US" sz="1600" kern="0" noProof="0" dirty="0" smtClean="0">
                <a:latin typeface="+mn-lt"/>
              </a:rPr>
              <a:t>(5 </a:t>
            </a:r>
            <a:r>
              <a:rPr lang="en-US" sz="1600" kern="0" noProof="0" dirty="0" smtClean="0">
                <a:latin typeface="+mn-lt"/>
              </a:rPr>
              <a:t>pts) </a:t>
            </a:r>
            <a:r>
              <a:rPr lang="en-US" sz="1600" kern="0" dirty="0" smtClean="0">
                <a:latin typeface="+mn-lt"/>
              </a:rPr>
              <a:t>What is the velocity of the mass/bullet after </a:t>
            </a:r>
            <a:r>
              <a:rPr lang="en-US" sz="1600" kern="0" dirty="0" smtClean="0">
                <a:latin typeface="+mn-lt"/>
              </a:rPr>
              <a:t>the collision? </a:t>
            </a:r>
            <a:endParaRPr lang="en-US" sz="16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pts)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kern="0" dirty="0" smtClean="0">
                <a:latin typeface="+mn-lt"/>
              </a:rPr>
              <a:t>What is the total energy of the spring/mass system immediately after the collision? </a:t>
            </a:r>
            <a:endParaRPr lang="en-US" sz="16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(5pts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sz="1600" kern="0" dirty="0" smtClean="0">
                <a:latin typeface="+mn-lt"/>
              </a:rPr>
              <a:t> What is the spring constant k of the spring?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latin typeface="+mn-lt"/>
              </a:rPr>
              <a:t>d)  </a:t>
            </a:r>
            <a:r>
              <a:rPr lang="en-US" sz="1600" kern="0" dirty="0" smtClean="0">
                <a:latin typeface="+mn-lt"/>
              </a:rPr>
              <a:t>(5pts)  What is the amplitude of oscillation of the spring mass system after the collision</a:t>
            </a:r>
            <a:r>
              <a:rPr lang="en-US" sz="1600" kern="0" dirty="0" smtClean="0">
                <a:latin typeface="+mn-lt"/>
              </a:rPr>
              <a:t>?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e)  (10pts)  Give the equation of motion for the spring mass system.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90919" y="4370294"/>
            <a:ext cx="5674659" cy="1237130"/>
            <a:chOff x="1290919" y="4370294"/>
            <a:chExt cx="5674659" cy="1237130"/>
          </a:xfrm>
        </p:grpSpPr>
        <p:pic>
          <p:nvPicPr>
            <p:cNvPr id="15" name="Picture 14" descr="ExamPrepFig.emf"/>
            <p:cNvPicPr>
              <a:picLocks noChangeAspect="1"/>
            </p:cNvPicPr>
            <p:nvPr/>
          </p:nvPicPr>
          <p:blipFill>
            <a:blip r:embed="rId2" cstate="print"/>
            <a:srcRect l="17424" t="44902" r="20372" b="37059"/>
            <a:stretch>
              <a:fillRect/>
            </a:stretch>
          </p:blipFill>
          <p:spPr>
            <a:xfrm>
              <a:off x="1290919" y="4370294"/>
              <a:ext cx="5674659" cy="123713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06791" y="4428564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v=200m/s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Harmonic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damping, one can apply a force to an oscillator.  If that external force is sinusoidal, the Force equation looks like: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solution to this differential equation is: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75552" y="2601258"/>
          <a:ext cx="3580595" cy="1258047"/>
        </p:xfrm>
        <a:graphic>
          <a:graphicData uri="http://schemas.openxmlformats.org/presentationml/2006/ole">
            <p:oleObj spid="_x0000_s261122" name="Equation" r:id="rId3" imgW="1879560" imgH="660240" progId="Equation.3">
              <p:embed/>
            </p:oleObj>
          </a:graphicData>
        </a:graphic>
      </p:graphicFrame>
      <p:graphicFrame>
        <p:nvGraphicFramePr>
          <p:cNvPr id="261123" name="Object 3"/>
          <p:cNvGraphicFramePr>
            <a:graphicFrameLocks noChangeAspect="1"/>
          </p:cNvGraphicFramePr>
          <p:nvPr/>
        </p:nvGraphicFramePr>
        <p:xfrm>
          <a:off x="174906" y="4954120"/>
          <a:ext cx="2249487" cy="434975"/>
        </p:xfrm>
        <a:graphic>
          <a:graphicData uri="http://schemas.openxmlformats.org/presentationml/2006/ole">
            <p:oleObj spid="_x0000_s261123" name="Equation" r:id="rId4" imgW="1180800" imgH="228600" progId="Equation.3">
              <p:embed/>
            </p:oleObj>
          </a:graphicData>
        </a:graphic>
      </p:graphicFrame>
      <p:graphicFrame>
        <p:nvGraphicFramePr>
          <p:cNvPr id="261124" name="Object 4"/>
          <p:cNvGraphicFramePr>
            <a:graphicFrameLocks noChangeAspect="1"/>
          </p:cNvGraphicFramePr>
          <p:nvPr/>
        </p:nvGraphicFramePr>
        <p:xfrm>
          <a:off x="2540000" y="4730377"/>
          <a:ext cx="3338513" cy="919163"/>
        </p:xfrm>
        <a:graphic>
          <a:graphicData uri="http://schemas.openxmlformats.org/presentationml/2006/ole">
            <p:oleObj spid="_x0000_s261124" name="Equation" r:id="rId5" imgW="1752480" imgH="482400" progId="Equation.3">
              <p:embed/>
            </p:oleObj>
          </a:graphicData>
        </a:graphic>
      </p:graphicFrame>
      <p:graphicFrame>
        <p:nvGraphicFramePr>
          <p:cNvPr id="261125" name="Object 5"/>
          <p:cNvGraphicFramePr>
            <a:graphicFrameLocks noChangeAspect="1"/>
          </p:cNvGraphicFramePr>
          <p:nvPr/>
        </p:nvGraphicFramePr>
        <p:xfrm>
          <a:off x="6373813" y="4892675"/>
          <a:ext cx="2200275" cy="846138"/>
        </p:xfrm>
        <a:graphic>
          <a:graphicData uri="http://schemas.openxmlformats.org/presentationml/2006/ole">
            <p:oleObj spid="_x0000_s261125" name="Equation" r:id="rId6" imgW="1155600" imgH="444240" progId="Equation.3">
              <p:embed/>
            </p:oleObj>
          </a:graphicData>
        </a:graphic>
      </p:graphicFrame>
      <p:graphicFrame>
        <p:nvGraphicFramePr>
          <p:cNvPr id="261126" name="Object 6"/>
          <p:cNvGraphicFramePr>
            <a:graphicFrameLocks noChangeAspect="1"/>
          </p:cNvGraphicFramePr>
          <p:nvPr/>
        </p:nvGraphicFramePr>
        <p:xfrm>
          <a:off x="6018213" y="2851150"/>
          <a:ext cx="1185862" cy="846138"/>
        </p:xfrm>
        <a:graphic>
          <a:graphicData uri="http://schemas.openxmlformats.org/presentationml/2006/ole">
            <p:oleObj spid="_x0000_s261126" name="Equation" r:id="rId7" imgW="6220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0" y="1035424"/>
          <a:ext cx="6589059" cy="5091309"/>
        </p:xfrm>
        <a:graphic>
          <a:graphicData uri="http://schemas.openxmlformats.org/presentationml/2006/ole">
            <p:oleObj spid="_x0000_s271362" name="Graph" r:id="rId3" imgW="4023360" imgH="3108960" progId="Origin50.Graph">
              <p:embed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Forced Harmonic Motion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805488" y="220663"/>
          <a:ext cx="3338512" cy="1790700"/>
        </p:xfrm>
        <a:graphic>
          <a:graphicData uri="http://schemas.openxmlformats.org/presentationml/2006/ole">
            <p:oleObj spid="_x0000_s271363" name="Equation" r:id="rId4" imgW="17524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1021976"/>
          <a:ext cx="6589059" cy="5091309"/>
        </p:xfrm>
        <a:graphic>
          <a:graphicData uri="http://schemas.openxmlformats.org/presentationml/2006/ole">
            <p:oleObj spid="_x0000_s272386" name="Graph" r:id="rId3" imgW="4023360" imgH="3108960" progId="Origin50.Graph">
              <p:embed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Forced Harmonic Motion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805488" y="220663"/>
          <a:ext cx="3338512" cy="1790700"/>
        </p:xfrm>
        <a:graphic>
          <a:graphicData uri="http://schemas.openxmlformats.org/presentationml/2006/ole">
            <p:oleObj spid="_x0000_s272387" name="Equation" r:id="rId4" imgW="17524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981635"/>
          <a:ext cx="6642847" cy="5132871"/>
        </p:xfrm>
        <a:graphic>
          <a:graphicData uri="http://schemas.openxmlformats.org/presentationml/2006/ole">
            <p:oleObj spid="_x0000_s273410" name="Graph" r:id="rId3" imgW="4023360" imgH="3108960" progId="Origin50.Graph">
              <p:embed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52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Forced Harmonic Motion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805488" y="220663"/>
          <a:ext cx="3338512" cy="1790700"/>
        </p:xfrm>
        <a:graphic>
          <a:graphicData uri="http://schemas.openxmlformats.org/presentationml/2006/ole">
            <p:oleObj spid="_x0000_s273411" name="Equation" r:id="rId4" imgW="17524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9045" t="28588" r="8235" b="4176"/>
          <a:stretch>
            <a:fillRect/>
          </a:stretch>
        </p:blipFill>
        <p:spPr bwMode="auto">
          <a:xfrm>
            <a:off x="0" y="1317812"/>
            <a:ext cx="9185296" cy="46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real world?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(Chapter 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4568"/>
            <a:ext cx="8700247" cy="4525962"/>
          </a:xfrm>
        </p:spPr>
        <p:txBody>
          <a:bodyPr/>
          <a:lstStyle/>
          <a:p>
            <a:r>
              <a:rPr lang="en-US" dirty="0" smtClean="0"/>
              <a:t>A wave is a displacement that travels (almost always through a medium) with a velocity and carries energy.</a:t>
            </a:r>
          </a:p>
          <a:p>
            <a:pPr lvl="1"/>
            <a:r>
              <a:rPr lang="en-US" dirty="0" smtClean="0"/>
              <a:t>It is the displacement that travels, not the medium!!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wave travels over large distances, the displacement is small compared to these distances.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forms of waves transport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(Water Waves)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055315"/>
          </a:xfrm>
        </p:spPr>
        <p:txBody>
          <a:bodyPr/>
          <a:lstStyle/>
          <a:p>
            <a:r>
              <a:rPr lang="en-US" dirty="0" smtClean="0"/>
              <a:t>Example which most frequently comes to mind are waves on the ocean.</a:t>
            </a:r>
          </a:p>
          <a:p>
            <a:pPr lvl="1"/>
            <a:r>
              <a:rPr lang="en-US" dirty="0" smtClean="0"/>
              <a:t>With an ocean wave, it is not the water that is travelling with the lateral velocity.</a:t>
            </a:r>
          </a:p>
          <a:p>
            <a:pPr lvl="1"/>
            <a:r>
              <a:rPr lang="en-US" dirty="0" smtClean="0"/>
              <a:t>Water is displaced up and down</a:t>
            </a:r>
          </a:p>
          <a:p>
            <a:pPr lvl="1"/>
            <a:r>
              <a:rPr lang="en-US" dirty="0" smtClean="0"/>
              <a:t>This displacement is what moves!</a:t>
            </a: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650"/>
            <a:ext cx="3322545" cy="22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(Earthquakes)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3204"/>
            <a:ext cx="8229600" cy="4525962"/>
          </a:xfrm>
        </p:spPr>
        <p:txBody>
          <a:bodyPr/>
          <a:lstStyle/>
          <a:p>
            <a:r>
              <a:rPr lang="en-US" dirty="0" smtClean="0"/>
              <a:t>Earthquakes are waves where the displacement is of the surface of the Earth.</a:t>
            </a:r>
          </a:p>
          <a:p>
            <a:pPr lvl="1"/>
            <a:r>
              <a:rPr lang="en-US" dirty="0" smtClean="0"/>
              <a:t>Again, the Earth’s surface is not travelling with any lateral velocity.  It is the displacement which travels.</a:t>
            </a:r>
          </a:p>
          <a:p>
            <a:pPr lvl="1"/>
            <a:r>
              <a:rPr lang="en-US" dirty="0" smtClean="0"/>
              <a:t>The surface of the Earth moves up and down.</a:t>
            </a:r>
          </a:p>
          <a:p>
            <a:pPr lvl="1"/>
            <a:r>
              <a:rPr lang="en-US" dirty="0" smtClean="0"/>
              <a:t>Obviously a lot of Energy is transported!</a:t>
            </a:r>
            <a:endParaRPr lang="en-US" dirty="0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2825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255" y="3916456"/>
            <a:ext cx="4399745" cy="29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(Sound Waves)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6651"/>
            <a:ext cx="8229600" cy="4525962"/>
          </a:xfrm>
        </p:spPr>
        <p:txBody>
          <a:bodyPr/>
          <a:lstStyle/>
          <a:p>
            <a:r>
              <a:rPr lang="en-US" dirty="0" smtClean="0"/>
              <a:t>Sound is also a form of wave.</a:t>
            </a:r>
          </a:p>
          <a:p>
            <a:pPr lvl="1"/>
            <a:r>
              <a:rPr lang="en-US" dirty="0" smtClean="0"/>
              <a:t>The displacement for a sound wave is not an “up and down” displacement.  It’s a </a:t>
            </a:r>
            <a:r>
              <a:rPr lang="en-US" i="1" dirty="0" smtClean="0"/>
              <a:t>compression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air is compressed, and it is the compression which travels through air.</a:t>
            </a:r>
          </a:p>
          <a:p>
            <a:pPr lvl="1"/>
            <a:r>
              <a:rPr lang="en-US" dirty="0" smtClean="0"/>
              <a:t>Sound is not pockets of compressed air travelling, but the compression of successive portions of air.</a:t>
            </a:r>
            <a:endParaRPr lang="en-US" dirty="0"/>
          </a:p>
        </p:txBody>
      </p:sp>
      <p:pic>
        <p:nvPicPr>
          <p:cNvPr id="4" name="Picture 3" descr="Figure_15_05"/>
          <p:cNvPicPr>
            <a:picLocks noChangeAspect="1" noChangeArrowheads="1"/>
          </p:cNvPicPr>
          <p:nvPr/>
        </p:nvPicPr>
        <p:blipFill>
          <a:blip r:embed="rId2" cstate="print"/>
          <a:srcRect b="45394"/>
          <a:stretch>
            <a:fillRect/>
          </a:stretch>
        </p:blipFill>
        <p:spPr bwMode="auto">
          <a:xfrm>
            <a:off x="908424" y="3818966"/>
            <a:ext cx="7037388" cy="3039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(Light)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is also a type of wave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displacement</a:t>
            </a:r>
            <a:r>
              <a:rPr lang="en-US" dirty="0" smtClean="0"/>
              <a:t> of a light wave is a change in the </a:t>
            </a:r>
            <a:r>
              <a:rPr lang="en-US" dirty="0" smtClean="0"/>
              <a:t>Electric and Magnetic Fields.</a:t>
            </a:r>
            <a:endParaRPr lang="en-US" dirty="0" smtClean="0"/>
          </a:p>
          <a:p>
            <a:pPr lvl="1"/>
            <a:r>
              <a:rPr lang="en-US" dirty="0" smtClean="0"/>
              <a:t>This propagates through space with the speed of light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Light can carry energy:</a:t>
            </a:r>
          </a:p>
          <a:p>
            <a:pPr lvl="2"/>
            <a:r>
              <a:rPr lang="en-US" dirty="0" smtClean="0"/>
              <a:t>Solar power</a:t>
            </a:r>
          </a:p>
          <a:p>
            <a:pPr lvl="2"/>
            <a:r>
              <a:rPr lang="en-US" dirty="0" err="1" smtClean="0"/>
              <a:t>Radiative</a:t>
            </a:r>
            <a:r>
              <a:rPr lang="en-US" dirty="0" smtClean="0"/>
              <a:t> heating</a:t>
            </a:r>
          </a:p>
          <a:p>
            <a:pPr lvl="2"/>
            <a:r>
              <a:rPr lang="en-US" dirty="0" smtClean="0"/>
              <a:t>Lasers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55163" y="2870945"/>
          <a:ext cx="1885578" cy="530319"/>
        </p:xfrm>
        <a:graphic>
          <a:graphicData uri="http://schemas.openxmlformats.org/presentationml/2006/ole">
            <p:oleObj spid="_x0000_s276482" name="Equation" r:id="rId3" imgW="8125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3162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 Prep Question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03832"/>
            <a:ext cx="8969188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mass of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M=5kg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attached to a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spring of a frictionless surface.  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m=50g bullet is shot into the spring with a velocity of 200m/s, and the spring compresses a maximum distance </a:t>
            </a:r>
            <a:r>
              <a:rPr kumimoji="0" lang="el-G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x=10cm.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latin typeface="+mn-lt"/>
              </a:rPr>
              <a:t>a) </a:t>
            </a:r>
            <a:r>
              <a:rPr lang="en-US" sz="1600" kern="0" noProof="0" dirty="0" smtClean="0">
                <a:latin typeface="+mn-lt"/>
              </a:rPr>
              <a:t> </a:t>
            </a:r>
            <a:r>
              <a:rPr lang="en-US" sz="1600" kern="0" noProof="0" dirty="0" smtClean="0">
                <a:latin typeface="+mn-lt"/>
              </a:rPr>
              <a:t>(5 </a:t>
            </a:r>
            <a:r>
              <a:rPr lang="en-US" sz="1600" kern="0" noProof="0" dirty="0" smtClean="0">
                <a:latin typeface="+mn-lt"/>
              </a:rPr>
              <a:t>pts) </a:t>
            </a:r>
            <a:r>
              <a:rPr lang="en-US" sz="1600" kern="0" dirty="0" smtClean="0">
                <a:latin typeface="+mn-lt"/>
              </a:rPr>
              <a:t>What is the velocity of the mass/bullet after </a:t>
            </a:r>
            <a:r>
              <a:rPr lang="en-US" sz="1600" kern="0" dirty="0" smtClean="0">
                <a:latin typeface="+mn-lt"/>
              </a:rPr>
              <a:t>the collision? </a:t>
            </a:r>
            <a:endParaRPr lang="en-US" sz="1600" kern="0" dirty="0" smtClean="0">
              <a:latin typeface="+mn-lt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pts)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kern="0" dirty="0" smtClean="0"/>
              <a:t>What is the total energy of the spring/mass system immediately after the collision? </a:t>
            </a:r>
            <a:endParaRPr lang="en-US" sz="1600" kern="0" dirty="0" smtClean="0">
              <a:latin typeface="+mn-lt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0" y="5042646"/>
            <a:ext cx="5674659" cy="1237130"/>
            <a:chOff x="1290919" y="4370294"/>
            <a:chExt cx="5674659" cy="1237130"/>
          </a:xfrm>
        </p:grpSpPr>
        <p:pic>
          <p:nvPicPr>
            <p:cNvPr id="15" name="Picture 14" descr="ExamPrepFig.emf"/>
            <p:cNvPicPr>
              <a:picLocks noChangeAspect="1"/>
            </p:cNvPicPr>
            <p:nvPr/>
          </p:nvPicPr>
          <p:blipFill>
            <a:blip r:embed="rId2" cstate="print"/>
            <a:srcRect l="17424" t="44902" r="20372" b="37059"/>
            <a:stretch>
              <a:fillRect/>
            </a:stretch>
          </p:blipFill>
          <p:spPr>
            <a:xfrm>
              <a:off x="1290919" y="4370294"/>
              <a:ext cx="5674659" cy="123713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06791" y="4428564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v=200m/s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9"/>
            <a:ext cx="8229600" cy="4525962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i="1" dirty="0" smtClean="0"/>
              <a:t>continuous</a:t>
            </a:r>
            <a:r>
              <a:rPr lang="en-US" sz="2400" dirty="0" smtClean="0"/>
              <a:t> or </a:t>
            </a:r>
            <a:r>
              <a:rPr lang="en-US" sz="2400" i="1" dirty="0" smtClean="0"/>
              <a:t>periodic</a:t>
            </a:r>
            <a:r>
              <a:rPr lang="en-US" sz="2400" dirty="0" smtClean="0"/>
              <a:t> wave has a source which is continuous and oscillating</a:t>
            </a:r>
          </a:p>
          <a:p>
            <a:pPr lvl="1"/>
            <a:r>
              <a:rPr lang="en-US" sz="2000" dirty="0" smtClean="0"/>
              <a:t>Think of a hand oscillating a piece of rope up and down</a:t>
            </a:r>
          </a:p>
          <a:p>
            <a:pPr lvl="1"/>
            <a:r>
              <a:rPr lang="en-US" sz="2000" dirty="0" smtClean="0"/>
              <a:t>Or a speaker playing a note</a:t>
            </a:r>
          </a:p>
          <a:p>
            <a:r>
              <a:rPr lang="en-US" sz="2400" dirty="0" smtClean="0"/>
              <a:t>This vibration is the </a:t>
            </a:r>
            <a:r>
              <a:rPr lang="en-US" sz="2400" i="1" dirty="0" smtClean="0"/>
              <a:t>source</a:t>
            </a:r>
            <a:r>
              <a:rPr lang="en-US" sz="2400" dirty="0" smtClean="0"/>
              <a:t> of the wave, and it is the </a:t>
            </a:r>
            <a:r>
              <a:rPr lang="en-US" sz="2400" dirty="0" smtClean="0"/>
              <a:t>displacement cause by the vibration </a:t>
            </a:r>
            <a:r>
              <a:rPr lang="en-US" sz="2400" dirty="0" smtClean="0"/>
              <a:t>that propagates.</a:t>
            </a:r>
          </a:p>
          <a:p>
            <a:r>
              <a:rPr lang="en-US" sz="2400" dirty="0" smtClean="0"/>
              <a:t>If we freeze that wave in time (take a picture)</a:t>
            </a:r>
            <a:endParaRPr lang="en-US" sz="2400" dirty="0"/>
          </a:p>
        </p:txBody>
      </p:sp>
      <p:pic>
        <p:nvPicPr>
          <p:cNvPr id="4" name="Picture 3" descr="Figure_15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3938587"/>
            <a:ext cx="8548687" cy="29194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37751" y="513677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3162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 Prep Question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03832"/>
            <a:ext cx="8969188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mass of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M=5kg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attached to a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spring of a frictionless surface.  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m=50g bullet is shot into the spring with a velocity of 200m/s, and the spring compresses a maximum distance </a:t>
            </a:r>
            <a:r>
              <a:rPr kumimoji="0" lang="el-G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x=10cm.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(5pts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sz="1600" kern="0" dirty="0" smtClean="0">
                <a:latin typeface="+mn-lt"/>
              </a:rPr>
              <a:t> What is the spring constant k of the spring?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latin typeface="+mn-lt"/>
              </a:rPr>
              <a:t>d)  </a:t>
            </a:r>
            <a:r>
              <a:rPr lang="en-US" sz="1600" kern="0" dirty="0" smtClean="0">
                <a:latin typeface="+mn-lt"/>
              </a:rPr>
              <a:t>(5pts)  What is the amplitude of oscillation of the spring mass system after the collision</a:t>
            </a:r>
            <a:r>
              <a:rPr lang="en-US" sz="1600" kern="0" dirty="0" smtClean="0">
                <a:latin typeface="+mn-lt"/>
              </a:rPr>
              <a:t>?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282390" y="5002306"/>
            <a:ext cx="5674659" cy="1237130"/>
            <a:chOff x="1290919" y="4370294"/>
            <a:chExt cx="5674659" cy="1237130"/>
          </a:xfrm>
        </p:grpSpPr>
        <p:pic>
          <p:nvPicPr>
            <p:cNvPr id="15" name="Picture 14" descr="ExamPrepFig.emf"/>
            <p:cNvPicPr>
              <a:picLocks noChangeAspect="1"/>
            </p:cNvPicPr>
            <p:nvPr/>
          </p:nvPicPr>
          <p:blipFill>
            <a:blip r:embed="rId2" cstate="print"/>
            <a:srcRect l="17424" t="44902" r="20372" b="37059"/>
            <a:stretch>
              <a:fillRect/>
            </a:stretch>
          </p:blipFill>
          <p:spPr>
            <a:xfrm>
              <a:off x="1290919" y="4370294"/>
              <a:ext cx="5674659" cy="123713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06791" y="4428564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v=200m/s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13162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 Prep Question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03832"/>
            <a:ext cx="8969188" cy="45259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mass of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M=5kg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attached to a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 spring of a frictionless surface.  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m=50g bullet is shot into the spring with a velocity of 200m/s, and the spring compresses a maximum distance </a:t>
            </a:r>
            <a:r>
              <a:rPr kumimoji="0" lang="el-GR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x=10cm.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e)  (10pts)  Give the equation of motion for the spring mass system.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0" y="5029201"/>
            <a:ext cx="5674659" cy="1237130"/>
            <a:chOff x="1290919" y="4370294"/>
            <a:chExt cx="5674659" cy="1237130"/>
          </a:xfrm>
        </p:grpSpPr>
        <p:pic>
          <p:nvPicPr>
            <p:cNvPr id="15" name="Picture 14" descr="ExamPrepFig.emf"/>
            <p:cNvPicPr>
              <a:picLocks noChangeAspect="1"/>
            </p:cNvPicPr>
            <p:nvPr/>
          </p:nvPicPr>
          <p:blipFill>
            <a:blip r:embed="rId2" cstate="print"/>
            <a:srcRect l="17424" t="44902" r="20372" b="37059"/>
            <a:stretch>
              <a:fillRect/>
            </a:stretch>
          </p:blipFill>
          <p:spPr>
            <a:xfrm>
              <a:off x="1290919" y="4370294"/>
              <a:ext cx="5674659" cy="123713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706791" y="4428564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v=200m/s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4069"/>
            <a:ext cx="8229600" cy="4525962"/>
          </a:xfrm>
        </p:spPr>
        <p:txBody>
          <a:bodyPr/>
          <a:lstStyle/>
          <a:p>
            <a:r>
              <a:rPr lang="en-US" dirty="0" smtClean="0"/>
              <a:t>Physics I Final: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TUESDAY 12/14/10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Olney 150 (HERE)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8:00 A.M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8 total problems, 1 multiple choice</a:t>
            </a:r>
          </a:p>
          <a:p>
            <a:r>
              <a:rPr lang="en-US" dirty="0" smtClean="0"/>
              <a:t>Review </a:t>
            </a:r>
            <a:r>
              <a:rPr lang="en-US" dirty="0" smtClean="0"/>
              <a:t>Session </a:t>
            </a:r>
            <a:r>
              <a:rPr lang="en-US" dirty="0" smtClean="0"/>
              <a:t>TBD</a:t>
            </a:r>
            <a:endParaRPr lang="en-US" dirty="0" smtClean="0"/>
          </a:p>
          <a:p>
            <a:r>
              <a:rPr lang="en-US" dirty="0" smtClean="0"/>
              <a:t>Practice Exams Posted</a:t>
            </a:r>
          </a:p>
          <a:p>
            <a:r>
              <a:rPr lang="en-US" dirty="0" smtClean="0"/>
              <a:t>10-20 </a:t>
            </a:r>
            <a:r>
              <a:rPr lang="en-US" dirty="0" smtClean="0"/>
              <a:t>problems posted on-line.  </a:t>
            </a:r>
            <a:r>
              <a:rPr lang="en-US" dirty="0" smtClean="0"/>
              <a:t>3+ </a:t>
            </a:r>
            <a:r>
              <a:rPr lang="en-US" dirty="0" smtClean="0"/>
              <a:t>will be on the Final.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mtClean="0"/>
              <a:t>Outline	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12231"/>
            <a:ext cx="4038600" cy="4525962"/>
          </a:xfrm>
        </p:spPr>
        <p:txBody>
          <a:bodyPr/>
          <a:lstStyle/>
          <a:p>
            <a:r>
              <a:rPr lang="en-US" sz="1400" dirty="0" smtClean="0"/>
              <a:t>Pendulums</a:t>
            </a:r>
          </a:p>
          <a:p>
            <a:r>
              <a:rPr lang="en-US" sz="1400" dirty="0" smtClean="0"/>
              <a:t>Damped and Forced Harmonic Motion</a:t>
            </a:r>
          </a:p>
          <a:p>
            <a:r>
              <a:rPr lang="en-US" sz="1400" dirty="0" smtClean="0"/>
              <a:t>What do we know?</a:t>
            </a:r>
          </a:p>
          <a:p>
            <a:pPr lvl="1"/>
            <a:r>
              <a:rPr lang="en-US" sz="1400" dirty="0" smtClean="0"/>
              <a:t>Units</a:t>
            </a:r>
          </a:p>
          <a:p>
            <a:pPr lvl="1"/>
            <a:r>
              <a:rPr lang="en-US" sz="1400" dirty="0" smtClean="0"/>
              <a:t>Kinematic equations</a:t>
            </a:r>
          </a:p>
          <a:p>
            <a:pPr lvl="1"/>
            <a:r>
              <a:rPr lang="en-US" sz="1400" dirty="0" smtClean="0"/>
              <a:t>Freely falling objects</a:t>
            </a:r>
          </a:p>
          <a:p>
            <a:pPr lvl="1"/>
            <a:r>
              <a:rPr lang="en-US" sz="1400" dirty="0" smtClean="0"/>
              <a:t>Vectors</a:t>
            </a:r>
          </a:p>
          <a:p>
            <a:pPr lvl="1"/>
            <a:r>
              <a:rPr lang="en-US" sz="1400" dirty="0" smtClean="0"/>
              <a:t>Kinematics + Vectors = Vector Kinematics</a:t>
            </a:r>
          </a:p>
          <a:p>
            <a:pPr lvl="1"/>
            <a:r>
              <a:rPr lang="en-US" sz="1400" dirty="0" smtClean="0"/>
              <a:t>Relative motion</a:t>
            </a:r>
          </a:p>
          <a:p>
            <a:pPr lvl="1"/>
            <a:r>
              <a:rPr lang="en-US" sz="1400" dirty="0" smtClean="0"/>
              <a:t>Projectile motion</a:t>
            </a:r>
          </a:p>
          <a:p>
            <a:pPr lvl="1"/>
            <a:r>
              <a:rPr lang="en-US" sz="1400" dirty="0" smtClean="0"/>
              <a:t>Uniform circular motion</a:t>
            </a:r>
          </a:p>
          <a:p>
            <a:pPr lvl="1"/>
            <a:r>
              <a:rPr lang="en-US" sz="1400" dirty="0" smtClean="0"/>
              <a:t>Newton’s Laws</a:t>
            </a:r>
          </a:p>
          <a:p>
            <a:pPr lvl="1"/>
            <a:r>
              <a:rPr lang="en-US" sz="1400" dirty="0" smtClean="0"/>
              <a:t>Force of Gravity/Normal Force</a:t>
            </a:r>
          </a:p>
          <a:p>
            <a:pPr lvl="1"/>
            <a:r>
              <a:rPr lang="en-US" sz="1400" dirty="0" smtClean="0"/>
              <a:t>Free Body Diagrams</a:t>
            </a:r>
          </a:p>
          <a:p>
            <a:pPr lvl="1"/>
            <a:r>
              <a:rPr lang="en-US" sz="1400" dirty="0" smtClean="0"/>
              <a:t>Problem solving</a:t>
            </a:r>
          </a:p>
          <a:p>
            <a:pPr lvl="1"/>
            <a:r>
              <a:rPr lang="en-US" sz="1400" dirty="0" smtClean="0"/>
              <a:t>Uniform Circular Motion</a:t>
            </a:r>
          </a:p>
          <a:p>
            <a:pPr lvl="1"/>
            <a:r>
              <a:rPr lang="en-US" sz="1400" dirty="0" smtClean="0"/>
              <a:t>Newton’s Law of Universal Gravitation </a:t>
            </a:r>
          </a:p>
          <a:p>
            <a:pPr lvl="1"/>
            <a:r>
              <a:rPr lang="en-US" sz="1400" dirty="0" smtClean="0"/>
              <a:t>Weightlessness</a:t>
            </a:r>
          </a:p>
          <a:p>
            <a:pPr lvl="1"/>
            <a:r>
              <a:rPr lang="en-US" sz="1400" dirty="0" err="1" smtClean="0"/>
              <a:t>Kepler’s</a:t>
            </a:r>
            <a:r>
              <a:rPr lang="en-US" sz="1400" dirty="0" smtClean="0"/>
              <a:t> Laws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4528"/>
            <a:ext cx="4237038" cy="4525963"/>
          </a:xfrm>
        </p:spPr>
        <p:txBody>
          <a:bodyPr/>
          <a:lstStyle/>
          <a:p>
            <a:pPr lvl="1"/>
            <a:r>
              <a:rPr lang="en-US" sz="1100" dirty="0" smtClean="0"/>
              <a:t>Work by Constant Force</a:t>
            </a:r>
          </a:p>
          <a:p>
            <a:pPr lvl="1"/>
            <a:r>
              <a:rPr lang="en-US" sz="1100" dirty="0" smtClean="0"/>
              <a:t>Scalar Product of Vectors</a:t>
            </a:r>
          </a:p>
          <a:p>
            <a:pPr lvl="1"/>
            <a:r>
              <a:rPr lang="en-US" sz="1100" dirty="0" smtClean="0"/>
              <a:t>Work done by varying Force</a:t>
            </a:r>
          </a:p>
          <a:p>
            <a:pPr lvl="1"/>
            <a:r>
              <a:rPr lang="en-US" sz="1100" dirty="0" smtClean="0"/>
              <a:t>Work-Energy Theorem</a:t>
            </a:r>
          </a:p>
          <a:p>
            <a:pPr lvl="1"/>
            <a:r>
              <a:rPr lang="en-US" sz="1100" dirty="0" smtClean="0"/>
              <a:t>Conservative, non-conservative Forces</a:t>
            </a:r>
          </a:p>
          <a:p>
            <a:pPr lvl="1"/>
            <a:r>
              <a:rPr lang="en-US" sz="1100" dirty="0" smtClean="0"/>
              <a:t>Potential Energy</a:t>
            </a:r>
          </a:p>
          <a:p>
            <a:pPr lvl="1"/>
            <a:r>
              <a:rPr lang="en-US" sz="1100" dirty="0" smtClean="0"/>
              <a:t>Mechanical Energy </a:t>
            </a:r>
          </a:p>
          <a:p>
            <a:pPr lvl="1"/>
            <a:r>
              <a:rPr lang="en-US" sz="1100" dirty="0" smtClean="0"/>
              <a:t>Conservation of Energy</a:t>
            </a:r>
          </a:p>
          <a:p>
            <a:pPr lvl="1"/>
            <a:r>
              <a:rPr lang="en-US" sz="1100" dirty="0" smtClean="0"/>
              <a:t>Dissipative Forces</a:t>
            </a:r>
          </a:p>
          <a:p>
            <a:pPr lvl="1"/>
            <a:r>
              <a:rPr lang="en-US" sz="1100" dirty="0" smtClean="0"/>
              <a:t>Gravitational Potential Revisited	</a:t>
            </a:r>
          </a:p>
          <a:p>
            <a:pPr lvl="1"/>
            <a:r>
              <a:rPr lang="en-US" sz="1100" dirty="0" smtClean="0"/>
              <a:t>Power</a:t>
            </a:r>
          </a:p>
          <a:p>
            <a:pPr lvl="1"/>
            <a:r>
              <a:rPr lang="en-US" sz="1100" dirty="0" smtClean="0"/>
              <a:t>Momentum and Force</a:t>
            </a:r>
          </a:p>
          <a:p>
            <a:pPr lvl="1"/>
            <a:r>
              <a:rPr lang="en-US" sz="1100" dirty="0" smtClean="0"/>
              <a:t>Conservation of Momentum</a:t>
            </a:r>
          </a:p>
          <a:p>
            <a:pPr lvl="1"/>
            <a:r>
              <a:rPr lang="en-US" sz="1100" dirty="0" smtClean="0"/>
              <a:t>Collisions</a:t>
            </a:r>
          </a:p>
          <a:p>
            <a:pPr lvl="1"/>
            <a:r>
              <a:rPr lang="en-US" sz="1100" dirty="0" smtClean="0"/>
              <a:t>Impulse</a:t>
            </a:r>
          </a:p>
          <a:p>
            <a:pPr lvl="1"/>
            <a:r>
              <a:rPr lang="en-US" sz="1100" dirty="0" smtClean="0"/>
              <a:t>Conservation of Momentum and Energy</a:t>
            </a:r>
          </a:p>
          <a:p>
            <a:pPr lvl="1"/>
            <a:r>
              <a:rPr lang="en-US" sz="1100" dirty="0" smtClean="0"/>
              <a:t>Elastic and Inelastic Collisions2D, 3D Collisions</a:t>
            </a:r>
          </a:p>
          <a:p>
            <a:pPr lvl="1"/>
            <a:r>
              <a:rPr lang="en-US" sz="1100" dirty="0" smtClean="0"/>
              <a:t>Center of Mass and translational motion</a:t>
            </a:r>
          </a:p>
          <a:p>
            <a:pPr lvl="1"/>
            <a:r>
              <a:rPr lang="en-US" sz="1100" dirty="0" smtClean="0"/>
              <a:t>Angular quantities</a:t>
            </a:r>
          </a:p>
          <a:p>
            <a:pPr lvl="1"/>
            <a:r>
              <a:rPr lang="en-US" sz="1100" dirty="0" smtClean="0"/>
              <a:t>Vector nature of angular quantities</a:t>
            </a:r>
          </a:p>
          <a:p>
            <a:pPr lvl="1"/>
            <a:r>
              <a:rPr lang="en-US" sz="1100" dirty="0" smtClean="0"/>
              <a:t>Constant angular acceleration </a:t>
            </a:r>
          </a:p>
          <a:p>
            <a:pPr lvl="1"/>
            <a:r>
              <a:rPr lang="en-US" sz="1100" dirty="0" smtClean="0"/>
              <a:t>Torque</a:t>
            </a:r>
          </a:p>
          <a:p>
            <a:pPr lvl="1"/>
            <a:r>
              <a:rPr lang="en-US" sz="1100" dirty="0" smtClean="0"/>
              <a:t>Rotational Inertia</a:t>
            </a:r>
          </a:p>
          <a:p>
            <a:pPr lvl="1"/>
            <a:r>
              <a:rPr lang="en-US" sz="1100" dirty="0" smtClean="0"/>
              <a:t>Moments of Inertia</a:t>
            </a:r>
          </a:p>
          <a:p>
            <a:pPr lvl="1"/>
            <a:r>
              <a:rPr lang="en-US" sz="1100" dirty="0" smtClean="0"/>
              <a:t>Angular Momentum</a:t>
            </a:r>
          </a:p>
          <a:p>
            <a:pPr lvl="1"/>
            <a:r>
              <a:rPr lang="en-US" sz="1100" dirty="0" smtClean="0"/>
              <a:t>Vector Cross Products</a:t>
            </a:r>
          </a:p>
          <a:p>
            <a:pPr lvl="1"/>
            <a:r>
              <a:rPr lang="en-US" sz="1100" dirty="0" smtClean="0"/>
              <a:t>Conservation of Angular Momentum</a:t>
            </a:r>
          </a:p>
          <a:p>
            <a:pPr lvl="1"/>
            <a:r>
              <a:rPr lang="en-US" sz="1100" dirty="0" smtClean="0"/>
              <a:t>Oscillations</a:t>
            </a:r>
          </a:p>
          <a:p>
            <a:pPr lvl="1"/>
            <a:r>
              <a:rPr lang="en-US" sz="1100" dirty="0" smtClean="0"/>
              <a:t>Simple Harmonic Motion</a:t>
            </a:r>
          </a:p>
          <a:p>
            <a:pPr lvl="1"/>
            <a:endParaRPr lang="en-US" sz="105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pPr lvl="1"/>
            <a:endParaRPr lang="en-US" sz="12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5741894"/>
            <a:ext cx="9144000" cy="1116106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Lecture 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893204"/>
            <a:ext cx="8229600" cy="4525962"/>
          </a:xfrm>
        </p:spPr>
        <p:txBody>
          <a:bodyPr/>
          <a:lstStyle/>
          <a:p>
            <a:r>
              <a:rPr lang="en-US" sz="2400" dirty="0" smtClean="0"/>
              <a:t>Discussed, qualitatively, oscillatory motion of spring mass system: shifting of energy between elastic potential energy (spring) and kinetic energy (mass)</a:t>
            </a:r>
          </a:p>
          <a:p>
            <a:r>
              <a:rPr lang="en-US" sz="2400" dirty="0" smtClean="0"/>
              <a:t>Quantitative description of motion of an object with constant restoring force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Developed description of motion of spring mass from the differential equation</a:t>
            </a:r>
            <a:endParaRPr lang="en-US" sz="2000" dirty="0" smtClean="0"/>
          </a:p>
          <a:p>
            <a:r>
              <a:rPr lang="en-US" sz="2400" dirty="0" smtClean="0"/>
              <a:t>Used this to determine velocity and acceleration functions</a:t>
            </a:r>
          </a:p>
          <a:p>
            <a:r>
              <a:rPr lang="en-US" sz="2400" dirty="0" smtClean="0"/>
              <a:t>Energy of a SHO</a:t>
            </a:r>
          </a:p>
        </p:txBody>
      </p:sp>
      <p:graphicFrame>
        <p:nvGraphicFramePr>
          <p:cNvPr id="124937" name="Object 9"/>
          <p:cNvGraphicFramePr>
            <a:graphicFrameLocks noChangeAspect="1"/>
          </p:cNvGraphicFramePr>
          <p:nvPr/>
        </p:nvGraphicFramePr>
        <p:xfrm>
          <a:off x="3798142" y="2562502"/>
          <a:ext cx="2898494" cy="1006011"/>
        </p:xfrm>
        <a:graphic>
          <a:graphicData uri="http://schemas.openxmlformats.org/presentationml/2006/ole">
            <p:oleObj spid="_x0000_s124937" name="Equation" r:id="rId3" imgW="1206360" imgH="419040" progId="Equation.3">
              <p:embed/>
            </p:oleObj>
          </a:graphicData>
        </a:graphic>
      </p:graphicFrame>
      <p:graphicFrame>
        <p:nvGraphicFramePr>
          <p:cNvPr id="124938" name="Object 10"/>
          <p:cNvGraphicFramePr>
            <a:graphicFrameLocks noChangeAspect="1"/>
          </p:cNvGraphicFramePr>
          <p:nvPr/>
        </p:nvGraphicFramePr>
        <p:xfrm>
          <a:off x="3385670" y="4182409"/>
          <a:ext cx="3376613" cy="409575"/>
        </p:xfrm>
        <a:graphic>
          <a:graphicData uri="http://schemas.openxmlformats.org/presentationml/2006/ole">
            <p:oleObj spid="_x0000_s124938" name="Equation" r:id="rId4" imgW="2095200" imgH="253800" progId="Equation.3">
              <p:embed/>
            </p:oleObj>
          </a:graphicData>
        </a:graphic>
      </p:graphicFrame>
      <p:graphicFrame>
        <p:nvGraphicFramePr>
          <p:cNvPr id="124939" name="Object 11"/>
          <p:cNvGraphicFramePr>
            <a:graphicFrameLocks noChangeAspect="1"/>
          </p:cNvGraphicFramePr>
          <p:nvPr/>
        </p:nvGraphicFramePr>
        <p:xfrm>
          <a:off x="5546725" y="4911725"/>
          <a:ext cx="3309938" cy="474663"/>
        </p:xfrm>
        <a:graphic>
          <a:graphicData uri="http://schemas.openxmlformats.org/presentationml/2006/ole">
            <p:oleObj spid="_x0000_s124939" name="Equation" r:id="rId5" imgW="1422360" imgH="203040" progId="Equation.3">
              <p:embed/>
            </p:oleObj>
          </a:graphicData>
        </a:graphic>
      </p:graphicFrame>
      <p:graphicFrame>
        <p:nvGraphicFramePr>
          <p:cNvPr id="124941" name="Object 13"/>
          <p:cNvGraphicFramePr>
            <a:graphicFrameLocks noChangeAspect="1"/>
          </p:cNvGraphicFramePr>
          <p:nvPr/>
        </p:nvGraphicFramePr>
        <p:xfrm>
          <a:off x="5474447" y="5251357"/>
          <a:ext cx="3546475" cy="533400"/>
        </p:xfrm>
        <a:graphic>
          <a:graphicData uri="http://schemas.openxmlformats.org/presentationml/2006/ole">
            <p:oleObj spid="_x0000_s124941" name="Equation" r:id="rId6" imgW="1523880" imgH="228600" progId="Equation.3">
              <p:embed/>
            </p:oleObj>
          </a:graphicData>
        </a:graphic>
      </p:graphicFrame>
      <p:graphicFrame>
        <p:nvGraphicFramePr>
          <p:cNvPr id="124942" name="Object 14"/>
          <p:cNvGraphicFramePr>
            <a:graphicFrameLocks noChangeAspect="1"/>
          </p:cNvGraphicFramePr>
          <p:nvPr/>
        </p:nvGraphicFramePr>
        <p:xfrm>
          <a:off x="1685832" y="5761514"/>
          <a:ext cx="6745474" cy="865457"/>
        </p:xfrm>
        <a:graphic>
          <a:graphicData uri="http://schemas.openxmlformats.org/presentationml/2006/ole">
            <p:oleObj spid="_x0000_s124942" name="Equation" r:id="rId7" imgW="3073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pendulum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356"/>
            <a:ext cx="5795682" cy="4525962"/>
          </a:xfrm>
        </p:spPr>
        <p:txBody>
          <a:bodyPr/>
          <a:lstStyle/>
          <a:p>
            <a:r>
              <a:rPr lang="en-US" sz="2400" dirty="0" smtClean="0"/>
              <a:t>A simple pendulum consists of a mass (M) attached to a </a:t>
            </a:r>
            <a:r>
              <a:rPr lang="en-US" sz="2400" dirty="0" err="1" smtClean="0"/>
              <a:t>massless</a:t>
            </a:r>
            <a:r>
              <a:rPr lang="en-US" sz="2400" dirty="0" smtClean="0"/>
              <a:t> string of length L.</a:t>
            </a:r>
          </a:p>
          <a:p>
            <a:r>
              <a:rPr lang="en-US" sz="2400" dirty="0" smtClean="0"/>
              <a:t>We know the motion of the mass, if dropped from some height, resembles simple harmonic motion: oscillates back and forth.</a:t>
            </a:r>
          </a:p>
          <a:p>
            <a:r>
              <a:rPr lang="en-US" sz="2400" dirty="0" smtClean="0"/>
              <a:t>Is this really SHO?  Definition of SHO is motion resulting from a restoring force proportional to displacement.</a:t>
            </a:r>
            <a:endParaRPr lang="en-US" sz="2400" dirty="0"/>
          </a:p>
        </p:txBody>
      </p:sp>
      <p:pic>
        <p:nvPicPr>
          <p:cNvPr id="4" name="Picture 3" descr="Figure_14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574" y="1438835"/>
            <a:ext cx="3427425" cy="4226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47529</TotalTime>
  <Words>1263</Words>
  <Application>Microsoft Office PowerPoint</Application>
  <PresentationFormat>On-screen Show (4:3)</PresentationFormat>
  <Paragraphs>207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Default Design</vt:lpstr>
      <vt:lpstr>Equation</vt:lpstr>
      <vt:lpstr>Graph</vt:lpstr>
      <vt:lpstr>Microsoft Equation 3.0</vt:lpstr>
      <vt:lpstr>Slide 1</vt:lpstr>
      <vt:lpstr>Slide 2</vt:lpstr>
      <vt:lpstr>Slide 3</vt:lpstr>
      <vt:lpstr>Slide 4</vt:lpstr>
      <vt:lpstr>Slide 5</vt:lpstr>
      <vt:lpstr>Administrative Notes</vt:lpstr>
      <vt:lpstr>Outline </vt:lpstr>
      <vt:lpstr>Review of Lecture 22</vt:lpstr>
      <vt:lpstr>The pendulum</vt:lpstr>
      <vt:lpstr>Slide 10</vt:lpstr>
      <vt:lpstr>Slide 11</vt:lpstr>
      <vt:lpstr>Damped Harmonic Motion</vt:lpstr>
      <vt:lpstr>Damped Harmonic Motion</vt:lpstr>
      <vt:lpstr>Damped Harmonic Motion</vt:lpstr>
      <vt:lpstr>Simple Harmonic Oscillation</vt:lpstr>
      <vt:lpstr>Damped Harmonic Oscillation</vt:lpstr>
      <vt:lpstr>Slide 17</vt:lpstr>
      <vt:lpstr>Slide 18</vt:lpstr>
      <vt:lpstr>Slide 19</vt:lpstr>
      <vt:lpstr>Forced Harmonic Motion</vt:lpstr>
      <vt:lpstr>Slide 21</vt:lpstr>
      <vt:lpstr>Slide 22</vt:lpstr>
      <vt:lpstr>Slide 23</vt:lpstr>
      <vt:lpstr>In the real world?</vt:lpstr>
      <vt:lpstr>Waves (Chapter 15)</vt:lpstr>
      <vt:lpstr>Waves (Water Waves)</vt:lpstr>
      <vt:lpstr>Waves (Earthquakes)</vt:lpstr>
      <vt:lpstr>Waves (Sound Waves)</vt:lpstr>
      <vt:lpstr>Waves (Light)</vt:lpstr>
      <vt:lpstr>Characteristics of Waves</vt:lpstr>
    </vt:vector>
  </TitlesOfParts>
  <Company>UMass Lowell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Physics I !!!</dc:title>
  <dc:creator>Faculty_Staff</dc:creator>
  <cp:lastModifiedBy>Dan</cp:lastModifiedBy>
  <cp:revision>369</cp:revision>
  <dcterms:created xsi:type="dcterms:W3CDTF">2009-08-17T16:43:30Z</dcterms:created>
  <dcterms:modified xsi:type="dcterms:W3CDTF">2010-12-03T20:47:35Z</dcterms:modified>
</cp:coreProperties>
</file>