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0" r:id="rId1"/>
    <p:sldMasterId id="2147483682" r:id="rId2"/>
  </p:sldMasterIdLst>
  <p:notesMasterIdLst>
    <p:notesMasterId r:id="rId40"/>
  </p:notesMasterIdLst>
  <p:handoutMasterIdLst>
    <p:handoutMasterId r:id="rId41"/>
  </p:handoutMasterIdLst>
  <p:sldIdLst>
    <p:sldId id="259" r:id="rId3"/>
    <p:sldId id="297" r:id="rId4"/>
    <p:sldId id="260" r:id="rId5"/>
    <p:sldId id="261" r:id="rId6"/>
    <p:sldId id="262" r:id="rId7"/>
    <p:sldId id="298" r:id="rId8"/>
    <p:sldId id="263" r:id="rId9"/>
    <p:sldId id="264" r:id="rId10"/>
    <p:sldId id="265" r:id="rId11"/>
    <p:sldId id="266" r:id="rId12"/>
    <p:sldId id="268" r:id="rId13"/>
    <p:sldId id="299" r:id="rId14"/>
    <p:sldId id="304" r:id="rId15"/>
    <p:sldId id="269" r:id="rId16"/>
    <p:sldId id="270" r:id="rId17"/>
    <p:sldId id="271" r:id="rId18"/>
    <p:sldId id="272" r:id="rId19"/>
    <p:sldId id="300" r:id="rId20"/>
    <p:sldId id="274" r:id="rId21"/>
    <p:sldId id="275" r:id="rId22"/>
    <p:sldId id="276" r:id="rId23"/>
    <p:sldId id="277" r:id="rId24"/>
    <p:sldId id="287" r:id="rId25"/>
    <p:sldId id="290" r:id="rId26"/>
    <p:sldId id="291" r:id="rId27"/>
    <p:sldId id="288" r:id="rId28"/>
    <p:sldId id="289" r:id="rId29"/>
    <p:sldId id="292" r:id="rId30"/>
    <p:sldId id="305" r:id="rId31"/>
    <p:sldId id="306" r:id="rId32"/>
    <p:sldId id="293" r:id="rId33"/>
    <p:sldId id="296" r:id="rId34"/>
    <p:sldId id="294" r:id="rId35"/>
    <p:sldId id="295" r:id="rId36"/>
    <p:sldId id="301" r:id="rId37"/>
    <p:sldId id="302" r:id="rId38"/>
    <p:sldId id="303" r:id="rId3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CC99FF"/>
    <a:srgbClr val="FFFFCC"/>
    <a:srgbClr val="00CC99"/>
    <a:srgbClr val="CCECFF"/>
    <a:srgbClr val="FF6699"/>
    <a:srgbClr val="66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94558" autoAdjust="0"/>
  </p:normalViewPr>
  <p:slideViewPr>
    <p:cSldViewPr>
      <p:cViewPr varScale="1">
        <p:scale>
          <a:sx n="79" d="100"/>
          <a:sy n="79" d="100"/>
        </p:scale>
        <p:origin x="-111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97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0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120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0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0183EC1-6D31-412C-BD5E-CF0E6A619F0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FB1FBB2-8917-4792-AB1C-1AF56A44009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A259466-7C4D-43DC-939C-5A27D06928B0}" type="slidenum">
              <a:rPr lang="en-US" smtClean="0"/>
              <a:pPr/>
              <a:t>1</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C1832B51-8142-437A-8FE7-0F8F559B6533}" type="slidenum">
              <a:rPr lang="en-US" smtClean="0"/>
              <a:pPr/>
              <a:t>14</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48F0BF6-0BAD-40DD-BD14-05770BC3494D}" type="slidenum">
              <a:rPr lang="en-US" smtClean="0"/>
              <a:pPr/>
              <a:t>15</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A833E5E-5B78-46C4-9C68-9006C13B8F8D}" type="slidenum">
              <a:rPr lang="en-US" smtClean="0"/>
              <a:pPr/>
              <a:t>16</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6FF65771-F9D3-4E75-BFDA-3E2509B5A4A6}" type="slidenum">
              <a:rPr lang="en-US" smtClean="0"/>
              <a:pPr/>
              <a:t>17</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54E5EDB-7788-463D-8DFA-F19BBC2B6318}" type="slidenum">
              <a:rPr lang="en-US" smtClean="0"/>
              <a:pPr/>
              <a:t>19</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F5BEDD7C-FAFD-4EF0-B146-55DFA42B7EEB}" type="slidenum">
              <a:rPr lang="en-US" smtClean="0"/>
              <a:pPr/>
              <a:t>20</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4D4F05E-49C0-44BF-AAE8-3E421A6F8621}" type="slidenum">
              <a:rPr lang="en-US" smtClean="0"/>
              <a:pPr/>
              <a:t>21</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755507F1-17C6-4DC6-BB9F-45C9572831E1}" type="slidenum">
              <a:rPr lang="en-US" smtClean="0"/>
              <a:pPr/>
              <a:t>22</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B6A05711-AB5C-4645-85FA-A701DA9D01A4}" type="slidenum">
              <a:rPr lang="en-US" smtClean="0"/>
              <a:pPr/>
              <a:t>23</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D1768CFE-B74C-44FB-A52D-A0BD47BCC67E}" type="slidenum">
              <a:rPr lang="en-US" smtClean="0"/>
              <a:pPr/>
              <a:t>3</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A236C39-3F54-4319-B53A-8A4B496F62C2}" type="slidenum">
              <a:rPr lang="en-US" smtClean="0"/>
              <a:pPr/>
              <a:t>4</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412C02F7-E30D-4ECE-B574-FE4F0E8ACFC7}" type="slidenum">
              <a:rPr lang="en-US" smtClean="0"/>
              <a:pPr/>
              <a:t>5</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B52B6A3-6F38-4A3B-9269-3913164F7F6F}" type="slidenum">
              <a:rPr lang="en-US" smtClean="0"/>
              <a:pPr/>
              <a:t>7</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148F55E-066D-4E18-A142-BA0B9943E299}" type="slidenum">
              <a:rPr lang="en-US" smtClean="0"/>
              <a:pPr/>
              <a:t>8</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A55EFC9-ED97-4DEA-8590-A79402B580DF}" type="slidenum">
              <a:rPr lang="en-US" smtClean="0"/>
              <a:pPr/>
              <a:t>9</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BFC644A0-E86C-46A4-952E-90A8607AF070}" type="slidenum">
              <a:rPr lang="en-US" smtClean="0"/>
              <a:pPr/>
              <a:t>10</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95D58A67-6CCC-4F4F-9614-8DFFD1FB5FFC}" type="slidenum">
              <a:rPr lang="en-US" smtClean="0"/>
              <a:pPr/>
              <a:t>11</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4754" name="Group 2"/>
          <p:cNvGrpSpPr>
            <a:grpSpLocks/>
          </p:cNvGrpSpPr>
          <p:nvPr/>
        </p:nvGrpSpPr>
        <p:grpSpPr bwMode="auto">
          <a:xfrm>
            <a:off x="3175" y="4267200"/>
            <a:ext cx="9140825" cy="2590800"/>
            <a:chOff x="2" y="2688"/>
            <a:chExt cx="5758" cy="1632"/>
          </a:xfrm>
        </p:grpSpPr>
        <p:sp>
          <p:nvSpPr>
            <p:cNvPr id="7475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74756" name="Group 4"/>
            <p:cNvGrpSpPr>
              <a:grpSpLocks/>
            </p:cNvGrpSpPr>
            <p:nvPr userDrawn="1"/>
          </p:nvGrpSpPr>
          <p:grpSpPr bwMode="auto">
            <a:xfrm>
              <a:off x="3528" y="3715"/>
              <a:ext cx="792" cy="521"/>
              <a:chOff x="3527" y="3715"/>
              <a:chExt cx="792" cy="521"/>
            </a:xfrm>
          </p:grpSpPr>
          <p:sp>
            <p:nvSpPr>
              <p:cNvPr id="747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747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747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747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747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747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747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747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747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747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747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74768" name="Group 16"/>
            <p:cNvGrpSpPr>
              <a:grpSpLocks/>
            </p:cNvGrpSpPr>
            <p:nvPr userDrawn="1"/>
          </p:nvGrpSpPr>
          <p:grpSpPr bwMode="auto">
            <a:xfrm>
              <a:off x="1776" y="3631"/>
              <a:ext cx="1626" cy="683"/>
              <a:chOff x="1776" y="3631"/>
              <a:chExt cx="1626" cy="683"/>
            </a:xfrm>
          </p:grpSpPr>
          <p:sp>
            <p:nvSpPr>
              <p:cNvPr id="7476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7477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7477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7477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7477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7477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7477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7477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7477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7477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7477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7478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7478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7478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7478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7478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7478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7478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74787" name="Group 35"/>
            <p:cNvGrpSpPr>
              <a:grpSpLocks/>
            </p:cNvGrpSpPr>
            <p:nvPr userDrawn="1"/>
          </p:nvGrpSpPr>
          <p:grpSpPr bwMode="auto">
            <a:xfrm>
              <a:off x="4128" y="3360"/>
              <a:ext cx="1351" cy="821"/>
              <a:chOff x="4128" y="3360"/>
              <a:chExt cx="1351" cy="821"/>
            </a:xfrm>
          </p:grpSpPr>
          <p:sp>
            <p:nvSpPr>
              <p:cNvPr id="74788"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74789"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74790"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74791"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74792"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74793"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74794"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74795"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74796"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74797"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74798"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74799"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74800"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74801"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74802"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74803"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74804"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74805" name="Group 53"/>
            <p:cNvGrpSpPr>
              <a:grpSpLocks/>
            </p:cNvGrpSpPr>
            <p:nvPr userDrawn="1"/>
          </p:nvGrpSpPr>
          <p:grpSpPr bwMode="auto">
            <a:xfrm>
              <a:off x="5280" y="3024"/>
              <a:ext cx="425" cy="258"/>
              <a:chOff x="5280" y="3024"/>
              <a:chExt cx="425" cy="258"/>
            </a:xfrm>
          </p:grpSpPr>
          <p:sp>
            <p:nvSpPr>
              <p:cNvPr id="74806"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74807"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74808"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74809"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74810"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74811"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74812"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74813" name="Group 61"/>
              <p:cNvGrpSpPr>
                <a:grpSpLocks/>
              </p:cNvGrpSpPr>
              <p:nvPr/>
            </p:nvGrpSpPr>
            <p:grpSpPr bwMode="auto">
              <a:xfrm>
                <a:off x="5381" y="3085"/>
                <a:ext cx="227" cy="132"/>
                <a:chOff x="5381" y="3085"/>
                <a:chExt cx="227" cy="132"/>
              </a:xfrm>
            </p:grpSpPr>
            <p:sp>
              <p:nvSpPr>
                <p:cNvPr id="74814"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74815"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74816"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74817"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74818"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74819"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4820" name="Rectangle 68"/>
          <p:cNvSpPr>
            <a:spLocks noGrp="1" noChangeArrowheads="1"/>
          </p:cNvSpPr>
          <p:nvPr>
            <p:ph type="dt" sz="quarter" idx="2"/>
          </p:nvPr>
        </p:nvSpPr>
        <p:spPr>
          <a:xfrm>
            <a:off x="457200" y="6248400"/>
            <a:ext cx="2133600" cy="457200"/>
          </a:xfrm>
        </p:spPr>
        <p:txBody>
          <a:bodyPr/>
          <a:lstStyle>
            <a:lvl1pPr>
              <a:defRPr/>
            </a:lvl1pPr>
          </a:lstStyle>
          <a:p>
            <a:fld id="{C124F048-9A49-4C1E-89BB-1583B6D655DD}" type="datetimeFigureOut">
              <a:rPr lang="en-US"/>
              <a:pPr/>
              <a:t>3/25/2015</a:t>
            </a:fld>
            <a:endParaRPr lang="en-US"/>
          </a:p>
        </p:txBody>
      </p:sp>
      <p:sp>
        <p:nvSpPr>
          <p:cNvPr id="74821" name="Rectangle 69"/>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74822" name="Rectangle 70"/>
          <p:cNvSpPr>
            <a:spLocks noGrp="1" noChangeArrowheads="1"/>
          </p:cNvSpPr>
          <p:nvPr>
            <p:ph type="sldNum" sz="quarter" idx="4"/>
          </p:nvPr>
        </p:nvSpPr>
        <p:spPr>
          <a:xfrm>
            <a:off x="6553200" y="6248400"/>
            <a:ext cx="2133600" cy="457200"/>
          </a:xfrm>
        </p:spPr>
        <p:txBody>
          <a:bodyPr/>
          <a:lstStyle>
            <a:lvl1pPr>
              <a:defRPr/>
            </a:lvl1pPr>
          </a:lstStyle>
          <a:p>
            <a:fld id="{9CD49CAF-BD8F-4293-BA10-FB44721505AF}" type="slidenum">
              <a:rPr lang="en-US"/>
              <a:pPr/>
              <a:t>‹#›</a:t>
            </a:fld>
            <a:endParaRPr lang="en-US"/>
          </a:p>
        </p:txBody>
      </p:sp>
    </p:spTree>
  </p:cSld>
  <p:clrMapOvr>
    <a:masterClrMapping/>
  </p:clrMapOvr>
  <p:transition>
    <p:blinds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D44103E-3696-4F36-BF37-849C202B0D8D}" type="datetimeFigureOut">
              <a:rPr lang="en-US"/>
              <a:pPr/>
              <a:t>3/25/2015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E3268E0-011B-4FDE-A323-8F1729B3863F}" type="slidenum">
              <a:rPr lang="en-US"/>
              <a:pPr/>
              <a:t>‹#›</a:t>
            </a:fld>
            <a:endParaRPr lang="en-US"/>
          </a:p>
        </p:txBody>
      </p:sp>
    </p:spTree>
  </p:cSld>
  <p:clrMapOvr>
    <a:masterClrMapping/>
  </p:clrMapOvr>
  <p:transition>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443D42F-B2A1-482B-90FC-51B21E6E1FA5}" type="datetimeFigureOut">
              <a:rPr lang="en-US"/>
              <a:pPr/>
              <a:t>3/25/2015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211603-C614-4022-8E4B-8C4DA53A3BF5}" type="slidenum">
              <a:rPr lang="en-US"/>
              <a:pPr/>
              <a:t>‹#›</a:t>
            </a:fld>
            <a:endParaRPr lang="en-US"/>
          </a:p>
        </p:txBody>
      </p:sp>
    </p:spTree>
  </p:cSld>
  <p:clrMapOvr>
    <a:masterClrMapping/>
  </p:clrMapOvr>
  <p:transition>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6802" name="Group 2"/>
          <p:cNvGrpSpPr>
            <a:grpSpLocks/>
          </p:cNvGrpSpPr>
          <p:nvPr/>
        </p:nvGrpSpPr>
        <p:grpSpPr bwMode="auto">
          <a:xfrm>
            <a:off x="-6350" y="20638"/>
            <a:ext cx="9144000" cy="6858000"/>
            <a:chOff x="0" y="0"/>
            <a:chExt cx="5760" cy="4320"/>
          </a:xfrm>
        </p:grpSpPr>
        <p:sp>
          <p:nvSpPr>
            <p:cNvPr id="76803"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76804"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76805"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76806" name="Group 6"/>
          <p:cNvGrpSpPr>
            <a:grpSpLocks/>
          </p:cNvGrpSpPr>
          <p:nvPr/>
        </p:nvGrpSpPr>
        <p:grpSpPr bwMode="auto">
          <a:xfrm>
            <a:off x="-1588" y="6034088"/>
            <a:ext cx="7845426" cy="850900"/>
            <a:chOff x="0" y="3792"/>
            <a:chExt cx="4942" cy="536"/>
          </a:xfrm>
        </p:grpSpPr>
        <p:sp>
          <p:nvSpPr>
            <p:cNvPr id="76807"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76808" name="Group 8"/>
            <p:cNvGrpSpPr>
              <a:grpSpLocks/>
            </p:cNvGrpSpPr>
            <p:nvPr userDrawn="1"/>
          </p:nvGrpSpPr>
          <p:grpSpPr bwMode="auto">
            <a:xfrm>
              <a:off x="2486" y="3792"/>
              <a:ext cx="2456" cy="536"/>
              <a:chOff x="2486" y="3792"/>
              <a:chExt cx="2456" cy="536"/>
            </a:xfrm>
          </p:grpSpPr>
          <p:sp>
            <p:nvSpPr>
              <p:cNvPr id="76809"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en-US"/>
              </a:p>
            </p:txBody>
          </p:sp>
          <p:sp>
            <p:nvSpPr>
              <p:cNvPr id="76810"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76811"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76812"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76813"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76814"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76815" name="Group 15"/>
          <p:cNvGrpSpPr>
            <a:grpSpLocks/>
          </p:cNvGrpSpPr>
          <p:nvPr/>
        </p:nvGrpSpPr>
        <p:grpSpPr bwMode="auto">
          <a:xfrm>
            <a:off x="627063" y="6021388"/>
            <a:ext cx="5684837" cy="849312"/>
            <a:chOff x="395" y="3793"/>
            <a:chExt cx="3581" cy="535"/>
          </a:xfrm>
        </p:grpSpPr>
        <p:sp>
          <p:nvSpPr>
            <p:cNvPr id="76816"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76817"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76818"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76819"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76820"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76821"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76822"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76823"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76824" name="Rectangle 24"/>
          <p:cNvSpPr>
            <a:spLocks noGrp="1" noChangeArrowheads="1"/>
          </p:cNvSpPr>
          <p:nvPr>
            <p:ph type="dt" sz="quarter" idx="2"/>
          </p:nvPr>
        </p:nvSpPr>
        <p:spPr/>
        <p:txBody>
          <a:bodyPr/>
          <a:lstStyle>
            <a:lvl1pPr>
              <a:defRPr/>
            </a:lvl1pPr>
          </a:lstStyle>
          <a:p>
            <a:fld id="{5562C86E-5A9D-49A8-B5DA-3C01447C3144}" type="datetimeFigureOut">
              <a:rPr lang="en-US"/>
              <a:pPr/>
              <a:t>3/25/2015</a:t>
            </a:fld>
            <a:endParaRPr lang="en-US"/>
          </a:p>
        </p:txBody>
      </p:sp>
      <p:sp>
        <p:nvSpPr>
          <p:cNvPr id="76825" name="Rectangle 25"/>
          <p:cNvSpPr>
            <a:spLocks noGrp="1" noChangeArrowheads="1"/>
          </p:cNvSpPr>
          <p:nvPr>
            <p:ph type="sldNum" sz="quarter" idx="4"/>
          </p:nvPr>
        </p:nvSpPr>
        <p:spPr/>
        <p:txBody>
          <a:bodyPr/>
          <a:lstStyle>
            <a:lvl1pPr>
              <a:defRPr/>
            </a:lvl1pPr>
          </a:lstStyle>
          <a:p>
            <a:fld id="{3FDA656C-DA6D-4E70-9ED6-DDAF9FF743E1}" type="slidenum">
              <a:rPr lang="en-US"/>
              <a:pPr/>
              <a:t>‹#›</a:t>
            </a:fld>
            <a:endParaRPr lang="en-US"/>
          </a:p>
        </p:txBody>
      </p:sp>
      <p:sp>
        <p:nvSpPr>
          <p:cNvPr id="76826" name="Rectangle 26"/>
          <p:cNvSpPr>
            <a:spLocks noGrp="1" noChangeArrowheads="1"/>
          </p:cNvSpPr>
          <p:nvPr>
            <p:ph type="ftr" sz="quarter" idx="3"/>
          </p:nvPr>
        </p:nvSpPr>
        <p:spPr/>
        <p:txBody>
          <a:bodyPr/>
          <a:lstStyle>
            <a:lvl1pPr>
              <a:defRPr/>
            </a:lvl1pPr>
          </a:lstStyle>
          <a:p>
            <a:endParaRPr lang="en-US"/>
          </a:p>
        </p:txBody>
      </p:sp>
    </p:spTree>
  </p:cSld>
  <p:clrMapOvr>
    <a:masterClrMapping/>
  </p:clrMapOvr>
  <p:transition>
    <p:blinds dir="vert"/>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A6C9DD6-A3DE-44DD-85CA-206F82DB8E2F}" type="datetimeFigureOut">
              <a:rPr lang="en-US"/>
              <a:pPr/>
              <a:t>3/25/2015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0AB1153-CE14-4768-BCC0-76C7A6846A1F}" type="slidenum">
              <a:rPr lang="en-US"/>
              <a:pPr/>
              <a:t>‹#›</a:t>
            </a:fld>
            <a:endParaRPr lang="en-US"/>
          </a:p>
        </p:txBody>
      </p:sp>
    </p:spTree>
  </p:cSld>
  <p:clrMapOvr>
    <a:masterClrMapping/>
  </p:clrMapOvr>
  <p:transition>
    <p:blinds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27883D8-FD87-4A46-9F41-F69A473A29C1}" type="datetimeFigureOut">
              <a:rPr lang="en-US"/>
              <a:pPr/>
              <a:t>3/25/2015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5C2CE8-8937-4BC9-A0AB-9B965D4EC2CC}" type="slidenum">
              <a:rPr lang="en-US"/>
              <a:pPr/>
              <a:t>‹#›</a:t>
            </a:fld>
            <a:endParaRPr lang="en-US"/>
          </a:p>
        </p:txBody>
      </p:sp>
    </p:spTree>
  </p:cSld>
  <p:clrMapOvr>
    <a:masterClrMapping/>
  </p:clrMapOvr>
  <p:transition>
    <p:blinds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AC573963-11CB-4912-B52B-1F4AE7124F82}" type="datetimeFigureOut">
              <a:rPr lang="en-US"/>
              <a:pPr/>
              <a:t>3/25/2015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7F3A265-0EB5-4BBA-93A7-01424BC2C121}" type="slidenum">
              <a:rPr lang="en-US"/>
              <a:pPr/>
              <a:t>‹#›</a:t>
            </a:fld>
            <a:endParaRPr lang="en-US"/>
          </a:p>
        </p:txBody>
      </p:sp>
    </p:spTree>
  </p:cSld>
  <p:clrMapOvr>
    <a:masterClrMapping/>
  </p:clrMapOvr>
  <p:transition>
    <p:blinds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8EE9FC18-3EE9-4660-84EC-6CA0F1D3017E}" type="datetimeFigureOut">
              <a:rPr lang="en-US"/>
              <a:pPr/>
              <a:t>3/25/2015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7191568-B767-4316-B937-9994C97C0F64}" type="slidenum">
              <a:rPr lang="en-US"/>
              <a:pPr/>
              <a:t>‹#›</a:t>
            </a:fld>
            <a:endParaRPr lang="en-US"/>
          </a:p>
        </p:txBody>
      </p:sp>
    </p:spTree>
  </p:cSld>
  <p:clrMapOvr>
    <a:masterClrMapping/>
  </p:clrMapOvr>
  <p:transition>
    <p:blinds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D8DBAF08-AA9D-4E7B-9CB4-29824B1F3B5E}" type="datetimeFigureOut">
              <a:rPr lang="en-US"/>
              <a:pPr/>
              <a:t>3/25/2015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1EE0E59-58FF-44DD-85E5-17DDD7DD31F3}" type="slidenum">
              <a:rPr lang="en-US"/>
              <a:pPr/>
              <a:t>‹#›</a:t>
            </a:fld>
            <a:endParaRPr lang="en-US"/>
          </a:p>
        </p:txBody>
      </p:sp>
    </p:spTree>
  </p:cSld>
  <p:clrMapOvr>
    <a:masterClrMapping/>
  </p:clrMapOvr>
  <p:transition>
    <p:blinds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E3A9CCB-DA88-4F88-A546-6669AFF9EFFC}" type="datetimeFigureOut">
              <a:rPr lang="en-US"/>
              <a:pPr/>
              <a:t>3/25/2015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ED9252B-5AB3-4BB0-8F27-5EA45451C4C2}" type="slidenum">
              <a:rPr lang="en-US"/>
              <a:pPr/>
              <a:t>‹#›</a:t>
            </a:fld>
            <a:endParaRPr lang="en-US"/>
          </a:p>
        </p:txBody>
      </p:sp>
    </p:spTree>
  </p:cSld>
  <p:clrMapOvr>
    <a:masterClrMapping/>
  </p:clrMapOvr>
  <p:transition>
    <p:blinds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F0E44D7-6B36-4604-B314-2C6B8582088B}" type="datetimeFigureOut">
              <a:rPr lang="en-US"/>
              <a:pPr/>
              <a:t>3/25/2015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59C4977-4D2A-471F-A415-5EB9F2F124F3}" type="slidenum">
              <a:rPr lang="en-US"/>
              <a:pPr/>
              <a:t>‹#›</a:t>
            </a:fld>
            <a:endParaRPr lang="en-US"/>
          </a:p>
        </p:txBody>
      </p:sp>
    </p:spTree>
  </p:cSld>
  <p:clrMapOvr>
    <a:masterClrMapping/>
  </p:clrMapOvr>
  <p:transition>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9B998D7-E80E-4936-A904-85BE3DAE910B}" type="datetimeFigureOut">
              <a:rPr lang="en-US"/>
              <a:pPr/>
              <a:t>3/25/2015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D065CB-CECF-46FD-BD4E-6C43F4E7E9F4}" type="slidenum">
              <a:rPr lang="en-US"/>
              <a:pPr/>
              <a:t>‹#›</a:t>
            </a:fld>
            <a:endParaRPr lang="en-US"/>
          </a:p>
        </p:txBody>
      </p:sp>
    </p:spTree>
  </p:cSld>
  <p:clrMapOvr>
    <a:masterClrMapping/>
  </p:clrMapOvr>
  <p:transition>
    <p:blinds dir="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994DA2F-9B4E-4436-A853-6C98B398EFFB}" type="datetimeFigureOut">
              <a:rPr lang="en-US"/>
              <a:pPr/>
              <a:t>3/25/2015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6156105-7E8B-45B2-9586-87A18DB456E6}" type="slidenum">
              <a:rPr lang="en-US"/>
              <a:pPr/>
              <a:t>‹#›</a:t>
            </a:fld>
            <a:endParaRPr lang="en-US"/>
          </a:p>
        </p:txBody>
      </p:sp>
    </p:spTree>
  </p:cSld>
  <p:clrMapOvr>
    <a:masterClrMapping/>
  </p:clrMapOvr>
  <p:transition>
    <p:blinds dir="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D36862E-5ECF-4D09-A7D6-993633885167}" type="datetimeFigureOut">
              <a:rPr lang="en-US"/>
              <a:pPr/>
              <a:t>3/25/2015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D580882-ACE9-4A73-B9BA-1B5509CAB9A3}" type="slidenum">
              <a:rPr lang="en-US"/>
              <a:pPr/>
              <a:t>‹#›</a:t>
            </a:fld>
            <a:endParaRPr lang="en-US"/>
          </a:p>
        </p:txBody>
      </p:sp>
    </p:spTree>
  </p:cSld>
  <p:clrMapOvr>
    <a:masterClrMapping/>
  </p:clrMapOvr>
  <p:transition>
    <p:blinds dir="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40E0669-30BA-400A-BC00-D8732A3EC46E}" type="datetimeFigureOut">
              <a:rPr lang="en-US"/>
              <a:pPr/>
              <a:t>3/25/2015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AEA7D50-719A-43D2-9E00-608E8CD743C0}" type="slidenum">
              <a:rPr lang="en-US"/>
              <a:pPr/>
              <a:t>‹#›</a:t>
            </a:fld>
            <a:endParaRPr lang="en-US"/>
          </a:p>
        </p:txBody>
      </p:sp>
    </p:spTree>
  </p:cSld>
  <p:clrMapOvr>
    <a:masterClrMapping/>
  </p:clrMapOvr>
  <p:transition>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F5EB289-0156-4E46-830E-6FB722B8E274}" type="datetimeFigureOut">
              <a:rPr lang="en-US"/>
              <a:pPr/>
              <a:t>3/25/2015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353985-6DA0-43BF-854A-46133D71E4E8}" type="slidenum">
              <a:rPr lang="en-US"/>
              <a:pPr/>
              <a:t>‹#›</a:t>
            </a:fld>
            <a:endParaRPr lang="en-US"/>
          </a:p>
        </p:txBody>
      </p:sp>
    </p:spTree>
  </p:cSld>
  <p:clrMapOvr>
    <a:masterClrMapping/>
  </p:clrMapOvr>
  <p:transition>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3A06FB3-F116-4D5B-BBFA-2E7B83740DAD}" type="datetimeFigureOut">
              <a:rPr lang="en-US"/>
              <a:pPr/>
              <a:t>3/25/2015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43E6E3E-5BB7-4ACC-8AA4-A170356DAAF9}" type="slidenum">
              <a:rPr lang="en-US"/>
              <a:pPr/>
              <a:t>‹#›</a:t>
            </a:fld>
            <a:endParaRPr lang="en-US"/>
          </a:p>
        </p:txBody>
      </p:sp>
    </p:spTree>
  </p:cSld>
  <p:clrMapOvr>
    <a:masterClrMapping/>
  </p:clrMapOvr>
  <p:transition>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2F7DE0D8-31B4-4816-B724-7033E87EF263}" type="datetimeFigureOut">
              <a:rPr lang="en-US"/>
              <a:pPr/>
              <a:t>3/25/2015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DA438C8-0E88-4758-8CC1-F625174CBE32}" type="slidenum">
              <a:rPr lang="en-US"/>
              <a:pPr/>
              <a:t>‹#›</a:t>
            </a:fld>
            <a:endParaRPr lang="en-US"/>
          </a:p>
        </p:txBody>
      </p:sp>
    </p:spTree>
  </p:cSld>
  <p:clrMapOvr>
    <a:masterClrMapping/>
  </p:clrMapOvr>
  <p:transition>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3496C6BD-BA3F-418F-A0D0-546B46AF0F3C}" type="datetimeFigureOut">
              <a:rPr lang="en-US"/>
              <a:pPr/>
              <a:t>3/25/2015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56E1666-BE20-45B9-9AF8-7F20E9B8CF18}" type="slidenum">
              <a:rPr lang="en-US"/>
              <a:pPr/>
              <a:t>‹#›</a:t>
            </a:fld>
            <a:endParaRPr lang="en-US"/>
          </a:p>
        </p:txBody>
      </p:sp>
    </p:spTree>
  </p:cSld>
  <p:clrMapOvr>
    <a:masterClrMapping/>
  </p:clrMapOvr>
  <p:transition>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B018D41-EF21-4691-BE7F-95C74941EC26}" type="datetimeFigureOut">
              <a:rPr lang="en-US"/>
              <a:pPr/>
              <a:t>3/25/2015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11814D3-279B-4D34-9564-D7C5D048864C}" type="slidenum">
              <a:rPr lang="en-US"/>
              <a:pPr/>
              <a:t>‹#›</a:t>
            </a:fld>
            <a:endParaRPr lang="en-US"/>
          </a:p>
        </p:txBody>
      </p:sp>
    </p:spTree>
  </p:cSld>
  <p:clrMapOvr>
    <a:masterClrMapping/>
  </p:clrMapOvr>
  <p:transition>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F6B2C34-2AB0-460F-8F96-4C120AC915ED}" type="datetimeFigureOut">
              <a:rPr lang="en-US"/>
              <a:pPr/>
              <a:t>3/25/2015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442517-F5EA-46DA-8D38-CE68C237F4DF}" type="slidenum">
              <a:rPr lang="en-US"/>
              <a:pPr/>
              <a:t>‹#›</a:t>
            </a:fld>
            <a:endParaRPr lang="en-US"/>
          </a:p>
        </p:txBody>
      </p:sp>
    </p:spTree>
  </p:cSld>
  <p:clrMapOvr>
    <a:masterClrMapping/>
  </p:clrMapOvr>
  <p:transition>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80CB6DB-5E64-4914-8662-73748322814D}" type="datetimeFigureOut">
              <a:rPr lang="en-US"/>
              <a:pPr/>
              <a:t>3/25/2015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ECA48DE-DDCF-4804-AEB1-A2CBAE3D6F58}" type="slidenum">
              <a:rPr lang="en-US"/>
              <a:pPr/>
              <a:t>‹#›</a:t>
            </a:fld>
            <a:endParaRPr lang="en-US"/>
          </a:p>
        </p:txBody>
      </p:sp>
    </p:spTree>
  </p:cSld>
  <p:clrMapOvr>
    <a:masterClrMapping/>
  </p:clrMapOvr>
  <p:transition>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n-US"/>
          </a:p>
        </p:txBody>
      </p:sp>
      <p:grpSp>
        <p:nvGrpSpPr>
          <p:cNvPr id="73731" name="Group 3"/>
          <p:cNvGrpSpPr>
            <a:grpSpLocks/>
          </p:cNvGrpSpPr>
          <p:nvPr/>
        </p:nvGrpSpPr>
        <p:grpSpPr bwMode="auto">
          <a:xfrm>
            <a:off x="3175" y="4267200"/>
            <a:ext cx="9140825" cy="2590800"/>
            <a:chOff x="2" y="2688"/>
            <a:chExt cx="5758" cy="1632"/>
          </a:xfrm>
        </p:grpSpPr>
        <p:sp>
          <p:nvSpPr>
            <p:cNvPr id="73732"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73733" name="Group 5"/>
            <p:cNvGrpSpPr>
              <a:grpSpLocks/>
            </p:cNvGrpSpPr>
            <p:nvPr userDrawn="1"/>
          </p:nvGrpSpPr>
          <p:grpSpPr bwMode="auto">
            <a:xfrm>
              <a:off x="3528" y="3715"/>
              <a:ext cx="792" cy="521"/>
              <a:chOff x="3527" y="3715"/>
              <a:chExt cx="792" cy="521"/>
            </a:xfrm>
          </p:grpSpPr>
          <p:sp>
            <p:nvSpPr>
              <p:cNvPr id="73734"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73735"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73736"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73737"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73738"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73739"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73740"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73741"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73742"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73743"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73744"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73745" name="Group 17"/>
            <p:cNvGrpSpPr>
              <a:grpSpLocks/>
            </p:cNvGrpSpPr>
            <p:nvPr userDrawn="1"/>
          </p:nvGrpSpPr>
          <p:grpSpPr bwMode="auto">
            <a:xfrm>
              <a:off x="1776" y="3631"/>
              <a:ext cx="1626" cy="683"/>
              <a:chOff x="1776" y="3631"/>
              <a:chExt cx="1626" cy="683"/>
            </a:xfrm>
          </p:grpSpPr>
          <p:sp>
            <p:nvSpPr>
              <p:cNvPr id="73746"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73747"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73748"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73749"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73750"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73751"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73752"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73753"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73754"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73755"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73756"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73757"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73758"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73759"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73760"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73761"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73762"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73763"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73764" name="Group 36"/>
            <p:cNvGrpSpPr>
              <a:grpSpLocks/>
            </p:cNvGrpSpPr>
            <p:nvPr userDrawn="1"/>
          </p:nvGrpSpPr>
          <p:grpSpPr bwMode="auto">
            <a:xfrm>
              <a:off x="4128" y="3360"/>
              <a:ext cx="1351" cy="821"/>
              <a:chOff x="4128" y="3360"/>
              <a:chExt cx="1351" cy="821"/>
            </a:xfrm>
          </p:grpSpPr>
          <p:sp>
            <p:nvSpPr>
              <p:cNvPr id="73765"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73766"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73767"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73768"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73769"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73770"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73771"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73772"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73773"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73774"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73775"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73776"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73777"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73778"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73779"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73780"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73781"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73782" name="Group 54"/>
            <p:cNvGrpSpPr>
              <a:grpSpLocks/>
            </p:cNvGrpSpPr>
            <p:nvPr userDrawn="1"/>
          </p:nvGrpSpPr>
          <p:grpSpPr bwMode="auto">
            <a:xfrm>
              <a:off x="5280" y="3024"/>
              <a:ext cx="425" cy="258"/>
              <a:chOff x="5280" y="3024"/>
              <a:chExt cx="425" cy="258"/>
            </a:xfrm>
          </p:grpSpPr>
          <p:sp>
            <p:nvSpPr>
              <p:cNvPr id="73783"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73784"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73785"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73786"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73787"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73788"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73789"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73790" name="Group 62"/>
              <p:cNvGrpSpPr>
                <a:grpSpLocks/>
              </p:cNvGrpSpPr>
              <p:nvPr/>
            </p:nvGrpSpPr>
            <p:grpSpPr bwMode="auto">
              <a:xfrm>
                <a:off x="5381" y="3085"/>
                <a:ext cx="227" cy="132"/>
                <a:chOff x="5381" y="3085"/>
                <a:chExt cx="227" cy="132"/>
              </a:xfrm>
            </p:grpSpPr>
            <p:sp>
              <p:nvSpPr>
                <p:cNvPr id="73791"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73792"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73793"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73794"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73795"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73796"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97"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mn-lt"/>
              </a:defRPr>
            </a:lvl1pPr>
          </a:lstStyle>
          <a:p>
            <a:fld id="{372626D9-EA2E-4532-A463-DDA21DC4AF26}" type="datetimeFigureOut">
              <a:rPr lang="en-US"/>
              <a:pPr/>
              <a:t>3/25/2015</a:t>
            </a:fld>
            <a:endParaRPr lang="en-US"/>
          </a:p>
        </p:txBody>
      </p:sp>
      <p:sp>
        <p:nvSpPr>
          <p:cNvPr id="73798"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mn-lt"/>
              </a:defRPr>
            </a:lvl1pPr>
          </a:lstStyle>
          <a:p>
            <a:endParaRPr lang="en-US"/>
          </a:p>
        </p:txBody>
      </p:sp>
      <p:sp>
        <p:nvSpPr>
          <p:cNvPr id="73799"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mn-lt"/>
              </a:defRPr>
            </a:lvl1pPr>
          </a:lstStyle>
          <a:p>
            <a:fld id="{E5B661CD-EF6C-4AF8-B324-1F295D484EA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81"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ransition>
    <p:blinds dir="vert"/>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75778" name="Group 2"/>
          <p:cNvGrpSpPr>
            <a:grpSpLocks/>
          </p:cNvGrpSpPr>
          <p:nvPr/>
        </p:nvGrpSpPr>
        <p:grpSpPr bwMode="auto">
          <a:xfrm>
            <a:off x="0" y="0"/>
            <a:ext cx="9144000" cy="6858000"/>
            <a:chOff x="0" y="0"/>
            <a:chExt cx="5760" cy="4320"/>
          </a:xfrm>
        </p:grpSpPr>
        <p:sp>
          <p:nvSpPr>
            <p:cNvPr id="7577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7578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7578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75782" name="Group 6"/>
          <p:cNvGrpSpPr>
            <a:grpSpLocks/>
          </p:cNvGrpSpPr>
          <p:nvPr/>
        </p:nvGrpSpPr>
        <p:grpSpPr bwMode="auto">
          <a:xfrm>
            <a:off x="0" y="6019800"/>
            <a:ext cx="7848600" cy="857250"/>
            <a:chOff x="0" y="3792"/>
            <a:chExt cx="4944" cy="540"/>
          </a:xfrm>
        </p:grpSpPr>
        <p:sp>
          <p:nvSpPr>
            <p:cNvPr id="7578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75784" name="Group 8"/>
            <p:cNvGrpSpPr>
              <a:grpSpLocks/>
            </p:cNvGrpSpPr>
            <p:nvPr userDrawn="1"/>
          </p:nvGrpSpPr>
          <p:grpSpPr bwMode="auto">
            <a:xfrm>
              <a:off x="2486" y="3792"/>
              <a:ext cx="2458" cy="540"/>
              <a:chOff x="2486" y="3792"/>
              <a:chExt cx="2458" cy="540"/>
            </a:xfrm>
          </p:grpSpPr>
          <p:sp>
            <p:nvSpPr>
              <p:cNvPr id="7578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en-US"/>
              </a:p>
            </p:txBody>
          </p:sp>
          <p:sp>
            <p:nvSpPr>
              <p:cNvPr id="7578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7578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7578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7578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7579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75791" name="Group 15"/>
          <p:cNvGrpSpPr>
            <a:grpSpLocks/>
          </p:cNvGrpSpPr>
          <p:nvPr/>
        </p:nvGrpSpPr>
        <p:grpSpPr bwMode="auto">
          <a:xfrm>
            <a:off x="627063" y="6021388"/>
            <a:ext cx="5684837" cy="849312"/>
            <a:chOff x="395" y="3793"/>
            <a:chExt cx="3581" cy="535"/>
          </a:xfrm>
        </p:grpSpPr>
        <p:sp>
          <p:nvSpPr>
            <p:cNvPr id="7579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7579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7579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7579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7579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7579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75798"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5799"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80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defRPr>
            </a:lvl1pPr>
          </a:lstStyle>
          <a:p>
            <a:fld id="{A1502A4E-7D54-446C-8C32-7EB0342473AB}" type="datetimeFigureOut">
              <a:rPr lang="en-US"/>
              <a:pPr/>
              <a:t>3/25/2015</a:t>
            </a:fld>
            <a:endParaRPr lang="en-US"/>
          </a:p>
        </p:txBody>
      </p:sp>
      <p:sp>
        <p:nvSpPr>
          <p:cNvPr id="7580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endParaRPr lang="en-US"/>
          </a:p>
        </p:txBody>
      </p:sp>
      <p:sp>
        <p:nvSpPr>
          <p:cNvPr id="7580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mn-lt"/>
              </a:defRPr>
            </a:lvl1pPr>
          </a:lstStyle>
          <a:p>
            <a:fld id="{1FBFF9CD-6CA4-4453-B043-EAAF0C60951D}"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8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ransition>
    <p:blinds dir="vert"/>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oleObject" Target="../embeddings/oleObject5.bin"/><Relationship Id="rId4" Type="http://schemas.openxmlformats.org/officeDocument/2006/relationships/audio" Target="../media/audio2.wav"/></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supremecourt.gov/about/biographies.asp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washingtonpost.com/blogs/the-switch/wp/2015/01/02/courts-choose-to-lag-behind-on-tech-says-chief-justice-rober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thinkprogress.org/justice/2014/09/23/3569923/what-to-expect-when-the-supreme-court-returns-to-work-next-week/"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oleObject" Target="../embeddings/oleObject6.bin"/><Relationship Id="rId4" Type="http://schemas.openxmlformats.org/officeDocument/2006/relationships/audio" Target="../media/audio2.wav"/></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hyperlink" Target="http://bjs.ojp.usdoj.gov/index.cfm?ty=pbdetail&amp;iid=909" TargetMode="Externa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audio" Target="../media/audio2.wav"/></Relationships>
</file>

<file path=ppt/slides/_rels/slide30.xml.rels><?xml version="1.0" encoding="UTF-8" standalone="yes"?>
<Relationships xmlns="http://schemas.openxmlformats.org/package/2006/relationships"><Relationship Id="rId3" Type="http://schemas.openxmlformats.org/officeDocument/2006/relationships/hyperlink" Target="http://www.mass.gov/courts/docs/admin/sentcomm/fy2013-survey-sentencing-practices.pdf" TargetMode="External"/><Relationship Id="rId2" Type="http://schemas.openxmlformats.org/officeDocument/2006/relationships/hyperlink" Target="http://www.federalcharges.com/what-are-federal-sentencing-guidelines/" TargetMode="Externa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hyperlink" Target="http://www.mass.gov/eopss/agencies/doc/faqs-about-the-doc.html" TargetMode="Externa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7" Type="http://schemas.openxmlformats.org/officeDocument/2006/relationships/hyperlink" Target="http://en.wikipedia.org/wiki/Capital_punishment"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en.wikipedia.org/wiki/Supreme_Court_of_the_United_States" TargetMode="External"/><Relationship Id="rId5" Type="http://schemas.openxmlformats.org/officeDocument/2006/relationships/hyperlink" Target="http://en.wikipedia.org/wiki/Landmark_decision" TargetMode="External"/><Relationship Id="rId4" Type="http://schemas.openxmlformats.org/officeDocument/2006/relationships/hyperlink" Target="http://en.wikipedia.org/wiki/United_States_Report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oleObject3.bin"/><Relationship Id="rId4" Type="http://schemas.openxmlformats.org/officeDocument/2006/relationships/audio" Target="../media/audio3.wav"/></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oleObject" Target="../embeddings/oleObject4.bin"/><Relationship Id="rId4" Type="http://schemas.openxmlformats.org/officeDocument/2006/relationships/audio" Target="../media/audio2.wav"/></Relationships>
</file>

<file path=ppt/slides/_rels/slide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www.pacer.gov/"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idx="4294967295"/>
          </p:nvPr>
        </p:nvSpPr>
        <p:spPr>
          <a:xfrm>
            <a:off x="685800" y="3048000"/>
            <a:ext cx="7772400" cy="1371600"/>
          </a:xfrm>
        </p:spPr>
        <p:txBody>
          <a:bodyPr lIns="92075" tIns="46038" rIns="92075" bIns="46038" anchor="b"/>
          <a:lstStyle/>
          <a:p>
            <a:r>
              <a:rPr lang="en-US" sz="3200" dirty="0" smtClean="0"/>
              <a:t> Technology&amp; the CJS: March 24, 2015</a:t>
            </a:r>
            <a:br>
              <a:rPr lang="en-US" sz="3200" dirty="0" smtClean="0"/>
            </a:br>
            <a:r>
              <a:rPr lang="en-US" sz="3200" dirty="0" smtClean="0"/>
              <a:t>Professor James </a:t>
            </a:r>
            <a:r>
              <a:rPr lang="en-US" sz="3200" dirty="0"/>
              <a:t>Byrne </a:t>
            </a:r>
          </a:p>
        </p:txBody>
      </p:sp>
      <p:sp>
        <p:nvSpPr>
          <p:cNvPr id="8195" name="Rectangle 3"/>
          <p:cNvSpPr>
            <a:spLocks noGrp="1" noChangeArrowheads="1"/>
          </p:cNvSpPr>
          <p:nvPr>
            <p:ph type="subTitle" idx="4294967295"/>
          </p:nvPr>
        </p:nvSpPr>
        <p:spPr>
          <a:xfrm>
            <a:off x="1143000" y="228600"/>
            <a:ext cx="7010400" cy="2590800"/>
          </a:xfrm>
        </p:spPr>
        <p:txBody>
          <a:bodyPr lIns="92075" tIns="46038" rIns="92075" bIns="46038" anchor="b"/>
          <a:lstStyle/>
          <a:p>
            <a:pPr marL="0" indent="0" algn="ctr">
              <a:lnSpc>
                <a:spcPct val="90000"/>
              </a:lnSpc>
              <a:buFontTx/>
              <a:buNone/>
            </a:pPr>
            <a:r>
              <a:rPr lang="en-US" sz="3600" dirty="0">
                <a:solidFill>
                  <a:schemeClr val="accent1"/>
                </a:solidFill>
                <a:effectLst>
                  <a:outerShdw blurRad="38100" dist="38100" dir="2700000" algn="tl">
                    <a:srgbClr val="000000"/>
                  </a:outerShdw>
                </a:effectLst>
              </a:rPr>
              <a:t>An Overview of the U.S. </a:t>
            </a:r>
            <a:r>
              <a:rPr lang="en-US" sz="3600" dirty="0" smtClean="0">
                <a:solidFill>
                  <a:schemeClr val="accent1"/>
                </a:solidFill>
                <a:effectLst>
                  <a:outerShdw blurRad="38100" dist="38100" dir="2700000" algn="tl">
                    <a:srgbClr val="000000"/>
                  </a:outerShdw>
                </a:effectLst>
              </a:rPr>
              <a:t>Courts’ </a:t>
            </a:r>
            <a:r>
              <a:rPr lang="en-US" sz="3600" dirty="0" smtClean="0">
                <a:solidFill>
                  <a:schemeClr val="accent1"/>
                </a:solidFill>
                <a:effectLst>
                  <a:outerShdw blurRad="38100" dist="38100" dir="2700000" algn="tl">
                    <a:srgbClr val="000000"/>
                  </a:outerShdw>
                </a:effectLst>
              </a:rPr>
              <a:t>Structure, </a:t>
            </a:r>
            <a:r>
              <a:rPr lang="en-US" sz="3600" dirty="0" err="1" smtClean="0">
                <a:solidFill>
                  <a:schemeClr val="accent1"/>
                </a:solidFill>
                <a:effectLst>
                  <a:outerShdw blurRad="38100" dist="38100" dir="2700000" algn="tl">
                    <a:srgbClr val="000000"/>
                  </a:outerShdw>
                </a:effectLst>
              </a:rPr>
              <a:t>Purpose,&amp;Cost</a:t>
            </a:r>
            <a:r>
              <a:rPr lang="en-US" sz="3600" dirty="0" smtClean="0">
                <a:solidFill>
                  <a:schemeClr val="accent1"/>
                </a:solidFill>
                <a:effectLst>
                  <a:outerShdw blurRad="38100" dist="38100" dir="2700000" algn="tl">
                    <a:srgbClr val="000000"/>
                  </a:outerShdw>
                </a:effectLst>
              </a:rPr>
              <a:t>:</a:t>
            </a:r>
          </a:p>
          <a:p>
            <a:pPr marL="0" indent="0" algn="ctr">
              <a:lnSpc>
                <a:spcPct val="90000"/>
              </a:lnSpc>
              <a:buFontTx/>
              <a:buNone/>
            </a:pPr>
            <a:r>
              <a:rPr lang="en-US" sz="3600" dirty="0" smtClean="0">
                <a:solidFill>
                  <a:schemeClr val="accent1"/>
                </a:solidFill>
                <a:effectLst>
                  <a:outerShdw blurRad="38100" dist="38100" dir="2700000" algn="tl">
                    <a:srgbClr val="000000"/>
                  </a:outerShdw>
                </a:effectLst>
              </a:rPr>
              <a:t>The Emerging Role of Court Technology</a:t>
            </a:r>
            <a:endParaRPr lang="en-US" sz="3600" dirty="0">
              <a:solidFill>
                <a:schemeClr val="accent1"/>
              </a:solidFill>
              <a:effectLst>
                <a:outerShdw blurRad="38100" dist="38100" dir="2700000" algn="tl">
                  <a:srgbClr val="000000"/>
                </a:outerShdw>
              </a:effectLst>
            </a:endParaRPr>
          </a:p>
        </p:txBody>
      </p:sp>
      <p:graphicFrame>
        <p:nvGraphicFramePr>
          <p:cNvPr id="10245" name="Object 5"/>
          <p:cNvGraphicFramePr>
            <a:graphicFrameLocks noChangeAspect="1"/>
          </p:cNvGraphicFramePr>
          <p:nvPr/>
        </p:nvGraphicFramePr>
        <p:xfrm>
          <a:off x="5867400" y="4848225"/>
          <a:ext cx="11963400" cy="2009775"/>
        </p:xfrm>
        <a:graphic>
          <a:graphicData uri="http://schemas.openxmlformats.org/presentationml/2006/ole">
            <p:oleObj spid="_x0000_s10245" name="Document" r:id="rId5" imgW="5936040" imgH="998280" progId="">
              <p:embed/>
            </p:oleObj>
          </a:graphicData>
        </a:graphic>
      </p:graphicFrame>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ppt_w</p:attrName>
                                        </p:attrNameLst>
                                      </p:cBhvr>
                                      <p:tavLst>
                                        <p:tav tm="0">
                                          <p:val>
                                            <p:fltVal val="0"/>
                                          </p:val>
                                        </p:tav>
                                        <p:tav tm="100000">
                                          <p:val>
                                            <p:strVal val="#ppt_w"/>
                                          </p:val>
                                        </p:tav>
                                      </p:tavLst>
                                    </p:anim>
                                    <p:anim calcmode="lin" valueType="num">
                                      <p:cBhvr>
                                        <p:cTn id="8" dur="1000" fill="hold"/>
                                        <p:tgtEl>
                                          <p:spTgt spid="8194"/>
                                        </p:tgtEl>
                                        <p:attrNameLst>
                                          <p:attrName>ppt_h</p:attrName>
                                        </p:attrNameLst>
                                      </p:cBhvr>
                                      <p:tavLst>
                                        <p:tav tm="0">
                                          <p:val>
                                            <p:fltVal val="0"/>
                                          </p:val>
                                        </p:tav>
                                        <p:tav tm="100000">
                                          <p:val>
                                            <p:strVal val="#ppt_h"/>
                                          </p:val>
                                        </p:tav>
                                      </p:tavLst>
                                    </p:anim>
                                    <p:anim calcmode="lin" valueType="num">
                                      <p:cBhvr>
                                        <p:cTn id="9" dur="1000" fill="hold"/>
                                        <p:tgtEl>
                                          <p:spTgt spid="819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194"/>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4" name="DRUMROLL.WAV"/>
                                        </p:tgtEl>
                                      </p:cMediaNode>
                                    </p:audio>
                                  </p:sub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8195">
                                            <p:txEl>
                                              <p:pRg st="0" end="0"/>
                                            </p:txEl>
                                          </p:spTgt>
                                        </p:tgtEl>
                                        <p:attrNameLst>
                                          <p:attrName>style.visibility</p:attrName>
                                        </p:attrNameLst>
                                      </p:cBhvr>
                                      <p:to>
                                        <p:strVal val="visible"/>
                                      </p:to>
                                    </p:set>
                                    <p:animEffect transition="in" filter="dissolve">
                                      <p:cBhvr>
                                        <p:cTn id="15" dur="500"/>
                                        <p:tgtEl>
                                          <p:spTgt spid="819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8195">
                                            <p:txEl>
                                              <p:pRg st="1" end="1"/>
                                            </p:txEl>
                                          </p:spTgt>
                                        </p:tgtEl>
                                        <p:attrNameLst>
                                          <p:attrName>style.visibility</p:attrName>
                                        </p:attrNameLst>
                                      </p:cBhvr>
                                      <p:to>
                                        <p:strVal val="visible"/>
                                      </p:to>
                                    </p:set>
                                    <p:animEffect transition="in" filter="dissolve">
                                      <p:cBhvr>
                                        <p:cTn id="20"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lIns="92075" tIns="46038" rIns="92075" bIns="46038" anchorCtr="0"/>
          <a:lstStyle/>
          <a:p>
            <a:r>
              <a:rPr lang="en-US"/>
              <a:t>U.S. District Courts</a:t>
            </a:r>
          </a:p>
        </p:txBody>
      </p:sp>
      <p:sp>
        <p:nvSpPr>
          <p:cNvPr id="22531" name="Rectangle 3"/>
          <p:cNvSpPr>
            <a:spLocks noGrp="1" noChangeArrowheads="1"/>
          </p:cNvSpPr>
          <p:nvPr>
            <p:ph type="body" idx="4294967295"/>
          </p:nvPr>
        </p:nvSpPr>
        <p:spPr/>
        <p:txBody>
          <a:bodyPr lIns="92075" tIns="46038" rIns="92075" bIns="46038"/>
          <a:lstStyle/>
          <a:p>
            <a:r>
              <a:rPr lang="en-US" dirty="0" smtClean="0">
                <a:solidFill>
                  <a:srgbClr val="66CCFF"/>
                </a:solidFill>
              </a:rPr>
              <a:t>EXAMPLE:</a:t>
            </a:r>
            <a:r>
              <a:rPr lang="en-US" dirty="0" smtClean="0"/>
              <a:t>  </a:t>
            </a:r>
            <a:r>
              <a:rPr lang="en-US" dirty="0"/>
              <a:t>United States District Court for the Middle District of Florida.</a:t>
            </a:r>
          </a:p>
          <a:p>
            <a:r>
              <a:rPr lang="en-US" dirty="0">
                <a:solidFill>
                  <a:srgbClr val="66CCFF"/>
                </a:solidFill>
              </a:rPr>
              <a:t>Parties:</a:t>
            </a:r>
          </a:p>
          <a:p>
            <a:pPr lvl="1"/>
            <a:r>
              <a:rPr lang="en-US" dirty="0"/>
              <a:t>Plaintiff (initiates action).</a:t>
            </a:r>
          </a:p>
          <a:p>
            <a:pPr lvl="1"/>
            <a:r>
              <a:rPr lang="en-US" dirty="0"/>
              <a:t>Defendant (person being sued).</a:t>
            </a:r>
          </a:p>
          <a:p>
            <a:r>
              <a:rPr lang="en-US" dirty="0">
                <a:solidFill>
                  <a:srgbClr val="66CCFF"/>
                </a:solidFill>
              </a:rPr>
              <a:t>One judge presides over the case.</a:t>
            </a:r>
            <a:endParaRPr lang="en-US" dirty="0"/>
          </a:p>
          <a:p>
            <a:r>
              <a:rPr lang="en-US" dirty="0"/>
              <a:t>Case may be tried to a jury or may be a “bench trial.”</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anim calcmode="lin" valueType="num">
                                      <p:cBhvr additive="base">
                                        <p:cTn id="7" dur="500" fill="hold"/>
                                        <p:tgtEl>
                                          <p:spTgt spid="22531"/>
                                        </p:tgtEl>
                                        <p:attrNameLst>
                                          <p:attrName>ppt_x</p:attrName>
                                        </p:attrNameLst>
                                      </p:cBhvr>
                                      <p:tavLst>
                                        <p:tav tm="0">
                                          <p:val>
                                            <p:strVal val="1+#ppt_w/2"/>
                                          </p:val>
                                        </p:tav>
                                        <p:tav tm="100000">
                                          <p:val>
                                            <p:strVal val="#ppt_x"/>
                                          </p:val>
                                        </p:tav>
                                      </p:tavLst>
                                    </p:anim>
                                    <p:anim calcmode="lin" valueType="num">
                                      <p:cBhvr additive="base">
                                        <p:cTn id="8" dur="500" fill="hold"/>
                                        <p:tgtEl>
                                          <p:spTgt spid="22531"/>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2"/>
          <p:cNvSpPr>
            <a:spLocks noGrp="1" noChangeArrowheads="1"/>
          </p:cNvSpPr>
          <p:nvPr>
            <p:ph type="title" idx="4294967295"/>
          </p:nvPr>
        </p:nvSpPr>
        <p:spPr/>
        <p:txBody>
          <a:bodyPr lIns="92075" tIns="46038" rIns="92075" bIns="46038" anchorCtr="0"/>
          <a:lstStyle/>
          <a:p>
            <a:r>
              <a:rPr lang="en-US"/>
              <a:t>Federal Court - Levels</a:t>
            </a:r>
          </a:p>
        </p:txBody>
      </p:sp>
      <p:graphicFrame>
        <p:nvGraphicFramePr>
          <p:cNvPr id="25603" name="Object 3"/>
          <p:cNvGraphicFramePr>
            <a:graphicFrameLocks noChangeAspect="1"/>
          </p:cNvGraphicFramePr>
          <p:nvPr>
            <p:ph type="dgm" idx="4294967295"/>
          </p:nvPr>
        </p:nvGraphicFramePr>
        <p:xfrm>
          <a:off x="1400175" y="1868488"/>
          <a:ext cx="6342063" cy="3989387"/>
        </p:xfrm>
        <a:graphic>
          <a:graphicData uri="http://schemas.openxmlformats.org/presentationml/2006/ole">
            <p:oleObj spid="_x0000_s4098" name="MS Org Chart" r:id="rId5" imgW="5987880" imgH="3625560" progId="">
              <p:embed followColorScheme="full"/>
            </p:oleObj>
          </a:graphicData>
        </a:graphic>
      </p:graphicFrame>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box(in)">
                                      <p:cBhvr>
                                        <p:cTn id="7" dur="500"/>
                                        <p:tgtEl>
                                          <p:spTgt spid="25603"/>
                                        </p:tgtEl>
                                      </p:cBhvr>
                                    </p:animEffect>
                                  </p:childTnLst>
                                  <p:subTnLst>
                                    <p:audio>
                                      <p:cMediaNode>
                                        <p:cTn display="0" masterRel="sameClick">
                                          <p:stCondLst>
                                            <p:cond evt="begin" delay="0">
                                              <p:tn val="5"/>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on The U.S. Supreme Court?</a:t>
            </a:r>
            <a:endParaRPr lang="en-US" dirty="0"/>
          </a:p>
        </p:txBody>
      </p:sp>
      <p:sp>
        <p:nvSpPr>
          <p:cNvPr id="3" name="Content Placeholder 2"/>
          <p:cNvSpPr>
            <a:spLocks noGrp="1"/>
          </p:cNvSpPr>
          <p:nvPr>
            <p:ph idx="1"/>
          </p:nvPr>
        </p:nvSpPr>
        <p:spPr>
          <a:xfrm>
            <a:off x="457200" y="1600200"/>
            <a:ext cx="8229600" cy="4724400"/>
          </a:xfrm>
        </p:spPr>
        <p:txBody>
          <a:bodyPr/>
          <a:lstStyle/>
          <a:p>
            <a:r>
              <a:rPr lang="en-US" sz="2000" dirty="0" smtClean="0">
                <a:hlinkClick r:id="rId2"/>
              </a:rPr>
              <a:t>http://www.supremecourt.gov/about/biographies.aspx</a:t>
            </a:r>
            <a:r>
              <a:rPr lang="en-US" sz="2000" dirty="0" smtClean="0"/>
              <a:t> </a:t>
            </a:r>
          </a:p>
          <a:p>
            <a:r>
              <a:rPr lang="en-US" sz="2800" dirty="0" smtClean="0"/>
              <a:t>Chief Justice: John Roberts appointed by President with Senate confirmation</a:t>
            </a:r>
          </a:p>
          <a:p>
            <a:r>
              <a:rPr lang="en-US" sz="2800" dirty="0" smtClean="0"/>
              <a:t>Associate Justices: 8 appointed by President for life( Senate confirmation )</a:t>
            </a:r>
          </a:p>
          <a:p>
            <a:endParaRPr lang="en-US" dirty="0" smtClean="0"/>
          </a:p>
          <a:p>
            <a:r>
              <a:rPr lang="en-US" sz="1600" dirty="0" smtClean="0"/>
              <a:t>)</a:t>
            </a:r>
            <a:endParaRPr lang="en-US" sz="1600" dirty="0"/>
          </a:p>
        </p:txBody>
      </p:sp>
      <p:pic>
        <p:nvPicPr>
          <p:cNvPr id="66561" name="Picture 1" descr="C:\Users\Carol\Desktop\350px-Supreme_Court_US_2010.jpg"/>
          <p:cNvPicPr>
            <a:picLocks noChangeAspect="1" noChangeArrowheads="1"/>
          </p:cNvPicPr>
          <p:nvPr/>
        </p:nvPicPr>
        <p:blipFill>
          <a:blip r:embed="rId3" cstate="print"/>
          <a:srcRect/>
          <a:stretch>
            <a:fillRect/>
          </a:stretch>
        </p:blipFill>
        <p:spPr bwMode="auto">
          <a:xfrm>
            <a:off x="2209800" y="3898900"/>
            <a:ext cx="4749800" cy="2959100"/>
          </a:xfrm>
          <a:prstGeom prst="rect">
            <a:avLst/>
          </a:prstGeom>
          <a:noFill/>
        </p:spPr>
      </p:pic>
    </p:spTree>
  </p:cSld>
  <p:clrMapOvr>
    <a:masterClrMapping/>
  </p:clrMapOvr>
  <p:transition>
    <p:blinds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and the U.S. Supreme Court</a:t>
            </a:r>
            <a:endParaRPr lang="en-US" dirty="0"/>
          </a:p>
        </p:txBody>
      </p:sp>
      <p:sp>
        <p:nvSpPr>
          <p:cNvPr id="3" name="Content Placeholder 2"/>
          <p:cNvSpPr>
            <a:spLocks noGrp="1"/>
          </p:cNvSpPr>
          <p:nvPr>
            <p:ph idx="1"/>
          </p:nvPr>
        </p:nvSpPr>
        <p:spPr/>
        <p:txBody>
          <a:bodyPr/>
          <a:lstStyle/>
          <a:p>
            <a:r>
              <a:rPr lang="en-US" dirty="0" smtClean="0"/>
              <a:t>US Supreme Court is a low technology court</a:t>
            </a:r>
          </a:p>
          <a:p>
            <a:r>
              <a:rPr lang="en-US" sz="2800" dirty="0" smtClean="0"/>
              <a:t>No video  or cameras allowed at oral arguments</a:t>
            </a:r>
          </a:p>
          <a:p>
            <a:r>
              <a:rPr lang="en-US" sz="2800" dirty="0" smtClean="0"/>
              <a:t>Audio and Transcripts are available on their website, but there is a delay</a:t>
            </a:r>
          </a:p>
          <a:p>
            <a:r>
              <a:rPr lang="en-US" sz="2800" dirty="0" smtClean="0"/>
              <a:t>According to the Chief Justice, they are low tech for a reason: no clear link to improved performance</a:t>
            </a:r>
          </a:p>
          <a:p>
            <a:r>
              <a:rPr lang="en-US" sz="2000" dirty="0" smtClean="0">
                <a:hlinkClick r:id="rId2"/>
              </a:rPr>
              <a:t>http://www.washingtonpost.com/blogs/the-switch/wp/2015/01/02/courts-choose-to-lag-behind-on-tech-says-chief-justice-roberts</a:t>
            </a:r>
            <a:r>
              <a:rPr lang="en-US" sz="2000" dirty="0" smtClean="0">
                <a:hlinkClick r:id="rId2"/>
              </a:rPr>
              <a:t>/</a:t>
            </a:r>
            <a:r>
              <a:rPr lang="en-US" sz="2000" dirty="0" smtClean="0"/>
              <a:t> </a:t>
            </a:r>
            <a:endParaRPr lang="en-US" sz="2000" dirty="0"/>
          </a:p>
        </p:txBody>
      </p:sp>
    </p:spTree>
  </p:cSld>
  <p:clrMapOvr>
    <a:masterClrMapping/>
  </p:clrMapOvr>
  <p:transition>
    <p:blinds dir="vert"/>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lIns="92075" tIns="46038" rIns="92075" bIns="46038" anchorCtr="0"/>
          <a:lstStyle/>
          <a:p>
            <a:r>
              <a:rPr lang="en-US"/>
              <a:t>U.S. Courts of Appeals</a:t>
            </a:r>
          </a:p>
        </p:txBody>
      </p:sp>
      <p:sp>
        <p:nvSpPr>
          <p:cNvPr id="26627" name="Rectangle 3"/>
          <p:cNvSpPr>
            <a:spLocks noGrp="1" noChangeArrowheads="1"/>
          </p:cNvSpPr>
          <p:nvPr>
            <p:ph type="body" idx="4294967295"/>
          </p:nvPr>
        </p:nvSpPr>
        <p:spPr/>
        <p:txBody>
          <a:bodyPr lIns="92075" tIns="46038" rIns="92075" bIns="46038"/>
          <a:lstStyle/>
          <a:p>
            <a:r>
              <a:rPr lang="en-US" dirty="0"/>
              <a:t>Party who loses in district court has an </a:t>
            </a:r>
            <a:r>
              <a:rPr lang="en-US" dirty="0">
                <a:solidFill>
                  <a:schemeClr val="accent1"/>
                </a:solidFill>
              </a:rPr>
              <a:t>AUTOMATIC</a:t>
            </a:r>
            <a:r>
              <a:rPr lang="en-US" dirty="0"/>
              <a:t> right to an appeal.</a:t>
            </a:r>
          </a:p>
          <a:p>
            <a:r>
              <a:rPr lang="en-US" dirty="0"/>
              <a:t>13 U.S. Courts of Appeals.</a:t>
            </a:r>
          </a:p>
          <a:p>
            <a:pPr lvl="1"/>
            <a:r>
              <a:rPr lang="en-US" dirty="0"/>
              <a:t>12 are geographic.</a:t>
            </a:r>
          </a:p>
          <a:p>
            <a:pPr lvl="1"/>
            <a:r>
              <a:rPr lang="en-US" dirty="0"/>
              <a:t>One is a specialty court (Federal Circuit).</a:t>
            </a:r>
          </a:p>
          <a:p>
            <a:r>
              <a:rPr lang="en-US" dirty="0" smtClean="0">
                <a:solidFill>
                  <a:schemeClr val="accent1"/>
                </a:solidFill>
              </a:rPr>
              <a:t>EXAMPLE:</a:t>
            </a:r>
            <a:r>
              <a:rPr lang="en-US" dirty="0" smtClean="0"/>
              <a:t>  </a:t>
            </a:r>
            <a:r>
              <a:rPr lang="en-US" dirty="0"/>
              <a:t>United States Court of Appeals for the Eleventh Circuit (“Eleventh Circuit”).</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additive="base">
                                        <p:cTn id="7" dur="500" fill="hold"/>
                                        <p:tgtEl>
                                          <p:spTgt spid="26627"/>
                                        </p:tgtEl>
                                        <p:attrNameLst>
                                          <p:attrName>ppt_x</p:attrName>
                                        </p:attrNameLst>
                                      </p:cBhvr>
                                      <p:tavLst>
                                        <p:tav tm="0">
                                          <p:val>
                                            <p:strVal val="0-#ppt_w/2"/>
                                          </p:val>
                                        </p:tav>
                                        <p:tav tm="100000">
                                          <p:val>
                                            <p:strVal val="#ppt_x"/>
                                          </p:val>
                                        </p:tav>
                                      </p:tavLst>
                                    </p:anim>
                                    <p:anim calcmode="lin" valueType="num">
                                      <p:cBhvr additive="base">
                                        <p:cTn id="8" dur="500" fill="hold"/>
                                        <p:tgtEl>
                                          <p:spTgt spid="2662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lIns="92075" tIns="46038" rIns="92075" bIns="46038" anchorCtr="0"/>
          <a:lstStyle/>
          <a:p>
            <a:r>
              <a:rPr lang="en-US"/>
              <a:t>U.S. Courts of Appeals</a:t>
            </a:r>
          </a:p>
        </p:txBody>
      </p:sp>
      <p:sp>
        <p:nvSpPr>
          <p:cNvPr id="27651" name="Rectangle 3"/>
          <p:cNvSpPr>
            <a:spLocks noGrp="1" noChangeArrowheads="1"/>
          </p:cNvSpPr>
          <p:nvPr>
            <p:ph type="body" idx="4294967295"/>
          </p:nvPr>
        </p:nvSpPr>
        <p:spPr/>
        <p:txBody>
          <a:bodyPr lIns="92075" tIns="46038" rIns="92075" bIns="46038"/>
          <a:lstStyle/>
          <a:p>
            <a:r>
              <a:rPr lang="en-US">
                <a:solidFill>
                  <a:srgbClr val="66CCFF"/>
                </a:solidFill>
              </a:rPr>
              <a:t>Parties:</a:t>
            </a:r>
          </a:p>
          <a:p>
            <a:pPr lvl="1"/>
            <a:r>
              <a:rPr lang="en-US"/>
              <a:t>Appellant </a:t>
            </a:r>
          </a:p>
          <a:p>
            <a:pPr lvl="1"/>
            <a:r>
              <a:rPr lang="en-US"/>
              <a:t>Appellee </a:t>
            </a:r>
          </a:p>
          <a:p>
            <a:r>
              <a:rPr lang="en-US">
                <a:solidFill>
                  <a:srgbClr val="66CCFF"/>
                </a:solidFill>
              </a:rPr>
              <a:t>Three judges</a:t>
            </a:r>
            <a:r>
              <a:rPr lang="en-US"/>
              <a:t> (“the panel”) hear legal arguments only.</a:t>
            </a:r>
          </a:p>
          <a:p>
            <a:pPr lvl="1"/>
            <a:r>
              <a:rPr lang="en-US"/>
              <a:t>No jury.</a:t>
            </a:r>
          </a:p>
          <a:p>
            <a:pPr lvl="1"/>
            <a:r>
              <a:rPr lang="en-US"/>
              <a:t>No new evidence/no witnesses.</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animEffect transition="in" filter="strips(downLeft)">
                                      <p:cBhvr>
                                        <p:cTn id="7" dur="500"/>
                                        <p:tgtEl>
                                          <p:spTgt spid="27651"/>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lIns="92075" tIns="46038" rIns="92075" bIns="46038" anchorCtr="0"/>
          <a:lstStyle/>
          <a:p>
            <a:r>
              <a:rPr lang="en-US"/>
              <a:t>U.S. Courts of Appeals</a:t>
            </a:r>
          </a:p>
        </p:txBody>
      </p:sp>
      <p:sp>
        <p:nvSpPr>
          <p:cNvPr id="28675" name="Rectangle 3"/>
          <p:cNvSpPr>
            <a:spLocks noGrp="1" noChangeArrowheads="1"/>
          </p:cNvSpPr>
          <p:nvPr>
            <p:ph type="body" idx="4294967295"/>
          </p:nvPr>
        </p:nvSpPr>
        <p:spPr/>
        <p:txBody>
          <a:bodyPr lIns="92075" tIns="46038" rIns="92075" bIns="46038"/>
          <a:lstStyle/>
          <a:p>
            <a:r>
              <a:rPr lang="en-US">
                <a:solidFill>
                  <a:schemeClr val="accent1"/>
                </a:solidFill>
              </a:rPr>
              <a:t>Types of relief:</a:t>
            </a:r>
          </a:p>
          <a:p>
            <a:pPr lvl="1"/>
            <a:r>
              <a:rPr lang="en-US">
                <a:solidFill>
                  <a:srgbClr val="66CCFF"/>
                </a:solidFill>
              </a:rPr>
              <a:t>Affirms</a:t>
            </a:r>
            <a:r>
              <a:rPr lang="en-US"/>
              <a:t> = agrees with decision in trial court.</a:t>
            </a:r>
          </a:p>
          <a:p>
            <a:pPr lvl="1"/>
            <a:r>
              <a:rPr lang="en-US">
                <a:solidFill>
                  <a:srgbClr val="66CCFF"/>
                </a:solidFill>
              </a:rPr>
              <a:t>Reverses</a:t>
            </a:r>
            <a:r>
              <a:rPr lang="en-US"/>
              <a:t> = disagrees with decision in trial court.</a:t>
            </a:r>
          </a:p>
          <a:p>
            <a:pPr lvl="1"/>
            <a:r>
              <a:rPr lang="en-US">
                <a:solidFill>
                  <a:srgbClr val="66CCFF"/>
                </a:solidFill>
              </a:rPr>
              <a:t>Remands</a:t>
            </a:r>
            <a:r>
              <a:rPr lang="en-US"/>
              <a:t> = sends back to trial court for further proceedings (probably with some instructions).</a:t>
            </a:r>
          </a:p>
          <a:p>
            <a:r>
              <a:rPr lang="en-US"/>
              <a:t>What happens to the party who loses in the appellate court?</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wipe(left)">
                                      <p:cBhvr>
                                        <p:cTn id="7" dur="500"/>
                                        <p:tgtEl>
                                          <p:spTgt spid="2867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par>
                                <p:cTn id="8" presetID="22" presetClass="entr" presetSubtype="8" fill="hold" grpId="0" nodeType="withEffect">
                                  <p:stCondLst>
                                    <p:cond delay="0"/>
                                  </p:stCondLst>
                                  <p:childTnLst>
                                    <p:set>
                                      <p:cBhvr>
                                        <p:cTn id="9" dur="1" fill="hold">
                                          <p:stCondLst>
                                            <p:cond delay="0"/>
                                          </p:stCondLst>
                                        </p:cTn>
                                        <p:tgtEl>
                                          <p:spTgt spid="28675">
                                            <p:txEl>
                                              <p:pRg st="1" end="1"/>
                                            </p:txEl>
                                          </p:spTgt>
                                        </p:tgtEl>
                                        <p:attrNameLst>
                                          <p:attrName>style.visibility</p:attrName>
                                        </p:attrNameLst>
                                      </p:cBhvr>
                                      <p:to>
                                        <p:strVal val="visible"/>
                                      </p:to>
                                    </p:set>
                                    <p:animEffect transition="in" filter="wipe(left)">
                                      <p:cBhvr>
                                        <p:cTn id="10" dur="500"/>
                                        <p:tgtEl>
                                          <p:spTgt spid="28675">
                                            <p:txEl>
                                              <p:pRg st="1" end="1"/>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3" name="CAMERA.WAV"/>
                                        </p:tgtEl>
                                      </p:cMediaNode>
                                    </p:audio>
                                  </p:subTnLst>
                                </p:cTn>
                              </p:par>
                              <p:par>
                                <p:cTn id="11" presetID="22" presetClass="entr" presetSubtype="8" fill="hold" grpId="0" nodeType="withEffect">
                                  <p:stCondLst>
                                    <p:cond delay="0"/>
                                  </p:stCondLst>
                                  <p:childTnLst>
                                    <p:set>
                                      <p:cBhvr>
                                        <p:cTn id="12" dur="1" fill="hold">
                                          <p:stCondLst>
                                            <p:cond delay="0"/>
                                          </p:stCondLst>
                                        </p:cTn>
                                        <p:tgtEl>
                                          <p:spTgt spid="28675">
                                            <p:txEl>
                                              <p:pRg st="2" end="2"/>
                                            </p:txEl>
                                          </p:spTgt>
                                        </p:tgtEl>
                                        <p:attrNameLst>
                                          <p:attrName>style.visibility</p:attrName>
                                        </p:attrNameLst>
                                      </p:cBhvr>
                                      <p:to>
                                        <p:strVal val="visible"/>
                                      </p:to>
                                    </p:set>
                                    <p:animEffect transition="in" filter="wipe(left)">
                                      <p:cBhvr>
                                        <p:cTn id="13" dur="500"/>
                                        <p:tgtEl>
                                          <p:spTgt spid="28675">
                                            <p:txEl>
                                              <p:pRg st="2" end="2"/>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par>
                                <p:cTn id="14" presetID="22" presetClass="entr" presetSubtype="8" fill="hold" grpId="0" nodeType="withEffect">
                                  <p:stCondLst>
                                    <p:cond delay="0"/>
                                  </p:stCondLst>
                                  <p:childTnLst>
                                    <p:set>
                                      <p:cBhvr>
                                        <p:cTn id="15" dur="1" fill="hold">
                                          <p:stCondLst>
                                            <p:cond delay="0"/>
                                          </p:stCondLst>
                                        </p:cTn>
                                        <p:tgtEl>
                                          <p:spTgt spid="28675">
                                            <p:txEl>
                                              <p:pRg st="3" end="3"/>
                                            </p:txEl>
                                          </p:spTgt>
                                        </p:tgtEl>
                                        <p:attrNameLst>
                                          <p:attrName>style.visibility</p:attrName>
                                        </p:attrNameLst>
                                      </p:cBhvr>
                                      <p:to>
                                        <p:strVal val="visible"/>
                                      </p:to>
                                    </p:set>
                                    <p:animEffect transition="in" filter="wipe(left)">
                                      <p:cBhvr>
                                        <p:cTn id="16" dur="500"/>
                                        <p:tgtEl>
                                          <p:spTgt spid="28675">
                                            <p:txEl>
                                              <p:pRg st="3" end="3"/>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3" name="CAMERA.WAV"/>
                                        </p:tgtEl>
                                      </p:cMediaNode>
                                    </p:audio>
                                  </p:sub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8675">
                                            <p:txEl>
                                              <p:pRg st="4" end="4"/>
                                            </p:txEl>
                                          </p:spTgt>
                                        </p:tgtEl>
                                        <p:attrNameLst>
                                          <p:attrName>style.visibility</p:attrName>
                                        </p:attrNameLst>
                                      </p:cBhvr>
                                      <p:to>
                                        <p:strVal val="visible"/>
                                      </p:to>
                                    </p:set>
                                    <p:animEffect transition="in" filter="wipe(left)">
                                      <p:cBhvr>
                                        <p:cTn id="21" dur="500"/>
                                        <p:tgtEl>
                                          <p:spTgt spid="28675">
                                            <p:txEl>
                                              <p:pRg st="4" end="4"/>
                                            </p:txEl>
                                          </p:spTgt>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lIns="92075" tIns="46038" rIns="92075" bIns="46038" anchorCtr="0"/>
          <a:lstStyle/>
          <a:p>
            <a:r>
              <a:rPr lang="en-US"/>
              <a:t>U.S. Supreme Court</a:t>
            </a:r>
          </a:p>
        </p:txBody>
      </p:sp>
      <p:sp>
        <p:nvSpPr>
          <p:cNvPr id="29699" name="Rectangle 3"/>
          <p:cNvSpPr>
            <a:spLocks noGrp="1" noChangeArrowheads="1"/>
          </p:cNvSpPr>
          <p:nvPr>
            <p:ph type="body" idx="4294967295"/>
          </p:nvPr>
        </p:nvSpPr>
        <p:spPr/>
        <p:txBody>
          <a:bodyPr lIns="92075" tIns="46038" rIns="92075" bIns="46038"/>
          <a:lstStyle/>
          <a:p>
            <a:r>
              <a:rPr lang="en-US" dirty="0">
                <a:solidFill>
                  <a:srgbClr val="FFFF00"/>
                </a:solidFill>
              </a:rPr>
              <a:t>Loser in U.S. Court of Appeals may file a Petition for Writ of Certiorari</a:t>
            </a:r>
            <a:r>
              <a:rPr lang="en-US" dirty="0">
                <a:solidFill>
                  <a:srgbClr val="CC99FF"/>
                </a:solidFill>
              </a:rPr>
              <a:t>.</a:t>
            </a:r>
          </a:p>
          <a:p>
            <a:r>
              <a:rPr lang="en-US" dirty="0"/>
              <a:t>Supreme Court does not have to hear the case </a:t>
            </a:r>
            <a:r>
              <a:rPr lang="en-US" dirty="0">
                <a:solidFill>
                  <a:srgbClr val="00CC99"/>
                </a:solidFill>
              </a:rPr>
              <a:t>(“cert. denied</a:t>
            </a:r>
            <a:r>
              <a:rPr lang="en-US" dirty="0" smtClean="0">
                <a:solidFill>
                  <a:srgbClr val="00CC99"/>
                </a:solidFill>
              </a:rPr>
              <a:t>”).</a:t>
            </a:r>
          </a:p>
          <a:p>
            <a:r>
              <a:rPr lang="en-US" sz="1800" dirty="0" smtClean="0">
                <a:solidFill>
                  <a:srgbClr val="FFFF00"/>
                </a:solidFill>
              </a:rPr>
              <a:t>Only a small percentage of all writs( 1%) are accepted for review each term</a:t>
            </a:r>
          </a:p>
          <a:p>
            <a:r>
              <a:rPr lang="en-US" sz="1800" dirty="0" smtClean="0"/>
              <a:t>The court denies the vast majority of petitions and thus leaves the decision of the lower court to stand without review; it takes roughly 80 to 150 cases each term. In the term that concluded in June 2009, for example, 8,241 petitions were filed, with a grant rate of approximately 1.1 percent.</a:t>
            </a:r>
            <a:endParaRPr lang="en-US" sz="1800" dirty="0" smtClean="0">
              <a:solidFill>
                <a:srgbClr val="FFFF00"/>
              </a:solidFill>
            </a:endParaRPr>
          </a:p>
          <a:p>
            <a:r>
              <a:rPr lang="en-US" dirty="0" smtClean="0">
                <a:solidFill>
                  <a:srgbClr val="FFFF00"/>
                </a:solidFill>
              </a:rPr>
              <a:t>http://www.supremecourt.gov/</a:t>
            </a:r>
            <a:endParaRPr lang="en-US" dirty="0">
              <a:solidFill>
                <a:srgbClr val="FFFF00"/>
              </a:solidFill>
            </a:endParaRPr>
          </a:p>
          <a:p>
            <a:r>
              <a:rPr lang="en-US" dirty="0"/>
              <a:t>If it </a:t>
            </a:r>
            <a:r>
              <a:rPr lang="en-US" dirty="0" smtClean="0"/>
              <a:t>does hear the case:</a:t>
            </a:r>
            <a:endParaRPr lang="en-US" dirty="0"/>
          </a:p>
          <a:p>
            <a:pPr lvl="1"/>
            <a:r>
              <a:rPr lang="en-US" dirty="0"/>
              <a:t>Nine </a:t>
            </a:r>
            <a:r>
              <a:rPr lang="en-US" dirty="0">
                <a:solidFill>
                  <a:srgbClr val="66CCFF"/>
                </a:solidFill>
              </a:rPr>
              <a:t>JUSTICES </a:t>
            </a:r>
            <a:r>
              <a:rPr lang="en-US" dirty="0"/>
              <a:t>hear the appeal.</a:t>
            </a:r>
          </a:p>
          <a:p>
            <a:pPr lvl="1">
              <a:buFont typeface="Wingdings" pitchFamily="2" charset="2"/>
              <a:buNone/>
            </a:pPr>
            <a:endParaRPr lang="en-US"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p:cTn id="7" dur="1000" fill="hold"/>
                                        <p:tgtEl>
                                          <p:spTgt spid="2969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969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969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9699">
                                            <p:txEl>
                                              <p:pRg st="0" end="0"/>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9699">
                                            <p:txEl>
                                              <p:pRg st="1" end="1"/>
                                            </p:txEl>
                                          </p:spTgt>
                                        </p:tgtEl>
                                        <p:attrNameLst>
                                          <p:attrName>style.visibility</p:attrName>
                                        </p:attrNameLst>
                                      </p:cBhvr>
                                      <p:to>
                                        <p:strVal val="visible"/>
                                      </p:to>
                                    </p:set>
                                    <p:anim calcmode="lin" valueType="num">
                                      <p:cBhvr>
                                        <p:cTn id="15" dur="1000" fill="hold"/>
                                        <p:tgtEl>
                                          <p:spTgt spid="2969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969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969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9699">
                                            <p:txEl>
                                              <p:pRg st="1" end="1"/>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3"/>
                                            </p:cond>
                                          </p:stCondLst>
                                          <p:endCondLst>
                                            <p:cond evt="onStopAudio" delay="0">
                                              <p:tgtEl>
                                                <p:sldTgt/>
                                              </p:tgtEl>
                                            </p:cond>
                                          </p:endCondLst>
                                        </p:cTn>
                                        <p:tgtEl>
                                          <p:sndTgt r:embed="rId3" name="CAMERA.WAV"/>
                                        </p:tgtEl>
                                      </p:cMediaNode>
                                    </p:audio>
                                  </p:sub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9699">
                                            <p:txEl>
                                              <p:pRg st="2" end="2"/>
                                            </p:txEl>
                                          </p:spTgt>
                                        </p:tgtEl>
                                        <p:attrNameLst>
                                          <p:attrName>style.visibility</p:attrName>
                                        </p:attrNameLst>
                                      </p:cBhvr>
                                      <p:to>
                                        <p:strVal val="visible"/>
                                      </p:to>
                                    </p:set>
                                    <p:anim calcmode="lin" valueType="num">
                                      <p:cBhvr>
                                        <p:cTn id="23" dur="1000" fill="hold"/>
                                        <p:tgtEl>
                                          <p:spTgt spid="2969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969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969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9699">
                                            <p:txEl>
                                              <p:pRg st="2" end="2"/>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29699">
                                            <p:txEl>
                                              <p:pRg st="3" end="3"/>
                                            </p:txEl>
                                          </p:spTgt>
                                        </p:tgtEl>
                                        <p:attrNameLst>
                                          <p:attrName>style.visibility</p:attrName>
                                        </p:attrNameLst>
                                      </p:cBhvr>
                                      <p:to>
                                        <p:strVal val="visible"/>
                                      </p:to>
                                    </p:set>
                                    <p:anim calcmode="lin" valueType="num">
                                      <p:cBhvr>
                                        <p:cTn id="31" dur="1000" fill="hold"/>
                                        <p:tgtEl>
                                          <p:spTgt spid="29699">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9699">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9699">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29699">
                                            <p:txEl>
                                              <p:pRg st="3" end="3"/>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29"/>
                                            </p:cond>
                                          </p:stCondLst>
                                          <p:endCondLst>
                                            <p:cond evt="onStopAudio" delay="0">
                                              <p:tgtEl>
                                                <p:sldTgt/>
                                              </p:tgtEl>
                                            </p:cond>
                                          </p:endCondLst>
                                        </p:cTn>
                                        <p:tgtEl>
                                          <p:sndTgt r:embed="rId3" name="CAMERA.WAV"/>
                                        </p:tgtEl>
                                      </p:cMediaNode>
                                    </p:audio>
                                  </p:sub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29699">
                                            <p:txEl>
                                              <p:pRg st="4" end="4"/>
                                            </p:txEl>
                                          </p:spTgt>
                                        </p:tgtEl>
                                        <p:attrNameLst>
                                          <p:attrName>style.visibility</p:attrName>
                                        </p:attrNameLst>
                                      </p:cBhvr>
                                      <p:to>
                                        <p:strVal val="visible"/>
                                      </p:to>
                                    </p:set>
                                    <p:anim calcmode="lin" valueType="num">
                                      <p:cBhvr>
                                        <p:cTn id="39" dur="1000" fill="hold"/>
                                        <p:tgtEl>
                                          <p:spTgt spid="29699">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9699">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9699">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29699">
                                            <p:txEl>
                                              <p:pRg st="4" end="4"/>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37"/>
                                            </p:cond>
                                          </p:stCondLst>
                                          <p:endCondLst>
                                            <p:cond evt="onStopAudio" delay="0">
                                              <p:tgtEl>
                                                <p:sldTgt/>
                                              </p:tgtEl>
                                            </p:cond>
                                          </p:endCondLst>
                                        </p:cTn>
                                        <p:tgtEl>
                                          <p:sndTgt r:embed="rId3" name="CAMERA.WAV"/>
                                        </p:tgtEl>
                                      </p:cMediaNode>
                                    </p:audio>
                                  </p:sub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29699">
                                            <p:txEl>
                                              <p:pRg st="5" end="5"/>
                                            </p:txEl>
                                          </p:spTgt>
                                        </p:tgtEl>
                                        <p:attrNameLst>
                                          <p:attrName>style.visibility</p:attrName>
                                        </p:attrNameLst>
                                      </p:cBhvr>
                                      <p:to>
                                        <p:strVal val="visible"/>
                                      </p:to>
                                    </p:set>
                                    <p:anim calcmode="lin" valueType="num">
                                      <p:cBhvr>
                                        <p:cTn id="47" dur="1000" fill="hold"/>
                                        <p:tgtEl>
                                          <p:spTgt spid="29699">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29699">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29699">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29699">
                                            <p:txEl>
                                              <p:pRg st="5" end="5"/>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45"/>
                                            </p:cond>
                                          </p:stCondLst>
                                          <p:endCondLst>
                                            <p:cond evt="onStopAudio" delay="0">
                                              <p:tgtEl>
                                                <p:sldTgt/>
                                              </p:tgtEl>
                                            </p:cond>
                                          </p:endCondLst>
                                        </p:cTn>
                                        <p:tgtEl>
                                          <p:sndTgt r:embed="rId3" name="CAMERA.WAV"/>
                                        </p:tgtEl>
                                      </p:cMediaNode>
                                    </p:audio>
                                  </p:subTnLst>
                                </p:cTn>
                              </p:par>
                              <p:par>
                                <p:cTn id="51" presetID="15" presetClass="entr" presetSubtype="0" fill="hold" grpId="0" nodeType="withEffect">
                                  <p:stCondLst>
                                    <p:cond delay="0"/>
                                  </p:stCondLst>
                                  <p:childTnLst>
                                    <p:set>
                                      <p:cBhvr>
                                        <p:cTn id="52" dur="1" fill="hold">
                                          <p:stCondLst>
                                            <p:cond delay="0"/>
                                          </p:stCondLst>
                                        </p:cTn>
                                        <p:tgtEl>
                                          <p:spTgt spid="29699">
                                            <p:txEl>
                                              <p:pRg st="6" end="6"/>
                                            </p:txEl>
                                          </p:spTgt>
                                        </p:tgtEl>
                                        <p:attrNameLst>
                                          <p:attrName>style.visibility</p:attrName>
                                        </p:attrNameLst>
                                      </p:cBhvr>
                                      <p:to>
                                        <p:strVal val="visible"/>
                                      </p:to>
                                    </p:set>
                                    <p:anim calcmode="lin" valueType="num">
                                      <p:cBhvr>
                                        <p:cTn id="53" dur="1000" fill="hold"/>
                                        <p:tgtEl>
                                          <p:spTgt spid="29699">
                                            <p:txEl>
                                              <p:pRg st="6" end="6"/>
                                            </p:txEl>
                                          </p:spTgt>
                                        </p:tgtEl>
                                        <p:attrNameLst>
                                          <p:attrName>ppt_w</p:attrName>
                                        </p:attrNameLst>
                                      </p:cBhvr>
                                      <p:tavLst>
                                        <p:tav tm="0">
                                          <p:val>
                                            <p:fltVal val="0"/>
                                          </p:val>
                                        </p:tav>
                                        <p:tav tm="100000">
                                          <p:val>
                                            <p:strVal val="#ppt_w"/>
                                          </p:val>
                                        </p:tav>
                                      </p:tavLst>
                                    </p:anim>
                                    <p:anim calcmode="lin" valueType="num">
                                      <p:cBhvr>
                                        <p:cTn id="54" dur="1000" fill="hold"/>
                                        <p:tgtEl>
                                          <p:spTgt spid="29699">
                                            <p:txEl>
                                              <p:pRg st="6" end="6"/>
                                            </p:txEl>
                                          </p:spTgt>
                                        </p:tgtEl>
                                        <p:attrNameLst>
                                          <p:attrName>ppt_h</p:attrName>
                                        </p:attrNameLst>
                                      </p:cBhvr>
                                      <p:tavLst>
                                        <p:tav tm="0">
                                          <p:val>
                                            <p:fltVal val="0"/>
                                          </p:val>
                                        </p:tav>
                                        <p:tav tm="100000">
                                          <p:val>
                                            <p:strVal val="#ppt_h"/>
                                          </p:val>
                                        </p:tav>
                                      </p:tavLst>
                                    </p:anim>
                                    <p:anim calcmode="lin" valueType="num">
                                      <p:cBhvr>
                                        <p:cTn id="55" dur="1000" fill="hold"/>
                                        <p:tgtEl>
                                          <p:spTgt spid="29699">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6" dur="1000" fill="hold"/>
                                        <p:tgtEl>
                                          <p:spTgt spid="29699">
                                            <p:txEl>
                                              <p:pRg st="6" end="6"/>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1"/>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Supreme Court Cases</a:t>
            </a:r>
            <a:endParaRPr lang="en-US" dirty="0"/>
          </a:p>
        </p:txBody>
      </p:sp>
      <p:sp>
        <p:nvSpPr>
          <p:cNvPr id="3" name="Content Placeholder 2"/>
          <p:cNvSpPr>
            <a:spLocks noGrp="1"/>
          </p:cNvSpPr>
          <p:nvPr>
            <p:ph idx="1"/>
          </p:nvPr>
        </p:nvSpPr>
        <p:spPr/>
        <p:txBody>
          <a:bodyPr/>
          <a:lstStyle/>
          <a:p>
            <a:r>
              <a:rPr lang="en-US" dirty="0" smtClean="0">
                <a:hlinkClick r:id="rId2"/>
              </a:rPr>
              <a:t> </a:t>
            </a:r>
            <a:r>
              <a:rPr lang="en-US" sz="2400" u="sng" dirty="0" err="1" smtClean="0">
                <a:hlinkClick r:id="rId2"/>
              </a:rPr>
              <a:t>Facebook</a:t>
            </a:r>
            <a:r>
              <a:rPr lang="en-US" sz="2400" u="sng" dirty="0" smtClean="0">
                <a:hlinkClick r:id="rId2"/>
              </a:rPr>
              <a:t> threats case considered by US Supreme Court: </a:t>
            </a:r>
            <a:r>
              <a:rPr lang="en-US" sz="2400" u="sng" dirty="0" err="1" smtClean="0">
                <a:hlinkClick r:id="rId2"/>
              </a:rPr>
              <a:t>Elonis</a:t>
            </a:r>
            <a:r>
              <a:rPr lang="en-US" sz="2400" u="sng" dirty="0" smtClean="0">
                <a:hlinkClick r:id="rId2"/>
              </a:rPr>
              <a:t> v US</a:t>
            </a:r>
          </a:p>
          <a:p>
            <a:endParaRPr lang="en-US" sz="2400" u="sng" dirty="0" smtClean="0">
              <a:hlinkClick r:id="rId2"/>
            </a:endParaRPr>
          </a:p>
          <a:p>
            <a:r>
              <a:rPr lang="en-US" sz="2400" dirty="0" smtClean="0">
                <a:hlinkClick r:id="rId2"/>
              </a:rPr>
              <a:t>http://www.cnn.com/2014/12/01/politics/supreme-court-elonis-vs-u-s-free-speech</a:t>
            </a:r>
            <a:r>
              <a:rPr lang="en-US" sz="2400" dirty="0" smtClean="0">
                <a:hlinkClick r:id="rId2"/>
              </a:rPr>
              <a:t>/ </a:t>
            </a:r>
            <a:endParaRPr lang="en-US" sz="2400" dirty="0" smtClean="0">
              <a:hlinkClick r:id="rId2"/>
            </a:endParaRPr>
          </a:p>
          <a:p>
            <a:endParaRPr lang="en-US" sz="2400" dirty="0" smtClean="0">
              <a:hlinkClick r:id="rId2"/>
            </a:endParaRPr>
          </a:p>
          <a:p>
            <a:r>
              <a:rPr lang="en-US" sz="2400" dirty="0" smtClean="0">
                <a:hlinkClick r:id="rId2"/>
              </a:rPr>
              <a:t>A list of upcoming cases:</a:t>
            </a:r>
          </a:p>
          <a:p>
            <a:endParaRPr lang="en-US" sz="2400" dirty="0" smtClean="0">
              <a:hlinkClick r:id="rId2"/>
            </a:endParaRPr>
          </a:p>
          <a:p>
            <a:r>
              <a:rPr lang="en-US" sz="2400" dirty="0" smtClean="0">
                <a:hlinkClick r:id="rId2"/>
              </a:rPr>
              <a:t>http</a:t>
            </a:r>
            <a:r>
              <a:rPr lang="en-US" sz="2400" dirty="0" smtClean="0">
                <a:hlinkClick r:id="rId2"/>
              </a:rPr>
              <a:t>://thinkprogress.org/justice/2014/09/23/3569923/what-to-expect-when-the-supreme-court-returns-to-work-next-week/</a:t>
            </a:r>
            <a:r>
              <a:rPr lang="en-US" sz="2400" dirty="0" smtClean="0"/>
              <a:t> </a:t>
            </a:r>
            <a:endParaRPr lang="en-US" sz="2400" dirty="0"/>
          </a:p>
        </p:txBody>
      </p:sp>
    </p:spTree>
  </p:cSld>
  <p:clrMapOvr>
    <a:masterClrMapping/>
  </p:clrMapOvr>
  <p:transition>
    <p:blinds dir="vert"/>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lIns="92075" tIns="46038" rIns="92075" bIns="46038" anchorCtr="0"/>
          <a:lstStyle/>
          <a:p>
            <a:r>
              <a:rPr lang="en-US">
                <a:solidFill>
                  <a:srgbClr val="CCECFF"/>
                </a:solidFill>
              </a:rPr>
              <a:t>State Courts</a:t>
            </a:r>
            <a:endParaRPr lang="en-US"/>
          </a:p>
        </p:txBody>
      </p:sp>
      <p:sp>
        <p:nvSpPr>
          <p:cNvPr id="32771" name="Rectangle 3"/>
          <p:cNvSpPr>
            <a:spLocks noGrp="1" noChangeArrowheads="1"/>
          </p:cNvSpPr>
          <p:nvPr>
            <p:ph type="body" idx="4294967295"/>
          </p:nvPr>
        </p:nvSpPr>
        <p:spPr/>
        <p:txBody>
          <a:bodyPr lIns="92075" tIns="46038" rIns="92075" bIns="46038"/>
          <a:lstStyle/>
          <a:p>
            <a:r>
              <a:rPr lang="en-US" dirty="0"/>
              <a:t>Each state has its own, independent judicial system.</a:t>
            </a:r>
          </a:p>
          <a:p>
            <a:r>
              <a:rPr lang="en-US" dirty="0">
                <a:solidFill>
                  <a:schemeClr val="accent1"/>
                </a:solidFill>
              </a:rPr>
              <a:t>Cannot be bound by the federal courts.</a:t>
            </a:r>
            <a:endParaRPr lang="en-US" dirty="0"/>
          </a:p>
          <a:p>
            <a:r>
              <a:rPr lang="en-US" dirty="0"/>
              <a:t>One state system cannot bind another court </a:t>
            </a:r>
            <a:r>
              <a:rPr lang="en-US" dirty="0" err="1" smtClean="0"/>
              <a:t>system.Structurally</a:t>
            </a:r>
            <a:r>
              <a:rPr lang="en-US" dirty="0"/>
              <a:t>, each is a bit different.</a:t>
            </a:r>
          </a:p>
          <a:p>
            <a:pPr lvl="1"/>
            <a:r>
              <a:rPr lang="en-US" dirty="0">
                <a:solidFill>
                  <a:schemeClr val="hlink"/>
                </a:solidFill>
              </a:rPr>
              <a:t>But, most have three levels.</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blinds(vertical)">
                                      <p:cBhvr>
                                        <p:cTn id="7" dur="500"/>
                                        <p:tgtEl>
                                          <p:spTgt spid="3277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blinds(vertical)">
                                      <p:cBhvr>
                                        <p:cTn id="12" dur="500"/>
                                        <p:tgtEl>
                                          <p:spTgt spid="32771">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blinds(vertical)">
                                      <p:cBhvr>
                                        <p:cTn id="17" dur="500"/>
                                        <p:tgtEl>
                                          <p:spTgt spid="32771">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par>
                                <p:cTn id="18" presetID="3" presetClass="entr" presetSubtype="5" fill="hold" grpId="0" nodeType="withEffect">
                                  <p:stCondLst>
                                    <p:cond delay="0"/>
                                  </p:stCondLst>
                                  <p:childTnLst>
                                    <p:set>
                                      <p:cBhvr>
                                        <p:cTn id="19" dur="1" fill="hold">
                                          <p:stCondLst>
                                            <p:cond delay="0"/>
                                          </p:stCondLst>
                                        </p:cTn>
                                        <p:tgtEl>
                                          <p:spTgt spid="32771">
                                            <p:txEl>
                                              <p:pRg st="3" end="3"/>
                                            </p:txEl>
                                          </p:spTgt>
                                        </p:tgtEl>
                                        <p:attrNameLst>
                                          <p:attrName>style.visibility</p:attrName>
                                        </p:attrNameLst>
                                      </p:cBhvr>
                                      <p:to>
                                        <p:strVal val="visible"/>
                                      </p:to>
                                    </p:set>
                                    <p:animEffect transition="in" filter="blinds(vertical)">
                                      <p:cBhvr>
                                        <p:cTn id="20" dur="500"/>
                                        <p:tgtEl>
                                          <p:spTgt spid="32771">
                                            <p:txEl>
                                              <p:pRg st="3" end="3"/>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077200" cy="1447800"/>
          </a:xfrm>
        </p:spPr>
        <p:txBody>
          <a:bodyPr/>
          <a:lstStyle/>
          <a:p>
            <a:r>
              <a:rPr lang="en-US" sz="3600" dirty="0" smtClean="0">
                <a:solidFill>
                  <a:srgbClr val="FFFF00"/>
                </a:solidFill>
              </a:rPr>
              <a:t>An Overview of the </a:t>
            </a:r>
            <a:r>
              <a:rPr lang="en-US" sz="3600" dirty="0" smtClean="0">
                <a:solidFill>
                  <a:srgbClr val="FFFF00"/>
                </a:solidFill>
              </a:rPr>
              <a:t>Structure, Purpose, and Budget </a:t>
            </a:r>
            <a:r>
              <a:rPr lang="en-US" sz="3600" dirty="0" smtClean="0">
                <a:solidFill>
                  <a:srgbClr val="FFFF00"/>
                </a:solidFill>
              </a:rPr>
              <a:t>of the U.S. Court </a:t>
            </a:r>
            <a:r>
              <a:rPr lang="en-US" sz="3600" dirty="0" smtClean="0">
                <a:solidFill>
                  <a:srgbClr val="FFFF00"/>
                </a:solidFill>
              </a:rPr>
              <a:t>System</a:t>
            </a:r>
            <a:br>
              <a:rPr lang="en-US" sz="3600" dirty="0" smtClean="0">
                <a:solidFill>
                  <a:srgbClr val="FFFF00"/>
                </a:solidFill>
              </a:rPr>
            </a:br>
            <a:endParaRPr lang="en-US" sz="3600" dirty="0">
              <a:solidFill>
                <a:srgbClr val="FFFF00"/>
              </a:solidFill>
            </a:endParaRPr>
          </a:p>
        </p:txBody>
      </p:sp>
      <p:sp>
        <p:nvSpPr>
          <p:cNvPr id="3" name="Content Placeholder 2"/>
          <p:cNvSpPr>
            <a:spLocks noGrp="1"/>
          </p:cNvSpPr>
          <p:nvPr>
            <p:ph idx="1"/>
          </p:nvPr>
        </p:nvSpPr>
        <p:spPr>
          <a:xfrm>
            <a:off x="457200" y="1905000"/>
            <a:ext cx="8229600" cy="4191000"/>
          </a:xfrm>
        </p:spPr>
        <p:txBody>
          <a:bodyPr/>
          <a:lstStyle/>
          <a:p>
            <a:r>
              <a:rPr lang="en-US" sz="2800" dirty="0" smtClean="0">
                <a:solidFill>
                  <a:srgbClr val="FF0000"/>
                </a:solidFill>
              </a:rPr>
              <a:t>Federal Courts</a:t>
            </a:r>
            <a:r>
              <a:rPr lang="en-US" sz="2800" dirty="0" smtClean="0"/>
              <a:t>: What do they do? How are they structured?</a:t>
            </a:r>
          </a:p>
          <a:p>
            <a:r>
              <a:rPr lang="en-US" sz="2800" dirty="0" smtClean="0"/>
              <a:t>Focus: U.S. Supreme Court</a:t>
            </a:r>
          </a:p>
          <a:p>
            <a:r>
              <a:rPr lang="en-US" sz="2800" dirty="0" smtClean="0">
                <a:solidFill>
                  <a:srgbClr val="FF0000"/>
                </a:solidFill>
              </a:rPr>
              <a:t>State Courts</a:t>
            </a:r>
            <a:r>
              <a:rPr lang="en-US" sz="2800" dirty="0" smtClean="0"/>
              <a:t>: structure and purpose</a:t>
            </a:r>
          </a:p>
          <a:p>
            <a:r>
              <a:rPr lang="en-US" sz="2800" dirty="0" smtClean="0"/>
              <a:t>Focus: Mass Court System</a:t>
            </a:r>
          </a:p>
          <a:p>
            <a:r>
              <a:rPr lang="en-US" sz="2800" dirty="0" smtClean="0"/>
              <a:t>The Cost of Courts and Corrections: Impact of New Court </a:t>
            </a:r>
            <a:r>
              <a:rPr lang="en-US" sz="2800" dirty="0" smtClean="0"/>
              <a:t>Technology?</a:t>
            </a:r>
            <a:endParaRPr lang="en-US" sz="2800" dirty="0"/>
          </a:p>
        </p:txBody>
      </p:sp>
    </p:spTree>
  </p:cSld>
  <p:clrMapOvr>
    <a:masterClrMapping/>
  </p:clrMapOvr>
  <p:transition>
    <p:blinds dir="vert"/>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lIns="92075" tIns="46038" rIns="92075" bIns="46038" anchorCtr="0"/>
          <a:lstStyle/>
          <a:p>
            <a:r>
              <a:rPr lang="en-US">
                <a:solidFill>
                  <a:srgbClr val="CCECFF"/>
                </a:solidFill>
              </a:rPr>
              <a:t>Trial Courts</a:t>
            </a:r>
            <a:endParaRPr lang="en-US"/>
          </a:p>
        </p:txBody>
      </p:sp>
      <p:sp>
        <p:nvSpPr>
          <p:cNvPr id="33795" name="Rectangle 3"/>
          <p:cNvSpPr>
            <a:spLocks noGrp="1" noChangeArrowheads="1"/>
          </p:cNvSpPr>
          <p:nvPr>
            <p:ph type="body" idx="4294967295"/>
          </p:nvPr>
        </p:nvSpPr>
        <p:spPr/>
        <p:txBody>
          <a:bodyPr lIns="92075" tIns="46038" rIns="92075" bIns="46038"/>
          <a:lstStyle/>
          <a:p>
            <a:r>
              <a:rPr lang="en-US"/>
              <a:t>State courts can hear </a:t>
            </a:r>
            <a:r>
              <a:rPr lang="en-US">
                <a:solidFill>
                  <a:srgbClr val="CC99FF"/>
                </a:solidFill>
              </a:rPr>
              <a:t>any kind of case</a:t>
            </a:r>
            <a:r>
              <a:rPr lang="en-US"/>
              <a:t>, unless a federal statute states otherwise.</a:t>
            </a:r>
          </a:p>
          <a:p>
            <a:r>
              <a:rPr lang="en-US"/>
              <a:t>Limited v. general jurisdiction.</a:t>
            </a:r>
          </a:p>
          <a:p>
            <a:r>
              <a:rPr lang="en-US">
                <a:solidFill>
                  <a:srgbClr val="66CCFF"/>
                </a:solidFill>
              </a:rPr>
              <a:t>Geographic:</a:t>
            </a:r>
            <a:r>
              <a:rPr lang="en-US"/>
              <a:t>  Usually by county.</a:t>
            </a:r>
          </a:p>
          <a:p>
            <a:r>
              <a:rPr lang="en-US"/>
              <a:t>One judge.</a:t>
            </a:r>
          </a:p>
          <a:p>
            <a:r>
              <a:rPr lang="en-US">
                <a:solidFill>
                  <a:srgbClr val="FF6699"/>
                </a:solidFill>
              </a:rPr>
              <a:t>Parties</a:t>
            </a:r>
            <a:r>
              <a:rPr lang="en-US"/>
              <a:t> = Plaintiff and defendant.</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p:cTn id="7" dur="500" fill="hold"/>
                                        <p:tgtEl>
                                          <p:spTgt spid="3379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3379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379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33795">
                                            <p:txEl>
                                              <p:pRg st="0" end="0"/>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33795">
                                            <p:txEl>
                                              <p:pRg st="1" end="1"/>
                                            </p:txEl>
                                          </p:spTgt>
                                        </p:tgtEl>
                                        <p:attrNameLst>
                                          <p:attrName>style.visibility</p:attrName>
                                        </p:attrNameLst>
                                      </p:cBhvr>
                                      <p:to>
                                        <p:strVal val="visible"/>
                                      </p:to>
                                    </p:set>
                                    <p:anim calcmode="lin" valueType="num">
                                      <p:cBhvr>
                                        <p:cTn id="15" dur="500" fill="hold"/>
                                        <p:tgtEl>
                                          <p:spTgt spid="33795">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33795">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3379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3795">
                                            <p:txEl>
                                              <p:pRg st="1" end="1"/>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3"/>
                                            </p:cond>
                                          </p:stCondLst>
                                          <p:endCondLst>
                                            <p:cond evt="onStopAudio" delay="0">
                                              <p:tgtEl>
                                                <p:sldTgt/>
                                              </p:tgtEl>
                                            </p:cond>
                                          </p:endCondLst>
                                        </p:cTn>
                                        <p:tgtEl>
                                          <p:sndTgt r:embed="rId3" name="CAMERA.WAV"/>
                                        </p:tgtEl>
                                      </p:cMediaNode>
                                    </p:audio>
                                  </p:sub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33795">
                                            <p:txEl>
                                              <p:pRg st="2" end="2"/>
                                            </p:txEl>
                                          </p:spTgt>
                                        </p:tgtEl>
                                        <p:attrNameLst>
                                          <p:attrName>style.visibility</p:attrName>
                                        </p:attrNameLst>
                                      </p:cBhvr>
                                      <p:to>
                                        <p:strVal val="visible"/>
                                      </p:to>
                                    </p:set>
                                    <p:anim calcmode="lin" valueType="num">
                                      <p:cBhvr>
                                        <p:cTn id="23" dur="500" fill="hold"/>
                                        <p:tgtEl>
                                          <p:spTgt spid="33795">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33795">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3379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3795">
                                            <p:txEl>
                                              <p:pRg st="2" end="2"/>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33795">
                                            <p:txEl>
                                              <p:pRg st="3" end="3"/>
                                            </p:txEl>
                                          </p:spTgt>
                                        </p:tgtEl>
                                        <p:attrNameLst>
                                          <p:attrName>style.visibility</p:attrName>
                                        </p:attrNameLst>
                                      </p:cBhvr>
                                      <p:to>
                                        <p:strVal val="visible"/>
                                      </p:to>
                                    </p:set>
                                    <p:anim calcmode="lin" valueType="num">
                                      <p:cBhvr>
                                        <p:cTn id="31" dur="500" fill="hold"/>
                                        <p:tgtEl>
                                          <p:spTgt spid="33795">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33795">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3379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3795">
                                            <p:txEl>
                                              <p:pRg st="3" end="3"/>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9"/>
                                            </p:cond>
                                          </p:stCondLst>
                                          <p:endCondLst>
                                            <p:cond evt="onStopAudio" delay="0">
                                              <p:tgtEl>
                                                <p:sldTgt/>
                                              </p:tgtEl>
                                            </p:cond>
                                          </p:endCondLst>
                                        </p:cTn>
                                        <p:tgtEl>
                                          <p:sndTgt r:embed="rId3" name="CAMERA.WAV"/>
                                        </p:tgtEl>
                                      </p:cMediaNode>
                                    </p:audio>
                                  </p:sub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33795">
                                            <p:txEl>
                                              <p:pRg st="4" end="4"/>
                                            </p:txEl>
                                          </p:spTgt>
                                        </p:tgtEl>
                                        <p:attrNameLst>
                                          <p:attrName>style.visibility</p:attrName>
                                        </p:attrNameLst>
                                      </p:cBhvr>
                                      <p:to>
                                        <p:strVal val="visible"/>
                                      </p:to>
                                    </p:set>
                                    <p:anim calcmode="lin" valueType="num">
                                      <p:cBhvr>
                                        <p:cTn id="39" dur="500" fill="hold"/>
                                        <p:tgtEl>
                                          <p:spTgt spid="33795">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33795">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33795">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33795">
                                            <p:txEl>
                                              <p:pRg st="4" end="4"/>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37"/>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lIns="92075" tIns="46038" rIns="92075" bIns="46038" anchorCtr="0"/>
          <a:lstStyle/>
          <a:p>
            <a:r>
              <a:rPr lang="en-US">
                <a:solidFill>
                  <a:srgbClr val="CCECFF"/>
                </a:solidFill>
              </a:rPr>
              <a:t>Intermediate Appellate Courts</a:t>
            </a:r>
            <a:endParaRPr lang="en-US"/>
          </a:p>
        </p:txBody>
      </p:sp>
      <p:sp>
        <p:nvSpPr>
          <p:cNvPr id="34819" name="Rectangle 3"/>
          <p:cNvSpPr>
            <a:spLocks noGrp="1" noChangeArrowheads="1"/>
          </p:cNvSpPr>
          <p:nvPr>
            <p:ph type="body" idx="4294967295"/>
          </p:nvPr>
        </p:nvSpPr>
        <p:spPr/>
        <p:txBody>
          <a:bodyPr lIns="92075" tIns="46038" rIns="92075" bIns="46038"/>
          <a:lstStyle/>
          <a:p>
            <a:r>
              <a:rPr lang="en-US">
                <a:solidFill>
                  <a:srgbClr val="FFFFCC"/>
                </a:solidFill>
              </a:rPr>
              <a:t>Loser has an appeal as a right.</a:t>
            </a:r>
            <a:endParaRPr lang="en-US"/>
          </a:p>
          <a:p>
            <a:pPr>
              <a:buFont typeface="Wingdings" pitchFamily="2" charset="2"/>
              <a:buNone/>
            </a:pPr>
            <a:endParaRPr lang="en-US"/>
          </a:p>
          <a:p>
            <a:r>
              <a:rPr lang="en-US">
                <a:solidFill>
                  <a:srgbClr val="FFFFCC"/>
                </a:solidFill>
              </a:rPr>
              <a:t>Three judges hear case.</a:t>
            </a:r>
          </a:p>
          <a:p>
            <a:r>
              <a:rPr lang="en-US">
                <a:solidFill>
                  <a:srgbClr val="FF6699"/>
                </a:solidFill>
              </a:rPr>
              <a:t>Parties</a:t>
            </a:r>
            <a:r>
              <a:rPr lang="en-US"/>
              <a:t> = appellant and appellee.</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4819"/>
                                        </p:tgtEl>
                                        <p:attrNameLst>
                                          <p:attrName>style.visibility</p:attrName>
                                        </p:attrNameLst>
                                      </p:cBhvr>
                                      <p:to>
                                        <p:strVal val="visible"/>
                                      </p:to>
                                    </p:set>
                                    <p:anim calcmode="lin" valueType="num">
                                      <p:cBhvr additive="base">
                                        <p:cTn id="7" dur="500" fill="hold"/>
                                        <p:tgtEl>
                                          <p:spTgt spid="34819"/>
                                        </p:tgtEl>
                                        <p:attrNameLst>
                                          <p:attrName>ppt_x</p:attrName>
                                        </p:attrNameLst>
                                      </p:cBhvr>
                                      <p:tavLst>
                                        <p:tav tm="0">
                                          <p:val>
                                            <p:strVal val="1+#ppt_w/2"/>
                                          </p:val>
                                        </p:tav>
                                        <p:tav tm="100000">
                                          <p:val>
                                            <p:strVal val="#ppt_x"/>
                                          </p:val>
                                        </p:tav>
                                      </p:tavLst>
                                    </p:anim>
                                    <p:anim calcmode="lin" valueType="num">
                                      <p:cBhvr additive="base">
                                        <p:cTn id="8" dur="500" fill="hold"/>
                                        <p:tgtEl>
                                          <p:spTgt spid="34819"/>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2"/>
          <p:cNvSpPr>
            <a:spLocks noGrp="1" noChangeArrowheads="1"/>
          </p:cNvSpPr>
          <p:nvPr>
            <p:ph type="title" idx="4294967295"/>
          </p:nvPr>
        </p:nvSpPr>
        <p:spPr/>
        <p:txBody>
          <a:bodyPr lIns="92075" tIns="46038" rIns="92075" bIns="46038" anchorCtr="0"/>
          <a:lstStyle/>
          <a:p>
            <a:r>
              <a:rPr lang="en-US">
                <a:solidFill>
                  <a:srgbClr val="CCECFF"/>
                </a:solidFill>
              </a:rPr>
              <a:t>State Supreme Courts</a:t>
            </a:r>
            <a:endParaRPr lang="en-US"/>
          </a:p>
        </p:txBody>
      </p:sp>
      <p:sp>
        <p:nvSpPr>
          <p:cNvPr id="35843" name="Rectangle 3"/>
          <p:cNvSpPr>
            <a:spLocks noGrp="1" noChangeArrowheads="1"/>
          </p:cNvSpPr>
          <p:nvPr>
            <p:ph type="body" idx="4294967295"/>
          </p:nvPr>
        </p:nvSpPr>
        <p:spPr/>
        <p:txBody>
          <a:bodyPr lIns="92075" tIns="46038" rIns="92075" bIns="46038"/>
          <a:lstStyle/>
          <a:p>
            <a:r>
              <a:rPr lang="en-US" dirty="0"/>
              <a:t>May or may not have to hear the case.</a:t>
            </a:r>
          </a:p>
          <a:p>
            <a:r>
              <a:rPr lang="en-US" dirty="0"/>
              <a:t>Justices (odd number).</a:t>
            </a:r>
          </a:p>
          <a:p>
            <a:r>
              <a:rPr lang="en-US" dirty="0"/>
              <a:t>In Massachusetts, the </a:t>
            </a:r>
            <a:r>
              <a:rPr lang="en-US" dirty="0" smtClean="0"/>
              <a:t>Governor nominates the Justices( lifetime terms)</a:t>
            </a:r>
          </a:p>
          <a:p>
            <a:r>
              <a:rPr lang="en-US" sz="2000" b="1" dirty="0" smtClean="0"/>
              <a:t>Ralph</a:t>
            </a:r>
            <a:r>
              <a:rPr lang="en-US" sz="2000" dirty="0" smtClean="0"/>
              <a:t> D. </a:t>
            </a:r>
            <a:r>
              <a:rPr lang="en-US" sz="2000" b="1" dirty="0" smtClean="0"/>
              <a:t>Gants</a:t>
            </a:r>
            <a:r>
              <a:rPr lang="en-US" sz="2000" dirty="0" smtClean="0"/>
              <a:t> is the Chief Justice of the Supreme Judicial Court. Chief </a:t>
            </a:r>
            <a:r>
              <a:rPr lang="en-US" sz="2000" b="1" dirty="0" smtClean="0"/>
              <a:t>Justice Gants</a:t>
            </a:r>
            <a:r>
              <a:rPr lang="en-US" sz="2000" dirty="0" smtClean="0"/>
              <a:t> was appointed as an Associate Justice of the Superior Court in 1997 by Governor William Weld. </a:t>
            </a:r>
            <a:r>
              <a:rPr lang="en-US" sz="2000" b="1" dirty="0" smtClean="0"/>
              <a:t>Governor </a:t>
            </a:r>
            <a:r>
              <a:rPr lang="en-US" sz="2000" b="1" dirty="0" err="1" smtClean="0"/>
              <a:t>Deval</a:t>
            </a:r>
            <a:r>
              <a:rPr lang="en-US" sz="2000" b="1" dirty="0" smtClean="0"/>
              <a:t> Patrick</a:t>
            </a:r>
            <a:r>
              <a:rPr lang="en-US" sz="2000" dirty="0" smtClean="0"/>
              <a:t> first appointed him as a Justice to the Supreme Judicial Court in January 2009.</a:t>
            </a:r>
          </a:p>
          <a:p>
            <a:endParaRPr lang="en-US" dirty="0"/>
          </a:p>
          <a:p>
            <a:pPr>
              <a:buFont typeface="Wingdings" pitchFamily="2" charset="2"/>
              <a:buNone/>
            </a:pPr>
            <a:endParaRPr lang="en-US" dirty="0"/>
          </a:p>
        </p:txBody>
      </p:sp>
      <p:graphicFrame>
        <p:nvGraphicFramePr>
          <p:cNvPr id="6146" name="Object 4"/>
          <p:cNvGraphicFramePr>
            <a:graphicFrameLocks noChangeAspect="1"/>
          </p:cNvGraphicFramePr>
          <p:nvPr/>
        </p:nvGraphicFramePr>
        <p:xfrm>
          <a:off x="4724400" y="4191000"/>
          <a:ext cx="13328650" cy="2327275"/>
        </p:xfrm>
        <a:graphic>
          <a:graphicData uri="http://schemas.openxmlformats.org/presentationml/2006/ole">
            <p:oleObj spid="_x0000_s6146" name="Document" r:id="rId5" imgW="5936040" imgH="1036440" progId="">
              <p:embed/>
            </p:oleObj>
          </a:graphicData>
        </a:graphic>
      </p:graphicFrame>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CAMERA.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3">
                                            <p:txEl>
                                              <p:pRg st="1" end="1"/>
                                            </p:txEl>
                                          </p:spTgt>
                                        </p:tgtEl>
                                        <p:attrNameLst>
                                          <p:attrName>style.visibility</p:attrName>
                                        </p:attrNameLst>
                                      </p:cBhvr>
                                      <p:to>
                                        <p:strVal val="visible"/>
                                      </p:to>
                                    </p:set>
                                    <p:anim calcmode="lin" valueType="num">
                                      <p:cBhvr additive="base">
                                        <p:cTn id="13" dur="500" fill="hold"/>
                                        <p:tgtEl>
                                          <p:spTgt spid="358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84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CAMERA.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843">
                                            <p:txEl>
                                              <p:pRg st="2" end="2"/>
                                            </p:txEl>
                                          </p:spTgt>
                                        </p:tgtEl>
                                        <p:attrNameLst>
                                          <p:attrName>style.visibility</p:attrName>
                                        </p:attrNameLst>
                                      </p:cBhvr>
                                      <p:to>
                                        <p:strVal val="visible"/>
                                      </p:to>
                                    </p:set>
                                    <p:anim calcmode="lin" valueType="num">
                                      <p:cBhvr additive="base">
                                        <p:cTn id="19"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84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CAMERA.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5843">
                                            <p:txEl>
                                              <p:pRg st="3" end="3"/>
                                            </p:txEl>
                                          </p:spTgt>
                                        </p:tgtEl>
                                        <p:attrNameLst>
                                          <p:attrName>style.visibility</p:attrName>
                                        </p:attrNameLst>
                                      </p:cBhvr>
                                      <p:to>
                                        <p:strVal val="visible"/>
                                      </p:to>
                                    </p:set>
                                    <p:anim calcmode="lin" valueType="num">
                                      <p:cBhvr additive="base">
                                        <p:cTn id="25" dur="500" fill="hold"/>
                                        <p:tgtEl>
                                          <p:spTgt spid="358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584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ctrTitle" idx="4294967295"/>
          </p:nvPr>
        </p:nvSpPr>
        <p:spPr>
          <a:xfrm>
            <a:off x="762000" y="1295400"/>
            <a:ext cx="7772400" cy="1143000"/>
          </a:xfrm>
        </p:spPr>
        <p:txBody>
          <a:bodyPr lIns="92075" tIns="46038" rIns="92075" bIns="46038" anchor="b"/>
          <a:lstStyle/>
          <a:p>
            <a:r>
              <a:rPr lang="en-US" sz="4800" dirty="0"/>
              <a:t>Case </a:t>
            </a:r>
            <a:r>
              <a:rPr lang="en-US" sz="4800" dirty="0" smtClean="0"/>
              <a:t>Processing in Federal and State Courts: </a:t>
            </a:r>
            <a:r>
              <a:rPr lang="en-US" sz="4800" dirty="0"/>
              <a:t>A look at the Numbers</a:t>
            </a:r>
          </a:p>
        </p:txBody>
      </p:sp>
      <p:sp>
        <p:nvSpPr>
          <p:cNvPr id="26627" name="Rectangle 3"/>
          <p:cNvSpPr>
            <a:spLocks noGrp="1" noChangeArrowheads="1"/>
          </p:cNvSpPr>
          <p:nvPr>
            <p:ph type="subTitle" idx="4294967295"/>
          </p:nvPr>
        </p:nvSpPr>
        <p:spPr>
          <a:xfrm>
            <a:off x="1447800" y="3124200"/>
            <a:ext cx="6400800" cy="2590800"/>
          </a:xfrm>
        </p:spPr>
        <p:txBody>
          <a:bodyPr lIns="92075" tIns="46038" rIns="92075" bIns="46038" anchor="b"/>
          <a:lstStyle/>
          <a:p>
            <a:pPr marL="0" indent="0" algn="ctr">
              <a:buFontTx/>
              <a:buNone/>
            </a:pPr>
            <a:r>
              <a:rPr lang="en-US" dirty="0" smtClean="0">
                <a:effectLst>
                  <a:outerShdw blurRad="38100" dist="38100" dir="2700000" algn="tl">
                    <a:srgbClr val="000000"/>
                  </a:outerShdw>
                </a:effectLst>
              </a:rPr>
              <a:t>Are We Really Incarceration Nation</a:t>
            </a:r>
            <a:r>
              <a:rPr lang="en-US" dirty="0" smtClean="0">
                <a:effectLst>
                  <a:outerShdw blurRad="38100" dist="38100" dir="2700000" algn="tl">
                    <a:srgbClr val="000000"/>
                  </a:outerShdw>
                </a:effectLst>
              </a:rPr>
              <a:t>? </a:t>
            </a:r>
          </a:p>
          <a:p>
            <a:pPr marL="0" indent="0" algn="ctr">
              <a:buFontTx/>
              <a:buNone/>
            </a:pPr>
            <a:r>
              <a:rPr lang="en-US" dirty="0" smtClean="0">
                <a:effectLst>
                  <a:outerShdw blurRad="38100" dist="38100" dir="2700000" algn="tl">
                    <a:srgbClr val="000000"/>
                  </a:outerShdw>
                </a:effectLst>
              </a:rPr>
              <a:t>Can we use technology to reduce incarceration?</a:t>
            </a:r>
            <a:endParaRPr lang="en-US" dirty="0">
              <a:effectLst>
                <a:outerShdw blurRad="38100" dist="38100" dir="2700000" algn="tl">
                  <a:srgbClr val="000000"/>
                </a:outerShdw>
              </a:effectLst>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p:cTn id="7" dur="1000" fill="hold"/>
                                        <p:tgtEl>
                                          <p:spTgt spid="50178"/>
                                        </p:tgtEl>
                                        <p:attrNameLst>
                                          <p:attrName>ppt_w</p:attrName>
                                        </p:attrNameLst>
                                      </p:cBhvr>
                                      <p:tavLst>
                                        <p:tav tm="0">
                                          <p:val>
                                            <p:fltVal val="0"/>
                                          </p:val>
                                        </p:tav>
                                        <p:tav tm="100000">
                                          <p:val>
                                            <p:strVal val="#ppt_w"/>
                                          </p:val>
                                        </p:tav>
                                      </p:tavLst>
                                    </p:anim>
                                    <p:anim calcmode="lin" valueType="num">
                                      <p:cBhvr>
                                        <p:cTn id="8" dur="1000" fill="hold"/>
                                        <p:tgtEl>
                                          <p:spTgt spid="50178"/>
                                        </p:tgtEl>
                                        <p:attrNameLst>
                                          <p:attrName>ppt_h</p:attrName>
                                        </p:attrNameLst>
                                      </p:cBhvr>
                                      <p:tavLst>
                                        <p:tav tm="0">
                                          <p:val>
                                            <p:fltVal val="0"/>
                                          </p:val>
                                        </p:tav>
                                        <p:tav tm="100000">
                                          <p:val>
                                            <p:strVal val="#ppt_h"/>
                                          </p:val>
                                        </p:tav>
                                      </p:tavLst>
                                    </p:anim>
                                    <p:anim calcmode="lin" valueType="num">
                                      <p:cBhvr>
                                        <p:cTn id="9" dur="1000" fill="hold"/>
                                        <p:tgtEl>
                                          <p:spTgt spid="5017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0178"/>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State Court Case Processing</a:t>
            </a:r>
          </a:p>
        </p:txBody>
      </p:sp>
      <p:sp>
        <p:nvSpPr>
          <p:cNvPr id="81923" name="Rectangle 3"/>
          <p:cNvSpPr>
            <a:spLocks noGrp="1" noChangeArrowheads="1"/>
          </p:cNvSpPr>
          <p:nvPr>
            <p:ph type="body" idx="1"/>
          </p:nvPr>
        </p:nvSpPr>
        <p:spPr/>
        <p:txBody>
          <a:bodyPr/>
          <a:lstStyle/>
          <a:p>
            <a:pPr>
              <a:lnSpc>
                <a:spcPct val="80000"/>
              </a:lnSpc>
            </a:pPr>
            <a:r>
              <a:rPr lang="en-US" sz="1800" b="1" dirty="0"/>
              <a:t>Felony defendants</a:t>
            </a:r>
            <a:endParaRPr lang="en-US" sz="1800" dirty="0"/>
          </a:p>
          <a:p>
            <a:pPr>
              <a:lnSpc>
                <a:spcPct val="80000"/>
              </a:lnSpc>
            </a:pPr>
            <a:r>
              <a:rPr lang="en-US" sz="1800" dirty="0"/>
              <a:t>In the nation's 75 largest counties, an estimated 58,100 defendants were charged with a felony offense in 2006. </a:t>
            </a:r>
          </a:p>
          <a:p>
            <a:pPr>
              <a:lnSpc>
                <a:spcPct val="80000"/>
              </a:lnSpc>
            </a:pPr>
            <a:endParaRPr lang="en-US" sz="1800" dirty="0"/>
          </a:p>
          <a:p>
            <a:pPr>
              <a:lnSpc>
                <a:spcPct val="80000"/>
              </a:lnSpc>
            </a:pPr>
            <a:r>
              <a:rPr lang="en-US" sz="1800" dirty="0" smtClean="0"/>
              <a:t> PRIORS: More </a:t>
            </a:r>
            <a:r>
              <a:rPr lang="en-US" sz="1800" dirty="0"/>
              <a:t>than three-fourths of felony defendants had a prior arrest history, with 69% having multiple prior arrests. </a:t>
            </a:r>
          </a:p>
          <a:p>
            <a:pPr>
              <a:lnSpc>
                <a:spcPct val="80000"/>
              </a:lnSpc>
            </a:pPr>
            <a:endParaRPr lang="en-US" sz="1800" dirty="0"/>
          </a:p>
          <a:p>
            <a:pPr>
              <a:lnSpc>
                <a:spcPct val="80000"/>
              </a:lnSpc>
            </a:pPr>
            <a:r>
              <a:rPr lang="en-US" sz="1800" dirty="0" smtClean="0"/>
              <a:t> PRE-Trial Release: Fifty-eight </a:t>
            </a:r>
            <a:r>
              <a:rPr lang="en-US" sz="1800" dirty="0"/>
              <a:t>percent of felony defendants in the nation's 75 largest counties were released prior to adjudication and about a third of the released defendants committed some form of pretrial misconduct. </a:t>
            </a:r>
          </a:p>
          <a:p>
            <a:pPr>
              <a:lnSpc>
                <a:spcPct val="80000"/>
              </a:lnSpc>
            </a:pPr>
            <a:endParaRPr lang="en-US" sz="1800" dirty="0"/>
          </a:p>
          <a:p>
            <a:pPr>
              <a:lnSpc>
                <a:spcPct val="80000"/>
              </a:lnSpc>
            </a:pPr>
            <a:r>
              <a:rPr lang="en-US" sz="1800" dirty="0" smtClean="0"/>
              <a:t>CONVICTIONS: About </a:t>
            </a:r>
            <a:r>
              <a:rPr lang="en-US" sz="1800" dirty="0"/>
              <a:t>two-thirds of felony defendants were eventually convicted and more than 95% of these convictions occurred through a guilty plea. </a:t>
            </a:r>
          </a:p>
          <a:p>
            <a:pPr>
              <a:lnSpc>
                <a:spcPct val="80000"/>
              </a:lnSpc>
            </a:pPr>
            <a:endParaRPr lang="en-US" sz="1800" dirty="0"/>
          </a:p>
          <a:p>
            <a:pPr>
              <a:lnSpc>
                <a:spcPct val="80000"/>
              </a:lnSpc>
            </a:pPr>
            <a:r>
              <a:rPr lang="en-US" sz="1800" dirty="0"/>
              <a:t>Seventy percent of defendants convicted were incarcerated in a state prison or local jail. </a:t>
            </a:r>
          </a:p>
          <a:p>
            <a:pPr>
              <a:lnSpc>
                <a:spcPct val="80000"/>
              </a:lnSpc>
              <a:buFontTx/>
              <a:buNone/>
            </a:pPr>
            <a:endParaRPr lang="en-US" sz="1800" dirty="0"/>
          </a:p>
        </p:txBody>
      </p:sp>
    </p:spTree>
  </p:cSld>
  <p:clrMapOvr>
    <a:masterClrMapping/>
  </p:clrMapOvr>
  <p:transition>
    <p:blinds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sz="4000"/>
              <a:t>Sentencing in Federal and State Courts</a:t>
            </a:r>
          </a:p>
        </p:txBody>
      </p:sp>
      <p:sp>
        <p:nvSpPr>
          <p:cNvPr id="82947" name="Rectangle 3"/>
          <p:cNvSpPr>
            <a:spLocks noGrp="1" noChangeArrowheads="1"/>
          </p:cNvSpPr>
          <p:nvPr>
            <p:ph type="body" idx="1"/>
          </p:nvPr>
        </p:nvSpPr>
        <p:spPr/>
        <p:txBody>
          <a:bodyPr/>
          <a:lstStyle/>
          <a:p>
            <a:pPr>
              <a:lnSpc>
                <a:spcPct val="80000"/>
              </a:lnSpc>
            </a:pPr>
            <a:r>
              <a:rPr lang="en-US" sz="2400" b="1" dirty="0"/>
              <a:t>Felony convictions</a:t>
            </a:r>
            <a:endParaRPr lang="en-US" sz="2400" dirty="0"/>
          </a:p>
          <a:p>
            <a:pPr>
              <a:lnSpc>
                <a:spcPct val="80000"/>
              </a:lnSpc>
            </a:pPr>
            <a:r>
              <a:rPr lang="en-US" sz="2400" dirty="0"/>
              <a:t>State and federal courts convicted a combined total of nearly 1,145,000 adults of felonies in 2004. Of these felony convictions, an estimated 1,079,000 adults were convicted in state courts and 66,518 were convicted in federal courts, accounting for 6% of the national total. </a:t>
            </a:r>
          </a:p>
          <a:p>
            <a:pPr>
              <a:lnSpc>
                <a:spcPct val="80000"/>
              </a:lnSpc>
            </a:pPr>
            <a:r>
              <a:rPr lang="en-US" sz="2400" dirty="0"/>
              <a:t>In 2004, 70% of all felons convicted in state courts were sentenced to a period of confinement in a state prison (40%) or a local jail (30%). Jail sentences are short-term confinement (usually less than 1 year) in a county or city facility. Prison sentences are long-term confinement (usually 1 year or more) in a state facility. </a:t>
            </a:r>
          </a:p>
          <a:p>
            <a:pPr>
              <a:lnSpc>
                <a:spcPct val="80000"/>
              </a:lnSpc>
            </a:pPr>
            <a:r>
              <a:rPr lang="en-US" sz="2400" dirty="0"/>
              <a:t>Prison sentences handed down by state courts in 2004 averaged almost 5 years </a:t>
            </a:r>
            <a:r>
              <a:rPr lang="en-US" sz="2400" dirty="0" smtClean="0"/>
              <a:t>(</a:t>
            </a:r>
            <a:r>
              <a:rPr lang="en-US" sz="2400" dirty="0" smtClean="0"/>
              <a:t>Time </a:t>
            </a:r>
            <a:r>
              <a:rPr lang="en-US" sz="2400" dirty="0" smtClean="0"/>
              <a:t>served 2.5 years). </a:t>
            </a:r>
            <a:endParaRPr lang="en-US" sz="2400" dirty="0"/>
          </a:p>
          <a:p>
            <a:pPr>
              <a:lnSpc>
                <a:spcPct val="80000"/>
              </a:lnSpc>
            </a:pPr>
            <a:endParaRPr lang="en-US" sz="2400" dirty="0"/>
          </a:p>
        </p:txBody>
      </p:sp>
    </p:spTree>
  </p:cSld>
  <p:clrMapOvr>
    <a:masterClrMapping/>
  </p:clrMapOvr>
  <p:transition>
    <p:blinds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State Court Sentencing</a:t>
            </a:r>
          </a:p>
        </p:txBody>
      </p:sp>
      <p:pic>
        <p:nvPicPr>
          <p:cNvPr id="79875" name="Picture 3"/>
          <p:cNvPicPr>
            <a:picLocks noGrp="1" noChangeAspect="1" noChangeArrowheads="1"/>
          </p:cNvPicPr>
          <p:nvPr>
            <p:ph type="body" idx="1"/>
          </p:nvPr>
        </p:nvPicPr>
        <p:blipFill>
          <a:blip r:embed="rId2" cstate="print"/>
          <a:srcRect/>
          <a:stretch>
            <a:fillRect/>
          </a:stretch>
        </p:blipFill>
        <p:spPr/>
      </p:pic>
      <p:sp>
        <p:nvSpPr>
          <p:cNvPr id="79876" name="Rectangle 4"/>
          <p:cNvSpPr>
            <a:spLocks noChangeArrowheads="1"/>
          </p:cNvSpPr>
          <p:nvPr/>
        </p:nvSpPr>
        <p:spPr bwMode="auto">
          <a:xfrm>
            <a:off x="457200" y="1600200"/>
            <a:ext cx="8229600" cy="4495800"/>
          </a:xfrm>
          <a:prstGeom prst="rect">
            <a:avLst/>
          </a:prstGeom>
          <a:noFill/>
          <a:ln w="9525">
            <a:noFill/>
            <a:miter lim="800000"/>
            <a:headEnd/>
            <a:tailEnd/>
          </a:ln>
          <a:effectLst/>
        </p:spPr>
        <p:txBody>
          <a:bodyPr/>
          <a:lstStyle/>
          <a:p>
            <a:pPr marL="342900" indent="-342900" eaLnBrk="1" hangingPunct="1">
              <a:spcBef>
                <a:spcPct val="20000"/>
              </a:spcBef>
              <a:buClr>
                <a:schemeClr val="tx2"/>
              </a:buClr>
              <a:buFontTx/>
              <a:buChar char="•"/>
            </a:pPr>
            <a:endParaRPr lang="en-US" sz="3200">
              <a:latin typeface="Arial" charset="0"/>
            </a:endParaRPr>
          </a:p>
        </p:txBody>
      </p:sp>
    </p:spTree>
  </p:cSld>
  <p:clrMapOvr>
    <a:masterClrMapping/>
  </p:clrMapOvr>
  <p:transition>
    <p:blinds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Federal Case Processing</a:t>
            </a:r>
          </a:p>
        </p:txBody>
      </p:sp>
      <p:sp>
        <p:nvSpPr>
          <p:cNvPr id="80899" name="Rectangle 3"/>
          <p:cNvSpPr>
            <a:spLocks noGrp="1" noChangeArrowheads="1"/>
          </p:cNvSpPr>
          <p:nvPr>
            <p:ph type="body" idx="1"/>
          </p:nvPr>
        </p:nvSpPr>
        <p:spPr/>
        <p:txBody>
          <a:bodyPr/>
          <a:lstStyle/>
          <a:p>
            <a:pPr>
              <a:lnSpc>
                <a:spcPct val="80000"/>
              </a:lnSpc>
            </a:pPr>
            <a:r>
              <a:rPr lang="en-US" sz="2000" b="1" i="1"/>
              <a:t>Summary findings</a:t>
            </a:r>
            <a:br>
              <a:rPr lang="en-US" sz="2000" b="1" i="1"/>
            </a:br>
            <a:r>
              <a:rPr lang="en-US" sz="2000"/>
              <a:t/>
            </a:r>
            <a:br>
              <a:rPr lang="en-US" sz="2000"/>
            </a:br>
            <a:r>
              <a:rPr lang="en-US" sz="2000"/>
              <a:t>From October 1, 2007 through September 30, 2008— </a:t>
            </a:r>
          </a:p>
          <a:p>
            <a:pPr>
              <a:lnSpc>
                <a:spcPct val="80000"/>
              </a:lnSpc>
            </a:pPr>
            <a:r>
              <a:rPr lang="en-US" sz="2000"/>
              <a:t>175,556 suspects were arrested and booked by the U.S. Marshals Service for a federal offense. </a:t>
            </a:r>
          </a:p>
          <a:p>
            <a:pPr>
              <a:lnSpc>
                <a:spcPct val="80000"/>
              </a:lnSpc>
            </a:pPr>
            <a:r>
              <a:rPr lang="en-US" sz="2000"/>
              <a:t>178,570 matters were received by U.S. attorneys for investigation. </a:t>
            </a:r>
          </a:p>
          <a:p>
            <a:pPr>
              <a:lnSpc>
                <a:spcPct val="80000"/>
              </a:lnSpc>
            </a:pPr>
            <a:r>
              <a:rPr lang="en-US" sz="2000"/>
              <a:t>91,835 defendants in criminal cases commenced in federal court. </a:t>
            </a:r>
          </a:p>
          <a:p>
            <a:pPr>
              <a:lnSpc>
                <a:spcPct val="80000"/>
              </a:lnSpc>
            </a:pPr>
            <a:r>
              <a:rPr lang="en-US" sz="2000"/>
              <a:t>82,823 offenders were convicted in federal court. </a:t>
            </a:r>
          </a:p>
          <a:p>
            <a:pPr>
              <a:lnSpc>
                <a:spcPct val="80000"/>
              </a:lnSpc>
            </a:pPr>
            <a:r>
              <a:rPr lang="en-US" sz="2000"/>
              <a:t>78% of convicted offenders were sentenced to prison, 12% to probation, and 3% received a fine only. </a:t>
            </a:r>
          </a:p>
          <a:p>
            <a:pPr>
              <a:lnSpc>
                <a:spcPct val="80000"/>
              </a:lnSpc>
            </a:pPr>
            <a:r>
              <a:rPr lang="en-US" sz="2000"/>
              <a:t>120,053 offenders were under federal community supervision. </a:t>
            </a:r>
          </a:p>
          <a:p>
            <a:pPr>
              <a:lnSpc>
                <a:spcPct val="80000"/>
              </a:lnSpc>
            </a:pPr>
            <a:r>
              <a:rPr lang="en-US" sz="2000"/>
              <a:t>178,530 offenders were in federal prison on September 30, 2008. </a:t>
            </a:r>
          </a:p>
          <a:p>
            <a:pPr>
              <a:lnSpc>
                <a:spcPct val="80000"/>
              </a:lnSpc>
            </a:pPr>
            <a:endParaRPr lang="en-US" sz="2000"/>
          </a:p>
        </p:txBody>
      </p:sp>
    </p:spTree>
  </p:cSld>
  <p:clrMapOvr>
    <a:masterClrMapping/>
  </p:clrMapOvr>
  <p:transition>
    <p:blinds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Plea Bargains</a:t>
            </a:r>
          </a:p>
        </p:txBody>
      </p:sp>
      <p:sp>
        <p:nvSpPr>
          <p:cNvPr id="83971" name="Rectangle 3"/>
          <p:cNvSpPr>
            <a:spLocks noGrp="1" noChangeArrowheads="1"/>
          </p:cNvSpPr>
          <p:nvPr>
            <p:ph type="body" idx="1"/>
          </p:nvPr>
        </p:nvSpPr>
        <p:spPr/>
        <p:txBody>
          <a:bodyPr/>
          <a:lstStyle/>
          <a:p>
            <a:r>
              <a:rPr lang="en-US"/>
              <a:t>Of the estimated 1,079,000 felons convicted in state courts in 2004, the vast majority (95%) of those sentenced for a felony pleaded guilty.</a:t>
            </a:r>
          </a:p>
          <a:p>
            <a:r>
              <a:rPr lang="en-US"/>
              <a:t> The remaining 5% were found guilty either by a jury (2%) or by a judge in a bench trial (3%). See </a:t>
            </a:r>
            <a:r>
              <a:rPr lang="en-US">
                <a:hlinkClick r:id="rId2"/>
              </a:rPr>
              <a:t>Felony Sentences in State Courts, 2004</a:t>
            </a:r>
            <a:r>
              <a:rPr lang="en-US"/>
              <a:t>. </a:t>
            </a:r>
          </a:p>
        </p:txBody>
      </p:sp>
    </p:spTree>
  </p:cSld>
  <p:clrMapOvr>
    <a:masterClrMapping/>
  </p:clrMapOvr>
  <p:transition>
    <p:blinds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Technology and Case Processing and Decision Making</a:t>
            </a:r>
            <a:endParaRPr lang="en-US" sz="4000" dirty="0"/>
          </a:p>
        </p:txBody>
      </p:sp>
      <p:sp>
        <p:nvSpPr>
          <p:cNvPr id="3" name="Content Placeholder 2"/>
          <p:cNvSpPr>
            <a:spLocks noGrp="1"/>
          </p:cNvSpPr>
          <p:nvPr>
            <p:ph idx="1"/>
          </p:nvPr>
        </p:nvSpPr>
        <p:spPr/>
        <p:txBody>
          <a:bodyPr/>
          <a:lstStyle/>
          <a:p>
            <a:r>
              <a:rPr lang="en-US" sz="2000" dirty="0" smtClean="0"/>
              <a:t>Information technology and Pretrial Release: Risk Assessment Tools</a:t>
            </a:r>
          </a:p>
          <a:p>
            <a:r>
              <a:rPr lang="en-US" sz="2000" dirty="0" smtClean="0"/>
              <a:t>Hard technology and Pretrial Release: Electronic monitoring, drug testing</a:t>
            </a:r>
          </a:p>
          <a:p>
            <a:r>
              <a:rPr lang="en-US" sz="2000" dirty="0" smtClean="0"/>
              <a:t>Information technology and case processing: data warehouses, e-filing, automated case management systems</a:t>
            </a:r>
          </a:p>
          <a:p>
            <a:r>
              <a:rPr lang="en-US" sz="2000" dirty="0" smtClean="0"/>
              <a:t>Hard technology in the courtroom: computers, video</a:t>
            </a:r>
          </a:p>
          <a:p>
            <a:r>
              <a:rPr lang="en-US" sz="2000" dirty="0" smtClean="0"/>
              <a:t>Information Technology and Sentencing: Sentencing Support Tools</a:t>
            </a:r>
          </a:p>
          <a:p>
            <a:r>
              <a:rPr lang="en-US" sz="2000" dirty="0" smtClean="0"/>
              <a:t>Federal and State Sentencing Guidelines: Simulation Modeling of the impact of guidelines reform</a:t>
            </a:r>
          </a:p>
        </p:txBody>
      </p:sp>
    </p:spTree>
  </p:cSld>
  <p:clrMapOvr>
    <a:masterClrMapping/>
  </p:clrMapOvr>
  <p:transition>
    <p:blinds dir="vert"/>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6"/>
          <p:cNvSpPr>
            <a:spLocks noGrp="1" noChangeArrowheads="1"/>
          </p:cNvSpPr>
          <p:nvPr>
            <p:ph type="title" idx="4294967295"/>
          </p:nvPr>
        </p:nvSpPr>
        <p:spPr/>
        <p:txBody>
          <a:bodyPr lIns="92075" tIns="46038" rIns="92075" bIns="46038" anchorCtr="0"/>
          <a:lstStyle/>
          <a:p>
            <a:r>
              <a:rPr lang="en-US"/>
              <a:t>Structure of the Court System</a:t>
            </a:r>
          </a:p>
        </p:txBody>
      </p:sp>
      <p:graphicFrame>
        <p:nvGraphicFramePr>
          <p:cNvPr id="9223" name="Object 7"/>
          <p:cNvGraphicFramePr>
            <a:graphicFrameLocks noChangeAspect="1"/>
          </p:cNvGraphicFramePr>
          <p:nvPr>
            <p:ph type="dgm" idx="4294967295"/>
          </p:nvPr>
        </p:nvGraphicFramePr>
        <p:xfrm>
          <a:off x="1219200" y="2133600"/>
          <a:ext cx="7696200" cy="3657600"/>
        </p:xfrm>
        <a:graphic>
          <a:graphicData uri="http://schemas.openxmlformats.org/presentationml/2006/ole">
            <p:oleObj spid="_x0000_s1026" name="MS Org Chart" r:id="rId5" imgW="6394320" imgH="2705040" progId="">
              <p:embed followColorScheme="full"/>
            </p:oleObj>
          </a:graphicData>
        </a:graphic>
      </p:graphicFrame>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box(in)">
                                      <p:cBhvr>
                                        <p:cTn id="7" dur="500"/>
                                        <p:tgtEl>
                                          <p:spTgt spid="9223"/>
                                        </p:tgtEl>
                                      </p:cBhvr>
                                    </p:animEffect>
                                  </p:childTnLst>
                                  <p:subTnLst>
                                    <p:audio>
                                      <p:cMediaNode>
                                        <p:cTn display="0" masterRel="sameClick">
                                          <p:stCondLst>
                                            <p:cond evt="begin" delay="0">
                                              <p:tn val="5"/>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and State Sentencing Guidelines</a:t>
            </a:r>
            <a:endParaRPr lang="en-US" dirty="0"/>
          </a:p>
        </p:txBody>
      </p:sp>
      <p:sp>
        <p:nvSpPr>
          <p:cNvPr id="3" name="Content Placeholder 2"/>
          <p:cNvSpPr>
            <a:spLocks noGrp="1"/>
          </p:cNvSpPr>
          <p:nvPr>
            <p:ph idx="1"/>
          </p:nvPr>
        </p:nvSpPr>
        <p:spPr/>
        <p:txBody>
          <a:bodyPr/>
          <a:lstStyle/>
          <a:p>
            <a:r>
              <a:rPr lang="en-US" dirty="0" smtClean="0"/>
              <a:t>Federal Sentencing Guidelines</a:t>
            </a:r>
          </a:p>
          <a:p>
            <a:r>
              <a:rPr lang="en-US" dirty="0" smtClean="0">
                <a:hlinkClick r:id="rId2"/>
              </a:rPr>
              <a:t>http://www.federalcharges.com/what-are-federal-sentencing-guidelines</a:t>
            </a:r>
            <a:r>
              <a:rPr lang="en-US" dirty="0" smtClean="0">
                <a:hlinkClick r:id="rId2"/>
              </a:rPr>
              <a:t>/</a:t>
            </a:r>
            <a:r>
              <a:rPr lang="en-US" dirty="0" smtClean="0"/>
              <a:t> </a:t>
            </a:r>
          </a:p>
          <a:p>
            <a:r>
              <a:rPr lang="en-US" dirty="0" smtClean="0"/>
              <a:t>Massachusetts Sentencing Guidelines</a:t>
            </a:r>
          </a:p>
          <a:p>
            <a:r>
              <a:rPr lang="en-US" dirty="0" smtClean="0">
                <a:hlinkClick r:id="rId3"/>
              </a:rPr>
              <a:t>http://</a:t>
            </a:r>
            <a:r>
              <a:rPr lang="en-US" dirty="0" smtClean="0">
                <a:hlinkClick r:id="rId3"/>
              </a:rPr>
              <a:t>www.mass.gov/courts/docs/admin/sentcomm/fy2013-survey-sentencing-practices.pdf</a:t>
            </a:r>
            <a:r>
              <a:rPr lang="en-US" dirty="0" smtClean="0"/>
              <a:t> </a:t>
            </a:r>
            <a:endParaRPr lang="en-US" dirty="0"/>
          </a:p>
        </p:txBody>
      </p:sp>
    </p:spTree>
  </p:cSld>
  <p:clrMapOvr>
    <a:masterClrMapping/>
  </p:clrMapOvr>
  <p:transition>
    <p:blinds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The Cost of Justice</a:t>
            </a:r>
          </a:p>
        </p:txBody>
      </p:sp>
      <p:pic>
        <p:nvPicPr>
          <p:cNvPr id="84995" name="Picture 3"/>
          <p:cNvPicPr>
            <a:picLocks noGrp="1" noChangeAspect="1" noChangeArrowheads="1"/>
          </p:cNvPicPr>
          <p:nvPr>
            <p:ph type="body" idx="1"/>
          </p:nvPr>
        </p:nvPicPr>
        <p:blipFill>
          <a:blip r:embed="rId2" cstate="print"/>
          <a:srcRect/>
          <a:stretch>
            <a:fillRect/>
          </a:stretch>
        </p:blipFill>
        <p:spPr/>
      </p:pic>
    </p:spTree>
  </p:cSld>
  <p:clrMapOvr>
    <a:masterClrMapping/>
  </p:clrMapOvr>
  <p:transition>
    <p:blinds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Police, Courts, and Corrections</a:t>
            </a:r>
          </a:p>
        </p:txBody>
      </p:sp>
      <p:pic>
        <p:nvPicPr>
          <p:cNvPr id="88067" name="Picture 3"/>
          <p:cNvPicPr>
            <a:picLocks noGrp="1" noChangeAspect="1" noChangeArrowheads="1"/>
          </p:cNvPicPr>
          <p:nvPr>
            <p:ph type="body" idx="1"/>
          </p:nvPr>
        </p:nvPicPr>
        <p:blipFill>
          <a:blip r:embed="rId2" cstate="print"/>
          <a:srcRect/>
          <a:stretch>
            <a:fillRect/>
          </a:stretch>
        </p:blipFill>
        <p:spPr/>
      </p:pic>
    </p:spTree>
  </p:cSld>
  <p:clrMapOvr>
    <a:masterClrMapping/>
  </p:clrMapOvr>
  <p:transition>
    <p:blinds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t>Jobs in Justice</a:t>
            </a:r>
          </a:p>
        </p:txBody>
      </p:sp>
      <p:sp>
        <p:nvSpPr>
          <p:cNvPr id="86019" name="Rectangle 3"/>
          <p:cNvSpPr>
            <a:spLocks noGrp="1" noChangeArrowheads="1"/>
          </p:cNvSpPr>
          <p:nvPr>
            <p:ph type="body" idx="1"/>
          </p:nvPr>
        </p:nvSpPr>
        <p:spPr/>
        <p:txBody>
          <a:bodyPr/>
          <a:lstStyle/>
          <a:p>
            <a:r>
              <a:rPr lang="en-US" sz="2800"/>
              <a:t>Justice Employment Highlights</a:t>
            </a:r>
          </a:p>
          <a:p>
            <a:r>
              <a:rPr lang="en-US" sz="2800"/>
              <a:t>Nationwide, there were 2.4 million justice employees working at the federal, state, and local levels during 2006. </a:t>
            </a:r>
          </a:p>
          <a:p>
            <a:r>
              <a:rPr lang="en-US" sz="2800"/>
              <a:t>Over the decade--1997 to 2006—overall growth in justice employment for federal, state, and local governments remained relatively stable </a:t>
            </a:r>
          </a:p>
          <a:p>
            <a:r>
              <a:rPr lang="en-US" sz="2800"/>
              <a:t>Police protection had the largest number of state and local justice employees. </a:t>
            </a:r>
          </a:p>
          <a:p>
            <a:endParaRPr lang="en-US" sz="2800"/>
          </a:p>
        </p:txBody>
      </p:sp>
    </p:spTree>
  </p:cSld>
  <p:clrMapOvr>
    <a:masterClrMapping/>
  </p:clrMapOvr>
  <p:transition>
    <p:blinds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t>Court Costs</a:t>
            </a:r>
          </a:p>
        </p:txBody>
      </p:sp>
      <p:sp>
        <p:nvSpPr>
          <p:cNvPr id="87043" name="Rectangle 3"/>
          <p:cNvSpPr>
            <a:spLocks noGrp="1" noChangeArrowheads="1"/>
          </p:cNvSpPr>
          <p:nvPr>
            <p:ph type="body" idx="1"/>
          </p:nvPr>
        </p:nvSpPr>
        <p:spPr/>
        <p:txBody>
          <a:bodyPr/>
          <a:lstStyle/>
          <a:p>
            <a:pPr>
              <a:lnSpc>
                <a:spcPct val="90000"/>
              </a:lnSpc>
            </a:pPr>
            <a:r>
              <a:rPr lang="en-US"/>
              <a:t>Judicial and Legal Expenditure: Federal, state and local governments spent about $46 billion for judicial and legal services nationwide. </a:t>
            </a:r>
          </a:p>
          <a:p>
            <a:pPr>
              <a:lnSpc>
                <a:spcPct val="90000"/>
              </a:lnSpc>
            </a:pPr>
            <a:r>
              <a:rPr lang="en-US"/>
              <a:t>Employment: Over half (54%) of employees working in judicial and legal capacities served at the local level of government, 34% at the state level, and 11% at the federal level. </a:t>
            </a:r>
          </a:p>
          <a:p>
            <a:pPr>
              <a:lnSpc>
                <a:spcPct val="90000"/>
              </a:lnSpc>
            </a:pPr>
            <a:endParaRPr lang="en-US"/>
          </a:p>
        </p:txBody>
      </p:sp>
    </p:spTree>
  </p:cSld>
  <p:clrMapOvr>
    <a:masterClrMapping/>
  </p:clrMapOvr>
  <p:transition>
    <p:blinds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Courts and Corrections in Massachusetts</a:t>
            </a:r>
            <a:endParaRPr lang="en-US" dirty="0"/>
          </a:p>
        </p:txBody>
      </p:sp>
      <p:sp>
        <p:nvSpPr>
          <p:cNvPr id="3" name="Content Placeholder 2"/>
          <p:cNvSpPr>
            <a:spLocks noGrp="1"/>
          </p:cNvSpPr>
          <p:nvPr>
            <p:ph idx="1"/>
          </p:nvPr>
        </p:nvSpPr>
        <p:spPr/>
        <p:txBody>
          <a:bodyPr/>
          <a:lstStyle/>
          <a:p>
            <a:r>
              <a:rPr lang="en-US" sz="2400" dirty="0" smtClean="0"/>
              <a:t>Probation</a:t>
            </a:r>
            <a:r>
              <a:rPr lang="en-US" sz="2400" dirty="0" smtClean="0"/>
              <a:t>:  </a:t>
            </a:r>
            <a:r>
              <a:rPr lang="en-US" sz="2400" dirty="0" smtClean="0"/>
              <a:t>112 Million</a:t>
            </a:r>
          </a:p>
          <a:p>
            <a:r>
              <a:rPr lang="en-US" sz="2400" dirty="0" smtClean="0"/>
              <a:t>Parole</a:t>
            </a:r>
            <a:r>
              <a:rPr lang="en-US" sz="2400" dirty="0" smtClean="0"/>
              <a:t>: 20 Million </a:t>
            </a:r>
            <a:r>
              <a:rPr lang="en-US" sz="2400" dirty="0" smtClean="0"/>
              <a:t>Independent executive agency</a:t>
            </a:r>
          </a:p>
          <a:p>
            <a:r>
              <a:rPr lang="en-US" sz="2400" dirty="0" smtClean="0"/>
              <a:t>State Corrections: 590 Million; 5,400 staff, 15 prisons</a:t>
            </a:r>
          </a:p>
          <a:p>
            <a:r>
              <a:rPr lang="en-US" sz="2400" dirty="0" smtClean="0"/>
              <a:t>County Corrections: Varies from county to county</a:t>
            </a:r>
          </a:p>
          <a:p>
            <a:r>
              <a:rPr lang="en-US" sz="2400" dirty="0" smtClean="0"/>
              <a:t>Judiciary: In Mass, Probation is a Judicial Function</a:t>
            </a:r>
          </a:p>
          <a:p>
            <a:r>
              <a:rPr lang="en-US" sz="2400" dirty="0" smtClean="0">
                <a:hlinkClick r:id="rId2"/>
              </a:rPr>
              <a:t>http://www.mass.gov/eopss/agencies/doc/faqs-about-the-doc.html</a:t>
            </a:r>
            <a:r>
              <a:rPr lang="en-US" sz="2400" dirty="0" smtClean="0"/>
              <a:t> </a:t>
            </a:r>
            <a:endParaRPr lang="en-US" sz="2400" dirty="0"/>
          </a:p>
        </p:txBody>
      </p:sp>
    </p:spTree>
  </p:cSld>
  <p:clrMapOvr>
    <a:masterClrMapping/>
  </p:clrMapOvr>
  <p:transition>
    <p:blinds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do we spend on court technology?</a:t>
            </a:r>
            <a:endParaRPr lang="en-US" dirty="0"/>
          </a:p>
        </p:txBody>
      </p:sp>
      <p:sp>
        <p:nvSpPr>
          <p:cNvPr id="3" name="Content Placeholder 2"/>
          <p:cNvSpPr>
            <a:spLocks noGrp="1"/>
          </p:cNvSpPr>
          <p:nvPr>
            <p:ph idx="1"/>
          </p:nvPr>
        </p:nvSpPr>
        <p:spPr/>
        <p:txBody>
          <a:bodyPr/>
          <a:lstStyle/>
          <a:p>
            <a:r>
              <a:rPr lang="en-US" dirty="0" smtClean="0"/>
              <a:t>It is difficult to break out the percentage of the Court’s budget devoted to technology, but we can look at costs for specific technology needs</a:t>
            </a:r>
          </a:p>
          <a:p>
            <a:r>
              <a:rPr lang="en-US" dirty="0" smtClean="0"/>
              <a:t>Examples of</a:t>
            </a:r>
            <a:r>
              <a:rPr lang="en-US" dirty="0" smtClean="0"/>
              <a:t> </a:t>
            </a:r>
            <a:r>
              <a:rPr lang="en-US" dirty="0" smtClean="0"/>
              <a:t>the new technology currently being used across the </a:t>
            </a:r>
            <a:r>
              <a:rPr lang="en-US" dirty="0" smtClean="0"/>
              <a:t>country include:</a:t>
            </a:r>
            <a:endParaRPr lang="en-US" dirty="0" smtClean="0"/>
          </a:p>
          <a:p>
            <a:r>
              <a:rPr lang="en-US" dirty="0" smtClean="0"/>
              <a:t>Hard Technology </a:t>
            </a:r>
            <a:r>
              <a:rPr lang="en-US" dirty="0" smtClean="0"/>
              <a:t>in the courtroom</a:t>
            </a:r>
            <a:endParaRPr lang="en-US" dirty="0" smtClean="0"/>
          </a:p>
          <a:p>
            <a:r>
              <a:rPr lang="en-US" dirty="0" smtClean="0"/>
              <a:t>Soft, information technology needs</a:t>
            </a:r>
            <a:endParaRPr lang="en-US" dirty="0"/>
          </a:p>
        </p:txBody>
      </p:sp>
    </p:spTree>
  </p:cSld>
  <p:clrMapOvr>
    <a:masterClrMapping/>
  </p:clrMapOvr>
  <p:transition>
    <p:blinds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a:t>The New Technology of Law and Courts</a:t>
            </a:r>
          </a:p>
        </p:txBody>
      </p:sp>
      <p:sp>
        <p:nvSpPr>
          <p:cNvPr id="24579" name="Rectangle 3"/>
          <p:cNvSpPr>
            <a:spLocks noGrp="1" noChangeArrowheads="1"/>
          </p:cNvSpPr>
          <p:nvPr>
            <p:ph sz="half" idx="1"/>
          </p:nvPr>
        </p:nvSpPr>
        <p:spPr/>
        <p:txBody>
          <a:bodyPr>
            <a:normAutofit lnSpcReduction="10000"/>
          </a:bodyPr>
          <a:lstStyle/>
          <a:p>
            <a:pPr>
              <a:lnSpc>
                <a:spcPct val="90000"/>
              </a:lnSpc>
            </a:pPr>
            <a:r>
              <a:rPr lang="en-US" sz="2400" b="1"/>
              <a:t>Hard Technology</a:t>
            </a:r>
          </a:p>
          <a:p>
            <a:pPr>
              <a:lnSpc>
                <a:spcPct val="90000"/>
              </a:lnSpc>
              <a:buFontTx/>
              <a:buNone/>
            </a:pPr>
            <a:endParaRPr lang="en-US" sz="2400" b="1"/>
          </a:p>
          <a:p>
            <a:pPr>
              <a:lnSpc>
                <a:spcPct val="90000"/>
              </a:lnSpc>
            </a:pPr>
            <a:r>
              <a:rPr lang="en-US" sz="2400"/>
              <a:t>The high tech courtroom (computers, video, cameras, design features of buildings)</a:t>
            </a:r>
          </a:p>
          <a:p>
            <a:pPr>
              <a:lnSpc>
                <a:spcPct val="90000"/>
              </a:lnSpc>
            </a:pPr>
            <a:r>
              <a:rPr lang="en-US" sz="2400"/>
              <a:t>Weapon detection devices</a:t>
            </a:r>
          </a:p>
          <a:p>
            <a:pPr>
              <a:lnSpc>
                <a:spcPct val="90000"/>
              </a:lnSpc>
            </a:pPr>
            <a:r>
              <a:rPr lang="en-US" sz="2400"/>
              <a:t>Video conferencing</a:t>
            </a:r>
          </a:p>
          <a:p>
            <a:pPr>
              <a:lnSpc>
                <a:spcPct val="90000"/>
              </a:lnSpc>
            </a:pPr>
            <a:r>
              <a:rPr lang="en-US" sz="2400"/>
              <a:t>Electronic court documents</a:t>
            </a:r>
          </a:p>
          <a:p>
            <a:pPr>
              <a:lnSpc>
                <a:spcPct val="90000"/>
              </a:lnSpc>
            </a:pPr>
            <a:r>
              <a:rPr lang="en-US" sz="2400"/>
              <a:t>Drug testing at pretrial stage</a:t>
            </a:r>
          </a:p>
        </p:txBody>
      </p:sp>
      <p:sp>
        <p:nvSpPr>
          <p:cNvPr id="24580" name="Rectangle 4"/>
          <p:cNvSpPr>
            <a:spLocks noGrp="1" noChangeArrowheads="1"/>
          </p:cNvSpPr>
          <p:nvPr>
            <p:ph sz="half" idx="2"/>
          </p:nvPr>
        </p:nvSpPr>
        <p:spPr/>
        <p:txBody>
          <a:bodyPr>
            <a:normAutofit lnSpcReduction="10000"/>
          </a:bodyPr>
          <a:lstStyle/>
          <a:p>
            <a:pPr>
              <a:lnSpc>
                <a:spcPct val="90000"/>
              </a:lnSpc>
            </a:pPr>
            <a:r>
              <a:rPr lang="en-US" sz="2000" b="1" dirty="0"/>
              <a:t>Soft Technology</a:t>
            </a:r>
          </a:p>
          <a:p>
            <a:pPr>
              <a:lnSpc>
                <a:spcPct val="90000"/>
              </a:lnSpc>
            </a:pPr>
            <a:endParaRPr lang="en-US" sz="2000" dirty="0"/>
          </a:p>
          <a:p>
            <a:pPr>
              <a:lnSpc>
                <a:spcPct val="90000"/>
              </a:lnSpc>
            </a:pPr>
            <a:r>
              <a:rPr lang="en-US" sz="2000" dirty="0"/>
              <a:t>Case flow management systems</a:t>
            </a:r>
          </a:p>
          <a:p>
            <a:pPr>
              <a:lnSpc>
                <a:spcPct val="90000"/>
              </a:lnSpc>
            </a:pPr>
            <a:r>
              <a:rPr lang="en-US" sz="2000" dirty="0"/>
              <a:t>Radio frequency identification technology</a:t>
            </a:r>
          </a:p>
          <a:p>
            <a:pPr>
              <a:lnSpc>
                <a:spcPct val="90000"/>
              </a:lnSpc>
            </a:pPr>
            <a:r>
              <a:rPr lang="en-US" sz="2000" dirty="0"/>
              <a:t>Data warehousing</a:t>
            </a:r>
          </a:p>
          <a:p>
            <a:pPr>
              <a:lnSpc>
                <a:spcPct val="90000"/>
              </a:lnSpc>
            </a:pPr>
            <a:r>
              <a:rPr lang="en-US" sz="2000" dirty="0"/>
              <a:t>Automation of court </a:t>
            </a:r>
            <a:r>
              <a:rPr lang="en-US" sz="2000" dirty="0" smtClean="0"/>
              <a:t>records</a:t>
            </a:r>
          </a:p>
          <a:p>
            <a:pPr>
              <a:lnSpc>
                <a:spcPct val="90000"/>
              </a:lnSpc>
            </a:pPr>
            <a:r>
              <a:rPr lang="en-US" sz="2000" dirty="0" smtClean="0"/>
              <a:t>Sentencing Support tools</a:t>
            </a:r>
            <a:endParaRPr lang="en-US" sz="2000" dirty="0"/>
          </a:p>
          <a:p>
            <a:pPr>
              <a:lnSpc>
                <a:spcPct val="90000"/>
              </a:lnSpc>
            </a:pPr>
            <a:r>
              <a:rPr lang="en-US" sz="2000" dirty="0"/>
              <a:t>Problem-oriented courts with unique information system requirements( drug, reentry, gun, domestic violence, and community courts)</a:t>
            </a:r>
          </a:p>
        </p:txBody>
      </p:sp>
    </p:spTree>
  </p:cSld>
  <p:clrMapOvr>
    <a:masterClrMapping/>
  </p:clrMapOvr>
  <p:transition>
    <p:blinds dir="vert"/>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lIns="92075" tIns="46038" rIns="92075" bIns="46038" anchorCtr="0"/>
          <a:lstStyle/>
          <a:p>
            <a:r>
              <a:rPr lang="en-US" dirty="0">
                <a:solidFill>
                  <a:srgbClr val="FF0000"/>
                </a:solidFill>
              </a:rPr>
              <a:t>Federal Courts</a:t>
            </a:r>
          </a:p>
        </p:txBody>
      </p:sp>
      <p:sp>
        <p:nvSpPr>
          <p:cNvPr id="14340" name="Rectangle 4"/>
          <p:cNvSpPr>
            <a:spLocks noGrp="1" noChangeArrowheads="1"/>
          </p:cNvSpPr>
          <p:nvPr>
            <p:ph type="body" idx="4294967295"/>
          </p:nvPr>
        </p:nvSpPr>
        <p:spPr/>
        <p:txBody>
          <a:bodyPr lIns="92075" tIns="46038" rIns="92075" bIns="46038"/>
          <a:lstStyle/>
          <a:p>
            <a:r>
              <a:rPr lang="en-US" dirty="0">
                <a:solidFill>
                  <a:srgbClr val="66CCFF"/>
                </a:solidFill>
              </a:rPr>
              <a:t>What kinds of cases can a federal court hear?</a:t>
            </a:r>
          </a:p>
          <a:p>
            <a:r>
              <a:rPr lang="en-US" dirty="0"/>
              <a:t>The court must have</a:t>
            </a:r>
            <a:r>
              <a:rPr lang="en-US" u="sng" dirty="0">
                <a:solidFill>
                  <a:srgbClr val="FF6699"/>
                </a:solidFill>
              </a:rPr>
              <a:t> </a:t>
            </a:r>
            <a:r>
              <a:rPr lang="en-US" u="sng" dirty="0">
                <a:solidFill>
                  <a:srgbClr val="FFFF00"/>
                </a:solidFill>
              </a:rPr>
              <a:t>jurisdiction</a:t>
            </a:r>
            <a:r>
              <a:rPr lang="en-US" dirty="0"/>
              <a:t>:</a:t>
            </a:r>
          </a:p>
          <a:p>
            <a:pPr lvl="1"/>
            <a:r>
              <a:rPr lang="en-US" dirty="0"/>
              <a:t>“The power, right, and authority to interpret the law.”</a:t>
            </a:r>
          </a:p>
          <a:p>
            <a:r>
              <a:rPr lang="en-US" dirty="0">
                <a:solidFill>
                  <a:srgbClr val="66CCFF"/>
                </a:solidFill>
              </a:rPr>
              <a:t>Two types of federal-court jurisdiction:</a:t>
            </a:r>
            <a:endParaRPr lang="en-US" dirty="0"/>
          </a:p>
          <a:p>
            <a:pPr lvl="1"/>
            <a:r>
              <a:rPr lang="en-US" dirty="0"/>
              <a:t>Federal-question jurisdiction.</a:t>
            </a:r>
          </a:p>
          <a:p>
            <a:pPr lvl="1"/>
            <a:r>
              <a:rPr lang="en-US" dirty="0"/>
              <a:t>Diversity jurisdiction.</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 calcmode="lin" valueType="num">
                                      <p:cBhvr additive="base">
                                        <p:cTn id="7" dur="500" fill="hold"/>
                                        <p:tgtEl>
                                          <p:spTgt spid="1434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4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40">
                                            <p:txEl>
                                              <p:pRg st="1" end="1"/>
                                            </p:txEl>
                                          </p:spTgt>
                                        </p:tgtEl>
                                        <p:attrNameLst>
                                          <p:attrName>style.visibility</p:attrName>
                                        </p:attrNameLst>
                                      </p:cBhvr>
                                      <p:to>
                                        <p:strVal val="visible"/>
                                      </p:to>
                                    </p:set>
                                    <p:anim calcmode="lin" valueType="num">
                                      <p:cBhvr additive="base">
                                        <p:cTn id="13" dur="500" fill="hold"/>
                                        <p:tgtEl>
                                          <p:spTgt spid="1434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40">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par>
                                <p:cTn id="15" presetID="2" presetClass="entr" presetSubtype="8" fill="hold" grpId="0" nodeType="with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 calcmode="lin" valueType="num">
                                      <p:cBhvr additive="base">
                                        <p:cTn id="17" dur="500" fill="hold"/>
                                        <p:tgtEl>
                                          <p:spTgt spid="14340">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4340">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4340">
                                            <p:txEl>
                                              <p:pRg st="3" end="3"/>
                                            </p:txEl>
                                          </p:spTgt>
                                        </p:tgtEl>
                                        <p:attrNameLst>
                                          <p:attrName>style.visibility</p:attrName>
                                        </p:attrNameLst>
                                      </p:cBhvr>
                                      <p:to>
                                        <p:strVal val="visible"/>
                                      </p:to>
                                    </p:set>
                                    <p:anim calcmode="lin" valueType="num">
                                      <p:cBhvr additive="base">
                                        <p:cTn id="23" dur="500" fill="hold"/>
                                        <p:tgtEl>
                                          <p:spTgt spid="14340">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4340">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par>
                                <p:cTn id="25" presetID="2" presetClass="entr" presetSubtype="8" fill="hold" grpId="0" nodeType="withEffect">
                                  <p:stCondLst>
                                    <p:cond delay="0"/>
                                  </p:stCondLst>
                                  <p:childTnLst>
                                    <p:set>
                                      <p:cBhvr>
                                        <p:cTn id="26" dur="1" fill="hold">
                                          <p:stCondLst>
                                            <p:cond delay="0"/>
                                          </p:stCondLst>
                                        </p:cTn>
                                        <p:tgtEl>
                                          <p:spTgt spid="14340">
                                            <p:txEl>
                                              <p:pRg st="4" end="4"/>
                                            </p:txEl>
                                          </p:spTgt>
                                        </p:tgtEl>
                                        <p:attrNameLst>
                                          <p:attrName>style.visibility</p:attrName>
                                        </p:attrNameLst>
                                      </p:cBhvr>
                                      <p:to>
                                        <p:strVal val="visible"/>
                                      </p:to>
                                    </p:set>
                                    <p:anim calcmode="lin" valueType="num">
                                      <p:cBhvr additive="base">
                                        <p:cTn id="27" dur="500" fill="hold"/>
                                        <p:tgtEl>
                                          <p:spTgt spid="14340">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4340">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CAMERA.WAV"/>
                                        </p:tgtEl>
                                      </p:cMediaNode>
                                    </p:audio>
                                  </p:subTnLst>
                                </p:cTn>
                              </p:par>
                              <p:par>
                                <p:cTn id="29" presetID="2" presetClass="entr" presetSubtype="8" fill="hold" grpId="0" nodeType="withEffect">
                                  <p:stCondLst>
                                    <p:cond delay="0"/>
                                  </p:stCondLst>
                                  <p:childTnLst>
                                    <p:set>
                                      <p:cBhvr>
                                        <p:cTn id="30" dur="1" fill="hold">
                                          <p:stCondLst>
                                            <p:cond delay="0"/>
                                          </p:stCondLst>
                                        </p:cTn>
                                        <p:tgtEl>
                                          <p:spTgt spid="14340">
                                            <p:txEl>
                                              <p:pRg st="5" end="5"/>
                                            </p:txEl>
                                          </p:spTgt>
                                        </p:tgtEl>
                                        <p:attrNameLst>
                                          <p:attrName>style.visibility</p:attrName>
                                        </p:attrNameLst>
                                      </p:cBhvr>
                                      <p:to>
                                        <p:strVal val="visible"/>
                                      </p:to>
                                    </p:set>
                                    <p:anim calcmode="lin" valueType="num">
                                      <p:cBhvr additive="base">
                                        <p:cTn id="31" dur="500" fill="hold"/>
                                        <p:tgtEl>
                                          <p:spTgt spid="14340">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340">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lIns="92075" tIns="46038" rIns="92075" bIns="46038" anchorCtr="0"/>
          <a:lstStyle/>
          <a:p>
            <a:r>
              <a:rPr lang="en-US"/>
              <a:t>Federal Question Jurisdiction</a:t>
            </a:r>
          </a:p>
        </p:txBody>
      </p:sp>
      <p:sp>
        <p:nvSpPr>
          <p:cNvPr id="16387" name="Rectangle 3"/>
          <p:cNvSpPr>
            <a:spLocks noGrp="1" noChangeArrowheads="1"/>
          </p:cNvSpPr>
          <p:nvPr>
            <p:ph type="body" idx="4294967295"/>
          </p:nvPr>
        </p:nvSpPr>
        <p:spPr/>
        <p:txBody>
          <a:bodyPr lIns="92075" tIns="46038" rIns="92075" bIns="46038"/>
          <a:lstStyle/>
          <a:p>
            <a:r>
              <a:rPr lang="en-US" dirty="0">
                <a:solidFill>
                  <a:srgbClr val="66CCFF"/>
                </a:solidFill>
              </a:rPr>
              <a:t>Case involves:</a:t>
            </a:r>
          </a:p>
          <a:p>
            <a:pPr lvl="1"/>
            <a:r>
              <a:rPr lang="en-US" dirty="0"/>
              <a:t>Federal statute or law.</a:t>
            </a:r>
          </a:p>
          <a:p>
            <a:pPr lvl="1"/>
            <a:r>
              <a:rPr lang="en-US" dirty="0"/>
              <a:t>U.S. constitution.</a:t>
            </a:r>
          </a:p>
          <a:p>
            <a:r>
              <a:rPr lang="en-US" dirty="0" smtClean="0">
                <a:solidFill>
                  <a:srgbClr val="66CCFF"/>
                </a:solidFill>
              </a:rPr>
              <a:t> A Few Recent  and Not So Recent Examples:</a:t>
            </a:r>
          </a:p>
          <a:p>
            <a:r>
              <a:rPr lang="en-US" sz="1600" b="1" i="1" dirty="0" smtClean="0"/>
              <a:t>Roper v. Simmons</a:t>
            </a:r>
            <a:r>
              <a:rPr lang="en-US" sz="1600" dirty="0" smtClean="0"/>
              <a:t>, </a:t>
            </a:r>
            <a:r>
              <a:rPr lang="en-US" sz="1600" dirty="0" smtClean="0">
                <a:hlinkClick r:id="rId4" tooltip="United States Reports"/>
              </a:rPr>
              <a:t>543 U.S. 551</a:t>
            </a:r>
            <a:r>
              <a:rPr lang="en-US" sz="1600" dirty="0" smtClean="0"/>
              <a:t> (2005), was a </a:t>
            </a:r>
            <a:r>
              <a:rPr lang="en-US" sz="1600" dirty="0" smtClean="0">
                <a:hlinkClick r:id="rId5" tooltip="Landmark decision"/>
              </a:rPr>
              <a:t>landmark decision</a:t>
            </a:r>
            <a:r>
              <a:rPr lang="en-US" sz="1600" dirty="0" smtClean="0"/>
              <a:t> in which </a:t>
            </a:r>
            <a:r>
              <a:rPr lang="en-US" sz="1600" dirty="0" err="1" smtClean="0"/>
              <a:t>the</a:t>
            </a:r>
            <a:r>
              <a:rPr lang="en-US" sz="1600" u="sng" dirty="0" err="1" smtClean="0">
                <a:hlinkClick r:id="rId6" tooltip="Supreme Court of the United States"/>
              </a:rPr>
              <a:t>Supreme</a:t>
            </a:r>
            <a:r>
              <a:rPr lang="en-US" sz="1600" u="sng" dirty="0" smtClean="0">
                <a:hlinkClick r:id="rId6" tooltip="Supreme Court of the United States"/>
              </a:rPr>
              <a:t> Court of the United States</a:t>
            </a:r>
            <a:r>
              <a:rPr lang="en-US" sz="1600" dirty="0" smtClean="0"/>
              <a:t> held that it is unconstitutional to impose </a:t>
            </a:r>
            <a:r>
              <a:rPr lang="en-US" sz="1600" dirty="0" smtClean="0">
                <a:hlinkClick r:id="rId7" tooltip="Capital punishment"/>
              </a:rPr>
              <a:t>capital punishment</a:t>
            </a:r>
            <a:r>
              <a:rPr lang="en-US" sz="1600" dirty="0" smtClean="0"/>
              <a:t> for crimes committed while under the age of 18</a:t>
            </a:r>
            <a:endParaRPr lang="en-US" sz="1600" dirty="0">
              <a:solidFill>
                <a:srgbClr val="66CCFF"/>
              </a:solidFill>
            </a:endParaRPr>
          </a:p>
          <a:p>
            <a:pPr lvl="1"/>
            <a:r>
              <a:rPr lang="en-US" sz="2000" dirty="0"/>
              <a:t>Johnson </a:t>
            </a:r>
            <a:r>
              <a:rPr lang="en-US" sz="2000" dirty="0" err="1"/>
              <a:t>vs</a:t>
            </a:r>
            <a:r>
              <a:rPr lang="en-US" sz="2000" dirty="0"/>
              <a:t> </a:t>
            </a:r>
            <a:r>
              <a:rPr lang="en-US" sz="2000" dirty="0" smtClean="0"/>
              <a:t>California, 2008 ( race-based classification of prisoners)</a:t>
            </a:r>
            <a:endParaRPr lang="en-US" sz="2000" dirty="0"/>
          </a:p>
          <a:p>
            <a:pPr lvl="1"/>
            <a:r>
              <a:rPr lang="en-US" sz="2000" dirty="0"/>
              <a:t>Furman vs. </a:t>
            </a:r>
            <a:r>
              <a:rPr lang="en-US" sz="2000" dirty="0" smtClean="0"/>
              <a:t>Georgia, 1972 and Gregg </a:t>
            </a:r>
            <a:r>
              <a:rPr lang="en-US" sz="2000" dirty="0" err="1" smtClean="0"/>
              <a:t>vs.Georgia</a:t>
            </a:r>
            <a:r>
              <a:rPr lang="en-US" sz="2000" dirty="0" smtClean="0"/>
              <a:t>, 1976 ( death penalty)</a:t>
            </a:r>
            <a:endParaRPr lang="en-US" sz="2000"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par>
                                <p:cTn id="9" presetID="2" presetClass="entr" presetSubtype="12" fill="hold" grpId="0" nodeType="with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anim calcmode="lin" valueType="num">
                                      <p:cBhvr additive="base">
                                        <p:cTn id="11"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63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CAMERA.WAV"/>
                                        </p:tgtEl>
                                      </p:cMediaNode>
                                    </p:audio>
                                  </p:subTnLst>
                                </p:cTn>
                              </p:par>
                              <p:par>
                                <p:cTn id="13" presetID="2" presetClass="entr" presetSubtype="12" fill="hold" grpId="0" nodeType="with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 calcmode="lin" valueType="num">
                                      <p:cBhvr additive="base">
                                        <p:cTn id="15"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63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CAMERA.WAV"/>
                                        </p:tgtEl>
                                      </p:cMediaNode>
                                    </p:audio>
                                  </p:sub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16387">
                                            <p:txEl>
                                              <p:pRg st="3" end="3"/>
                                            </p:txEl>
                                          </p:spTgt>
                                        </p:tgtEl>
                                        <p:attrNameLst>
                                          <p:attrName>style.visibility</p:attrName>
                                        </p:attrNameLst>
                                      </p:cBhvr>
                                      <p:to>
                                        <p:strVal val="visible"/>
                                      </p:to>
                                    </p:set>
                                    <p:anim calcmode="lin" valueType="num">
                                      <p:cBhvr additive="base">
                                        <p:cTn id="21"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63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childTnLst>
                    </p:cTn>
                  </p:par>
                  <p:par>
                    <p:cTn id="23" fill="hold">
                      <p:stCondLst>
                        <p:cond delay="indefinite"/>
                      </p:stCondLst>
                      <p:childTnLst>
                        <p:par>
                          <p:cTn id="24" fill="hold">
                            <p:stCondLst>
                              <p:cond delay="0"/>
                            </p:stCondLst>
                            <p:childTnLst>
                              <p:par>
                                <p:cTn id="25" presetID="2" presetClass="entr" presetSubtype="12"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 calcmode="lin" valueType="num">
                                      <p:cBhvr additive="base">
                                        <p:cTn id="27" dur="500" fill="hold"/>
                                        <p:tgtEl>
                                          <p:spTgt spid="1638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6387">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CAMERA.WAV"/>
                                        </p:tgtEl>
                                      </p:cMediaNode>
                                    </p:audio>
                                  </p:subTnLst>
                                </p:cTn>
                              </p:par>
                              <p:par>
                                <p:cTn id="29" presetID="2" presetClass="entr" presetSubtype="12" fill="hold" grpId="0" nodeType="withEffect">
                                  <p:stCondLst>
                                    <p:cond delay="0"/>
                                  </p:stCondLst>
                                  <p:childTnLst>
                                    <p:set>
                                      <p:cBhvr>
                                        <p:cTn id="30" dur="1" fill="hold">
                                          <p:stCondLst>
                                            <p:cond delay="0"/>
                                          </p:stCondLst>
                                        </p:cTn>
                                        <p:tgtEl>
                                          <p:spTgt spid="16387">
                                            <p:txEl>
                                              <p:pRg st="5" end="5"/>
                                            </p:txEl>
                                          </p:spTgt>
                                        </p:tgtEl>
                                        <p:attrNameLst>
                                          <p:attrName>style.visibility</p:attrName>
                                        </p:attrNameLst>
                                      </p:cBhvr>
                                      <p:to>
                                        <p:strVal val="visible"/>
                                      </p:to>
                                    </p:set>
                                    <p:anim calcmode="lin" valueType="num">
                                      <p:cBhvr additive="base">
                                        <p:cTn id="31" dur="500" fill="hold"/>
                                        <p:tgtEl>
                                          <p:spTgt spid="1638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6387">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AMERA.WAV"/>
                                        </p:tgtEl>
                                      </p:cMediaNode>
                                    </p:audio>
                                  </p:subTnLst>
                                </p:cTn>
                              </p:par>
                              <p:par>
                                <p:cTn id="33" presetID="2" presetClass="entr" presetSubtype="12" fill="hold" grpId="0" nodeType="withEffect">
                                  <p:stCondLst>
                                    <p:cond delay="0"/>
                                  </p:stCondLst>
                                  <p:childTnLst>
                                    <p:set>
                                      <p:cBhvr>
                                        <p:cTn id="34" dur="1" fill="hold">
                                          <p:stCondLst>
                                            <p:cond delay="0"/>
                                          </p:stCondLst>
                                        </p:cTn>
                                        <p:tgtEl>
                                          <p:spTgt spid="16387">
                                            <p:txEl>
                                              <p:pRg st="6" end="6"/>
                                            </p:txEl>
                                          </p:spTgt>
                                        </p:tgtEl>
                                        <p:attrNameLst>
                                          <p:attrName>style.visibility</p:attrName>
                                        </p:attrNameLst>
                                      </p:cBhvr>
                                      <p:to>
                                        <p:strVal val="visible"/>
                                      </p:to>
                                    </p:set>
                                    <p:anim calcmode="lin" valueType="num">
                                      <p:cBhvr additive="base">
                                        <p:cTn id="35" dur="500" fill="hold"/>
                                        <p:tgtEl>
                                          <p:spTgt spid="16387">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6387">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2012 Supreme Court Case: Miller v Alabama</a:t>
            </a:r>
            <a:endParaRPr lang="en-US" dirty="0"/>
          </a:p>
        </p:txBody>
      </p:sp>
      <p:sp>
        <p:nvSpPr>
          <p:cNvPr id="3" name="Content Placeholder 2"/>
          <p:cNvSpPr>
            <a:spLocks noGrp="1"/>
          </p:cNvSpPr>
          <p:nvPr>
            <p:ph idx="1"/>
          </p:nvPr>
        </p:nvSpPr>
        <p:spPr/>
        <p:txBody>
          <a:bodyPr/>
          <a:lstStyle/>
          <a:p>
            <a:r>
              <a:rPr lang="en-US" sz="2800" b="1" dirty="0" smtClean="0"/>
              <a:t>Supreme Court rules it’s unconstitutional to sentence juveniles to life in prison without parole for murder </a:t>
            </a:r>
          </a:p>
          <a:p>
            <a:r>
              <a:rPr lang="en-US" sz="2800" b="1" dirty="0" smtClean="0">
                <a:solidFill>
                  <a:srgbClr val="FF0000"/>
                </a:solidFill>
              </a:rPr>
              <a:t>Case of Miller vs. Alabama</a:t>
            </a:r>
            <a:r>
              <a:rPr lang="en-US" sz="2800" b="1" dirty="0" smtClean="0"/>
              <a:t>: </a:t>
            </a:r>
            <a:r>
              <a:rPr lang="en-US" sz="2000" b="1" dirty="0" smtClean="0"/>
              <a:t>The decision came in the robbery and murder cases of Evan Miller and </a:t>
            </a:r>
            <a:r>
              <a:rPr lang="en-US" sz="2000" b="1" dirty="0" err="1" smtClean="0"/>
              <a:t>Kuntrell</a:t>
            </a:r>
            <a:r>
              <a:rPr lang="en-US" sz="2000" b="1" dirty="0" smtClean="0"/>
              <a:t> Jackson. Miller, then 14, was convicted in 2006 of capital murder for beating a man with a baseball bat and leaving him to die in a burning trailer after stealing his baseball card collection and $350.</a:t>
            </a:r>
          </a:p>
          <a:p>
            <a:r>
              <a:rPr lang="en-US" sz="2000" b="1" dirty="0" smtClean="0">
                <a:solidFill>
                  <a:srgbClr val="FF0000"/>
                </a:solidFill>
              </a:rPr>
              <a:t>Mass State Supreme Court today</a:t>
            </a:r>
            <a:r>
              <a:rPr lang="en-US" sz="2000" b="1" dirty="0" smtClean="0"/>
              <a:t>: ruled that juvenile defendants have rights to court appointed attorneys and to have access to expert witnesses at parole hearing</a:t>
            </a:r>
            <a:endParaRPr lang="en-US" sz="2000" b="1" dirty="0"/>
          </a:p>
        </p:txBody>
      </p:sp>
    </p:spTree>
  </p:cSld>
  <p:clrMapOvr>
    <a:masterClrMapping/>
  </p:clrMapOvr>
  <p:transition>
    <p:blinds dir="vert"/>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2"/>
          <p:cNvSpPr>
            <a:spLocks noGrp="1" noChangeArrowheads="1"/>
          </p:cNvSpPr>
          <p:nvPr>
            <p:ph type="title" idx="4294967295"/>
          </p:nvPr>
        </p:nvSpPr>
        <p:spPr/>
        <p:txBody>
          <a:bodyPr lIns="92075" tIns="46038" rIns="92075" bIns="46038" anchorCtr="0"/>
          <a:lstStyle/>
          <a:p>
            <a:r>
              <a:rPr lang="en-US"/>
              <a:t>Diversity Jurisdiction</a:t>
            </a:r>
          </a:p>
        </p:txBody>
      </p:sp>
      <p:sp>
        <p:nvSpPr>
          <p:cNvPr id="17412" name="Rectangle 4"/>
          <p:cNvSpPr>
            <a:spLocks noGrp="1" noChangeArrowheads="1"/>
          </p:cNvSpPr>
          <p:nvPr>
            <p:ph type="body" idx="4294967295"/>
          </p:nvPr>
        </p:nvSpPr>
        <p:spPr/>
        <p:txBody>
          <a:bodyPr lIns="92075" tIns="46038" rIns="92075" bIns="46038"/>
          <a:lstStyle/>
          <a:p>
            <a:r>
              <a:rPr lang="en-US">
                <a:solidFill>
                  <a:srgbClr val="CCECFF"/>
                </a:solidFill>
              </a:rPr>
              <a:t>Federal courts can hear questions of state law, IF:</a:t>
            </a:r>
          </a:p>
          <a:p>
            <a:pPr lvl="1"/>
            <a:r>
              <a:rPr lang="en-US"/>
              <a:t>The parties are </a:t>
            </a:r>
            <a:r>
              <a:rPr lang="en-US" u="sng">
                <a:solidFill>
                  <a:srgbClr val="00CC99"/>
                </a:solidFill>
              </a:rPr>
              <a:t>citizens of different states</a:t>
            </a:r>
            <a:r>
              <a:rPr lang="en-US"/>
              <a:t>, AND</a:t>
            </a:r>
          </a:p>
          <a:p>
            <a:pPr lvl="1"/>
            <a:r>
              <a:rPr lang="en-US"/>
              <a:t>The value of the case </a:t>
            </a:r>
            <a:r>
              <a:rPr lang="en-US" u="sng">
                <a:solidFill>
                  <a:srgbClr val="00CC99"/>
                </a:solidFill>
              </a:rPr>
              <a:t>EXCEEDS $75,000</a:t>
            </a:r>
            <a:r>
              <a:rPr lang="en-US"/>
              <a:t> (the </a:t>
            </a:r>
            <a:r>
              <a:rPr lang="en-US">
                <a:solidFill>
                  <a:srgbClr val="00CC99"/>
                </a:solidFill>
              </a:rPr>
              <a:t>“amount in controversy”</a:t>
            </a:r>
            <a:r>
              <a:rPr lang="en-US"/>
              <a:t> requirement).</a:t>
            </a:r>
          </a:p>
        </p:txBody>
      </p:sp>
      <p:graphicFrame>
        <p:nvGraphicFramePr>
          <p:cNvPr id="2050" name="Object 5"/>
          <p:cNvGraphicFramePr>
            <a:graphicFrameLocks noChangeAspect="1"/>
          </p:cNvGraphicFramePr>
          <p:nvPr/>
        </p:nvGraphicFramePr>
        <p:xfrm>
          <a:off x="5867400" y="4848225"/>
          <a:ext cx="11963400" cy="2009775"/>
        </p:xfrm>
        <a:graphic>
          <a:graphicData uri="http://schemas.openxmlformats.org/presentationml/2006/ole">
            <p:oleObj spid="_x0000_s2050" name="Document" r:id="rId5" imgW="5936040" imgH="998280" progId="">
              <p:embed/>
            </p:oleObj>
          </a:graphicData>
        </a:graphic>
      </p:graphicFrame>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animEffect transition="in" filter="checkerboard(across)">
                                      <p:cBhvr>
                                        <p:cTn id="7" dur="500"/>
                                        <p:tgtEl>
                                          <p:spTgt spid="1741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4" name="CASHREG.WAV"/>
                                        </p:tgtEl>
                                      </p:cMediaNode>
                                    </p:audio>
                                  </p:subTnLst>
                                </p:cTn>
                              </p:par>
                              <p:par>
                                <p:cTn id="8" presetID="5" presetClass="entr" presetSubtype="10" fill="hold" grpId="0" nodeType="withEffect">
                                  <p:stCondLst>
                                    <p:cond delay="0"/>
                                  </p:stCondLst>
                                  <p:childTnLst>
                                    <p:set>
                                      <p:cBhvr>
                                        <p:cTn id="9" dur="1" fill="hold">
                                          <p:stCondLst>
                                            <p:cond delay="0"/>
                                          </p:stCondLst>
                                        </p:cTn>
                                        <p:tgtEl>
                                          <p:spTgt spid="17412">
                                            <p:txEl>
                                              <p:pRg st="1" end="1"/>
                                            </p:txEl>
                                          </p:spTgt>
                                        </p:tgtEl>
                                        <p:attrNameLst>
                                          <p:attrName>style.visibility</p:attrName>
                                        </p:attrNameLst>
                                      </p:cBhvr>
                                      <p:to>
                                        <p:strVal val="visible"/>
                                      </p:to>
                                    </p:set>
                                    <p:animEffect transition="in" filter="checkerboard(across)">
                                      <p:cBhvr>
                                        <p:cTn id="10" dur="500"/>
                                        <p:tgtEl>
                                          <p:spTgt spid="17412">
                                            <p:txEl>
                                              <p:pRg st="1" end="1"/>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4" name="CASHREG.WAV"/>
                                        </p:tgtEl>
                                      </p:cMediaNode>
                                    </p:audio>
                                  </p:subTnLst>
                                </p:cTn>
                              </p:par>
                              <p:par>
                                <p:cTn id="11" presetID="5" presetClass="entr" presetSubtype="10" fill="hold" grpId="0" nodeType="withEffect">
                                  <p:stCondLst>
                                    <p:cond delay="0"/>
                                  </p:stCondLst>
                                  <p:childTnLst>
                                    <p:set>
                                      <p:cBhvr>
                                        <p:cTn id="12" dur="1" fill="hold">
                                          <p:stCondLst>
                                            <p:cond delay="0"/>
                                          </p:stCondLst>
                                        </p:cTn>
                                        <p:tgtEl>
                                          <p:spTgt spid="17412">
                                            <p:txEl>
                                              <p:pRg st="2" end="2"/>
                                            </p:txEl>
                                          </p:spTgt>
                                        </p:tgtEl>
                                        <p:attrNameLst>
                                          <p:attrName>style.visibility</p:attrName>
                                        </p:attrNameLst>
                                      </p:cBhvr>
                                      <p:to>
                                        <p:strVal val="visible"/>
                                      </p:to>
                                    </p:set>
                                    <p:animEffect transition="in" filter="checkerboard(across)">
                                      <p:cBhvr>
                                        <p:cTn id="13" dur="500"/>
                                        <p:tgtEl>
                                          <p:spTgt spid="17412">
                                            <p:txEl>
                                              <p:pRg st="2" end="2"/>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4"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2"/>
          <p:cNvSpPr>
            <a:spLocks noGrp="1" noChangeArrowheads="1"/>
          </p:cNvSpPr>
          <p:nvPr>
            <p:ph type="title" idx="4294967295"/>
          </p:nvPr>
        </p:nvSpPr>
        <p:spPr/>
        <p:txBody>
          <a:bodyPr lIns="92075" tIns="46038" rIns="92075" bIns="46038" anchorCtr="0"/>
          <a:lstStyle/>
          <a:p>
            <a:r>
              <a:rPr lang="en-US"/>
              <a:t>Federal Court - Levels</a:t>
            </a:r>
          </a:p>
        </p:txBody>
      </p:sp>
      <p:graphicFrame>
        <p:nvGraphicFramePr>
          <p:cNvPr id="18436" name="Object 4"/>
          <p:cNvGraphicFramePr>
            <a:graphicFrameLocks noChangeAspect="1"/>
          </p:cNvGraphicFramePr>
          <p:nvPr>
            <p:ph type="dgm" idx="4294967295"/>
          </p:nvPr>
        </p:nvGraphicFramePr>
        <p:xfrm>
          <a:off x="2136775" y="2225675"/>
          <a:ext cx="6002338" cy="3946525"/>
        </p:xfrm>
        <a:graphic>
          <a:graphicData uri="http://schemas.openxmlformats.org/presentationml/2006/ole">
            <p:oleObj spid="_x0000_s3074" name="MS Org Chart" r:id="rId5" imgW="6000480" imgH="3625560" progId="">
              <p:embed followColorScheme="full"/>
            </p:oleObj>
          </a:graphicData>
        </a:graphic>
      </p:graphicFrame>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box(in)">
                                      <p:cBhvr>
                                        <p:cTn id="7" dur="500"/>
                                        <p:tgtEl>
                                          <p:spTgt spid="18436"/>
                                        </p:tgtEl>
                                      </p:cBhvr>
                                    </p:animEffect>
                                  </p:childTnLst>
                                  <p:subTnLst>
                                    <p:audio>
                                      <p:cMediaNode>
                                        <p:cTn display="0" masterRel="sameClick">
                                          <p:stCondLst>
                                            <p:cond evt="begin" delay="0">
                                              <p:tn val="5"/>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lIns="92075" tIns="46038" rIns="92075" bIns="46038" anchorCtr="0"/>
          <a:lstStyle/>
          <a:p>
            <a:r>
              <a:rPr lang="en-US"/>
              <a:t>U.S. District Courts</a:t>
            </a:r>
          </a:p>
        </p:txBody>
      </p:sp>
      <p:sp>
        <p:nvSpPr>
          <p:cNvPr id="20484" name="Rectangle 4"/>
          <p:cNvSpPr>
            <a:spLocks noGrp="1" noChangeArrowheads="1"/>
          </p:cNvSpPr>
          <p:nvPr>
            <p:ph type="body" idx="4294967295"/>
          </p:nvPr>
        </p:nvSpPr>
        <p:spPr/>
        <p:txBody>
          <a:bodyPr lIns="92075" tIns="46038" rIns="92075" bIns="46038"/>
          <a:lstStyle/>
          <a:p>
            <a:pPr>
              <a:buFont typeface="Wingdings" pitchFamily="2" charset="2"/>
              <a:buNone/>
            </a:pPr>
            <a:endParaRPr lang="en-US" dirty="0">
              <a:solidFill>
                <a:srgbClr val="CCECFF"/>
              </a:solidFill>
            </a:endParaRPr>
          </a:p>
          <a:p>
            <a:r>
              <a:rPr lang="en-US" sz="1800" dirty="0">
                <a:solidFill>
                  <a:srgbClr val="66CCFF"/>
                </a:solidFill>
              </a:rPr>
              <a:t>91 U.S. district courts.</a:t>
            </a:r>
          </a:p>
          <a:p>
            <a:r>
              <a:rPr lang="en-US" sz="1800" dirty="0">
                <a:solidFill>
                  <a:srgbClr val="CCECFF"/>
                </a:solidFill>
              </a:rPr>
              <a:t>Arranged geographically; at least one within each </a:t>
            </a:r>
            <a:r>
              <a:rPr lang="en-US" sz="1800" dirty="0" smtClean="0">
                <a:solidFill>
                  <a:srgbClr val="CCECFF"/>
                </a:solidFill>
              </a:rPr>
              <a:t>state; </a:t>
            </a:r>
            <a:r>
              <a:rPr lang="en-US" sz="1800" dirty="0" smtClean="0"/>
              <a:t>b</a:t>
            </a:r>
            <a:r>
              <a:rPr lang="en-US" sz="1800" dirty="0" smtClean="0"/>
              <a:t>ut </a:t>
            </a:r>
            <a:r>
              <a:rPr lang="en-US" sz="1800" dirty="0">
                <a:solidFill>
                  <a:schemeClr val="accent1"/>
                </a:solidFill>
              </a:rPr>
              <a:t>NOT</a:t>
            </a:r>
            <a:r>
              <a:rPr lang="en-US" sz="1800" dirty="0"/>
              <a:t> connected with state government</a:t>
            </a:r>
            <a:r>
              <a:rPr lang="en-US" sz="1800" dirty="0" smtClean="0"/>
              <a:t>.</a:t>
            </a:r>
          </a:p>
          <a:p>
            <a:r>
              <a:rPr lang="en-US" sz="1800" dirty="0" smtClean="0"/>
              <a:t>Information technology and  federal  district courts:</a:t>
            </a:r>
            <a:endParaRPr lang="en-US" sz="1800" dirty="0" smtClean="0"/>
          </a:p>
          <a:p>
            <a:r>
              <a:rPr lang="en-US" dirty="0" smtClean="0"/>
              <a:t> </a:t>
            </a:r>
            <a:r>
              <a:rPr lang="en-US" sz="1800" dirty="0" smtClean="0">
                <a:solidFill>
                  <a:srgbClr val="FF0000"/>
                </a:solidFill>
              </a:rPr>
              <a:t>PACER(</a:t>
            </a:r>
            <a:r>
              <a:rPr lang="en-US" sz="1800" dirty="0" smtClean="0">
                <a:solidFill>
                  <a:srgbClr val="FF0000"/>
                </a:solidFill>
              </a:rPr>
              <a:t>Public Access to Court Information Technology and the Federal </a:t>
            </a:r>
            <a:r>
              <a:rPr lang="en-US" sz="1800" dirty="0" smtClean="0">
                <a:solidFill>
                  <a:srgbClr val="FF0000"/>
                </a:solidFill>
              </a:rPr>
              <a:t>Courts Electronic Records) </a:t>
            </a:r>
          </a:p>
          <a:p>
            <a:r>
              <a:rPr lang="en-US" dirty="0" smtClean="0">
                <a:hlinkClick r:id="rId4"/>
              </a:rPr>
              <a:t>https://www.pacer.gov</a:t>
            </a:r>
            <a:r>
              <a:rPr lang="en-US" dirty="0" smtClean="0">
                <a:hlinkClick r:id="rId4"/>
              </a:rPr>
              <a:t>/</a:t>
            </a:r>
            <a:r>
              <a:rPr lang="en-US" dirty="0" smtClean="0"/>
              <a:t> </a:t>
            </a:r>
            <a:endParaRPr lang="en-US" dirty="0" smtClean="0"/>
          </a:p>
          <a:p>
            <a:pPr lvl="1">
              <a:buNone/>
            </a:pPr>
            <a:endParaRPr lang="en-US" dirty="0"/>
          </a:p>
          <a:p>
            <a:pPr lvl="1">
              <a:buFont typeface="Wingdings" pitchFamily="2" charset="2"/>
              <a:buNone/>
            </a:pPr>
            <a:endParaRPr lang="en-US"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barn(inVertical)">
                                      <p:cBhvr>
                                        <p:cTn id="7" dur="500"/>
                                        <p:tgtEl>
                                          <p:spTgt spid="20484"/>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utoUpdateAnimBg="0"/>
    </p:bldLst>
  </p:timing>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Designs\FANS.POT</Template>
  <TotalTime>16239</TotalTime>
  <Words>1518</Words>
  <Application>Microsoft Office PowerPoint</Application>
  <PresentationFormat>On-screen Show (4:3)</PresentationFormat>
  <Paragraphs>217</Paragraphs>
  <Slides>37</Slides>
  <Notes>18</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37</vt:i4>
      </vt:variant>
    </vt:vector>
  </HeadingPairs>
  <TitlesOfParts>
    <vt:vector size="41" baseType="lpstr">
      <vt:lpstr>Ripple</vt:lpstr>
      <vt:lpstr>Mountain Top</vt:lpstr>
      <vt:lpstr>Document</vt:lpstr>
      <vt:lpstr>MS Org Chart</vt:lpstr>
      <vt:lpstr> Technology&amp; the CJS: March 24, 2015 Professor James Byrne </vt:lpstr>
      <vt:lpstr>An Overview of the Structure, Purpose, and Budget of the U.S. Court System </vt:lpstr>
      <vt:lpstr>Structure of the Court System</vt:lpstr>
      <vt:lpstr>Federal Courts</vt:lpstr>
      <vt:lpstr>Federal Question Jurisdiction</vt:lpstr>
      <vt:lpstr>2012 Supreme Court Case: Miller v Alabama</vt:lpstr>
      <vt:lpstr>Diversity Jurisdiction</vt:lpstr>
      <vt:lpstr>Federal Court - Levels</vt:lpstr>
      <vt:lpstr>U.S. District Courts</vt:lpstr>
      <vt:lpstr>U.S. District Courts</vt:lpstr>
      <vt:lpstr>Federal Court - Levels</vt:lpstr>
      <vt:lpstr>Who is on The U.S. Supreme Court?</vt:lpstr>
      <vt:lpstr>Technology and the U.S. Supreme Court</vt:lpstr>
      <vt:lpstr>U.S. Courts of Appeals</vt:lpstr>
      <vt:lpstr>U.S. Courts of Appeals</vt:lpstr>
      <vt:lpstr>U.S. Courts of Appeals</vt:lpstr>
      <vt:lpstr>U.S. Supreme Court</vt:lpstr>
      <vt:lpstr>Current Supreme Court Cases</vt:lpstr>
      <vt:lpstr>State Courts</vt:lpstr>
      <vt:lpstr>Trial Courts</vt:lpstr>
      <vt:lpstr>Intermediate Appellate Courts</vt:lpstr>
      <vt:lpstr>State Supreme Courts</vt:lpstr>
      <vt:lpstr>Case Processing in Federal and State Courts: A look at the Numbers</vt:lpstr>
      <vt:lpstr>State Court Case Processing</vt:lpstr>
      <vt:lpstr>Sentencing in Federal and State Courts</vt:lpstr>
      <vt:lpstr>State Court Sentencing</vt:lpstr>
      <vt:lpstr>Federal Case Processing</vt:lpstr>
      <vt:lpstr>Plea Bargains</vt:lpstr>
      <vt:lpstr>Technology and Case Processing and Decision Making</vt:lpstr>
      <vt:lpstr>Federal and State Sentencing Guidelines</vt:lpstr>
      <vt:lpstr>The Cost of Justice</vt:lpstr>
      <vt:lpstr>Police, Courts, and Corrections</vt:lpstr>
      <vt:lpstr>Jobs in Justice</vt:lpstr>
      <vt:lpstr>Court Costs</vt:lpstr>
      <vt:lpstr>Cost of Courts and Corrections in Massachusetts</vt:lpstr>
      <vt:lpstr>How much do we spend on court technology?</vt:lpstr>
      <vt:lpstr>The New Technology of Law and Courts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Court_System_Overview (PPT)</dc:title>
  <dc:creator>Vandervliet Brian</dc:creator>
  <cp:lastModifiedBy>Carol</cp:lastModifiedBy>
  <cp:revision>62</cp:revision>
  <cp:lastPrinted>1998-01-06T14:47:00Z</cp:lastPrinted>
  <dcterms:created xsi:type="dcterms:W3CDTF">1997-12-26T16:17:14Z</dcterms:created>
  <dcterms:modified xsi:type="dcterms:W3CDTF">2015-03-25T14:17:50Z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ktContentLanguage">
    <vt:i4>1033</vt:i4>
  </property>
  <property fmtid="{D5CDD505-2E9C-101B-9397-08002B2CF9AE}" pid="3" name="EktQuickLink">
    <vt:lpwstr>DownloadAsset.aspx?id=7368</vt:lpwstr>
  </property>
  <property fmtid="{D5CDD505-2E9C-101B-9397-08002B2CF9AE}" pid="4" name="EktContentType">
    <vt:i4>101</vt:i4>
  </property>
  <property fmtid="{D5CDD505-2E9C-101B-9397-08002B2CF9AE}" pid="5" name="EktFolderName">
    <vt:lpwstr/>
  </property>
  <property fmtid="{D5CDD505-2E9C-101B-9397-08002B2CF9AE}" pid="6" name="EktCmsPath">
    <vt:lpwstr/>
  </property>
  <property fmtid="{D5CDD505-2E9C-101B-9397-08002B2CF9AE}" pid="7" name="EktExpiryType">
    <vt:i4>1</vt:i4>
  </property>
  <property fmtid="{D5CDD505-2E9C-101B-9397-08002B2CF9AE}" pid="8" name="EktDateCreated">
    <vt:filetime>2009-08-06T20:45:56Z</vt:filetime>
  </property>
  <property fmtid="{D5CDD505-2E9C-101B-9397-08002B2CF9AE}" pid="9" name="EktDateModified">
    <vt:filetime>2009-08-06T20:45:58Z</vt:filetime>
  </property>
  <property fmtid="{D5CDD505-2E9C-101B-9397-08002B2CF9AE}" pid="10" name="EktTaxCategory">
    <vt:lpwstr/>
  </property>
  <property fmtid="{D5CDD505-2E9C-101B-9397-08002B2CF9AE}" pid="11" name="EktCmsSize">
    <vt:i4>602624</vt:i4>
  </property>
  <property fmtid="{D5CDD505-2E9C-101B-9397-08002B2CF9AE}" pid="12" name="EktSearchable">
    <vt:i4>0</vt:i4>
  </property>
  <property fmtid="{D5CDD505-2E9C-101B-9397-08002B2CF9AE}" pid="13" name="EktEDescription">
    <vt:lpwstr>&amp;lt;p&amp;gt;* * * * * * * * * * * * * * * * * * U.S. Court System An Introductory Session Structure of the Court System Federal Courts What kinds of cases can a federal court hear? The court must have jurisdiction: “The power, right, and authority to interpr</vt:lpwstr>
  </property>
</Properties>
</file>