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sldIdLst>
    <p:sldId id="256" r:id="rId2"/>
    <p:sldId id="257" r:id="rId3"/>
    <p:sldId id="294" r:id="rId4"/>
    <p:sldId id="264" r:id="rId5"/>
    <p:sldId id="265" r:id="rId6"/>
    <p:sldId id="266" r:id="rId7"/>
    <p:sldId id="267" r:id="rId8"/>
    <p:sldId id="268" r:id="rId9"/>
    <p:sldId id="262" r:id="rId10"/>
    <p:sldId id="263" r:id="rId11"/>
    <p:sldId id="258" r:id="rId12"/>
    <p:sldId id="259" r:id="rId13"/>
    <p:sldId id="260" r:id="rId14"/>
    <p:sldId id="293" r:id="rId15"/>
    <p:sldId id="274" r:id="rId16"/>
    <p:sldId id="275" r:id="rId17"/>
    <p:sldId id="276" r:id="rId18"/>
    <p:sldId id="277" r:id="rId19"/>
    <p:sldId id="278" r:id="rId20"/>
    <p:sldId id="279" r:id="rId21"/>
    <p:sldId id="261" r:id="rId22"/>
    <p:sldId id="271" r:id="rId23"/>
    <p:sldId id="269" r:id="rId24"/>
    <p:sldId id="272" r:id="rId25"/>
    <p:sldId id="273" r:id="rId26"/>
    <p:sldId id="270" r:id="rId27"/>
    <p:sldId id="280" r:id="rId28"/>
    <p:sldId id="281" r:id="rId29"/>
    <p:sldId id="282" r:id="rId30"/>
    <p:sldId id="284" r:id="rId31"/>
    <p:sldId id="285" r:id="rId32"/>
    <p:sldId id="286" r:id="rId33"/>
    <p:sldId id="287" r:id="rId34"/>
    <p:sldId id="288" r:id="rId35"/>
    <p:sldId id="289" r:id="rId36"/>
    <p:sldId id="290" r:id="rId37"/>
    <p:sldId id="291" r:id="rId38"/>
    <p:sldId id="292"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823C17-FF43-4AE7-956D-FAA4F897750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3B2A3A-CD43-4A1A-9B27-4096D03567C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F034B6-E61A-49CD-9DE4-C72F95E5A33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21FC46-FF4D-4EE6-BC5C-D9941799290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519EDE-7B0F-40F0-B008-E3EF7DDBBAA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231C56-8E30-423C-8C39-F540D9A74AD5}"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BBB3847-8262-46C2-B2FC-C0A38644DF6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3C4E6B4-A723-4682-82A7-0C40670465D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3F0498F-A7C7-4253-AF5E-6F4DFDE585E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59880CB3-36F0-4076-9D68-3B5CC101F2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B99761B-399F-441A-A760-A1A5B4E0B5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D5243B08-3FAA-421C-AF6B-8B840E7EB45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loomberg.com/news/2013-08-14/how-big-data-could-help-identify-the-next-felon-or-blame-the-wrong-guy.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sopw.gov/?AspxAutoDetectCookieSupport=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lp.com/2015/09/04/sex-offender-residency-restrictions-reprimanded-by-sj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gizmodo.com/5818774/this-is-a-social-media-background-chec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9ri0bCmlQ7c"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pplm.org/dp.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mcs.net/~wfisher/hawthor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rtlCol="0">
            <a:normAutofit fontScale="90000"/>
          </a:bodyPr>
          <a:lstStyle/>
          <a:p>
            <a:pPr fontAlgn="auto">
              <a:spcAft>
                <a:spcPts val="0"/>
              </a:spcAft>
              <a:defRPr/>
            </a:pPr>
            <a:r>
              <a:rPr lang="en-US" dirty="0"/>
              <a:t>Crime Prevention and </a:t>
            </a:r>
            <a:r>
              <a:rPr lang="en-US" dirty="0" smtClean="0"/>
              <a:t>Soft, Information based, Technology</a:t>
            </a:r>
            <a:endParaRPr lang="en-US" dirty="0"/>
          </a:p>
        </p:txBody>
      </p:sp>
      <p:sp>
        <p:nvSpPr>
          <p:cNvPr id="2051" name="Rectangle 3"/>
          <p:cNvSpPr>
            <a:spLocks noGrp="1" noChangeArrowheads="1"/>
          </p:cNvSpPr>
          <p:nvPr>
            <p:ph type="subTitle" idx="1"/>
          </p:nvPr>
        </p:nvSpPr>
        <p:spPr/>
        <p:txBody>
          <a:bodyPr rtlCol="0">
            <a:normAutofit fontScale="25000" lnSpcReduction="20000"/>
          </a:bodyPr>
          <a:lstStyle/>
          <a:p>
            <a:pPr fontAlgn="auto">
              <a:lnSpc>
                <a:spcPct val="90000"/>
              </a:lnSpc>
              <a:spcAft>
                <a:spcPts val="0"/>
              </a:spcAft>
              <a:defRPr/>
            </a:pPr>
            <a:r>
              <a:rPr lang="en-US" sz="2400" i="1"/>
              <a:t>Various forms of soft, information-based technology have been applied to the prevention of a diverse number of crimes, including terrorism, school violence, workplace violence and sex crimes.</a:t>
            </a:r>
            <a:r>
              <a:rPr lang="en-US" sz="240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Threat Assessment Process</a:t>
            </a:r>
          </a:p>
        </p:txBody>
      </p:sp>
      <p:sp>
        <p:nvSpPr>
          <p:cNvPr id="9219" name="Rectangle 3"/>
          <p:cNvSpPr>
            <a:spLocks noGrp="1" noChangeArrowheads="1"/>
          </p:cNvSpPr>
          <p:nvPr>
            <p:ph idx="1"/>
          </p:nvPr>
        </p:nvSpPr>
        <p:spPr/>
        <p:txBody>
          <a:bodyPr rtlCol="0">
            <a:normAutofit fontScale="70000" lnSpcReduction="20000"/>
          </a:bodyPr>
          <a:lstStyle/>
          <a:p>
            <a:pPr indent="-274320" fontAlgn="auto">
              <a:lnSpc>
                <a:spcPct val="80000"/>
              </a:lnSpc>
              <a:spcAft>
                <a:spcPts val="0"/>
              </a:spcAft>
              <a:defRPr/>
            </a:pPr>
            <a:r>
              <a:rPr lang="en-US" sz="1200" b="1"/>
              <a:t>QUESTIONS TO ASK IN A THREAT ASSESSMENT</a:t>
            </a:r>
          </a:p>
          <a:p>
            <a:pPr indent="-274320" fontAlgn="auto">
              <a:lnSpc>
                <a:spcPct val="80000"/>
              </a:lnSpc>
              <a:spcAft>
                <a:spcPts val="0"/>
              </a:spcAft>
              <a:defRPr/>
            </a:pPr>
            <a:r>
              <a:rPr lang="en-US" sz="1200" b="1"/>
              <a:t>(Adapted from Borum et al., 1999)</a:t>
            </a:r>
            <a:endParaRPr lang="en-US" sz="1200"/>
          </a:p>
          <a:p>
            <a:pPr indent="-274320" fontAlgn="auto">
              <a:lnSpc>
                <a:spcPct val="80000"/>
              </a:lnSpc>
              <a:spcAft>
                <a:spcPts val="0"/>
              </a:spcAft>
              <a:defRPr/>
            </a:pPr>
            <a:r>
              <a:rPr lang="en-US" sz="1200"/>
              <a:t>What motivated the subject to make the statement or take the action that caused him or her to come to attention?</a:t>
            </a:r>
          </a:p>
          <a:p>
            <a:pPr indent="-274320" fontAlgn="auto">
              <a:lnSpc>
                <a:spcPct val="80000"/>
              </a:lnSpc>
              <a:spcAft>
                <a:spcPts val="0"/>
              </a:spcAft>
              <a:defRPr/>
            </a:pPr>
            <a:r>
              <a:rPr lang="en-US" sz="1200"/>
              <a:t>What has the subject communicated to someone else (target, law enforcement, family, friends, colleagues, associates) or written concerning his or her intentions?</a:t>
            </a:r>
          </a:p>
          <a:p>
            <a:pPr indent="-274320" fontAlgn="auto">
              <a:lnSpc>
                <a:spcPct val="80000"/>
              </a:lnSpc>
              <a:spcAft>
                <a:spcPts val="0"/>
              </a:spcAft>
              <a:defRPr/>
            </a:pPr>
            <a:r>
              <a:rPr lang="en-US" sz="1200"/>
              <a:t>Has the subject shown an interest in assassination, weapons, militant of radical ideas/groups, murderers and/or mass murderers, and workplace violence and stalking incidents?</a:t>
            </a:r>
          </a:p>
          <a:p>
            <a:pPr indent="-274320" fontAlgn="auto">
              <a:lnSpc>
                <a:spcPct val="80000"/>
              </a:lnSpc>
              <a:spcAft>
                <a:spcPts val="0"/>
              </a:spcAft>
              <a:defRPr/>
            </a:pPr>
            <a:r>
              <a:rPr lang="en-US" sz="1200"/>
              <a:t>Is there evidence that the subject has engaged in menacing, harassing, and/or stalking-type behaviors? Has the subject engaged in attack-related behaviors such as: </a:t>
            </a:r>
          </a:p>
          <a:p>
            <a:pPr indent="-274320" fontAlgn="auto">
              <a:lnSpc>
                <a:spcPct val="80000"/>
              </a:lnSpc>
              <a:spcAft>
                <a:spcPts val="0"/>
              </a:spcAft>
              <a:defRPr/>
            </a:pPr>
            <a:r>
              <a:rPr lang="en-US" sz="1200"/>
              <a:t>Developing an attack idea or plan.</a:t>
            </a:r>
          </a:p>
          <a:p>
            <a:pPr indent="-274320" fontAlgn="auto">
              <a:lnSpc>
                <a:spcPct val="80000"/>
              </a:lnSpc>
              <a:spcAft>
                <a:spcPts val="0"/>
              </a:spcAft>
              <a:defRPr/>
            </a:pPr>
            <a:r>
              <a:rPr lang="en-US" sz="1200"/>
              <a:t>Approaching, visiting, and/or following the target.</a:t>
            </a:r>
          </a:p>
          <a:p>
            <a:pPr indent="-274320" fontAlgn="auto">
              <a:lnSpc>
                <a:spcPct val="80000"/>
              </a:lnSpc>
              <a:spcAft>
                <a:spcPts val="0"/>
              </a:spcAft>
              <a:defRPr/>
            </a:pPr>
            <a:r>
              <a:rPr lang="en-US" sz="1200"/>
              <a:t>Approaching, visiting, and/or following the target with a weapon.</a:t>
            </a:r>
          </a:p>
          <a:p>
            <a:pPr indent="-274320" fontAlgn="auto">
              <a:lnSpc>
                <a:spcPct val="80000"/>
              </a:lnSpc>
              <a:spcAft>
                <a:spcPts val="0"/>
              </a:spcAft>
              <a:defRPr/>
            </a:pPr>
            <a:r>
              <a:rPr lang="en-US" sz="1200"/>
              <a:t>Attempting to circumvent security.</a:t>
            </a:r>
          </a:p>
          <a:p>
            <a:pPr indent="-274320" fontAlgn="auto">
              <a:lnSpc>
                <a:spcPct val="80000"/>
              </a:lnSpc>
              <a:spcAft>
                <a:spcPts val="0"/>
              </a:spcAft>
              <a:defRPr/>
            </a:pPr>
            <a:r>
              <a:rPr lang="en-US" sz="1200"/>
              <a:t>Assaulting or attempting to assault a target.</a:t>
            </a:r>
          </a:p>
          <a:p>
            <a:pPr indent="-274320" fontAlgn="auto">
              <a:lnSpc>
                <a:spcPct val="80000"/>
              </a:lnSpc>
              <a:spcAft>
                <a:spcPts val="0"/>
              </a:spcAft>
              <a:defRPr/>
            </a:pPr>
            <a:r>
              <a:rPr lang="en-US" sz="1200"/>
              <a:t>Does the subject have a history of mental illness involving command hallucinations, delusional ideas, feelings of persecution, etc., with indications that the subject has acted on those beliefs?</a:t>
            </a:r>
          </a:p>
          <a:p>
            <a:pPr indent="-274320" fontAlgn="auto">
              <a:lnSpc>
                <a:spcPct val="80000"/>
              </a:lnSpc>
              <a:spcAft>
                <a:spcPts val="0"/>
              </a:spcAft>
              <a:defRPr/>
            </a:pPr>
            <a:r>
              <a:rPr lang="en-US" sz="1200"/>
              <a:t>How organized is the subject? Does the subject have the ability to plan and execute a violent action against a target?</a:t>
            </a:r>
          </a:p>
          <a:p>
            <a:pPr indent="-274320" fontAlgn="auto">
              <a:lnSpc>
                <a:spcPct val="80000"/>
              </a:lnSpc>
              <a:spcAft>
                <a:spcPts val="0"/>
              </a:spcAft>
              <a:defRPr/>
            </a:pPr>
            <a:r>
              <a:rPr lang="en-US" sz="1200"/>
              <a:t>Is there evidence that the subject is experiencing desperation and/or despair? Has the subject experienced a recent personal loss and/or loss of status? Is the subject now, or has the subject ever been, suicidal? </a:t>
            </a:r>
          </a:p>
          <a:p>
            <a:pPr indent="-274320" fontAlgn="auto">
              <a:lnSpc>
                <a:spcPct val="80000"/>
              </a:lnSpc>
              <a:spcAft>
                <a:spcPts val="0"/>
              </a:spcAft>
              <a:defRPr/>
            </a:pPr>
            <a:r>
              <a:rPr lang="en-US" sz="1200"/>
              <a:t>Is the subject's "story" consistent with his or her actions?</a:t>
            </a:r>
          </a:p>
          <a:p>
            <a:pPr indent="-274320" fontAlgn="auto">
              <a:lnSpc>
                <a:spcPct val="80000"/>
              </a:lnSpc>
              <a:spcAft>
                <a:spcPts val="0"/>
              </a:spcAft>
              <a:defRPr/>
            </a:pPr>
            <a:r>
              <a:rPr lang="en-US" sz="1200"/>
              <a:t>Are those who know the subject concerned that he or she might take action based on inappropriate ideas?</a:t>
            </a:r>
          </a:p>
          <a:p>
            <a:pPr indent="-274320" fontAlgn="auto">
              <a:lnSpc>
                <a:spcPct val="80000"/>
              </a:lnSpc>
              <a:spcAft>
                <a:spcPts val="0"/>
              </a:spcAft>
              <a:defRPr/>
            </a:pPr>
            <a:r>
              <a:rPr lang="en-US" sz="1200"/>
              <a:t>What factors in the subject's life and/or environment might increase or decrease the likelihood that the subject will attempt to attack a target (or targets)?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a:bodyPr>
          <a:lstStyle/>
          <a:p>
            <a:pPr fontAlgn="auto">
              <a:spcAft>
                <a:spcPts val="0"/>
              </a:spcAft>
              <a:defRPr/>
            </a:pPr>
            <a:r>
              <a:rPr lang="en-US"/>
              <a:t>Threat Assessment Instruments </a:t>
            </a:r>
          </a:p>
        </p:txBody>
      </p:sp>
      <p:sp>
        <p:nvSpPr>
          <p:cNvPr id="14339" name="Rectangle 3"/>
          <p:cNvSpPr>
            <a:spLocks noGrp="1" noChangeArrowheads="1"/>
          </p:cNvSpPr>
          <p:nvPr>
            <p:ph idx="1"/>
          </p:nvPr>
        </p:nvSpPr>
        <p:spPr/>
        <p:txBody>
          <a:bodyPr/>
          <a:lstStyle/>
          <a:p>
            <a:r>
              <a:rPr lang="en-US" dirty="0" smtClean="0"/>
              <a:t>Design Issues: We are in the very early stages of development</a:t>
            </a:r>
          </a:p>
          <a:p>
            <a:r>
              <a:rPr lang="en-US" dirty="0" smtClean="0"/>
              <a:t>Linking Assessment to Crime Prevention: the use of alert codes, resource allocation</a:t>
            </a:r>
          </a:p>
          <a:p>
            <a:r>
              <a:rPr lang="en-US" dirty="0" smtClean="0"/>
              <a:t>Role of the Private Sector</a:t>
            </a:r>
          </a:p>
          <a:p>
            <a:r>
              <a:rPr lang="en-US" dirty="0" smtClean="0"/>
              <a:t>Threat Assessment Case Studies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Preventing Homicide</a:t>
            </a:r>
          </a:p>
        </p:txBody>
      </p:sp>
      <p:sp>
        <p:nvSpPr>
          <p:cNvPr id="5123" name="Rectangle 3"/>
          <p:cNvSpPr>
            <a:spLocks noGrp="1" noChangeArrowheads="1"/>
          </p:cNvSpPr>
          <p:nvPr>
            <p:ph idx="1"/>
          </p:nvPr>
        </p:nvSpPr>
        <p:spPr/>
        <p:txBody>
          <a:bodyPr rtlCol="0">
            <a:normAutofit fontScale="92500" lnSpcReduction="20000"/>
          </a:bodyPr>
          <a:lstStyle/>
          <a:p>
            <a:pPr indent="-274320" fontAlgn="auto">
              <a:lnSpc>
                <a:spcPct val="80000"/>
              </a:lnSpc>
              <a:spcAft>
                <a:spcPts val="0"/>
              </a:spcAft>
              <a:defRPr/>
            </a:pPr>
            <a:r>
              <a:rPr lang="en-US" sz="2800"/>
              <a:t>Do we need a Department of Pre Crime, as depicted in </a:t>
            </a:r>
            <a:r>
              <a:rPr lang="en-US" sz="2800" i="1"/>
              <a:t>Minority Report</a:t>
            </a:r>
            <a:r>
              <a:rPr lang="en-US" sz="2800"/>
              <a:t>?</a:t>
            </a:r>
          </a:p>
          <a:p>
            <a:pPr indent="-274320" fontAlgn="auto">
              <a:lnSpc>
                <a:spcPct val="80000"/>
              </a:lnSpc>
              <a:spcAft>
                <a:spcPts val="0"/>
              </a:spcAft>
              <a:defRPr/>
            </a:pPr>
            <a:r>
              <a:rPr lang="en-US" sz="2800"/>
              <a:t>Can potential Homicide Offenders and Victims be identified?</a:t>
            </a:r>
          </a:p>
          <a:p>
            <a:pPr indent="-274320" fontAlgn="auto">
              <a:lnSpc>
                <a:spcPct val="80000"/>
              </a:lnSpc>
              <a:spcAft>
                <a:spcPts val="0"/>
              </a:spcAft>
              <a:defRPr/>
            </a:pPr>
            <a:r>
              <a:rPr lang="en-US" sz="2800"/>
              <a:t>In London, the police have created a list of 100 likely homicide offenders, based on extensive research on offender characteristics</a:t>
            </a:r>
          </a:p>
          <a:p>
            <a:pPr indent="-274320" fontAlgn="auto">
              <a:lnSpc>
                <a:spcPct val="80000"/>
              </a:lnSpc>
              <a:spcAft>
                <a:spcPts val="0"/>
              </a:spcAft>
              <a:defRPr/>
            </a:pPr>
            <a:r>
              <a:rPr lang="en-US" sz="2800"/>
              <a:t>In Philadelphia, U-Penn researchers found that 70% of all homicide offenders AND victims were on probation or parole at the time of the homicide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a:bodyPr>
          <a:lstStyle/>
          <a:p>
            <a:pPr fontAlgn="auto">
              <a:spcAft>
                <a:spcPts val="0"/>
              </a:spcAft>
              <a:defRPr/>
            </a:pPr>
            <a:r>
              <a:rPr lang="en-US"/>
              <a:t>Can School Violence be Prevented?</a:t>
            </a:r>
          </a:p>
        </p:txBody>
      </p:sp>
      <p:sp>
        <p:nvSpPr>
          <p:cNvPr id="6147" name="Rectangle 3"/>
          <p:cNvSpPr>
            <a:spLocks noGrp="1" noChangeArrowheads="1"/>
          </p:cNvSpPr>
          <p:nvPr>
            <p:ph idx="1"/>
          </p:nvPr>
        </p:nvSpPr>
        <p:spPr/>
        <p:txBody>
          <a:bodyPr rtlCol="0">
            <a:normAutofit fontScale="92500" lnSpcReduction="20000"/>
          </a:bodyPr>
          <a:lstStyle/>
          <a:p>
            <a:pPr indent="-274320" fontAlgn="auto">
              <a:spcAft>
                <a:spcPts val="0"/>
              </a:spcAft>
              <a:defRPr/>
            </a:pPr>
            <a:r>
              <a:rPr lang="en-US" sz="2800"/>
              <a:t>Bullying identification protocol </a:t>
            </a:r>
          </a:p>
          <a:p>
            <a:pPr indent="-274320" fontAlgn="auto">
              <a:spcAft>
                <a:spcPts val="0"/>
              </a:spcAft>
              <a:defRPr/>
            </a:pPr>
            <a:r>
              <a:rPr lang="en-US" sz="2800"/>
              <a:t>The use of mental health data by school officials; and linking mental health, criminal record, and gun purchase data bases; lessons learned from Virginia Tech tragedy </a:t>
            </a:r>
          </a:p>
          <a:p>
            <a:pPr indent="-274320" fontAlgn="auto">
              <a:spcAft>
                <a:spcPts val="0"/>
              </a:spcAft>
              <a:defRPr/>
            </a:pPr>
            <a:r>
              <a:rPr lang="en-US" sz="2800"/>
              <a:t>The application of other forms of soft technology to crime prevention (e.g. information sharing, improved nationwide data collection protocol for criminal histories, etc.)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Sex Crime be Prevented?</a:t>
            </a:r>
            <a:endParaRPr lang="en-US" dirty="0"/>
          </a:p>
        </p:txBody>
      </p:sp>
      <p:sp>
        <p:nvSpPr>
          <p:cNvPr id="3" name="Content Placeholder 2"/>
          <p:cNvSpPr>
            <a:spLocks noGrp="1"/>
          </p:cNvSpPr>
          <p:nvPr>
            <p:ph idx="1"/>
          </p:nvPr>
        </p:nvSpPr>
        <p:spPr/>
        <p:txBody>
          <a:bodyPr/>
          <a:lstStyle/>
          <a:p>
            <a:r>
              <a:rPr lang="en-US" dirty="0" smtClean="0"/>
              <a:t>Internet- based sex crime prevention strategies:</a:t>
            </a:r>
          </a:p>
          <a:p>
            <a:r>
              <a:rPr lang="en-US" dirty="0"/>
              <a:t> </a:t>
            </a:r>
            <a:r>
              <a:rPr lang="en-US" dirty="0" smtClean="0"/>
              <a:t>Stategy1: </a:t>
            </a:r>
            <a:r>
              <a:rPr lang="en-US" b="0" dirty="0" smtClean="0"/>
              <a:t>undercover police operations at federal, state, and local level involve monitoring chat rooms, and establishing contact with individuals engaged in solicitation.</a:t>
            </a:r>
          </a:p>
          <a:p>
            <a:r>
              <a:rPr lang="en-US" dirty="0" smtClean="0"/>
              <a:t>Strategy 2:</a:t>
            </a:r>
            <a:r>
              <a:rPr lang="en-US" b="0" dirty="0" smtClean="0"/>
              <a:t> investigating sex trafficking on the web/dark web requires global cooperation among law enforcement agencies worldwide.</a:t>
            </a:r>
          </a:p>
          <a:p>
            <a:r>
              <a:rPr lang="en-US" dirty="0" smtClean="0"/>
              <a:t>Community-based sex crime prevention strategies:</a:t>
            </a:r>
          </a:p>
          <a:p>
            <a:r>
              <a:rPr lang="en-US" dirty="0" smtClean="0"/>
              <a:t>Strategy 1: </a:t>
            </a:r>
            <a:r>
              <a:rPr lang="en-US" b="0" dirty="0" smtClean="0"/>
              <a:t>community education and public awareness campaigns targeting at risk populations; new licensing requirements for coaches, volunteers.</a:t>
            </a:r>
          </a:p>
          <a:p>
            <a:r>
              <a:rPr lang="en-US" dirty="0" smtClean="0"/>
              <a:t>Strategy 2:</a:t>
            </a:r>
            <a:r>
              <a:rPr lang="en-US" b="0" dirty="0" smtClean="0"/>
              <a:t> placing restrictions on known sex offenders, via occupational disqualification, sex offender registration, and in many jurisdictions, location restrictions</a:t>
            </a:r>
            <a:endParaRPr lang="en-US" b="0" dirty="0"/>
          </a:p>
        </p:txBody>
      </p:sp>
    </p:spTree>
    <p:extLst>
      <p:ext uri="{BB962C8B-B14F-4D97-AF65-F5344CB8AC3E}">
        <p14:creationId xmlns:p14="http://schemas.microsoft.com/office/powerpoint/2010/main" xmlns="" val="2102732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rtlCol="0">
            <a:normAutofit/>
          </a:bodyPr>
          <a:lstStyle/>
          <a:p>
            <a:pPr fontAlgn="auto">
              <a:spcAft>
                <a:spcPts val="0"/>
              </a:spcAft>
              <a:defRPr/>
            </a:pPr>
            <a:r>
              <a:rPr lang="en-US" dirty="0"/>
              <a:t>Myths and Facts about Sex Offenders</a:t>
            </a:r>
          </a:p>
        </p:txBody>
      </p:sp>
      <p:sp>
        <p:nvSpPr>
          <p:cNvPr id="17411" name="Rectangle 3"/>
          <p:cNvSpPr>
            <a:spLocks noGrp="1" noChangeArrowheads="1"/>
          </p:cNvSpPr>
          <p:nvPr>
            <p:ph idx="1"/>
          </p:nvPr>
        </p:nvSpPr>
        <p:spPr/>
        <p:txBody>
          <a:bodyPr/>
          <a:lstStyle/>
          <a:p>
            <a:r>
              <a:rPr lang="en-US" b="1" smtClean="0"/>
              <a:t>Myth: </a:t>
            </a:r>
            <a:r>
              <a:rPr lang="en-US" smtClean="0"/>
              <a:t>"Most sexual assaults are committed by strangers."</a:t>
            </a:r>
          </a:p>
          <a:p>
            <a:r>
              <a:rPr lang="en-US" b="1" smtClean="0"/>
              <a:t>Fact: </a:t>
            </a:r>
            <a:r>
              <a:rPr lang="en-US" smtClean="0"/>
              <a:t>Most sexual assaults are committed by someone known to the victim or the victim's family, regardless of whether the victim is a child or an adult.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Myth 2</a:t>
            </a:r>
          </a:p>
        </p:txBody>
      </p:sp>
      <p:sp>
        <p:nvSpPr>
          <p:cNvPr id="18435" name="Rectangle 3"/>
          <p:cNvSpPr>
            <a:spLocks noGrp="1" noChangeArrowheads="1"/>
          </p:cNvSpPr>
          <p:nvPr>
            <p:ph idx="1"/>
          </p:nvPr>
        </p:nvSpPr>
        <p:spPr/>
        <p:txBody>
          <a:bodyPr/>
          <a:lstStyle/>
          <a:p>
            <a:r>
              <a:rPr lang="en-US" b="1" smtClean="0"/>
              <a:t>Myth: </a:t>
            </a:r>
            <a:r>
              <a:rPr lang="en-US" smtClean="0"/>
              <a:t>"The majority of sexual offenders are caught, convicted, and in prison."</a:t>
            </a:r>
          </a:p>
          <a:p>
            <a:r>
              <a:rPr lang="en-US" b="1" smtClean="0"/>
              <a:t>Fact: </a:t>
            </a:r>
            <a:r>
              <a:rPr lang="en-US" smtClean="0"/>
              <a:t>only a fraction of those who commit sexual assault are apprehended and convicted for their crimes. Most</a:t>
            </a:r>
          </a:p>
          <a:p>
            <a:r>
              <a:rPr lang="en-US" smtClean="0"/>
              <a:t>convicted sex offenders eventually are released to the community under probation or parole supervision.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Myth 3</a:t>
            </a:r>
          </a:p>
        </p:txBody>
      </p:sp>
      <p:sp>
        <p:nvSpPr>
          <p:cNvPr id="19459" name="Rectangle 3"/>
          <p:cNvSpPr>
            <a:spLocks noGrp="1" noChangeArrowheads="1"/>
          </p:cNvSpPr>
          <p:nvPr>
            <p:ph idx="1"/>
          </p:nvPr>
        </p:nvSpPr>
        <p:spPr/>
        <p:txBody>
          <a:bodyPr/>
          <a:lstStyle/>
          <a:p>
            <a:r>
              <a:rPr lang="en-US" b="1" smtClean="0"/>
              <a:t>Myth </a:t>
            </a:r>
            <a:r>
              <a:rPr lang="en-US" smtClean="0"/>
              <a:t>: "Most sex offenders re-offend. "</a:t>
            </a:r>
          </a:p>
          <a:p>
            <a:r>
              <a:rPr lang="en-US" b="1" smtClean="0"/>
              <a:t>Fact: </a:t>
            </a:r>
            <a:r>
              <a:rPr lang="en-US" smtClean="0"/>
              <a:t>Reconviction data suggest that this is not the case. Further. Re-offense rates vary among different types of sex offenders and are related to specific characteristics of the offender and the offense.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Myth 4</a:t>
            </a:r>
          </a:p>
        </p:txBody>
      </p:sp>
      <p:sp>
        <p:nvSpPr>
          <p:cNvPr id="20483" name="Rectangle 3"/>
          <p:cNvSpPr>
            <a:spLocks noGrp="1" noChangeArrowheads="1"/>
          </p:cNvSpPr>
          <p:nvPr>
            <p:ph idx="1"/>
          </p:nvPr>
        </p:nvSpPr>
        <p:spPr/>
        <p:txBody>
          <a:bodyPr/>
          <a:lstStyle/>
          <a:p>
            <a:r>
              <a:rPr lang="en-US" b="1" smtClean="0"/>
              <a:t>Myth: </a:t>
            </a:r>
            <a:r>
              <a:rPr lang="en-US" smtClean="0"/>
              <a:t>"Sexual offense rates are higher than ever and continue to climb."</a:t>
            </a:r>
          </a:p>
          <a:p>
            <a:r>
              <a:rPr lang="en-US" smtClean="0"/>
              <a:t> </a:t>
            </a:r>
            <a:r>
              <a:rPr lang="en-US" b="1" smtClean="0"/>
              <a:t>Fact: </a:t>
            </a:r>
            <a:r>
              <a:rPr lang="en-US" smtClean="0"/>
              <a:t>Despite the increase in publicity about sexual crimes, the actual rate of reported sexual assault has decreased in recent years, following the significant downward trend in all forms of violence over the past twenty years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Myth 5</a:t>
            </a:r>
          </a:p>
        </p:txBody>
      </p:sp>
      <p:sp>
        <p:nvSpPr>
          <p:cNvPr id="24579" name="Rectangle 3"/>
          <p:cNvSpPr>
            <a:spLocks noGrp="1" noChangeArrowheads="1"/>
          </p:cNvSpPr>
          <p:nvPr>
            <p:ph idx="1"/>
          </p:nvPr>
        </p:nvSpPr>
        <p:spPr/>
        <p:txBody>
          <a:bodyPr rtlCol="0">
            <a:normAutofit fontScale="92500" lnSpcReduction="10000"/>
          </a:bodyPr>
          <a:lstStyle/>
          <a:p>
            <a:pPr indent="-274320" fontAlgn="auto">
              <a:lnSpc>
                <a:spcPct val="80000"/>
              </a:lnSpc>
              <a:spcAft>
                <a:spcPts val="0"/>
              </a:spcAft>
              <a:defRPr/>
            </a:pPr>
            <a:r>
              <a:rPr lang="en-US" sz="2000" b="1"/>
              <a:t>Myth: </a:t>
            </a:r>
            <a:r>
              <a:rPr lang="en-US" sz="2000"/>
              <a:t>"Children who are sexually assaulted will sexually assault others when they grow up.“</a:t>
            </a:r>
          </a:p>
          <a:p>
            <a:pPr indent="-274320" fontAlgn="auto">
              <a:lnSpc>
                <a:spcPct val="80000"/>
              </a:lnSpc>
              <a:spcAft>
                <a:spcPts val="0"/>
              </a:spcAft>
              <a:defRPr/>
            </a:pPr>
            <a:endParaRPr lang="en-US" sz="2000"/>
          </a:p>
          <a:p>
            <a:pPr indent="-274320" fontAlgn="auto">
              <a:lnSpc>
                <a:spcPct val="80000"/>
              </a:lnSpc>
              <a:spcAft>
                <a:spcPts val="0"/>
              </a:spcAft>
              <a:buFontTx/>
              <a:buNone/>
              <a:defRPr/>
            </a:pPr>
            <a:r>
              <a:rPr lang="en-US" sz="2000"/>
              <a:t> </a:t>
            </a:r>
            <a:r>
              <a:rPr lang="en-US" sz="2000" b="1"/>
              <a:t>Fact: </a:t>
            </a:r>
            <a:r>
              <a:rPr lang="en-US" sz="2000"/>
              <a:t>Most sex offenders were not sexually assaulted as children and most children who are sexually assaulted do not sexually assault others</a:t>
            </a:r>
          </a:p>
          <a:p>
            <a:pPr indent="-274320" fontAlgn="auto">
              <a:lnSpc>
                <a:spcPct val="80000"/>
              </a:lnSpc>
              <a:spcAft>
                <a:spcPts val="0"/>
              </a:spcAft>
              <a:defRPr/>
            </a:pPr>
            <a:r>
              <a:rPr lang="en-US" sz="2000"/>
              <a:t>Among adult sex offenders, approximately 30% have been sexually abused.</a:t>
            </a:r>
          </a:p>
          <a:p>
            <a:pPr indent="-274320" fontAlgn="auto">
              <a:lnSpc>
                <a:spcPct val="80000"/>
              </a:lnSpc>
              <a:spcAft>
                <a:spcPts val="0"/>
              </a:spcAft>
              <a:defRPr/>
            </a:pPr>
            <a:r>
              <a:rPr lang="en-US" sz="2000"/>
              <a:t> Some types of offenders, such as those who sexually offend against young boys, have still higher rates of child sexual abuse in their histories.</a:t>
            </a:r>
          </a:p>
          <a:p>
            <a:pPr indent="-274320" fontAlgn="auto">
              <a:lnSpc>
                <a:spcPct val="80000"/>
              </a:lnSpc>
              <a:spcAft>
                <a:spcPts val="0"/>
              </a:spcAft>
              <a:defRPr/>
            </a:pPr>
            <a:r>
              <a:rPr lang="en-US" sz="2000"/>
              <a:t>While past sexual victimization can </a:t>
            </a:r>
            <a:r>
              <a:rPr lang="en-US" sz="2000" i="1"/>
              <a:t>increase the likelihood </a:t>
            </a:r>
            <a:r>
              <a:rPr lang="en-US" sz="2000"/>
              <a:t>of sexually aggressive behavior, most children who were sexually victimized never perpetrate against others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rtlCol="0">
            <a:normAutofit fontScale="90000"/>
          </a:bodyPr>
          <a:lstStyle/>
          <a:p>
            <a:pPr fontAlgn="auto">
              <a:spcAft>
                <a:spcPts val="0"/>
              </a:spcAft>
              <a:defRPr/>
            </a:pPr>
            <a:r>
              <a:rPr lang="en-US"/>
              <a:t>Preventing Terrorism</a:t>
            </a:r>
            <a:br>
              <a:rPr lang="en-US"/>
            </a:br>
            <a:r>
              <a:rPr lang="en-US"/>
              <a:t>Using Soft Technology</a:t>
            </a:r>
          </a:p>
        </p:txBody>
      </p:sp>
      <p:sp>
        <p:nvSpPr>
          <p:cNvPr id="3075" name="Rectangle 3"/>
          <p:cNvSpPr>
            <a:spLocks noGrp="1" noChangeArrowheads="1"/>
          </p:cNvSpPr>
          <p:nvPr>
            <p:ph idx="1"/>
          </p:nvPr>
        </p:nvSpPr>
        <p:spPr/>
        <p:txBody>
          <a:bodyPr rtlCol="0">
            <a:normAutofit fontScale="70000" lnSpcReduction="20000"/>
          </a:bodyPr>
          <a:lstStyle/>
          <a:p>
            <a:pPr indent="-274320" fontAlgn="auto">
              <a:spcAft>
                <a:spcPts val="0"/>
              </a:spcAft>
              <a:defRPr/>
            </a:pPr>
            <a:r>
              <a:rPr lang="en-US" sz="2800" dirty="0">
                <a:solidFill>
                  <a:schemeClr val="hlink"/>
                </a:solidFill>
              </a:rPr>
              <a:t>Identifying Risky People: identifying potential Terrorists using information technology</a:t>
            </a:r>
          </a:p>
          <a:p>
            <a:pPr indent="-274320" fontAlgn="auto">
              <a:spcAft>
                <a:spcPts val="0"/>
              </a:spcAft>
              <a:defRPr/>
            </a:pPr>
            <a:r>
              <a:rPr lang="en-US" sz="2800" dirty="0"/>
              <a:t> interrogating / foreigners, apprehending illegal aliens, wiretaps, monitoring phone conversations, monitoring financial transactions, tracking hate-related </a:t>
            </a:r>
            <a:r>
              <a:rPr lang="en-US" sz="2800" dirty="0" smtClean="0"/>
              <a:t>groups</a:t>
            </a:r>
          </a:p>
          <a:p>
            <a:pPr indent="-274320" fontAlgn="auto">
              <a:spcAft>
                <a:spcPts val="0"/>
              </a:spcAft>
              <a:defRPr/>
            </a:pPr>
            <a:r>
              <a:rPr lang="en-US" dirty="0" smtClean="0"/>
              <a:t>Identifying potential </a:t>
            </a:r>
            <a:r>
              <a:rPr lang="en-US" dirty="0"/>
              <a:t>criminals using BIG DATA </a:t>
            </a:r>
            <a:endParaRPr lang="en-US" dirty="0" smtClean="0"/>
          </a:p>
          <a:p>
            <a:pPr indent="-274320" fontAlgn="auto">
              <a:spcAft>
                <a:spcPts val="0"/>
              </a:spcAft>
              <a:defRPr/>
            </a:pPr>
            <a:r>
              <a:rPr lang="en-US" dirty="0">
                <a:hlinkClick r:id="rId2"/>
              </a:rPr>
              <a:t>http://</a:t>
            </a:r>
            <a:r>
              <a:rPr lang="en-US" dirty="0" smtClean="0">
                <a:hlinkClick r:id="rId2"/>
              </a:rPr>
              <a:t>jimadler.me/post/47374264398/the-not-ready-for-prime-time-classifier </a:t>
            </a:r>
            <a:endParaRPr lang="en-US" dirty="0">
              <a:hlinkClick r:id="rId2"/>
            </a:endParaRPr>
          </a:p>
          <a:p>
            <a:pPr indent="-274320" fontAlgn="auto">
              <a:spcAft>
                <a:spcPts val="0"/>
              </a:spcAft>
              <a:defRPr/>
            </a:pPr>
            <a:r>
              <a:rPr lang="en-US" dirty="0" smtClean="0">
                <a:hlinkClick r:id="rId2"/>
              </a:rPr>
              <a:t>http</a:t>
            </a:r>
            <a:r>
              <a:rPr lang="en-US" dirty="0">
                <a:hlinkClick r:id="rId2"/>
              </a:rPr>
              <a:t>://</a:t>
            </a:r>
            <a:r>
              <a:rPr lang="en-US" dirty="0" smtClean="0">
                <a:hlinkClick r:id="rId2"/>
              </a:rPr>
              <a:t>www.bloomberg.com/news/2013-08-14/how-big-data-could-help-identify-the-next-felon-or-blame-the-wrong-guy.html</a:t>
            </a:r>
            <a:r>
              <a:rPr lang="en-US" dirty="0" smtClean="0"/>
              <a:t> </a:t>
            </a:r>
            <a:endParaRPr lang="en-US" sz="2800" dirty="0"/>
          </a:p>
          <a:p>
            <a:pPr indent="-274320" fontAlgn="auto">
              <a:spcAft>
                <a:spcPts val="0"/>
              </a:spcAft>
              <a:defRPr/>
            </a:pPr>
            <a:r>
              <a:rPr lang="en-US" sz="2800" dirty="0">
                <a:solidFill>
                  <a:schemeClr val="hlink"/>
                </a:solidFill>
              </a:rPr>
              <a:t>Identifying Risky Places</a:t>
            </a:r>
            <a:r>
              <a:rPr lang="en-US" sz="2800" dirty="0"/>
              <a:t>: Airports, Public Transportation, Nuclear Plants, Federal Office Buildings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a:bodyPr>
          <a:lstStyle/>
          <a:p>
            <a:pPr fontAlgn="auto">
              <a:spcAft>
                <a:spcPts val="0"/>
              </a:spcAft>
              <a:defRPr/>
            </a:pPr>
            <a:r>
              <a:rPr lang="en-US"/>
              <a:t>Other Myths About Sex Offenders</a:t>
            </a:r>
          </a:p>
        </p:txBody>
      </p:sp>
      <p:sp>
        <p:nvSpPr>
          <p:cNvPr id="25603" name="Rectangle 3"/>
          <p:cNvSpPr>
            <a:spLocks noGrp="1" noChangeArrowheads="1"/>
          </p:cNvSpPr>
          <p:nvPr>
            <p:ph idx="1"/>
          </p:nvPr>
        </p:nvSpPr>
        <p:spPr/>
        <p:txBody>
          <a:bodyPr rtlCol="0">
            <a:normAutofit fontScale="92500" lnSpcReduction="20000"/>
          </a:bodyPr>
          <a:lstStyle/>
          <a:p>
            <a:pPr indent="-274320" fontAlgn="auto">
              <a:lnSpc>
                <a:spcPct val="90000"/>
              </a:lnSpc>
              <a:spcAft>
                <a:spcPts val="0"/>
              </a:spcAft>
              <a:defRPr/>
            </a:pPr>
            <a:r>
              <a:rPr lang="en-US" sz="2800" b="1"/>
              <a:t>Myth: </a:t>
            </a:r>
            <a:r>
              <a:rPr lang="en-US" sz="2800"/>
              <a:t>"All sex offenders are male.“</a:t>
            </a:r>
          </a:p>
          <a:p>
            <a:pPr indent="-274320" fontAlgn="auto">
              <a:lnSpc>
                <a:spcPct val="90000"/>
              </a:lnSpc>
              <a:spcAft>
                <a:spcPts val="0"/>
              </a:spcAft>
              <a:defRPr/>
            </a:pPr>
            <a:r>
              <a:rPr lang="en-US" sz="2800" b="1"/>
              <a:t>Myth: </a:t>
            </a:r>
            <a:r>
              <a:rPr lang="en-US" sz="2800"/>
              <a:t>"Sex offenders commit sexual crimes because they are under the influence of alcohol.“</a:t>
            </a:r>
          </a:p>
          <a:p>
            <a:pPr indent="-274320" fontAlgn="auto">
              <a:lnSpc>
                <a:spcPct val="90000"/>
              </a:lnSpc>
              <a:spcAft>
                <a:spcPts val="0"/>
              </a:spcAft>
              <a:defRPr/>
            </a:pPr>
            <a:r>
              <a:rPr lang="en-US" sz="2800" b="1"/>
              <a:t>Myth: </a:t>
            </a:r>
            <a:r>
              <a:rPr lang="en-US" sz="2800"/>
              <a:t>"Youths do not commit sex offenses.“</a:t>
            </a:r>
          </a:p>
          <a:p>
            <a:pPr indent="-274320" fontAlgn="auto">
              <a:lnSpc>
                <a:spcPct val="90000"/>
              </a:lnSpc>
              <a:spcAft>
                <a:spcPts val="0"/>
              </a:spcAft>
              <a:defRPr/>
            </a:pPr>
            <a:r>
              <a:rPr lang="en-US" sz="2800" b="1"/>
              <a:t>Myth: </a:t>
            </a:r>
            <a:r>
              <a:rPr lang="en-US" sz="2800"/>
              <a:t>"Juvenile sex offenders typically are victims of child sexual abuse and grow up to be adult sex offenders.“</a:t>
            </a:r>
          </a:p>
          <a:p>
            <a:pPr indent="-274320" fontAlgn="auto">
              <a:lnSpc>
                <a:spcPct val="90000"/>
              </a:lnSpc>
              <a:spcAft>
                <a:spcPts val="0"/>
              </a:spcAft>
              <a:defRPr/>
            </a:pPr>
            <a:r>
              <a:rPr lang="en-US" sz="2800" b="1"/>
              <a:t>Myth: </a:t>
            </a:r>
            <a:r>
              <a:rPr lang="en-US" sz="2800"/>
              <a:t>"Treatment for sex offenders is ineffective."</a:t>
            </a:r>
          </a:p>
          <a:p>
            <a:pPr indent="-274320" fontAlgn="auto">
              <a:lnSpc>
                <a:spcPct val="90000"/>
              </a:lnSpc>
              <a:spcAft>
                <a:spcPts val="0"/>
              </a:spcAft>
              <a:defRPr/>
            </a:pPr>
            <a:endParaRPr 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rtlCol="0">
            <a:normAutofit fontScale="90000"/>
          </a:bodyPr>
          <a:lstStyle/>
          <a:p>
            <a:pPr fontAlgn="auto">
              <a:spcAft>
                <a:spcPts val="0"/>
              </a:spcAft>
              <a:defRPr/>
            </a:pPr>
            <a:r>
              <a:rPr lang="en-US"/>
              <a:t>Can Sexual Assault be Prevented using Soft Technology? Examples</a:t>
            </a:r>
          </a:p>
        </p:txBody>
      </p:sp>
      <p:sp>
        <p:nvSpPr>
          <p:cNvPr id="7171" name="Rectangle 3"/>
          <p:cNvSpPr>
            <a:spLocks noGrp="1" noChangeArrowheads="1"/>
          </p:cNvSpPr>
          <p:nvPr>
            <p:ph idx="1"/>
          </p:nvPr>
        </p:nvSpPr>
        <p:spPr/>
        <p:txBody>
          <a:bodyPr rtlCol="0">
            <a:normAutofit fontScale="85000" lnSpcReduction="20000"/>
          </a:bodyPr>
          <a:lstStyle/>
          <a:p>
            <a:pPr indent="-274320" fontAlgn="auto">
              <a:lnSpc>
                <a:spcPct val="80000"/>
              </a:lnSpc>
              <a:spcAft>
                <a:spcPts val="0"/>
              </a:spcAft>
              <a:defRPr/>
            </a:pPr>
            <a:r>
              <a:rPr lang="en-US" sz="2800" dirty="0">
                <a:solidFill>
                  <a:schemeClr val="accent2"/>
                </a:solidFill>
              </a:rPr>
              <a:t>Sex offender registration</a:t>
            </a:r>
            <a:r>
              <a:rPr lang="en-US" sz="2800" dirty="0"/>
              <a:t> of all known sex offenders</a:t>
            </a:r>
          </a:p>
          <a:p>
            <a:pPr indent="-274320" fontAlgn="auto">
              <a:lnSpc>
                <a:spcPct val="80000"/>
              </a:lnSpc>
              <a:spcAft>
                <a:spcPts val="0"/>
              </a:spcAft>
              <a:defRPr/>
            </a:pPr>
            <a:r>
              <a:rPr lang="en-US" sz="2800" dirty="0"/>
              <a:t>Sex Offender registration does not prevent </a:t>
            </a:r>
            <a:r>
              <a:rPr lang="en-US" sz="2800" dirty="0" smtClean="0"/>
              <a:t>recidivism </a:t>
            </a:r>
            <a:r>
              <a:rPr lang="en-US" sz="2800" b="0" dirty="0" smtClean="0"/>
              <a:t>(sex crime </a:t>
            </a:r>
            <a:r>
              <a:rPr lang="en-US" sz="2800" b="0" dirty="0"/>
              <a:t>re-offense rates are very low( 5% for new sex </a:t>
            </a:r>
            <a:r>
              <a:rPr lang="en-US" sz="2800" b="0" dirty="0" smtClean="0"/>
              <a:t>crimes),but </a:t>
            </a:r>
            <a:r>
              <a:rPr lang="en-US" sz="2800" b="0" dirty="0"/>
              <a:t>it does make it more difficult for offenders to hide from authorities</a:t>
            </a:r>
          </a:p>
          <a:p>
            <a:pPr indent="-274320" fontAlgn="auto">
              <a:lnSpc>
                <a:spcPct val="80000"/>
              </a:lnSpc>
              <a:spcAft>
                <a:spcPts val="0"/>
              </a:spcAft>
              <a:defRPr/>
            </a:pPr>
            <a:r>
              <a:rPr lang="en-US" sz="2800" dirty="0"/>
              <a:t>Estimates </a:t>
            </a:r>
            <a:r>
              <a:rPr lang="en-US" sz="2800" b="0" dirty="0"/>
              <a:t>of the number of sex offenders who fail to register vary from 25,000 to </a:t>
            </a:r>
            <a:r>
              <a:rPr lang="en-US" sz="2800" b="0" dirty="0" smtClean="0"/>
              <a:t>50,000</a:t>
            </a:r>
          </a:p>
          <a:p>
            <a:pPr indent="-274320" fontAlgn="auto">
              <a:lnSpc>
                <a:spcPct val="80000"/>
              </a:lnSpc>
              <a:spcAft>
                <a:spcPts val="0"/>
              </a:spcAft>
              <a:defRPr/>
            </a:pPr>
            <a:r>
              <a:rPr lang="en-US" sz="2800" dirty="0" smtClean="0"/>
              <a:t>Absconders: </a:t>
            </a:r>
            <a:r>
              <a:rPr lang="en-US" sz="2800" b="0" dirty="0" smtClean="0"/>
              <a:t>About 10% of the 800,000 registered sex offenders are identified as absconders</a:t>
            </a:r>
            <a:r>
              <a:rPr lang="en-US" sz="2800" dirty="0" smtClean="0"/>
              <a:t>.</a:t>
            </a:r>
            <a:endParaRPr lang="en-US" sz="2800" dirty="0"/>
          </a:p>
          <a:p>
            <a:pPr indent="-274320" fontAlgn="auto">
              <a:lnSpc>
                <a:spcPct val="80000"/>
              </a:lnSpc>
              <a:spcAft>
                <a:spcPts val="0"/>
              </a:spcAft>
              <a:defRPr/>
            </a:pPr>
            <a:r>
              <a:rPr lang="en-US" sz="2800" dirty="0" smtClean="0"/>
              <a:t> Hiding in plain sight? </a:t>
            </a:r>
            <a:r>
              <a:rPr lang="en-US" sz="2800" b="0" dirty="0" smtClean="0"/>
              <a:t>Identity </a:t>
            </a:r>
            <a:r>
              <a:rPr lang="en-US" sz="2800" b="0" dirty="0"/>
              <a:t>Theft and Identity Manipulation by Sex Offenders who fail to register or </a:t>
            </a:r>
            <a:r>
              <a:rPr lang="en-US" sz="2800" b="0" dirty="0" smtClean="0"/>
              <a:t>abscond is not common.</a:t>
            </a:r>
            <a:endParaRPr lang="en-US" sz="2800" b="0" dirty="0"/>
          </a:p>
          <a:p>
            <a:pPr indent="-274320" fontAlgn="auto">
              <a:lnSpc>
                <a:spcPct val="80000"/>
              </a:lnSpc>
              <a:spcAft>
                <a:spcPts val="0"/>
              </a:spcAft>
              <a:defRPr/>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rtlCol="0">
            <a:normAutofit/>
          </a:bodyPr>
          <a:lstStyle/>
          <a:p>
            <a:pPr fontAlgn="auto">
              <a:spcAft>
                <a:spcPts val="0"/>
              </a:spcAft>
              <a:defRPr/>
            </a:pPr>
            <a:r>
              <a:rPr lang="en-US"/>
              <a:t>Soft Technology Applications</a:t>
            </a:r>
          </a:p>
        </p:txBody>
      </p:sp>
      <p:sp>
        <p:nvSpPr>
          <p:cNvPr id="17411" name="Rectangle 3"/>
          <p:cNvSpPr>
            <a:spLocks noGrp="1" noChangeArrowheads="1"/>
          </p:cNvSpPr>
          <p:nvPr>
            <p:ph idx="1"/>
          </p:nvPr>
        </p:nvSpPr>
        <p:spPr/>
        <p:txBody>
          <a:bodyPr rtlCol="0">
            <a:normAutofit fontScale="92500" lnSpcReduction="20000"/>
          </a:bodyPr>
          <a:lstStyle/>
          <a:p>
            <a:pPr indent="-274320" fontAlgn="auto">
              <a:spcAft>
                <a:spcPts val="0"/>
              </a:spcAft>
              <a:defRPr/>
            </a:pPr>
            <a:r>
              <a:rPr lang="en-US" sz="2800">
                <a:solidFill>
                  <a:schemeClr val="accent2"/>
                </a:solidFill>
              </a:rPr>
              <a:t>Lifetime monitoring</a:t>
            </a:r>
            <a:r>
              <a:rPr lang="en-US" sz="2800"/>
              <a:t> of known sex offenders is now allowed by statute in over 30 states.</a:t>
            </a:r>
          </a:p>
          <a:p>
            <a:pPr indent="-274320" fontAlgn="auto">
              <a:spcAft>
                <a:spcPts val="0"/>
              </a:spcAft>
              <a:defRPr/>
            </a:pPr>
            <a:r>
              <a:rPr lang="en-US" sz="2800">
                <a:solidFill>
                  <a:schemeClr val="accent2"/>
                </a:solidFill>
              </a:rPr>
              <a:t>Electronic monitoring</a:t>
            </a:r>
            <a:r>
              <a:rPr lang="en-US" sz="2800"/>
              <a:t> can be used to locate and track  sex offenders.</a:t>
            </a:r>
          </a:p>
          <a:p>
            <a:pPr indent="-274320" fontAlgn="auto">
              <a:spcAft>
                <a:spcPts val="0"/>
              </a:spcAft>
              <a:defRPr/>
            </a:pPr>
            <a:r>
              <a:rPr lang="en-US" sz="2800"/>
              <a:t>Sex Offenders can be restricted from certain locations ( living, working, visiting) using new GPS-based location/mapping systems</a:t>
            </a:r>
          </a:p>
          <a:p>
            <a:pPr indent="-274320" fontAlgn="auto">
              <a:spcAft>
                <a:spcPts val="0"/>
              </a:spcAft>
              <a:defRPr/>
            </a:pPr>
            <a:r>
              <a:rPr lang="en-US" sz="2800"/>
              <a:t>Private Sector operation of electronic monitoring raises cost and privatization concerns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a:bodyPr>
          <a:lstStyle/>
          <a:p>
            <a:pPr fontAlgn="auto">
              <a:spcAft>
                <a:spcPts val="0"/>
              </a:spcAft>
              <a:defRPr/>
            </a:pPr>
            <a:r>
              <a:rPr lang="en-US"/>
              <a:t>Soft Technology Applications</a:t>
            </a:r>
          </a:p>
        </p:txBody>
      </p:sp>
      <p:sp>
        <p:nvSpPr>
          <p:cNvPr id="25603" name="Rectangle 3"/>
          <p:cNvSpPr>
            <a:spLocks noGrp="1" noChangeArrowheads="1"/>
          </p:cNvSpPr>
          <p:nvPr>
            <p:ph idx="1"/>
          </p:nvPr>
        </p:nvSpPr>
        <p:spPr/>
        <p:txBody>
          <a:bodyPr/>
          <a:lstStyle/>
          <a:p>
            <a:r>
              <a:rPr lang="en-US" dirty="0" smtClean="0">
                <a:solidFill>
                  <a:schemeClr val="accent2"/>
                </a:solidFill>
              </a:rPr>
              <a:t>Community Notification</a:t>
            </a:r>
            <a:r>
              <a:rPr lang="en-US" dirty="0" smtClean="0"/>
              <a:t> of High Risk Offenders</a:t>
            </a:r>
          </a:p>
          <a:p>
            <a:r>
              <a:rPr lang="en-US" dirty="0" smtClean="0"/>
              <a:t>Issue: How do we define different levels of sex offender risk?</a:t>
            </a:r>
          </a:p>
          <a:p>
            <a:r>
              <a:rPr lang="en-US" dirty="0" smtClean="0"/>
              <a:t>In Massachusetts, this decision is made by the Sex Offender Registry Board</a:t>
            </a:r>
          </a:p>
          <a:p>
            <a:r>
              <a:rPr lang="en-US" dirty="0" smtClean="0"/>
              <a:t>Level 1, 2 , and 3 Sex offenders are identified by the board</a:t>
            </a:r>
          </a:p>
          <a:p>
            <a:r>
              <a:rPr lang="en-US" dirty="0" smtClean="0"/>
              <a:t>National Sex </a:t>
            </a:r>
            <a:r>
              <a:rPr lang="en-US" dirty="0"/>
              <a:t>Offender Registry link: </a:t>
            </a:r>
            <a:r>
              <a:rPr lang="en-US" dirty="0">
                <a:hlinkClick r:id="rId2"/>
              </a:rPr>
              <a:t>http://www.nsopw.gov/?</a:t>
            </a:r>
            <a:r>
              <a:rPr lang="en-US" dirty="0" smtClean="0">
                <a:hlinkClick r:id="rId2"/>
              </a:rPr>
              <a:t>AspxAutoDetectCookieSupport=1</a:t>
            </a:r>
            <a:r>
              <a:rPr lang="en-US"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rtlCol="0">
            <a:normAutofit/>
          </a:bodyPr>
          <a:lstStyle/>
          <a:p>
            <a:pPr fontAlgn="auto">
              <a:spcAft>
                <a:spcPts val="0"/>
              </a:spcAft>
              <a:defRPr/>
            </a:pPr>
            <a:r>
              <a:rPr lang="en-US"/>
              <a:t>Soft Technology Applications</a:t>
            </a:r>
          </a:p>
        </p:txBody>
      </p:sp>
      <p:sp>
        <p:nvSpPr>
          <p:cNvPr id="18435" name="Rectangle 3"/>
          <p:cNvSpPr>
            <a:spLocks noGrp="1" noChangeArrowheads="1"/>
          </p:cNvSpPr>
          <p:nvPr>
            <p:ph idx="1"/>
          </p:nvPr>
        </p:nvSpPr>
        <p:spPr/>
        <p:txBody>
          <a:bodyPr rtlCol="0">
            <a:normAutofit/>
          </a:bodyPr>
          <a:lstStyle/>
          <a:p>
            <a:pPr indent="-274320" fontAlgn="auto">
              <a:lnSpc>
                <a:spcPct val="90000"/>
              </a:lnSpc>
              <a:spcAft>
                <a:spcPts val="0"/>
              </a:spcAft>
              <a:defRPr/>
            </a:pPr>
            <a:r>
              <a:rPr lang="en-US">
                <a:solidFill>
                  <a:schemeClr val="accent2"/>
                </a:solidFill>
              </a:rPr>
              <a:t>Early identification</a:t>
            </a:r>
            <a:r>
              <a:rPr lang="en-US"/>
              <a:t> of  Adult Sex Offenders( as Juveniles) using various assessment tools</a:t>
            </a:r>
          </a:p>
          <a:p>
            <a:pPr indent="-274320" fontAlgn="auto">
              <a:lnSpc>
                <a:spcPct val="90000"/>
              </a:lnSpc>
              <a:spcAft>
                <a:spcPts val="0"/>
              </a:spcAft>
              <a:defRPr/>
            </a:pPr>
            <a:r>
              <a:rPr lang="en-US"/>
              <a:t>Approximately 40% of all known sex offenders are juveniles</a:t>
            </a:r>
          </a:p>
          <a:p>
            <a:pPr indent="-274320" fontAlgn="auto">
              <a:lnSpc>
                <a:spcPct val="90000"/>
              </a:lnSpc>
              <a:spcAft>
                <a:spcPts val="0"/>
              </a:spcAft>
              <a:defRPr/>
            </a:pPr>
            <a:r>
              <a:rPr lang="en-US"/>
              <a:t>Currently, it is estimated that adolescents (ages 13 to 17) account for up to one-fifth of all rapes and one half of all cases of child molestation committed each year.</a:t>
            </a:r>
          </a:p>
          <a:p>
            <a:pPr indent="-274320" fontAlgn="auto">
              <a:lnSpc>
                <a:spcPct val="90000"/>
              </a:lnSpc>
              <a:spcAft>
                <a:spcPts val="0"/>
              </a:spcAft>
              <a:defRPr/>
            </a:pPr>
            <a:r>
              <a:rPr lang="en-US"/>
              <a:t>The majority of juvenile sex offenders desist; a subgroup continue to commit sex crimes as adults</a:t>
            </a:r>
          </a:p>
          <a:p>
            <a:pPr indent="-274320" fontAlgn="auto">
              <a:lnSpc>
                <a:spcPct val="90000"/>
              </a:lnSpc>
              <a:spcAft>
                <a:spcPts val="0"/>
              </a:spcAft>
              <a:defRPr/>
            </a:pPr>
            <a:r>
              <a:rPr lang="en-US"/>
              <a:t>Policy Problem: </a:t>
            </a:r>
            <a:r>
              <a:rPr lang="en-US">
                <a:solidFill>
                  <a:schemeClr val="accent2"/>
                </a:solidFill>
              </a:rPr>
              <a:t>heterogeneity </a:t>
            </a:r>
            <a:r>
              <a:rPr lang="en-US"/>
              <a:t>of sex offenders-We need to distinguish different types of sex offenders when developing new strategies.</a:t>
            </a:r>
          </a:p>
          <a:p>
            <a:pPr indent="-274320" fontAlgn="auto">
              <a:lnSpc>
                <a:spcPct val="90000"/>
              </a:lnSpc>
              <a:spcAft>
                <a:spcPts val="0"/>
              </a:spcAft>
              <a:defRPr/>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a:bodyPr>
          <a:lstStyle/>
          <a:p>
            <a:pPr fontAlgn="auto">
              <a:spcAft>
                <a:spcPts val="0"/>
              </a:spcAft>
              <a:defRPr/>
            </a:pPr>
            <a:r>
              <a:rPr lang="en-US"/>
              <a:t>Soft Technology Applications</a:t>
            </a:r>
          </a:p>
        </p:txBody>
      </p:sp>
      <p:sp>
        <p:nvSpPr>
          <p:cNvPr id="19459" name="Rectangle 3"/>
          <p:cNvSpPr>
            <a:spLocks noGrp="1" noChangeArrowheads="1"/>
          </p:cNvSpPr>
          <p:nvPr>
            <p:ph idx="1"/>
          </p:nvPr>
        </p:nvSpPr>
        <p:spPr/>
        <p:txBody>
          <a:bodyPr rtlCol="0">
            <a:normAutofit fontScale="92500" lnSpcReduction="20000"/>
          </a:bodyPr>
          <a:lstStyle/>
          <a:p>
            <a:pPr indent="-274320" fontAlgn="auto">
              <a:lnSpc>
                <a:spcPct val="80000"/>
              </a:lnSpc>
              <a:spcAft>
                <a:spcPts val="0"/>
              </a:spcAft>
              <a:defRPr/>
            </a:pPr>
            <a:r>
              <a:rPr lang="en-US" sz="2800"/>
              <a:t>The use of “</a:t>
            </a:r>
            <a:r>
              <a:rPr lang="en-US" sz="2800">
                <a:solidFill>
                  <a:schemeClr val="accent2"/>
                </a:solidFill>
              </a:rPr>
              <a:t>profiling</a:t>
            </a:r>
            <a:r>
              <a:rPr lang="en-US" sz="2800"/>
              <a:t>” to prevent  sex crime</a:t>
            </a:r>
            <a:br>
              <a:rPr lang="en-US" sz="2800"/>
            </a:br>
            <a:endParaRPr lang="en-US" sz="2800"/>
          </a:p>
          <a:p>
            <a:pPr indent="-274320" fontAlgn="auto">
              <a:lnSpc>
                <a:spcPct val="80000"/>
              </a:lnSpc>
              <a:spcAft>
                <a:spcPts val="0"/>
              </a:spcAft>
              <a:defRPr/>
            </a:pPr>
            <a:r>
              <a:rPr lang="en-US" sz="2800"/>
              <a:t>Can we accurately </a:t>
            </a:r>
            <a:r>
              <a:rPr lang="en-US" sz="2800">
                <a:solidFill>
                  <a:schemeClr val="accent2"/>
                </a:solidFill>
              </a:rPr>
              <a:t>predict</a:t>
            </a:r>
            <a:r>
              <a:rPr lang="en-US" sz="2800"/>
              <a:t> who will become sex offenders?</a:t>
            </a:r>
          </a:p>
          <a:p>
            <a:pPr indent="-274320" fontAlgn="auto">
              <a:lnSpc>
                <a:spcPct val="80000"/>
              </a:lnSpc>
              <a:spcAft>
                <a:spcPts val="0"/>
              </a:spcAft>
              <a:defRPr/>
            </a:pPr>
            <a:endParaRPr lang="en-US" sz="2800"/>
          </a:p>
          <a:p>
            <a:pPr indent="-274320" fontAlgn="auto">
              <a:lnSpc>
                <a:spcPct val="80000"/>
              </a:lnSpc>
              <a:spcAft>
                <a:spcPts val="0"/>
              </a:spcAft>
              <a:defRPr/>
            </a:pPr>
            <a:r>
              <a:rPr lang="en-US" sz="2800"/>
              <a:t>Is there a link between </a:t>
            </a:r>
            <a:r>
              <a:rPr lang="en-US" sz="2800">
                <a:solidFill>
                  <a:schemeClr val="accent2"/>
                </a:solidFill>
              </a:rPr>
              <a:t>early victimization</a:t>
            </a:r>
            <a:r>
              <a:rPr lang="en-US" sz="2800"/>
              <a:t> and later offending in terms of sex crime?</a:t>
            </a:r>
          </a:p>
          <a:p>
            <a:pPr indent="-274320" fontAlgn="auto">
              <a:lnSpc>
                <a:spcPct val="80000"/>
              </a:lnSpc>
              <a:spcAft>
                <a:spcPts val="0"/>
              </a:spcAft>
              <a:defRPr/>
            </a:pPr>
            <a:endParaRPr lang="en-US" sz="2800"/>
          </a:p>
          <a:p>
            <a:pPr indent="-274320" fontAlgn="auto">
              <a:lnSpc>
                <a:spcPct val="80000"/>
              </a:lnSpc>
              <a:spcAft>
                <a:spcPts val="0"/>
              </a:spcAft>
              <a:defRPr/>
            </a:pPr>
            <a:r>
              <a:rPr lang="en-US" sz="2800"/>
              <a:t>Sex Offender prediction and the </a:t>
            </a:r>
            <a:r>
              <a:rPr lang="en-US" sz="2800" i="1">
                <a:solidFill>
                  <a:schemeClr val="accent2"/>
                </a:solidFill>
              </a:rPr>
              <a:t>false positives</a:t>
            </a:r>
            <a:r>
              <a:rPr lang="en-US" sz="2800"/>
              <a:t> problem</a:t>
            </a:r>
            <a:br>
              <a:rPr lang="en-US" sz="2800"/>
            </a:br>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a:bodyPr>
          <a:lstStyle/>
          <a:p>
            <a:pPr fontAlgn="auto">
              <a:spcAft>
                <a:spcPts val="0"/>
              </a:spcAft>
              <a:defRPr/>
            </a:pPr>
            <a:r>
              <a:rPr lang="en-US"/>
              <a:t>Soft Technology Applications</a:t>
            </a:r>
          </a:p>
        </p:txBody>
      </p:sp>
      <p:sp>
        <p:nvSpPr>
          <p:cNvPr id="16387" name="Rectangle 3"/>
          <p:cNvSpPr>
            <a:spLocks noGrp="1" noChangeArrowheads="1"/>
          </p:cNvSpPr>
          <p:nvPr>
            <p:ph idx="1"/>
          </p:nvPr>
        </p:nvSpPr>
        <p:spPr/>
        <p:txBody>
          <a:bodyPr rtlCol="0">
            <a:normAutofit fontScale="77500" lnSpcReduction="20000"/>
          </a:bodyPr>
          <a:lstStyle/>
          <a:p>
            <a:pPr indent="-274320" fontAlgn="auto">
              <a:lnSpc>
                <a:spcPct val="90000"/>
              </a:lnSpc>
              <a:spcAft>
                <a:spcPts val="0"/>
              </a:spcAft>
              <a:defRPr/>
            </a:pPr>
            <a:r>
              <a:rPr lang="en-US" sz="2800" dirty="0">
                <a:solidFill>
                  <a:schemeClr val="accent2"/>
                </a:solidFill>
              </a:rPr>
              <a:t>Geographic Residency Restrictions</a:t>
            </a:r>
          </a:p>
          <a:p>
            <a:pPr indent="-274320" fontAlgn="auto">
              <a:lnSpc>
                <a:spcPct val="90000"/>
              </a:lnSpc>
              <a:spcAft>
                <a:spcPts val="0"/>
              </a:spcAft>
              <a:defRPr/>
            </a:pPr>
            <a:r>
              <a:rPr lang="en-US" sz="2800" dirty="0"/>
              <a:t>Map location of schools, parks, libraries</a:t>
            </a:r>
          </a:p>
          <a:p>
            <a:pPr indent="-274320" fontAlgn="auto">
              <a:lnSpc>
                <a:spcPct val="90000"/>
              </a:lnSpc>
              <a:spcAft>
                <a:spcPts val="0"/>
              </a:spcAft>
              <a:defRPr/>
            </a:pPr>
            <a:r>
              <a:rPr lang="en-US" sz="2800" dirty="0"/>
              <a:t>Use Mapping technology to create restriction zones</a:t>
            </a:r>
          </a:p>
          <a:p>
            <a:pPr indent="-274320" fontAlgn="auto">
              <a:lnSpc>
                <a:spcPct val="90000"/>
              </a:lnSpc>
              <a:spcAft>
                <a:spcPts val="0"/>
              </a:spcAft>
              <a:defRPr/>
            </a:pPr>
            <a:r>
              <a:rPr lang="en-US" sz="2800" dirty="0"/>
              <a:t>Use EM technology to monitor sex offender movements and identify any violations</a:t>
            </a:r>
          </a:p>
          <a:p>
            <a:pPr indent="-274320" fontAlgn="auto">
              <a:lnSpc>
                <a:spcPct val="90000"/>
              </a:lnSpc>
              <a:spcAft>
                <a:spcPts val="0"/>
              </a:spcAft>
              <a:defRPr/>
            </a:pPr>
            <a:r>
              <a:rPr lang="en-US" sz="2800" dirty="0"/>
              <a:t>Real time response to violations via police, probation, parole, and/or private sector </a:t>
            </a:r>
          </a:p>
          <a:p>
            <a:pPr indent="-274320" fontAlgn="auto">
              <a:lnSpc>
                <a:spcPct val="90000"/>
              </a:lnSpc>
              <a:spcAft>
                <a:spcPts val="0"/>
              </a:spcAft>
              <a:defRPr/>
            </a:pPr>
            <a:r>
              <a:rPr lang="en-US" sz="2800" dirty="0"/>
              <a:t>Problem: Sex offending rarely occurs in public </a:t>
            </a:r>
            <a:r>
              <a:rPr lang="en-US" sz="2800" dirty="0" smtClean="0"/>
              <a:t>places</a:t>
            </a:r>
          </a:p>
          <a:p>
            <a:pPr indent="-274320" fontAlgn="auto">
              <a:lnSpc>
                <a:spcPct val="90000"/>
              </a:lnSpc>
              <a:spcAft>
                <a:spcPts val="0"/>
              </a:spcAft>
              <a:defRPr/>
            </a:pPr>
            <a:r>
              <a:rPr lang="en-US" sz="2800" dirty="0" smtClean="0"/>
              <a:t>Massachusetts Supreme Court Ruling in Sept. 2015:</a:t>
            </a:r>
          </a:p>
          <a:p>
            <a:pPr indent="-274320" fontAlgn="auto">
              <a:lnSpc>
                <a:spcPct val="90000"/>
              </a:lnSpc>
              <a:spcAft>
                <a:spcPts val="0"/>
              </a:spcAft>
              <a:defRPr/>
            </a:pPr>
            <a:r>
              <a:rPr lang="en-US" sz="2800" dirty="0">
                <a:hlinkClick r:id="rId2"/>
              </a:rPr>
              <a:t>http://wwlp.com/2015/09/04/sex-offender-residency-restrictions-reprimanded-by-sjc</a:t>
            </a:r>
            <a:r>
              <a:rPr lang="en-US" sz="2800" dirty="0" smtClean="0">
                <a:hlinkClick r:id="rId2"/>
              </a:rPr>
              <a:t>/</a:t>
            </a:r>
            <a:r>
              <a:rPr lang="en-US" sz="2800" dirty="0" smtClean="0"/>
              <a:t> </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rtlCol="0">
            <a:normAutofit/>
          </a:bodyPr>
          <a:lstStyle/>
          <a:p>
            <a:pPr fontAlgn="auto">
              <a:spcAft>
                <a:spcPts val="0"/>
              </a:spcAft>
              <a:defRPr/>
            </a:pPr>
            <a:r>
              <a:rPr lang="en-US"/>
              <a:t>Soft Technology Application</a:t>
            </a:r>
          </a:p>
        </p:txBody>
      </p:sp>
      <p:sp>
        <p:nvSpPr>
          <p:cNvPr id="29699" name="Rectangle 3"/>
          <p:cNvSpPr>
            <a:spLocks noGrp="1" noChangeArrowheads="1"/>
          </p:cNvSpPr>
          <p:nvPr>
            <p:ph idx="1"/>
          </p:nvPr>
        </p:nvSpPr>
        <p:spPr/>
        <p:txBody>
          <a:bodyPr/>
          <a:lstStyle/>
          <a:p>
            <a:r>
              <a:rPr lang="en-US" dirty="0" smtClean="0">
                <a:solidFill>
                  <a:schemeClr val="accent2"/>
                </a:solidFill>
              </a:rPr>
              <a:t>Background Checks</a:t>
            </a:r>
            <a:r>
              <a:rPr lang="en-US" dirty="0" smtClean="0"/>
              <a:t> on all volunteers in schools, youth sports, and all jobs involving minors.</a:t>
            </a:r>
          </a:p>
          <a:p>
            <a:r>
              <a:rPr lang="en-US" dirty="0" smtClean="0"/>
              <a:t>Blanket restrictions on all convicted sex offenders</a:t>
            </a:r>
          </a:p>
          <a:p>
            <a:r>
              <a:rPr lang="en-US" dirty="0" smtClean="0"/>
              <a:t>Issues to Consider:</a:t>
            </a:r>
          </a:p>
          <a:p>
            <a:r>
              <a:rPr lang="en-US" dirty="0" smtClean="0"/>
              <a:t>Role of private sector in data management, cost of system integration</a:t>
            </a:r>
          </a:p>
          <a:p>
            <a:r>
              <a:rPr lang="en-US" dirty="0" smtClean="0"/>
              <a:t>Examples:</a:t>
            </a:r>
          </a:p>
          <a:p>
            <a:r>
              <a:rPr lang="en-US" dirty="0" smtClean="0"/>
              <a:t>Criminal </a:t>
            </a:r>
            <a:r>
              <a:rPr lang="en-US" dirty="0"/>
              <a:t>Background </a:t>
            </a:r>
            <a:r>
              <a:rPr lang="en-US" dirty="0" err="1"/>
              <a:t>Checks:http</a:t>
            </a:r>
            <a:r>
              <a:rPr lang="en-US" dirty="0"/>
              <a:t>://www.lexisnexis.com/backgroundchecks</a:t>
            </a:r>
            <a:r>
              <a:rPr lang="en-US" dirty="0" smtClean="0"/>
              <a:t>/ </a:t>
            </a:r>
          </a:p>
          <a:p>
            <a:r>
              <a:rPr lang="en-US" dirty="0" smtClean="0"/>
              <a:t>Social Media </a:t>
            </a:r>
            <a:r>
              <a:rPr lang="en-US" dirty="0"/>
              <a:t>Background Checks: </a:t>
            </a:r>
            <a:r>
              <a:rPr lang="en-US" dirty="0">
                <a:hlinkClick r:id="rId2"/>
              </a:rPr>
              <a:t>http://</a:t>
            </a:r>
            <a:r>
              <a:rPr lang="en-US" dirty="0" smtClean="0">
                <a:hlinkClick r:id="rId2"/>
              </a:rPr>
              <a:t>gizmodo.com/5818774/this-is-a-social-media-background-check</a:t>
            </a:r>
            <a:r>
              <a:rPr lang="en-US"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Risk Assessment Tools</a:t>
            </a:r>
          </a:p>
        </p:txBody>
      </p:sp>
      <p:sp>
        <p:nvSpPr>
          <p:cNvPr id="27651" name="Rectangle 3"/>
          <p:cNvSpPr>
            <a:spLocks noGrp="1" noChangeArrowheads="1"/>
          </p:cNvSpPr>
          <p:nvPr>
            <p:ph idx="1"/>
          </p:nvPr>
        </p:nvSpPr>
        <p:spPr/>
        <p:txBody>
          <a:bodyPr rtlCol="0">
            <a:normAutofit fontScale="85000" lnSpcReduction="20000"/>
          </a:bodyPr>
          <a:lstStyle/>
          <a:p>
            <a:pPr indent="-274320" fontAlgn="auto">
              <a:spcAft>
                <a:spcPts val="0"/>
              </a:spcAft>
              <a:defRPr/>
            </a:pPr>
            <a:r>
              <a:rPr lang="en-US" sz="2800" b="1" i="1" dirty="0"/>
              <a:t>RRASOR</a:t>
            </a:r>
            <a:r>
              <a:rPr lang="en-US" sz="2800" dirty="0"/>
              <a:t>. The Rapid Risk Assessment for Sexual Offense Recidivism (RRASOR) is brief and simple to use; it consists of only four variables, all of which can be easily retrieved from official records (Hanson, 1997).  </a:t>
            </a:r>
            <a:endParaRPr lang="en-US" sz="2800" dirty="0" smtClean="0"/>
          </a:p>
          <a:p>
            <a:pPr indent="-274320" fontAlgn="auto">
              <a:spcAft>
                <a:spcPts val="0"/>
              </a:spcAft>
              <a:defRPr/>
            </a:pPr>
            <a:r>
              <a:rPr lang="en-US" sz="2800" dirty="0" smtClean="0"/>
              <a:t>These </a:t>
            </a:r>
            <a:r>
              <a:rPr lang="en-US" sz="2800" dirty="0"/>
              <a:t>four factors – previous sexual offenses, extra-familial victims, offender age under 25, and male child victims – were   based on research that demonstrated a strong correlation between these factors and the risk of re-offending.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Risk Instruments</a:t>
            </a:r>
          </a:p>
        </p:txBody>
      </p:sp>
      <p:sp>
        <p:nvSpPr>
          <p:cNvPr id="28675" name="Rectangle 3"/>
          <p:cNvSpPr>
            <a:spLocks noGrp="1" noChangeArrowheads="1"/>
          </p:cNvSpPr>
          <p:nvPr>
            <p:ph idx="1"/>
          </p:nvPr>
        </p:nvSpPr>
        <p:spPr/>
        <p:txBody>
          <a:bodyPr rtlCol="0">
            <a:normAutofit fontScale="92500" lnSpcReduction="10000"/>
          </a:bodyPr>
          <a:lstStyle/>
          <a:p>
            <a:pPr indent="-274320" fontAlgn="auto">
              <a:spcAft>
                <a:spcPts val="0"/>
              </a:spcAft>
              <a:defRPr/>
            </a:pPr>
            <a:r>
              <a:rPr lang="en-US" sz="2800">
                <a:solidFill>
                  <a:schemeClr val="accent2"/>
                </a:solidFill>
              </a:rPr>
              <a:t>Static-99</a:t>
            </a:r>
            <a:r>
              <a:rPr lang="en-US" sz="2800"/>
              <a:t> considers a range of additional factors, including sexual deviance, types of available victims, persistence, and pattern of antisocial behaviors (Hanson &amp; Thornton, 1999; Hanson &amp; Thornton, 2000).</a:t>
            </a:r>
          </a:p>
          <a:p>
            <a:pPr indent="-274320" fontAlgn="auto">
              <a:spcAft>
                <a:spcPts val="0"/>
              </a:spcAft>
              <a:defRPr/>
            </a:pPr>
            <a:r>
              <a:rPr lang="en-US" sz="2800"/>
              <a:t>  In a comparative review, the Static-99 added to the predictive accuracy of the RRASOR in the measurement of long-term risk potential (Hanson &amp; Thornton, 2000).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technology and the Surveillance State</a:t>
            </a:r>
            <a:endParaRPr lang="en-US" dirty="0"/>
          </a:p>
        </p:txBody>
      </p:sp>
      <p:sp>
        <p:nvSpPr>
          <p:cNvPr id="3" name="Content Placeholder 2"/>
          <p:cNvSpPr>
            <a:spLocks noGrp="1"/>
          </p:cNvSpPr>
          <p:nvPr>
            <p:ph idx="1"/>
          </p:nvPr>
        </p:nvSpPr>
        <p:spPr/>
        <p:txBody>
          <a:bodyPr/>
          <a:lstStyle/>
          <a:p>
            <a:r>
              <a:rPr lang="en-US" dirty="0" smtClean="0"/>
              <a:t>Snowden revelations about the extent of domestic spying underscore the downside of expanded government surveillance.</a:t>
            </a:r>
          </a:p>
          <a:p>
            <a:r>
              <a:rPr lang="en-US" dirty="0" smtClean="0"/>
              <a:t>Crime Prevention using big data and new surveillance technology: Do the ends justify the means?</a:t>
            </a:r>
          </a:p>
          <a:p>
            <a:r>
              <a:rPr lang="en-US" dirty="0">
                <a:hlinkClick r:id="rId2"/>
              </a:rPr>
              <a:t>https://</a:t>
            </a:r>
            <a:r>
              <a:rPr lang="en-US" dirty="0" smtClean="0">
                <a:hlinkClick r:id="rId2"/>
              </a:rPr>
              <a:t>www.youtube.com/watch?v=9ri0bCmlQ7c</a:t>
            </a:r>
            <a:r>
              <a:rPr lang="en-US" dirty="0" smtClean="0"/>
              <a:t> </a:t>
            </a:r>
            <a:endParaRPr lang="en-US" dirty="0" smtClean="0"/>
          </a:p>
        </p:txBody>
      </p:sp>
    </p:spTree>
    <p:extLst>
      <p:ext uri="{BB962C8B-B14F-4D97-AF65-F5344CB8AC3E}">
        <p14:creationId xmlns:p14="http://schemas.microsoft.com/office/powerpoint/2010/main" xmlns="" val="2290363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Crime Prevention</a:t>
            </a:r>
          </a:p>
        </p:txBody>
      </p:sp>
      <p:sp>
        <p:nvSpPr>
          <p:cNvPr id="32771" name="Rectangle 3"/>
          <p:cNvSpPr>
            <a:spLocks noGrp="1" noChangeArrowheads="1"/>
          </p:cNvSpPr>
          <p:nvPr>
            <p:ph idx="1"/>
          </p:nvPr>
        </p:nvSpPr>
        <p:spPr/>
        <p:txBody>
          <a:bodyPr/>
          <a:lstStyle/>
          <a:p>
            <a:pPr>
              <a:lnSpc>
                <a:spcPct val="90000"/>
              </a:lnSpc>
            </a:pPr>
            <a:r>
              <a:rPr lang="en-US" b="1" smtClean="0"/>
              <a:t>Six Social-Engineering Strategies</a:t>
            </a:r>
            <a:r>
              <a:rPr lang="en-US" smtClean="0"/>
              <a:t> </a:t>
            </a:r>
            <a:endParaRPr lang="en-US" i="1" smtClean="0"/>
          </a:p>
          <a:p>
            <a:pPr>
              <a:lnSpc>
                <a:spcPct val="90000"/>
              </a:lnSpc>
            </a:pPr>
            <a:r>
              <a:rPr lang="en-US" i="1" smtClean="0"/>
              <a:t>Target Removal</a:t>
            </a:r>
            <a:r>
              <a:rPr lang="en-US" smtClean="0"/>
              <a:t> </a:t>
            </a:r>
          </a:p>
          <a:p>
            <a:pPr>
              <a:lnSpc>
                <a:spcPct val="90000"/>
              </a:lnSpc>
            </a:pPr>
            <a:r>
              <a:rPr lang="en-US" i="1" smtClean="0"/>
              <a:t>Target Devaluation</a:t>
            </a:r>
            <a:r>
              <a:rPr lang="en-US" smtClean="0"/>
              <a:t> </a:t>
            </a:r>
          </a:p>
          <a:p>
            <a:pPr>
              <a:lnSpc>
                <a:spcPct val="90000"/>
              </a:lnSpc>
            </a:pPr>
            <a:r>
              <a:rPr lang="en-US" i="1" smtClean="0"/>
              <a:t>Target Insulation</a:t>
            </a:r>
            <a:r>
              <a:rPr lang="en-US" smtClean="0"/>
              <a:t> </a:t>
            </a:r>
          </a:p>
          <a:p>
            <a:pPr>
              <a:lnSpc>
                <a:spcPct val="90000"/>
              </a:lnSpc>
            </a:pPr>
            <a:r>
              <a:rPr lang="en-US" i="1" smtClean="0"/>
              <a:t>Offender Incapacitation</a:t>
            </a:r>
            <a:r>
              <a:rPr lang="en-US" smtClean="0"/>
              <a:t> </a:t>
            </a:r>
          </a:p>
          <a:p>
            <a:pPr>
              <a:lnSpc>
                <a:spcPct val="90000"/>
              </a:lnSpc>
            </a:pPr>
            <a:r>
              <a:rPr lang="en-US" i="1" smtClean="0"/>
              <a:t>Offender Exclusion</a:t>
            </a:r>
            <a:r>
              <a:rPr lang="en-US" smtClean="0"/>
              <a:t> </a:t>
            </a:r>
          </a:p>
          <a:p>
            <a:pPr>
              <a:lnSpc>
                <a:spcPct val="90000"/>
              </a:lnSpc>
            </a:pPr>
            <a:r>
              <a:rPr lang="en-US" i="1" smtClean="0"/>
              <a:t>Offense, Offender, and Target Identification</a:t>
            </a:r>
            <a:r>
              <a:rPr lang="en-US" smtClean="0"/>
              <a:t>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i="1" smtClean="0"/>
              <a:t>Target Removal</a:t>
            </a:r>
            <a:r>
              <a:rPr lang="en-US" smtClean="0"/>
              <a:t> </a:t>
            </a:r>
          </a:p>
        </p:txBody>
      </p:sp>
      <p:sp>
        <p:nvSpPr>
          <p:cNvPr id="31747" name="Rectangle 3"/>
          <p:cNvSpPr>
            <a:spLocks noGrp="1" noChangeArrowheads="1"/>
          </p:cNvSpPr>
          <p:nvPr>
            <p:ph idx="1"/>
          </p:nvPr>
        </p:nvSpPr>
        <p:spPr/>
        <p:txBody>
          <a:bodyPr rtlCol="0">
            <a:normAutofit/>
          </a:bodyPr>
          <a:lstStyle/>
          <a:p>
            <a:pPr indent="-274320" fontAlgn="auto">
              <a:lnSpc>
                <a:spcPct val="90000"/>
              </a:lnSpc>
              <a:spcAft>
                <a:spcPts val="0"/>
              </a:spcAft>
              <a:defRPr/>
            </a:pPr>
            <a:r>
              <a:rPr lang="en-US"/>
              <a:t>The logic of prevention is clearest and most effective when a target is removed. Something that is not there cannot be taken. </a:t>
            </a:r>
          </a:p>
          <a:p>
            <a:pPr indent="-274320" fontAlgn="auto">
              <a:lnSpc>
                <a:spcPct val="90000"/>
              </a:lnSpc>
              <a:spcAft>
                <a:spcPts val="0"/>
              </a:spcAft>
              <a:defRPr/>
            </a:pPr>
            <a:r>
              <a:rPr lang="en-US"/>
              <a:t> Some Examples:</a:t>
            </a:r>
          </a:p>
          <a:p>
            <a:pPr indent="-274320" fontAlgn="auto">
              <a:lnSpc>
                <a:spcPct val="90000"/>
              </a:lnSpc>
              <a:spcAft>
                <a:spcPts val="0"/>
              </a:spcAft>
              <a:defRPr/>
            </a:pPr>
            <a:r>
              <a:rPr lang="en-US"/>
              <a:t>The move toward a cashless society is one example of target removal. </a:t>
            </a:r>
          </a:p>
          <a:p>
            <a:pPr indent="-274320" fontAlgn="auto">
              <a:lnSpc>
                <a:spcPct val="90000"/>
              </a:lnSpc>
              <a:spcAft>
                <a:spcPts val="0"/>
              </a:spcAft>
              <a:defRPr/>
            </a:pPr>
            <a:r>
              <a:rPr lang="en-US"/>
              <a:t>Furniture built in to the wall cannot be stolen, and that bolted or welded to the floor is unlikely to be. </a:t>
            </a:r>
          </a:p>
          <a:p>
            <a:pPr indent="-274320" fontAlgn="auto">
              <a:lnSpc>
                <a:spcPct val="90000"/>
              </a:lnSpc>
              <a:spcAft>
                <a:spcPts val="0"/>
              </a:spcAft>
              <a:defRPr/>
            </a:pPr>
            <a:r>
              <a:rPr lang="en-US"/>
              <a:t>A number of urban schools have created dress codes banning signs of gang affiliation and expensive clothes and jewelry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i="1" smtClean="0"/>
              <a:t>Target Devaluation</a:t>
            </a:r>
            <a:r>
              <a:rPr lang="en-US" smtClean="0"/>
              <a:t> </a:t>
            </a:r>
          </a:p>
        </p:txBody>
      </p:sp>
      <p:sp>
        <p:nvSpPr>
          <p:cNvPr id="32771" name="Rectangle 3"/>
          <p:cNvSpPr>
            <a:spLocks noGrp="1" noChangeArrowheads="1"/>
          </p:cNvSpPr>
          <p:nvPr>
            <p:ph idx="1"/>
          </p:nvPr>
        </p:nvSpPr>
        <p:spPr/>
        <p:txBody>
          <a:bodyPr rtlCol="0">
            <a:normAutofit fontScale="92500" lnSpcReduction="10000"/>
          </a:bodyPr>
          <a:lstStyle/>
          <a:p>
            <a:pPr indent="-274320" fontAlgn="auto">
              <a:lnSpc>
                <a:spcPct val="80000"/>
              </a:lnSpc>
              <a:spcAft>
                <a:spcPts val="0"/>
              </a:spcAft>
              <a:defRPr/>
            </a:pPr>
            <a:r>
              <a:rPr lang="en-US" sz="2000"/>
              <a:t>The goal of target devaluation is to reduce or eliminate the value of a potential target to anyone but authorized users. </a:t>
            </a:r>
          </a:p>
          <a:p>
            <a:pPr indent="-274320" fontAlgn="auto">
              <a:lnSpc>
                <a:spcPct val="80000"/>
              </a:lnSpc>
              <a:spcAft>
                <a:spcPts val="0"/>
              </a:spcAft>
              <a:defRPr/>
            </a:pPr>
            <a:endParaRPr lang="en-US" sz="2000"/>
          </a:p>
          <a:p>
            <a:pPr indent="-274320" fontAlgn="auto">
              <a:lnSpc>
                <a:spcPct val="80000"/>
              </a:lnSpc>
              <a:spcAft>
                <a:spcPts val="0"/>
              </a:spcAft>
              <a:defRPr/>
            </a:pPr>
            <a:r>
              <a:rPr lang="en-US" sz="2000"/>
              <a:t>Examples of devalued targets include products that self-destruct (some car radios when tampered with) or that leave dear proof of theft (exploding red dye packs that stain money taken in bank robberies). </a:t>
            </a:r>
          </a:p>
          <a:p>
            <a:pPr indent="-274320" fontAlgn="auto">
              <a:lnSpc>
                <a:spcPct val="80000"/>
              </a:lnSpc>
              <a:spcAft>
                <a:spcPts val="0"/>
              </a:spcAft>
              <a:defRPr/>
            </a:pPr>
            <a:endParaRPr lang="en-US" sz="2000"/>
          </a:p>
          <a:p>
            <a:pPr indent="-274320" fontAlgn="auto">
              <a:lnSpc>
                <a:spcPct val="80000"/>
              </a:lnSpc>
              <a:spcAft>
                <a:spcPts val="0"/>
              </a:spcAft>
              <a:defRPr/>
            </a:pPr>
            <a:r>
              <a:rPr lang="en-US" sz="2000"/>
              <a:t>There is a device that, via cellular phone, can remotely cut off the engine of a stolen car. Another system, called Auto Avenger, is triggered if the door is opened while the engine is running. If not disengaged by a hidden switch, the engine will shut down after a few minutes and the system tells the thief he has fifteen seconds to get out or face a 50,000-volt shock.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i="1" smtClean="0"/>
              <a:t>Target Insulation</a:t>
            </a:r>
            <a:r>
              <a:rPr lang="en-US" smtClean="0"/>
              <a:t> </a:t>
            </a:r>
          </a:p>
        </p:txBody>
      </p:sp>
      <p:sp>
        <p:nvSpPr>
          <p:cNvPr id="33795" name="Rectangle 3"/>
          <p:cNvSpPr>
            <a:spLocks noGrp="1" noChangeArrowheads="1"/>
          </p:cNvSpPr>
          <p:nvPr>
            <p:ph idx="1"/>
          </p:nvPr>
        </p:nvSpPr>
        <p:spPr/>
        <p:txBody>
          <a:bodyPr rtlCol="0">
            <a:normAutofit fontScale="85000" lnSpcReduction="10000"/>
          </a:bodyPr>
          <a:lstStyle/>
          <a:p>
            <a:pPr indent="-274320" fontAlgn="auto">
              <a:lnSpc>
                <a:spcPct val="90000"/>
              </a:lnSpc>
              <a:spcAft>
                <a:spcPts val="0"/>
              </a:spcAft>
              <a:defRPr/>
            </a:pPr>
            <a:r>
              <a:rPr lang="en-US" sz="2800"/>
              <a:t>Target insulation is probably among the oldest of techniques for preventing violations</a:t>
            </a:r>
          </a:p>
          <a:p>
            <a:pPr indent="-274320" fontAlgn="auto">
              <a:lnSpc>
                <a:spcPct val="90000"/>
              </a:lnSpc>
              <a:spcAft>
                <a:spcPts val="0"/>
              </a:spcAft>
              <a:defRPr/>
            </a:pPr>
            <a:r>
              <a:rPr lang="en-US" sz="2800"/>
              <a:t>We can separate perimeter-maintaining strategies such as fences, walls, moats, guards, and guard dogs from more specific protections such as safes, chastity belts, and placing goods in locked cases, chaining them to immovable objects, and hiding them. </a:t>
            </a:r>
          </a:p>
          <a:p>
            <a:pPr indent="-274320" fontAlgn="auto">
              <a:lnSpc>
                <a:spcPct val="90000"/>
              </a:lnSpc>
              <a:spcAft>
                <a:spcPts val="0"/>
              </a:spcAft>
              <a:defRPr/>
            </a:pPr>
            <a:r>
              <a:rPr lang="en-US" sz="2800"/>
              <a:t>"Skywalks" linking downtown buildings shield their occupants from life on the street.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i="1" smtClean="0"/>
              <a:t>Offender Incapacitation</a:t>
            </a:r>
            <a:r>
              <a:rPr lang="en-US" smtClean="0"/>
              <a:t> </a:t>
            </a:r>
          </a:p>
        </p:txBody>
      </p:sp>
      <p:sp>
        <p:nvSpPr>
          <p:cNvPr id="34819" name="Rectangle 3"/>
          <p:cNvSpPr>
            <a:spLocks noGrp="1" noChangeArrowheads="1"/>
          </p:cNvSpPr>
          <p:nvPr>
            <p:ph idx="1"/>
          </p:nvPr>
        </p:nvSpPr>
        <p:spPr/>
        <p:txBody>
          <a:bodyPr rtlCol="0">
            <a:normAutofit/>
          </a:bodyPr>
          <a:lstStyle/>
          <a:p>
            <a:pPr indent="-274320" fontAlgn="auto">
              <a:lnSpc>
                <a:spcPct val="90000"/>
              </a:lnSpc>
              <a:spcAft>
                <a:spcPts val="0"/>
              </a:spcAft>
              <a:defRPr/>
            </a:pPr>
            <a:r>
              <a:rPr lang="en-US"/>
              <a:t> Offender incapacitation renders the potential offender harmless.</a:t>
            </a:r>
          </a:p>
          <a:p>
            <a:pPr indent="-274320" fontAlgn="auto">
              <a:lnSpc>
                <a:spcPct val="90000"/>
              </a:lnSpc>
              <a:spcAft>
                <a:spcPts val="0"/>
              </a:spcAft>
              <a:defRPr/>
            </a:pPr>
            <a:r>
              <a:rPr lang="en-US"/>
              <a:t> There are a variety of "immobilizers," "restrainers," and "containers" that seek to prevent violations by weakening the potential offender's will or ability to commit the offense. </a:t>
            </a:r>
          </a:p>
          <a:p>
            <a:pPr indent="-274320" fontAlgn="auto">
              <a:lnSpc>
                <a:spcPct val="90000"/>
              </a:lnSpc>
              <a:spcAft>
                <a:spcPts val="0"/>
              </a:spcAft>
              <a:defRPr/>
            </a:pPr>
            <a:r>
              <a:rPr lang="en-US"/>
              <a:t>psychosurgery for the violent, literal or chemical castration for sex offenders, and the practice in some Middle Eastern countries of cutting off the hands of pickpockets. Excessively aggressive behavior may be treated with tranquilizers. Drugs such as </a:t>
            </a:r>
            <a:r>
              <a:rPr lang="en-US">
                <a:hlinkClick r:id="rId2"/>
              </a:rPr>
              <a:t>Depo-Provera</a:t>
            </a:r>
            <a:r>
              <a:rPr lang="en-US"/>
              <a:t> may be used to reduce the sex drive.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i="1" smtClean="0"/>
              <a:t>Offender Exclusion</a:t>
            </a:r>
            <a:r>
              <a:rPr lang="en-US" smtClean="0"/>
              <a:t> </a:t>
            </a:r>
          </a:p>
        </p:txBody>
      </p:sp>
      <p:sp>
        <p:nvSpPr>
          <p:cNvPr id="35843" name="Rectangle 3"/>
          <p:cNvSpPr>
            <a:spLocks noGrp="1" noChangeArrowheads="1"/>
          </p:cNvSpPr>
          <p:nvPr>
            <p:ph idx="1"/>
          </p:nvPr>
        </p:nvSpPr>
        <p:spPr/>
        <p:txBody>
          <a:bodyPr rtlCol="0">
            <a:normAutofit fontScale="92500" lnSpcReduction="10000"/>
          </a:bodyPr>
          <a:lstStyle/>
          <a:p>
            <a:pPr indent="-274320" fontAlgn="auto">
              <a:lnSpc>
                <a:spcPct val="80000"/>
              </a:lnSpc>
              <a:spcAft>
                <a:spcPts val="0"/>
              </a:spcAft>
              <a:defRPr/>
            </a:pPr>
            <a:r>
              <a:rPr lang="en-US" sz="2800"/>
              <a:t>offender exclusion is the opposite of target insulation. The offender, rather than the potential target, is restricted. </a:t>
            </a:r>
          </a:p>
          <a:p>
            <a:pPr indent="-274320" fontAlgn="auto">
              <a:lnSpc>
                <a:spcPct val="80000"/>
              </a:lnSpc>
              <a:spcAft>
                <a:spcPts val="0"/>
              </a:spcAft>
              <a:defRPr/>
            </a:pPr>
            <a:r>
              <a:rPr lang="en-US" sz="2800"/>
              <a:t>In short, the goal of offender exclusion is to keep potential offenders away from persons or environments that may tempt them to commit violations.  </a:t>
            </a:r>
          </a:p>
          <a:p>
            <a:pPr indent="-274320" fontAlgn="auto">
              <a:lnSpc>
                <a:spcPct val="80000"/>
              </a:lnSpc>
              <a:spcAft>
                <a:spcPts val="0"/>
              </a:spcAft>
              <a:defRPr/>
            </a:pPr>
            <a:endParaRPr lang="en-US" sz="2800"/>
          </a:p>
          <a:p>
            <a:pPr indent="-274320" fontAlgn="auto">
              <a:lnSpc>
                <a:spcPct val="80000"/>
              </a:lnSpc>
              <a:spcAft>
                <a:spcPts val="0"/>
              </a:spcAft>
              <a:defRPr/>
            </a:pPr>
            <a:r>
              <a:rPr lang="en-US" sz="2800"/>
              <a:t>Capital punishment is the most extreme form of this strategy.</a:t>
            </a:r>
          </a:p>
          <a:p>
            <a:pPr indent="-274320" fontAlgn="auto">
              <a:lnSpc>
                <a:spcPct val="80000"/>
              </a:lnSpc>
              <a:spcAft>
                <a:spcPts val="0"/>
              </a:spcAft>
              <a:defRPr/>
            </a:pPr>
            <a:r>
              <a:rPr lang="en-US" sz="2800"/>
              <a:t>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rtlCol="0">
            <a:normAutofit/>
          </a:bodyPr>
          <a:lstStyle/>
          <a:p>
            <a:pPr fontAlgn="auto">
              <a:spcAft>
                <a:spcPts val="0"/>
              </a:spcAft>
              <a:defRPr/>
            </a:pPr>
            <a:r>
              <a:rPr lang="en-US"/>
              <a:t>Examples of Offender Exclusion</a:t>
            </a:r>
          </a:p>
        </p:txBody>
      </p:sp>
      <p:sp>
        <p:nvSpPr>
          <p:cNvPr id="36867" name="Rectangle 3"/>
          <p:cNvSpPr>
            <a:spLocks noGrp="1" noChangeArrowheads="1"/>
          </p:cNvSpPr>
          <p:nvPr>
            <p:ph idx="1"/>
          </p:nvPr>
        </p:nvSpPr>
        <p:spPr/>
        <p:txBody>
          <a:bodyPr rtlCol="0">
            <a:normAutofit/>
          </a:bodyPr>
          <a:lstStyle/>
          <a:p>
            <a:pPr indent="-274320" fontAlgn="auto">
              <a:lnSpc>
                <a:spcPct val="90000"/>
              </a:lnSpc>
              <a:spcAft>
                <a:spcPts val="0"/>
              </a:spcAft>
              <a:defRPr/>
            </a:pPr>
            <a:r>
              <a:rPr lang="en-US"/>
              <a:t>Other examples are exile, prison, curfews, and mobility restrictions (such as house arrests or restraining orders). </a:t>
            </a:r>
          </a:p>
          <a:p>
            <a:pPr indent="-274320" fontAlgn="auto">
              <a:lnSpc>
                <a:spcPct val="90000"/>
              </a:lnSpc>
              <a:spcAft>
                <a:spcPts val="0"/>
              </a:spcAft>
              <a:defRPr/>
            </a:pPr>
            <a:r>
              <a:rPr lang="en-US"/>
              <a:t>At the group level, the creation of red light and drug districts away from residential areas (as in Amsterdam and Zurich) is also based on the idea of exclusion. </a:t>
            </a:r>
          </a:p>
          <a:p>
            <a:pPr indent="-274320" fontAlgn="auto">
              <a:lnSpc>
                <a:spcPct val="90000"/>
              </a:lnSpc>
              <a:spcAft>
                <a:spcPts val="0"/>
              </a:spcAft>
              <a:defRPr/>
            </a:pPr>
            <a:r>
              <a:rPr lang="en-US"/>
              <a:t>Electronic location devices have recently made individual exclusion easier.</a:t>
            </a:r>
          </a:p>
          <a:p>
            <a:pPr indent="-274320" fontAlgn="auto">
              <a:lnSpc>
                <a:spcPct val="90000"/>
              </a:lnSpc>
              <a:spcAft>
                <a:spcPts val="0"/>
              </a:spcAft>
              <a:defRPr/>
            </a:pPr>
            <a:r>
              <a:rPr lang="en-US"/>
              <a:t>the ultimate exclusion may be genetic screening: persons believed to have a biological predisposition to undesirable behavior simply never appear-they aren't born. This screening could be voluntary or mandatory.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rtlCol="0">
            <a:normAutofit fontScale="90000"/>
          </a:bodyPr>
          <a:lstStyle/>
          <a:p>
            <a:pPr fontAlgn="auto">
              <a:spcAft>
                <a:spcPts val="0"/>
              </a:spcAft>
              <a:defRPr/>
            </a:pPr>
            <a:r>
              <a:rPr lang="en-US" i="1"/>
              <a:t>Offense, Offender, and Target Identification</a:t>
            </a:r>
            <a:r>
              <a:rPr lang="en-US"/>
              <a:t> </a:t>
            </a:r>
          </a:p>
        </p:txBody>
      </p:sp>
      <p:sp>
        <p:nvSpPr>
          <p:cNvPr id="37891" name="Rectangle 3"/>
          <p:cNvSpPr>
            <a:spLocks noGrp="1" noChangeArrowheads="1"/>
          </p:cNvSpPr>
          <p:nvPr>
            <p:ph idx="1"/>
          </p:nvPr>
        </p:nvSpPr>
        <p:spPr/>
        <p:txBody>
          <a:bodyPr rtlCol="0">
            <a:normAutofit fontScale="92500" lnSpcReduction="20000"/>
          </a:bodyPr>
          <a:lstStyle/>
          <a:p>
            <a:pPr indent="-274320" fontAlgn="auto">
              <a:lnSpc>
                <a:spcPct val="90000"/>
              </a:lnSpc>
              <a:spcAft>
                <a:spcPts val="0"/>
              </a:spcAft>
              <a:defRPr/>
            </a:pPr>
            <a:r>
              <a:rPr lang="en-US" sz="2800"/>
              <a:t>The goal of identification is to document the occurrence of the violation and identify or even trap the violator. </a:t>
            </a:r>
          </a:p>
          <a:p>
            <a:pPr indent="-274320" fontAlgn="auto">
              <a:lnSpc>
                <a:spcPct val="90000"/>
              </a:lnSpc>
              <a:spcAft>
                <a:spcPts val="0"/>
              </a:spcAft>
              <a:defRPr/>
            </a:pPr>
            <a:r>
              <a:rPr lang="en-US" sz="2800"/>
              <a:t>Various sensors and alarms fit here.</a:t>
            </a:r>
          </a:p>
          <a:p>
            <a:pPr indent="-274320" fontAlgn="auto">
              <a:lnSpc>
                <a:spcPct val="90000"/>
              </a:lnSpc>
              <a:spcAft>
                <a:spcPts val="0"/>
              </a:spcAft>
              <a:defRPr/>
            </a:pPr>
            <a:r>
              <a:rPr lang="en-US" sz="2800"/>
              <a:t>Another expanding area involves immobilization or seizure strategies. </a:t>
            </a:r>
          </a:p>
          <a:p>
            <a:pPr indent="-274320" fontAlgn="auto">
              <a:lnSpc>
                <a:spcPct val="90000"/>
              </a:lnSpc>
              <a:spcAft>
                <a:spcPts val="0"/>
              </a:spcAft>
              <a:defRPr/>
            </a:pPr>
            <a:r>
              <a:rPr lang="en-US" sz="2800"/>
              <a:t> One system involves a super-glue that spreads onto the floor after an explosion. Persons may be able to get into a building, but the human flypaper makes it impossible for them to get out.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rtlCol="0">
            <a:normAutofit fontScale="90000"/>
          </a:bodyPr>
          <a:lstStyle/>
          <a:p>
            <a:pPr fontAlgn="auto">
              <a:spcAft>
                <a:spcPts val="0"/>
              </a:spcAft>
              <a:defRPr/>
            </a:pPr>
            <a:r>
              <a:rPr lang="en-US"/>
              <a:t>Other Examples of Identification Strategies</a:t>
            </a:r>
          </a:p>
        </p:txBody>
      </p:sp>
      <p:sp>
        <p:nvSpPr>
          <p:cNvPr id="38915" name="Rectangle 3"/>
          <p:cNvSpPr>
            <a:spLocks noGrp="1" noChangeArrowheads="1"/>
          </p:cNvSpPr>
          <p:nvPr>
            <p:ph idx="1"/>
          </p:nvPr>
        </p:nvSpPr>
        <p:spPr/>
        <p:txBody>
          <a:bodyPr rtlCol="0">
            <a:normAutofit fontScale="92500"/>
          </a:bodyPr>
          <a:lstStyle/>
          <a:p>
            <a:pPr indent="-274320" fontAlgn="auto">
              <a:lnSpc>
                <a:spcPct val="80000"/>
              </a:lnSpc>
              <a:spcAft>
                <a:spcPts val="0"/>
              </a:spcAft>
              <a:defRPr/>
            </a:pPr>
            <a:r>
              <a:rPr lang="en-US" sz="2000"/>
              <a:t>A more general form of identification is the stigmatic mark of the "</a:t>
            </a:r>
            <a:r>
              <a:rPr lang="en-US" sz="2000">
                <a:hlinkClick r:id="rId2"/>
              </a:rPr>
              <a:t>scarlet letter</a:t>
            </a:r>
            <a:r>
              <a:rPr lang="en-US" sz="2000"/>
              <a:t>," which gives evidence of past violations. </a:t>
            </a:r>
          </a:p>
          <a:p>
            <a:pPr indent="-274320" fontAlgn="auto">
              <a:lnSpc>
                <a:spcPct val="80000"/>
              </a:lnSpc>
              <a:spcAft>
                <a:spcPts val="0"/>
              </a:spcAft>
              <a:defRPr/>
            </a:pPr>
            <a:r>
              <a:rPr lang="en-US" sz="2000"/>
              <a:t>In some jurisdictions convicted drunk drivers must have special identifying license plates or signs on their cars. The requirement that individuals carry their records, or that these be checked, is equivalent.</a:t>
            </a:r>
          </a:p>
          <a:p>
            <a:pPr indent="-274320" fontAlgn="auto">
              <a:lnSpc>
                <a:spcPct val="80000"/>
              </a:lnSpc>
              <a:spcAft>
                <a:spcPts val="0"/>
              </a:spcAft>
              <a:defRPr/>
            </a:pPr>
            <a:r>
              <a:rPr lang="en-US" sz="2000"/>
              <a:t> In some jurisdictions sex offenders are required to take out newspaper ads accompanied by photographs with warnings that they have been convicted of particular crimes; or their pictures may be prominently displayed around playgrounds.</a:t>
            </a:r>
          </a:p>
          <a:p>
            <a:pPr indent="-274320" fontAlgn="auto">
              <a:lnSpc>
                <a:spcPct val="80000"/>
              </a:lnSpc>
              <a:spcAft>
                <a:spcPts val="0"/>
              </a:spcAft>
              <a:defRPr/>
            </a:pPr>
            <a:r>
              <a:rPr lang="en-US" sz="2000"/>
              <a:t>There is a proposal to electrically shock those under house arrest if they attempt to leave and, if they succeed in leaving, to increase the voltage the farther they stray </a:t>
            </a:r>
          </a:p>
          <a:p>
            <a:pPr indent="-274320" fontAlgn="auto">
              <a:lnSpc>
                <a:spcPct val="80000"/>
              </a:lnSpc>
              <a:spcAft>
                <a:spcPts val="0"/>
              </a:spcAft>
              <a:defRPr/>
            </a:pPr>
            <a:endParaRPr lang="en-US" sz="20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rmAutofit/>
          </a:bodyPr>
          <a:lstStyle/>
          <a:p>
            <a:pPr fontAlgn="auto">
              <a:spcAft>
                <a:spcPts val="0"/>
              </a:spcAft>
              <a:defRPr/>
            </a:pPr>
            <a:r>
              <a:rPr lang="en-US"/>
              <a:t>The Exceptional Case Study Project</a:t>
            </a:r>
          </a:p>
        </p:txBody>
      </p:sp>
      <p:sp>
        <p:nvSpPr>
          <p:cNvPr id="10243" name="Rectangle 3"/>
          <p:cNvSpPr>
            <a:spLocks noGrp="1" noChangeArrowheads="1"/>
          </p:cNvSpPr>
          <p:nvPr>
            <p:ph idx="1"/>
          </p:nvPr>
        </p:nvSpPr>
        <p:spPr/>
        <p:txBody>
          <a:bodyPr rtlCol="0">
            <a:normAutofit fontScale="92500" lnSpcReduction="20000"/>
          </a:bodyPr>
          <a:lstStyle/>
          <a:p>
            <a:pPr indent="-274320" fontAlgn="auto">
              <a:lnSpc>
                <a:spcPct val="80000"/>
              </a:lnSpc>
              <a:spcAft>
                <a:spcPts val="0"/>
              </a:spcAft>
              <a:defRPr/>
            </a:pPr>
            <a:r>
              <a:rPr lang="en-US" sz="2800"/>
              <a:t>In the mid-1990s, the United States Secret Service commissioned a study of 83 individuals known to have attacked or approached with the intent of attacking, a prominent public official or public figure. </a:t>
            </a:r>
          </a:p>
          <a:p>
            <a:pPr indent="-274320" fontAlgn="auto">
              <a:lnSpc>
                <a:spcPct val="80000"/>
              </a:lnSpc>
              <a:spcAft>
                <a:spcPts val="0"/>
              </a:spcAft>
              <a:defRPr/>
            </a:pPr>
            <a:r>
              <a:rPr lang="en-US" sz="2800"/>
              <a:t>. Researchers concluded that attempts to   develop a useful profile of potential assassins were essentially futile. Nonetheless, they identified a key characteristic shared by all of its subjects, namely, patterns of behaviors in the period leading up to the assassination or assassination attempt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rtlCol="0">
            <a:normAutofit/>
          </a:bodyPr>
          <a:lstStyle/>
          <a:p>
            <a:pPr fontAlgn="auto">
              <a:spcAft>
                <a:spcPts val="0"/>
              </a:spcAft>
              <a:defRPr/>
            </a:pPr>
            <a:r>
              <a:rPr lang="en-US"/>
              <a:t>Core Principles of Threat Assessment</a:t>
            </a:r>
          </a:p>
        </p:txBody>
      </p:sp>
      <p:sp>
        <p:nvSpPr>
          <p:cNvPr id="8195" name="Rectangle 3"/>
          <p:cNvSpPr>
            <a:spLocks noGrp="1" noChangeArrowheads="1"/>
          </p:cNvSpPr>
          <p:nvPr>
            <p:ph idx="1"/>
          </p:nvPr>
        </p:nvSpPr>
        <p:spPr/>
        <p:txBody>
          <a:bodyPr/>
          <a:lstStyle/>
          <a:p>
            <a:r>
              <a:rPr lang="en-US" smtClean="0"/>
              <a:t>First, , the study found that any attempts to develop a profile of targeted-violence perpetrators would be neither specific enough to have any real discriminatory value nor sensitive</a:t>
            </a:r>
            <a:r>
              <a:rPr lang="en-US" b="1" smtClean="0"/>
              <a:t> </a:t>
            </a:r>
            <a:r>
              <a:rPr lang="en-US" smtClean="0"/>
              <a:t>enough to effectively identify potential attackers who might fall outside of the “typical profile”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Core Principle 2</a:t>
            </a:r>
          </a:p>
        </p:txBody>
      </p:sp>
      <p:sp>
        <p:nvSpPr>
          <p:cNvPr id="12291" name="Rectangle 3"/>
          <p:cNvSpPr>
            <a:spLocks noGrp="1" noChangeArrowheads="1"/>
          </p:cNvSpPr>
          <p:nvPr>
            <p:ph idx="1"/>
          </p:nvPr>
        </p:nvSpPr>
        <p:spPr/>
        <p:txBody>
          <a:bodyPr rtlCol="0">
            <a:normAutofit fontScale="92500" lnSpcReduction="20000"/>
          </a:bodyPr>
          <a:lstStyle/>
          <a:p>
            <a:pPr indent="-274320" fontAlgn="auto">
              <a:lnSpc>
                <a:spcPct val="80000"/>
              </a:lnSpc>
              <a:spcAft>
                <a:spcPts val="0"/>
              </a:spcAft>
              <a:defRPr/>
            </a:pPr>
            <a:r>
              <a:rPr lang="en-US" sz="2800"/>
              <a:t>Second, threat assessment draws a critical distinction between making a threat and posing a threat. The working premise is that the majority of individuals who make specific threats of violence never carry them out, and that many cases of specific violence   involve no explicit threats before any action is taken.</a:t>
            </a:r>
          </a:p>
          <a:p>
            <a:pPr indent="-274320" fontAlgn="auto">
              <a:lnSpc>
                <a:spcPct val="80000"/>
              </a:lnSpc>
              <a:spcAft>
                <a:spcPts val="0"/>
              </a:spcAft>
              <a:defRPr/>
            </a:pPr>
            <a:r>
              <a:rPr lang="en-US" sz="2800"/>
              <a:t>Although 77% of the ECSP sample had communicated their threat to someone before the incident, threat assessment views articulated threats as neither necessary nor sufficient for the presence of an actual threat.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Core Principle 3</a:t>
            </a:r>
          </a:p>
        </p:txBody>
      </p:sp>
      <p:sp>
        <p:nvSpPr>
          <p:cNvPr id="13315" name="Rectangle 3"/>
          <p:cNvSpPr>
            <a:spLocks noGrp="1" noChangeArrowheads="1"/>
          </p:cNvSpPr>
          <p:nvPr>
            <p:ph idx="1"/>
          </p:nvPr>
        </p:nvSpPr>
        <p:spPr/>
        <p:txBody>
          <a:bodyPr rtlCol="0">
            <a:normAutofit fontScale="92500" lnSpcReduction="20000"/>
          </a:bodyPr>
          <a:lstStyle/>
          <a:p>
            <a:pPr indent="-274320" fontAlgn="auto">
              <a:lnSpc>
                <a:spcPct val="90000"/>
              </a:lnSpc>
              <a:spcAft>
                <a:spcPts val="0"/>
              </a:spcAft>
              <a:defRPr/>
            </a:pPr>
            <a:r>
              <a:rPr lang="en-US" sz="2800"/>
              <a:t>Third, acts of targeted violence are not spontaneous events but are planned activities that typically permeate the thoughts of potential perpetrators in the period leading up to the violence.</a:t>
            </a:r>
          </a:p>
          <a:p>
            <a:pPr indent="-274320" fontAlgn="auto">
              <a:lnSpc>
                <a:spcPct val="90000"/>
              </a:lnSpc>
              <a:spcAft>
                <a:spcPts val="0"/>
              </a:spcAft>
              <a:defRPr/>
            </a:pPr>
            <a:r>
              <a:rPr lang="en-US" sz="2800"/>
              <a:t> Threat assessment views virtually all acts of targeted violence as preceded by a chain of behaviors, and,</a:t>
            </a:r>
          </a:p>
          <a:p>
            <a:pPr indent="-274320" fontAlgn="auto">
              <a:lnSpc>
                <a:spcPct val="90000"/>
              </a:lnSpc>
              <a:spcAft>
                <a:spcPts val="0"/>
              </a:spcAft>
              <a:defRPr/>
            </a:pPr>
            <a:r>
              <a:rPr lang="en-US" sz="2800"/>
              <a:t> There are a series of behavioral warning signs that are amenable to identification and interdiction.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Core Principle 4</a:t>
            </a:r>
          </a:p>
        </p:txBody>
      </p:sp>
      <p:sp>
        <p:nvSpPr>
          <p:cNvPr id="14339" name="Rectangle 3"/>
          <p:cNvSpPr>
            <a:spLocks noGrp="1" noChangeArrowheads="1"/>
          </p:cNvSpPr>
          <p:nvPr>
            <p:ph idx="1"/>
          </p:nvPr>
        </p:nvSpPr>
        <p:spPr/>
        <p:txBody>
          <a:bodyPr rtlCol="0">
            <a:normAutofit fontScale="92500" lnSpcReduction="20000"/>
          </a:bodyPr>
          <a:lstStyle/>
          <a:p>
            <a:pPr indent="-274320" fontAlgn="auto">
              <a:lnSpc>
                <a:spcPct val="90000"/>
              </a:lnSpc>
              <a:spcAft>
                <a:spcPts val="0"/>
              </a:spcAft>
              <a:defRPr/>
            </a:pPr>
            <a:r>
              <a:rPr lang="en-US" sz="2800"/>
              <a:t>Fourth, threat assessment takes a dynamic view of the etiology of targeted violence, holding that the trajectory from idea to execution is highly influenced by interactions between would-be attackers, their views of and perceived relations with the target, and a range of situational variables. </a:t>
            </a:r>
          </a:p>
          <a:p>
            <a:pPr indent="-274320" fontAlgn="auto">
              <a:lnSpc>
                <a:spcPct val="90000"/>
              </a:lnSpc>
              <a:spcAft>
                <a:spcPts val="0"/>
              </a:spcAft>
              <a:defRPr/>
            </a:pPr>
            <a:r>
              <a:rPr lang="en-US" sz="2800"/>
              <a:t>Effective prevention and interdiction involves evaluating interactions among potential perpetrators, situational and opportunistic contexts, and potential targets.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fontScale="90000"/>
          </a:bodyPr>
          <a:lstStyle/>
          <a:p>
            <a:pPr fontAlgn="auto">
              <a:spcAft>
                <a:spcPts val="0"/>
              </a:spcAft>
              <a:defRPr/>
            </a:pPr>
            <a:r>
              <a:rPr lang="en-US"/>
              <a:t>Can We Accurately Profile Likely Terrorists?</a:t>
            </a:r>
          </a:p>
        </p:txBody>
      </p:sp>
      <p:sp>
        <p:nvSpPr>
          <p:cNvPr id="8195" name="Rectangle 3"/>
          <p:cNvSpPr>
            <a:spLocks noGrp="1" noChangeArrowheads="1"/>
          </p:cNvSpPr>
          <p:nvPr>
            <p:ph idx="1"/>
          </p:nvPr>
        </p:nvSpPr>
        <p:spPr/>
        <p:txBody>
          <a:bodyPr rtlCol="0">
            <a:normAutofit/>
          </a:bodyPr>
          <a:lstStyle/>
          <a:p>
            <a:pPr indent="-274320" fontAlgn="auto">
              <a:lnSpc>
                <a:spcPct val="90000"/>
              </a:lnSpc>
              <a:spcAft>
                <a:spcPts val="0"/>
              </a:spcAft>
              <a:defRPr/>
            </a:pPr>
            <a:r>
              <a:rPr lang="en-US"/>
              <a:t>Borum (2004) refutes the notion that there is a “terrorist personality” or any valid psychological, demographic, or behavioral profile of a terrorist (see also Horgan, 2003). </a:t>
            </a:r>
          </a:p>
          <a:p>
            <a:pPr indent="-274320" fontAlgn="auto">
              <a:lnSpc>
                <a:spcPct val="90000"/>
              </a:lnSpc>
              <a:spcAft>
                <a:spcPts val="0"/>
              </a:spcAft>
              <a:defRPr/>
            </a:pPr>
            <a:r>
              <a:rPr lang="en-US"/>
              <a:t>The problem with this approach is its lack of both specificity (the ability to exclude “false positives”) and sensitivity (the ability to avoid “false negatives”). </a:t>
            </a:r>
          </a:p>
          <a:p>
            <a:pPr indent="-274320" fontAlgn="auto">
              <a:lnSpc>
                <a:spcPct val="90000"/>
              </a:lnSpc>
              <a:spcAft>
                <a:spcPts val="0"/>
              </a:spcAft>
              <a:defRPr/>
            </a:pPr>
            <a:r>
              <a:rPr lang="en-US"/>
              <a:t> The identification and assessment of terrorism risk becomes far more dependent on sophisticated systems of intelligence than assessment of most other forms of targeted violence.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262</TotalTime>
  <Words>3028</Words>
  <Application>Microsoft Office PowerPoint</Application>
  <PresentationFormat>On-screen Show (4:3)</PresentationFormat>
  <Paragraphs>199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Angles</vt:lpstr>
      <vt:lpstr>Crime Prevention and Soft, Information based, Technology</vt:lpstr>
      <vt:lpstr>Preventing Terrorism Using Soft Technology</vt:lpstr>
      <vt:lpstr>Information technology and the Surveillance State</vt:lpstr>
      <vt:lpstr>The Exceptional Case Study Project</vt:lpstr>
      <vt:lpstr>Core Principles of Threat Assessment</vt:lpstr>
      <vt:lpstr>Core Principle 2</vt:lpstr>
      <vt:lpstr>Core Principle 3</vt:lpstr>
      <vt:lpstr>Core Principle 4</vt:lpstr>
      <vt:lpstr>Can We Accurately Profile Likely Terrorists?</vt:lpstr>
      <vt:lpstr>Threat Assessment Process</vt:lpstr>
      <vt:lpstr>Threat Assessment Instruments </vt:lpstr>
      <vt:lpstr>Preventing Homicide</vt:lpstr>
      <vt:lpstr>Can School Violence be Prevented?</vt:lpstr>
      <vt:lpstr>Can Sex Crime be Prevented?</vt:lpstr>
      <vt:lpstr>Myths and Facts about Sex Offenders</vt:lpstr>
      <vt:lpstr>Myth 2</vt:lpstr>
      <vt:lpstr>Myth 3</vt:lpstr>
      <vt:lpstr>Myth 4</vt:lpstr>
      <vt:lpstr>Myth 5</vt:lpstr>
      <vt:lpstr>Other Myths About Sex Offenders</vt:lpstr>
      <vt:lpstr>Can Sexual Assault be Prevented using Soft Technology? Examples</vt:lpstr>
      <vt:lpstr>Soft Technology Applications</vt:lpstr>
      <vt:lpstr>Soft Technology Applications</vt:lpstr>
      <vt:lpstr>Soft Technology Applications</vt:lpstr>
      <vt:lpstr>Soft Technology Applications</vt:lpstr>
      <vt:lpstr>Soft Technology Applications</vt:lpstr>
      <vt:lpstr>Soft Technology Application</vt:lpstr>
      <vt:lpstr>Risk Assessment Tools</vt:lpstr>
      <vt:lpstr>Risk Instruments</vt:lpstr>
      <vt:lpstr>Crime Prevention</vt:lpstr>
      <vt:lpstr>Target Removal </vt:lpstr>
      <vt:lpstr>Target Devaluation </vt:lpstr>
      <vt:lpstr>Target Insulation </vt:lpstr>
      <vt:lpstr>Offender Incapacitation </vt:lpstr>
      <vt:lpstr>Offender Exclusion </vt:lpstr>
      <vt:lpstr>Examples of Offender Exclusion</vt:lpstr>
      <vt:lpstr>Offense, Offender, and Target Identification </vt:lpstr>
      <vt:lpstr>Other Examples of Identification Strategies</vt:lpstr>
    </vt:vector>
  </TitlesOfParts>
  <Company>UMass Lowell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Prevention and Soft Technology</dc:title>
  <dc:creator>Administrator</dc:creator>
  <cp:lastModifiedBy>Carol</cp:lastModifiedBy>
  <cp:revision>17</cp:revision>
  <dcterms:created xsi:type="dcterms:W3CDTF">2008-10-07T13:31:58Z</dcterms:created>
  <dcterms:modified xsi:type="dcterms:W3CDTF">2015-09-17T13:47:55Z</dcterms:modified>
</cp:coreProperties>
</file>