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86" r:id="rId3"/>
    <p:sldId id="287" r:id="rId4"/>
    <p:sldId id="288" r:id="rId5"/>
    <p:sldId id="258" r:id="rId6"/>
    <p:sldId id="263" r:id="rId7"/>
    <p:sldId id="290" r:id="rId8"/>
    <p:sldId id="283" r:id="rId9"/>
    <p:sldId id="284" r:id="rId10"/>
    <p:sldId id="285" r:id="rId11"/>
    <p:sldId id="264" r:id="rId12"/>
    <p:sldId id="265" r:id="rId13"/>
    <p:sldId id="266" r:id="rId14"/>
    <p:sldId id="260" r:id="rId15"/>
    <p:sldId id="282" r:id="rId16"/>
    <p:sldId id="261" r:id="rId17"/>
    <p:sldId id="269" r:id="rId18"/>
    <p:sldId id="270" r:id="rId19"/>
    <p:sldId id="280" r:id="rId20"/>
    <p:sldId id="281" r:id="rId21"/>
    <p:sldId id="262" r:id="rId22"/>
    <p:sldId id="274" r:id="rId23"/>
    <p:sldId id="275" r:id="rId24"/>
    <p:sldId id="276" r:id="rId25"/>
    <p:sldId id="268" r:id="rId26"/>
    <p:sldId id="272" r:id="rId27"/>
    <p:sldId id="277" r:id="rId28"/>
    <p:sldId id="278" r:id="rId29"/>
    <p:sldId id="279" r:id="rId30"/>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latin typeface="Constantia" pitchFamily="18" charset="0"/>
              </a:defRPr>
            </a:lvl1pPr>
          </a:lstStyle>
          <a:p>
            <a:endParaRPr lang="en-US" dirty="0"/>
          </a:p>
        </p:txBody>
      </p:sp>
      <p:sp>
        <p:nvSpPr>
          <p:cNvPr id="44035" name="Rectangle 3"/>
          <p:cNvSpPr>
            <a:spLocks noGrp="1" noChangeArrowheads="1"/>
          </p:cNvSpPr>
          <p:nvPr>
            <p:ph type="dt" idx="1"/>
          </p:nvPr>
        </p:nvSpPr>
        <p:spPr bwMode="auto">
          <a:xfrm>
            <a:off x="3995217" y="0"/>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latin typeface="Constantia" pitchFamily="18" charset="0"/>
              </a:defRPr>
            </a:lvl1pPr>
          </a:lstStyle>
          <a:p>
            <a:fld id="{498D7379-1B9D-4957-85AF-190535210148}" type="datetimeFigureOut">
              <a:rPr lang="en-US"/>
              <a:pPr/>
              <a:t>9/25/2012</a:t>
            </a:fld>
            <a:endParaRPr lang="en-US" dirty="0"/>
          </a:p>
        </p:txBody>
      </p:sp>
      <p:sp>
        <p:nvSpPr>
          <p:cNvPr id="44036"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705327" y="4421823"/>
            <a:ext cx="5642610" cy="418909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8842029"/>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latin typeface="Constantia" pitchFamily="18" charset="0"/>
              </a:defRPr>
            </a:lvl1pPr>
          </a:lstStyle>
          <a:p>
            <a:endParaRPr lang="en-US" dirty="0"/>
          </a:p>
        </p:txBody>
      </p:sp>
      <p:sp>
        <p:nvSpPr>
          <p:cNvPr id="44039" name="Rectangle 7"/>
          <p:cNvSpPr>
            <a:spLocks noGrp="1" noChangeArrowheads="1"/>
          </p:cNvSpPr>
          <p:nvPr>
            <p:ph type="sldNum" sz="quarter" idx="5"/>
          </p:nvPr>
        </p:nvSpPr>
        <p:spPr bwMode="auto">
          <a:xfrm>
            <a:off x="3995217" y="8842029"/>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latin typeface="Constantia" pitchFamily="18" charset="0"/>
              </a:defRPr>
            </a:lvl1pPr>
          </a:lstStyle>
          <a:p>
            <a:fld id="{DFA9389F-BE2B-4DD7-867E-6EF91D6F9EF4}" type="slidenum">
              <a:rPr lang="en-US"/>
              <a:pPr/>
              <a:t>‹#›</a:t>
            </a:fld>
            <a:endParaRPr lang="en-US" dirty="0"/>
          </a:p>
        </p:txBody>
      </p:sp>
    </p:spTree>
    <p:extLst>
      <p:ext uri="{BB962C8B-B14F-4D97-AF65-F5344CB8AC3E}">
        <p14:creationId xmlns:p14="http://schemas.microsoft.com/office/powerpoint/2010/main" val="25383317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28B34EB-920B-46A2-B994-457EABCCD8BA}" type="datetimeFigureOut">
              <a:rPr lang="en-US"/>
              <a:pPr>
                <a:defRPr/>
              </a:pPr>
              <a:t>9/25/2012</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37166EAD-03C4-4CF5-80BE-6EB7F2CE031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DFB5D5-57EE-4546-8F90-2891A5CF453A}" type="datetimeFigureOut">
              <a:rPr lang="en-US"/>
              <a:pPr>
                <a:defRPr/>
              </a:pPr>
              <a:t>9/25/2012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157152D-4B25-42C4-A51C-57ECB1B5C5E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745E58-CE90-4DB7-91C6-F5D5287CB544}" type="datetimeFigureOut">
              <a:rPr lang="en-US"/>
              <a:pPr>
                <a:defRPr/>
              </a:pPr>
              <a:t>9/25/2012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2766BB3-FD1F-4A01-A3D7-395C70B8B45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F3683EE-3AD1-43E6-A84D-9FCE0DC401D7}" type="datetimeFigureOut">
              <a:rPr lang="en-US"/>
              <a:pPr>
                <a:defRPr/>
              </a:pPr>
              <a:t>9/25/2012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DC9F032-A869-4DEF-8644-CEDA80A0818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0DAFAE-A0C4-4FA7-A4BC-D12351DF8A4D}" type="datetimeFigureOut">
              <a:rPr lang="en-US"/>
              <a:pPr>
                <a:defRPr/>
              </a:pPr>
              <a:t>9/25/2012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96CEF1-739A-4506-A115-981A519FD5A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07AA126-F877-44B1-8D84-7526B87857F0}" type="datetimeFigureOut">
              <a:rPr lang="en-US"/>
              <a:pPr>
                <a:defRPr/>
              </a:pPr>
              <a:t>9/25/2012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58F97102-C43B-40A6-8C5F-4601E8EBB3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69492B8-1F64-459F-BBE1-E571EE23C64E}" type="datetimeFigureOut">
              <a:rPr lang="en-US"/>
              <a:pPr>
                <a:defRPr/>
              </a:pPr>
              <a:t>9/25/2012</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1D1CBFA5-0278-46B8-81A0-15DE48A5C8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44C2D50-D419-49F7-8BE5-E4B197F84503}" type="datetimeFigureOut">
              <a:rPr lang="en-US"/>
              <a:pPr>
                <a:defRPr/>
              </a:pPr>
              <a:t>9/25/2012</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D928335-E06B-433B-B3D7-D5A846994E8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98B4CA0-AB05-4B4C-9058-BB60956D1832}" type="datetimeFigureOut">
              <a:rPr lang="en-US"/>
              <a:pPr>
                <a:defRPr/>
              </a:pPr>
              <a:t>9/25/2012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FE46E78C-9E2F-4024-8616-962E2DF8E2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4BFA4B7-7A80-471E-BBEB-076DBE4C7C5D}" type="datetimeFigureOut">
              <a:rPr lang="en-US"/>
              <a:pPr>
                <a:defRPr/>
              </a:pPr>
              <a:t>9/25/2012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CF3E61E-3636-41C4-97A5-E4E41F6BDAE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AAA4670-73ED-4350-81FA-0C644E5244B2}" type="datetimeFigureOut">
              <a:rPr lang="en-US"/>
              <a:pPr>
                <a:defRPr/>
              </a:pPr>
              <a:t>9/25/2012</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D9553C8-01E7-48B1-8DEC-54056CA3FA6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DD3FC53D-2F6C-4799-88E2-0D5EDEE621AD}" type="datetimeFigureOut">
              <a:rPr lang="en-US"/>
              <a:pPr>
                <a:defRPr/>
              </a:pPr>
              <a:t>9/25/2012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5076CAA-E941-4912-9D8B-B8AC0D546100}"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85800" y="4419600"/>
            <a:ext cx="7848600" cy="2209800"/>
          </a:xfrm>
        </p:spPr>
        <p:txBody>
          <a:bodyPr/>
          <a:lstStyle/>
          <a:p>
            <a:r>
              <a:rPr lang="en-US" dirty="0" smtClean="0"/>
              <a:t>James </a:t>
            </a:r>
            <a:r>
              <a:rPr lang="en-US" dirty="0" err="1" smtClean="0"/>
              <a:t>M.Byrne</a:t>
            </a:r>
            <a:r>
              <a:rPr lang="en-US" dirty="0" smtClean="0"/>
              <a:t>,  University of </a:t>
            </a:r>
            <a:r>
              <a:rPr lang="en-US" dirty="0" err="1" smtClean="0"/>
              <a:t>Massachusetts,Lowell</a:t>
            </a:r>
            <a:r>
              <a:rPr lang="en-US" dirty="0" smtClean="0"/>
              <a:t> </a:t>
            </a:r>
          </a:p>
          <a:p>
            <a:r>
              <a:rPr lang="en-US" dirty="0" smtClean="0"/>
              <a:t>And Don Hummer, Penn State, Harrisburg</a:t>
            </a:r>
          </a:p>
          <a:p>
            <a:r>
              <a:rPr lang="en-US" dirty="0" smtClean="0"/>
              <a:t>  </a:t>
            </a:r>
            <a:r>
              <a:rPr lang="en-US" i="1" dirty="0" smtClean="0"/>
              <a:t>Presentation at the European Society of Criminology Annual Meeting, Sept.13,2012, Bilbao, Spain</a:t>
            </a:r>
            <a:endParaRPr lang="en-US" i="1" dirty="0"/>
          </a:p>
        </p:txBody>
      </p:sp>
      <p:sp>
        <p:nvSpPr>
          <p:cNvPr id="5" name="Title 4"/>
          <p:cNvSpPr>
            <a:spLocks noGrp="1"/>
          </p:cNvSpPr>
          <p:nvPr>
            <p:ph type="ctrTitle"/>
          </p:nvPr>
        </p:nvSpPr>
        <p:spPr/>
        <p:txBody>
          <a:bodyPr>
            <a:normAutofit fontScale="90000"/>
          </a:bodyPr>
          <a:lstStyle/>
          <a:p>
            <a:r>
              <a:rPr lang="en-US" dirty="0" smtClean="0"/>
              <a:t>Organized Crime and Internet Gambling: Is There A Link?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Brent Beckley – Absolute Poker/Cereus</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                      * Founded in 2003. Locus of Operation – Aruba</a:t>
            </a:r>
          </a:p>
          <a:p>
            <a:r>
              <a:rPr lang="en-US" dirty="0"/>
              <a:t> </a:t>
            </a:r>
            <a:r>
              <a:rPr lang="en-US" dirty="0" smtClean="0"/>
              <a:t>                     * Several officers have been connected to</a:t>
            </a:r>
          </a:p>
          <a:p>
            <a:r>
              <a:rPr lang="en-US" dirty="0"/>
              <a:t> </a:t>
            </a:r>
            <a:r>
              <a:rPr lang="en-US" dirty="0" smtClean="0"/>
              <a:t>                      organized crime entities in Aruba and elsewhere</a:t>
            </a:r>
          </a:p>
          <a:p>
            <a:r>
              <a:rPr lang="en-US" dirty="0"/>
              <a:t> </a:t>
            </a:r>
            <a:r>
              <a:rPr lang="en-US" dirty="0" smtClean="0"/>
              <a:t>                      as well with corrupt government officials</a:t>
            </a:r>
          </a:p>
          <a:p>
            <a:endParaRPr lang="en-US" dirty="0"/>
          </a:p>
          <a:p>
            <a:r>
              <a:rPr lang="en-US" dirty="0" smtClean="0"/>
              <a:t>Beckley was charged on Black Friday with, and subsequently pled guilty in December 2011 to, bank fraud, wire fraud, and violating the UIGEA. In July 2012, He was sentenced to 14 months imprisonment to commence no later than October 1, 2012.</a:t>
            </a:r>
          </a:p>
          <a:p>
            <a:r>
              <a:rPr lang="en-US" dirty="0" smtClean="0"/>
              <a:t>Beckley’s half brother and co-owner of Absolute, Scott Tom, was indicted on similar charges, but his whereabouts are unknown.</a:t>
            </a:r>
          </a:p>
          <a:p>
            <a:r>
              <a:rPr lang="en-US" dirty="0" smtClean="0"/>
              <a:t>Absolute Poker/Cereus entered liquidation in October 2011</a:t>
            </a:r>
          </a:p>
          <a:p>
            <a:endParaRPr lang="en-US" dirty="0"/>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828800"/>
            <a:ext cx="16002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896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400" dirty="0" smtClean="0"/>
              <a:t>Online Gambling and The Rake: the cost of making a bet online</a:t>
            </a:r>
            <a:endParaRPr lang="en-US" sz="4400" dirty="0"/>
          </a:p>
        </p:txBody>
      </p:sp>
      <p:sp>
        <p:nvSpPr>
          <p:cNvPr id="3" name="Content Placeholder 2"/>
          <p:cNvSpPr>
            <a:spLocks noGrp="1"/>
          </p:cNvSpPr>
          <p:nvPr>
            <p:ph idx="1"/>
          </p:nvPr>
        </p:nvSpPr>
        <p:spPr/>
        <p:txBody>
          <a:bodyPr/>
          <a:lstStyle/>
          <a:p>
            <a:r>
              <a:rPr lang="en-US" b="1" dirty="0" smtClean="0"/>
              <a:t> Raking Profits</a:t>
            </a:r>
            <a:r>
              <a:rPr lang="en-US" dirty="0" smtClean="0"/>
              <a:t>:“Of the billions of dollars in payment transactions that the Poker Companies tricked U.S. banks into processing, approximately one-third or more of the funds went directly to the Poker Companies as revenue through the "rake" charged to players on almost every poker hand played online”( </a:t>
            </a:r>
            <a:r>
              <a:rPr lang="en-US" i="1" dirty="0" smtClean="0"/>
              <a:t>Federal Indictment</a:t>
            </a:r>
            <a:r>
              <a:rPr lang="en-US" dirty="0" smtClean="0"/>
              <a:t>)</a:t>
            </a:r>
          </a:p>
          <a:p>
            <a:r>
              <a:rPr lang="en-US" b="1" dirty="0" smtClean="0"/>
              <a:t>Organized crime </a:t>
            </a:r>
            <a:r>
              <a:rPr lang="en-US" dirty="0" smtClean="0"/>
              <a:t>groups would certainly be interested in this type of business opportunity—but so would legitimate business groups.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Law Challenges</a:t>
            </a:r>
            <a:endParaRPr lang="en-US" dirty="0"/>
          </a:p>
        </p:txBody>
      </p:sp>
      <p:sp>
        <p:nvSpPr>
          <p:cNvPr id="3" name="Content Placeholder 2"/>
          <p:cNvSpPr>
            <a:spLocks noGrp="1"/>
          </p:cNvSpPr>
          <p:nvPr>
            <p:ph idx="1"/>
          </p:nvPr>
        </p:nvSpPr>
        <p:spPr/>
        <p:txBody>
          <a:bodyPr/>
          <a:lstStyle/>
          <a:p>
            <a:r>
              <a:rPr lang="en-US" b="1" dirty="0" smtClean="0"/>
              <a:t>IS it really a crime? </a:t>
            </a:r>
            <a:r>
              <a:rPr lang="en-US" dirty="0" smtClean="0"/>
              <a:t>U.S. is criminalizing behavior that is legal in most other countries. </a:t>
            </a:r>
          </a:p>
          <a:p>
            <a:r>
              <a:rPr lang="en-US" b="1" dirty="0" smtClean="0"/>
              <a:t>Control</a:t>
            </a:r>
            <a:r>
              <a:rPr lang="en-US" dirty="0" smtClean="0"/>
              <a:t>: If the company is not physically located in the U.S., how can we regulate it?</a:t>
            </a:r>
          </a:p>
          <a:p>
            <a:r>
              <a:rPr lang="en-US" b="1" dirty="0" smtClean="0"/>
              <a:t>Why criminalize? </a:t>
            </a:r>
            <a:r>
              <a:rPr lang="en-US" dirty="0" smtClean="0"/>
              <a:t>Is the real issue here outsourcing of jobs—and revenue– rather than the behavior itself?</a:t>
            </a:r>
          </a:p>
          <a:p>
            <a:r>
              <a:rPr lang="en-US" b="1" dirty="0" smtClean="0"/>
              <a:t>International Case Law</a:t>
            </a:r>
            <a:r>
              <a:rPr lang="en-US" dirty="0" smtClean="0"/>
              <a:t>: Antigua took the U.S. to court in 2003 and won a decision at the World Trade Organization in 2004. </a:t>
            </a:r>
          </a:p>
          <a:p>
            <a:r>
              <a:rPr lang="en-US" b="1" dirty="0" smtClean="0"/>
              <a:t>Issue</a:t>
            </a:r>
            <a:r>
              <a:rPr lang="en-US" dirty="0" smtClean="0"/>
              <a:t>: Disguised restraint of trade: gambling legal in U.S. in every state except Utah and Hawaii( </a:t>
            </a:r>
            <a:r>
              <a:rPr lang="en-US" sz="1600" dirty="0" err="1" smtClean="0"/>
              <a:t>Pontel</a:t>
            </a:r>
            <a:r>
              <a:rPr lang="en-US" sz="1600" dirty="0" smtClean="0"/>
              <a:t>, </a:t>
            </a:r>
            <a:r>
              <a:rPr lang="en-US" sz="1600" dirty="0" err="1" smtClean="0"/>
              <a:t>Geis</a:t>
            </a:r>
            <a:r>
              <a:rPr lang="en-US" sz="1600" dirty="0" smtClean="0"/>
              <a:t> and Brown, 2011).</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Intra-State Law Challenges</a:t>
            </a:r>
            <a:endParaRPr lang="en-US" dirty="0"/>
          </a:p>
        </p:txBody>
      </p:sp>
      <p:sp>
        <p:nvSpPr>
          <p:cNvPr id="3" name="Content Placeholder 2"/>
          <p:cNvSpPr>
            <a:spLocks noGrp="1"/>
          </p:cNvSpPr>
          <p:nvPr>
            <p:ph idx="1"/>
          </p:nvPr>
        </p:nvSpPr>
        <p:spPr/>
        <p:txBody>
          <a:bodyPr/>
          <a:lstStyle/>
          <a:p>
            <a:r>
              <a:rPr lang="en-US" dirty="0" smtClean="0"/>
              <a:t> </a:t>
            </a:r>
            <a:r>
              <a:rPr lang="en-US" b="1" dirty="0" smtClean="0"/>
              <a:t>Conflicting Laws</a:t>
            </a:r>
            <a:r>
              <a:rPr lang="en-US" dirty="0" smtClean="0"/>
              <a:t>: Several States have either passed or have legislation pending to legalize intra-state gambling, with the prospect of increased tax revenues for the state.</a:t>
            </a:r>
          </a:p>
          <a:p>
            <a:r>
              <a:rPr lang="en-US" b="1" dirty="0" smtClean="0"/>
              <a:t>Pending Conflicts between Federal and State Lawmakers</a:t>
            </a:r>
            <a:r>
              <a:rPr lang="en-US" dirty="0" smtClean="0"/>
              <a:t>: It is unclear whether state laws allowing intra state gambling conflict with the current federal laws prohibiting interstate/ internet gambling.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online players?</a:t>
            </a:r>
            <a:endParaRPr lang="en-US" dirty="0"/>
          </a:p>
        </p:txBody>
      </p:sp>
      <p:sp>
        <p:nvSpPr>
          <p:cNvPr id="3" name="Content Placeholder 2"/>
          <p:cNvSpPr>
            <a:spLocks noGrp="1"/>
          </p:cNvSpPr>
          <p:nvPr>
            <p:ph idx="1"/>
          </p:nvPr>
        </p:nvSpPr>
        <p:spPr/>
        <p:txBody>
          <a:bodyPr/>
          <a:lstStyle/>
          <a:p>
            <a:r>
              <a:rPr lang="en-US" b="1" dirty="0" smtClean="0"/>
              <a:t>Prevalence</a:t>
            </a:r>
            <a:r>
              <a:rPr lang="en-US" dirty="0" smtClean="0"/>
              <a:t>:23 million play poker; 15 million play online, about 7 million play online for money at least once per month.</a:t>
            </a:r>
          </a:p>
          <a:p>
            <a:r>
              <a:rPr lang="en-US" b="1" dirty="0" smtClean="0"/>
              <a:t>Profile: </a:t>
            </a:r>
            <a:r>
              <a:rPr lang="en-US" dirty="0" smtClean="0"/>
              <a:t>76% male, 58% under 35 years old</a:t>
            </a:r>
          </a:p>
          <a:p>
            <a:pPr>
              <a:buNone/>
            </a:pPr>
            <a:r>
              <a:rPr lang="en-US" b="1" dirty="0" smtClean="0"/>
              <a:t>Research on online gambling patterns</a:t>
            </a:r>
            <a:r>
              <a:rPr lang="en-US" dirty="0" smtClean="0"/>
              <a:t>: A variety of behavioral tracking tools are currently used by the industry to examine player gambling patterns, such as </a:t>
            </a:r>
            <a:r>
              <a:rPr lang="en-US" dirty="0" err="1" smtClean="0"/>
              <a:t>PLayScan</a:t>
            </a:r>
            <a:r>
              <a:rPr lang="en-US" dirty="0" smtClean="0"/>
              <a:t>, developed by a Swedish gaming company. At present, we know more about players outside than inside the United States.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Organized Crime Connection: Myths and Realities</a:t>
            </a:r>
            <a:endParaRPr lang="en-US" sz="3600" dirty="0"/>
          </a:p>
        </p:txBody>
      </p:sp>
      <p:sp>
        <p:nvSpPr>
          <p:cNvPr id="3" name="Content Placeholder 2"/>
          <p:cNvSpPr>
            <a:spLocks noGrp="1"/>
          </p:cNvSpPr>
          <p:nvPr>
            <p:ph idx="1"/>
          </p:nvPr>
        </p:nvSpPr>
        <p:spPr/>
        <p:txBody>
          <a:bodyPr/>
          <a:lstStyle/>
          <a:p>
            <a:r>
              <a:rPr lang="en-US" b="1" dirty="0" smtClean="0"/>
              <a:t>Myth</a:t>
            </a:r>
            <a:r>
              <a:rPr lang="en-US" dirty="0" smtClean="0"/>
              <a:t>: An examination of the profiles of the Big Three Internet Poker Companies does not reveal any obvious organized crime connections for two of the big 3. </a:t>
            </a:r>
          </a:p>
          <a:p>
            <a:r>
              <a:rPr lang="en-US" b="1" dirty="0" smtClean="0"/>
              <a:t>Realities</a:t>
            </a:r>
            <a:r>
              <a:rPr lang="en-US" dirty="0" smtClean="0"/>
              <a:t>: one of the big 3—Absolut Poker—has been linked to organized crime.</a:t>
            </a:r>
          </a:p>
          <a:p>
            <a:r>
              <a:rPr lang="en-US" dirty="0" smtClean="0"/>
              <a:t> Organized crime groups have been linked to a wide range of criminal activities related both to the operation of the sites and to the actual gaming activity.</a:t>
            </a:r>
          </a:p>
          <a:p>
            <a:r>
              <a:rPr lang="en-US" dirty="0" smtClean="0"/>
              <a:t> Individuals with known links to organized crime have been arrested in the United States for a variety of crimes related to internet gambling.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Potential Risks Associated with Internet Gambling: Are they Real? A Review of the Available Evidence</a:t>
            </a:r>
            <a:endParaRPr lang="en-US" sz="4400" dirty="0"/>
          </a:p>
        </p:txBody>
      </p:sp>
      <p:sp>
        <p:nvSpPr>
          <p:cNvPr id="3" name="Content Placeholder 2"/>
          <p:cNvSpPr>
            <a:spLocks noGrp="1"/>
          </p:cNvSpPr>
          <p:nvPr>
            <p:ph idx="1"/>
          </p:nvPr>
        </p:nvSpPr>
        <p:spPr/>
        <p:txBody>
          <a:bodyPr/>
          <a:lstStyle/>
          <a:p>
            <a:r>
              <a:rPr lang="en-US" dirty="0" smtClean="0"/>
              <a:t>1. Gambling by minors</a:t>
            </a:r>
          </a:p>
          <a:p>
            <a:r>
              <a:rPr lang="en-US" dirty="0" smtClean="0"/>
              <a:t>2. Organized crime and online gambling</a:t>
            </a:r>
          </a:p>
          <a:p>
            <a:r>
              <a:rPr lang="en-US" dirty="0"/>
              <a:t>3</a:t>
            </a:r>
            <a:r>
              <a:rPr lang="en-US" dirty="0" smtClean="0"/>
              <a:t>. Criminal and fraudulent behavior</a:t>
            </a:r>
          </a:p>
          <a:p>
            <a:r>
              <a:rPr lang="en-US" dirty="0"/>
              <a:t>4</a:t>
            </a:r>
            <a:r>
              <a:rPr lang="en-US" dirty="0" smtClean="0"/>
              <a:t>. Network access, data privacy, and security issues</a:t>
            </a:r>
          </a:p>
          <a:p>
            <a:r>
              <a:rPr lang="en-US" dirty="0"/>
              <a:t>5</a:t>
            </a:r>
            <a:r>
              <a:rPr lang="en-US" dirty="0" smtClean="0"/>
              <a:t>. Problem gambling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Prevalence</a:t>
            </a:r>
            <a:r>
              <a:rPr lang="en-US" dirty="0" smtClean="0"/>
              <a:t>: The evidence to date suggests that kids gamble, with a significant number gambling online.</a:t>
            </a:r>
          </a:p>
          <a:p>
            <a:r>
              <a:rPr lang="en-US" b="1" dirty="0" smtClean="0"/>
              <a:t>Problem Gambling</a:t>
            </a:r>
            <a:r>
              <a:rPr lang="en-US" dirty="0" smtClean="0"/>
              <a:t>: a “ small subgroup of these adolescents( 4-7%) exhibit serious patterns of pathological gambling, and another 10-15% were at risk of either developing or returning to a serious gambling problem”( Sparrow, 2010:16).</a:t>
            </a:r>
          </a:p>
          <a:p>
            <a:r>
              <a:rPr lang="en-US" b="1" dirty="0" smtClean="0"/>
              <a:t>Preventing online gambling by minors: </a:t>
            </a:r>
            <a:r>
              <a:rPr lang="en-US" dirty="0" smtClean="0"/>
              <a:t>Owners claim that they have technologies in place to control access points and limit online gambling by minors.</a:t>
            </a:r>
          </a:p>
          <a:p>
            <a:endParaRPr lang="en-US" b="1" dirty="0"/>
          </a:p>
        </p:txBody>
      </p:sp>
      <p:sp>
        <p:nvSpPr>
          <p:cNvPr id="4" name="Title 3"/>
          <p:cNvSpPr>
            <a:spLocks noGrp="1"/>
          </p:cNvSpPr>
          <p:nvPr>
            <p:ph type="title"/>
          </p:nvPr>
        </p:nvSpPr>
        <p:spPr/>
        <p:txBody>
          <a:bodyPr/>
          <a:lstStyle/>
          <a:p>
            <a:r>
              <a:rPr lang="en-US" dirty="0" smtClean="0"/>
              <a:t>1.Research on Internet Gambling by Minors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419600"/>
          </a:xfrm>
        </p:spPr>
        <p:txBody>
          <a:bodyPr/>
          <a:lstStyle/>
          <a:p>
            <a:pPr marL="0" indent="0">
              <a:buNone/>
            </a:pPr>
            <a:r>
              <a:rPr lang="en-US" sz="2800" b="1" dirty="0" smtClean="0"/>
              <a:t>Prevalence</a:t>
            </a:r>
            <a:r>
              <a:rPr lang="en-US" sz="2800" dirty="0"/>
              <a:t>:  no definite review of the possible organized crime link to the major online gambling sites has been conducted to date</a:t>
            </a:r>
            <a:endParaRPr lang="en-US" sz="2800" dirty="0" smtClean="0"/>
          </a:p>
          <a:p>
            <a:r>
              <a:rPr lang="en-US" sz="2000" b="1" dirty="0" smtClean="0"/>
              <a:t>Regulation: </a:t>
            </a:r>
            <a:r>
              <a:rPr lang="en-US" sz="2000" dirty="0" smtClean="0"/>
              <a:t>Many countries that license online gambling conduct background checks on the principles of online gambling sites, looking closely for possible ties to organized crime.</a:t>
            </a:r>
          </a:p>
          <a:p>
            <a:pPr marL="273050" lvl="8" indent="-273050" fontAlgn="base">
              <a:spcAft>
                <a:spcPct val="0"/>
              </a:spcAft>
              <a:buClr>
                <a:srgbClr val="0BD0D9"/>
              </a:buClr>
              <a:buSzPct val="95000"/>
              <a:buFont typeface="Wingdings 2" pitchFamily="18" charset="2"/>
              <a:buChar char=""/>
            </a:pPr>
            <a:r>
              <a:rPr lang="en-US" sz="2000" b="1" dirty="0"/>
              <a:t>The gambling-organized crime link: </a:t>
            </a:r>
            <a:r>
              <a:rPr lang="en-US" sz="2000" dirty="0"/>
              <a:t>It has been argued that organized crime has been forced out of the casino </a:t>
            </a:r>
            <a:r>
              <a:rPr lang="en-US" sz="2000" dirty="0" smtClean="0"/>
              <a:t>business.</a:t>
            </a:r>
            <a:endParaRPr lang="en-US" sz="2000" dirty="0"/>
          </a:p>
        </p:txBody>
      </p:sp>
      <p:sp>
        <p:nvSpPr>
          <p:cNvPr id="4" name="Title 3"/>
          <p:cNvSpPr>
            <a:spLocks noGrp="1"/>
          </p:cNvSpPr>
          <p:nvPr>
            <p:ph type="title"/>
          </p:nvPr>
        </p:nvSpPr>
        <p:spPr/>
        <p:txBody>
          <a:bodyPr/>
          <a:lstStyle/>
          <a:p>
            <a:r>
              <a:rPr lang="en-US" dirty="0" smtClean="0"/>
              <a:t> 2. Online Gambling and Organized Crime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Organized Crime and Internet Gambling</a:t>
            </a:r>
            <a:endParaRPr lang="en-US" dirty="0"/>
          </a:p>
        </p:txBody>
      </p:sp>
      <p:sp>
        <p:nvSpPr>
          <p:cNvPr id="3" name="Content Placeholder 2"/>
          <p:cNvSpPr>
            <a:spLocks noGrp="1"/>
          </p:cNvSpPr>
          <p:nvPr>
            <p:ph idx="1"/>
          </p:nvPr>
        </p:nvSpPr>
        <p:spPr/>
        <p:txBody>
          <a:bodyPr/>
          <a:lstStyle/>
          <a:p>
            <a:pPr marL="0" lvl="0" indent="0">
              <a:buNone/>
            </a:pPr>
            <a:endParaRPr lang="en-US" dirty="0"/>
          </a:p>
          <a:p>
            <a:pPr lvl="0"/>
            <a:r>
              <a:rPr lang="en-US" b="1" dirty="0"/>
              <a:t>New Technology, New Opportunities for organized crime</a:t>
            </a:r>
            <a:r>
              <a:rPr lang="en-US" dirty="0"/>
              <a:t>: It has been argued that organized crime has been forced out of the casino business, but some commentators have suggested that organized crime involvement in gambling has likely moved from the casino to the internet</a:t>
            </a:r>
            <a:r>
              <a:rPr lang="en-US" dirty="0" smtClean="0"/>
              <a:t>.</a:t>
            </a:r>
            <a:r>
              <a:rPr lang="en-US" dirty="0"/>
              <a:t> </a:t>
            </a:r>
          </a:p>
          <a:p>
            <a:pPr lvl="0"/>
            <a:r>
              <a:rPr lang="en-US" b="1" dirty="0"/>
              <a:t> Organized Crime Research</a:t>
            </a:r>
            <a:r>
              <a:rPr lang="en-US" dirty="0"/>
              <a:t>: no definite review of the possible organized crime link to the major online gambling sites has been conducted to </a:t>
            </a:r>
            <a:r>
              <a:rPr lang="en-US" dirty="0" smtClean="0"/>
              <a:t>date.</a:t>
            </a:r>
            <a:r>
              <a:rPr lang="en-US" dirty="0"/>
              <a:t> </a:t>
            </a:r>
          </a:p>
          <a:p>
            <a:pPr marL="0" indent="0">
              <a:buNone/>
            </a:pPr>
            <a:r>
              <a:rPr lang="en-US" b="1" dirty="0"/>
              <a:t> </a:t>
            </a:r>
            <a:endParaRPr lang="en-US" dirty="0">
              <a:effectLst/>
            </a:endParaRPr>
          </a:p>
        </p:txBody>
      </p:sp>
    </p:spTree>
    <p:extLst>
      <p:ext uri="{BB962C8B-B14F-4D97-AF65-F5344CB8AC3E}">
        <p14:creationId xmlns:p14="http://schemas.microsoft.com/office/powerpoint/2010/main" val="387829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lstStyle/>
          <a:p>
            <a:r>
              <a:rPr lang="en-US" dirty="0" smtClean="0"/>
              <a:t>Organized Crime and gambling: A very brief history</a:t>
            </a:r>
          </a:p>
          <a:p>
            <a:r>
              <a:rPr lang="en-US" dirty="0" smtClean="0"/>
              <a:t>New Technology and New Opportunities for crime: the emergence of internet gambling</a:t>
            </a:r>
          </a:p>
          <a:p>
            <a:r>
              <a:rPr lang="en-US" dirty="0" smtClean="0"/>
              <a:t>Internet Poker and Organized Crime: A Profile of the Big 3 and Black Friday</a:t>
            </a:r>
          </a:p>
          <a:p>
            <a:r>
              <a:rPr lang="en-US" dirty="0" smtClean="0"/>
              <a:t>Criminal Activity associated with internet gambling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Preventing </a:t>
            </a:r>
            <a:r>
              <a:rPr lang="en-US" sz="4000" b="1" dirty="0" smtClean="0"/>
              <a:t>Potential organized </a:t>
            </a:r>
            <a:r>
              <a:rPr lang="en-US" sz="4000" b="1" dirty="0"/>
              <a:t>crime control of internet gambling</a:t>
            </a:r>
            <a:r>
              <a:rPr lang="en-US" sz="4000" dirty="0"/>
              <a:t>:</a:t>
            </a:r>
          </a:p>
        </p:txBody>
      </p:sp>
      <p:sp>
        <p:nvSpPr>
          <p:cNvPr id="3" name="Content Placeholder 2"/>
          <p:cNvSpPr>
            <a:spLocks noGrp="1"/>
          </p:cNvSpPr>
          <p:nvPr>
            <p:ph idx="1"/>
          </p:nvPr>
        </p:nvSpPr>
        <p:spPr>
          <a:xfrm>
            <a:off x="457200" y="2438400"/>
            <a:ext cx="8229600" cy="3886200"/>
          </a:xfrm>
        </p:spPr>
        <p:txBody>
          <a:bodyPr/>
          <a:lstStyle/>
          <a:p>
            <a:pPr lvl="0"/>
            <a:r>
              <a:rPr lang="en-US" dirty="0" smtClean="0"/>
              <a:t>Many </a:t>
            </a:r>
            <a:r>
              <a:rPr lang="en-US" dirty="0"/>
              <a:t>countries that license online gambling conduct background checks on the principles of online gambling sites, </a:t>
            </a:r>
            <a:r>
              <a:rPr lang="en-US" dirty="0" smtClean="0"/>
              <a:t>but…….</a:t>
            </a:r>
          </a:p>
          <a:p>
            <a:pPr lvl="0"/>
            <a:r>
              <a:rPr lang="en-US" dirty="0" smtClean="0"/>
              <a:t> </a:t>
            </a:r>
            <a:r>
              <a:rPr lang="en-US" dirty="0"/>
              <a:t>there has not been a detailed assessment of the effectiveness of these prevention strategies. </a:t>
            </a:r>
          </a:p>
        </p:txBody>
      </p:sp>
    </p:spTree>
    <p:extLst>
      <p:ext uri="{BB962C8B-B14F-4D97-AF65-F5344CB8AC3E}">
        <p14:creationId xmlns:p14="http://schemas.microsoft.com/office/powerpoint/2010/main" val="2673677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Criminal and Fraudulent behavior and Internet Gambling</a:t>
            </a:r>
            <a:endParaRPr lang="en-US" dirty="0"/>
          </a:p>
        </p:txBody>
      </p:sp>
      <p:sp>
        <p:nvSpPr>
          <p:cNvPr id="3" name="Content Placeholder 2"/>
          <p:cNvSpPr>
            <a:spLocks noGrp="1"/>
          </p:cNvSpPr>
          <p:nvPr>
            <p:ph idx="1"/>
          </p:nvPr>
        </p:nvSpPr>
        <p:spPr/>
        <p:txBody>
          <a:bodyPr/>
          <a:lstStyle/>
          <a:p>
            <a:r>
              <a:rPr lang="en-US" sz="2400" b="1" dirty="0" smtClean="0"/>
              <a:t>Prevalence: </a:t>
            </a:r>
            <a:r>
              <a:rPr lang="en-US" sz="2400" dirty="0" smtClean="0"/>
              <a:t>While no definitive estimates on the extent of the problem can be offered, there is a growing body of research on crimes related to internet gambling:</a:t>
            </a:r>
          </a:p>
          <a:p>
            <a:r>
              <a:rPr lang="en-US" sz="2400" dirty="0" smtClean="0"/>
              <a:t>Defrauding of consumers by site operators</a:t>
            </a:r>
          </a:p>
          <a:p>
            <a:r>
              <a:rPr lang="en-US" sz="2400" dirty="0" smtClean="0"/>
              <a:t>Cheating or defrauding of players by other players</a:t>
            </a:r>
          </a:p>
          <a:p>
            <a:r>
              <a:rPr lang="en-US" sz="2400" dirty="0" smtClean="0"/>
              <a:t>Money laundering by players</a:t>
            </a:r>
          </a:p>
          <a:p>
            <a:r>
              <a:rPr lang="en-US" sz="2400" dirty="0" smtClean="0"/>
              <a:t>Money laundering by site operators</a:t>
            </a:r>
          </a:p>
          <a:p>
            <a:r>
              <a:rPr lang="en-US" sz="2400" b="1" dirty="0" smtClean="0"/>
              <a:t>Regulation/control: </a:t>
            </a:r>
            <a:r>
              <a:rPr lang="en-US" sz="2000" dirty="0" smtClean="0"/>
              <a:t>It has been argued that legalization will reduce the extent of the problem, but there is no current research to support this view from international research.</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dirty="0"/>
              <a:t> Network access, data privacy, and security issues</a:t>
            </a:r>
          </a:p>
        </p:txBody>
      </p:sp>
      <p:sp>
        <p:nvSpPr>
          <p:cNvPr id="3" name="Content Placeholder 2"/>
          <p:cNvSpPr>
            <a:spLocks noGrp="1"/>
          </p:cNvSpPr>
          <p:nvPr>
            <p:ph idx="1"/>
          </p:nvPr>
        </p:nvSpPr>
        <p:spPr/>
        <p:txBody>
          <a:bodyPr/>
          <a:lstStyle/>
          <a:p>
            <a:r>
              <a:rPr lang="en-US" b="1" dirty="0" smtClean="0"/>
              <a:t>Problem: </a:t>
            </a:r>
            <a:r>
              <a:rPr lang="en-US" dirty="0" smtClean="0"/>
              <a:t>It has been suggested that internet gambling poses a range of possible problems, including</a:t>
            </a:r>
          </a:p>
          <a:p>
            <a:r>
              <a:rPr lang="en-US" dirty="0" smtClean="0"/>
              <a:t>(</a:t>
            </a:r>
            <a:r>
              <a:rPr lang="en-US" sz="1800" dirty="0" smtClean="0"/>
              <a:t>1)difficulties in jurisdictional control/ enforcement of local, state, and federal laws,</a:t>
            </a:r>
          </a:p>
          <a:p>
            <a:r>
              <a:rPr lang="en-US" sz="1800" dirty="0" smtClean="0"/>
              <a:t>(2) potential data breaches by site operators, and</a:t>
            </a:r>
          </a:p>
          <a:p>
            <a:r>
              <a:rPr lang="en-US" sz="1800" dirty="0" smtClean="0"/>
              <a:t>(3) breakdowns in site security that undermine the integrity of the online gambling site</a:t>
            </a:r>
          </a:p>
          <a:p>
            <a:r>
              <a:rPr lang="en-US" b="1" dirty="0" smtClean="0"/>
              <a:t>Prevalence:</a:t>
            </a:r>
            <a:r>
              <a:rPr lang="en-US" dirty="0" smtClean="0"/>
              <a:t> No estimates can be offered on the prevalence of these problems, because the necessary research has not been completed.</a:t>
            </a:r>
            <a:endParaRPr lang="en-US" dirty="0"/>
          </a:p>
        </p:txBody>
      </p:sp>
    </p:spTree>
    <p:extLst>
      <p:ext uri="{BB962C8B-B14F-4D97-AF65-F5344CB8AC3E}">
        <p14:creationId xmlns:p14="http://schemas.microsoft.com/office/powerpoint/2010/main" val="2898431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Problem </a:t>
            </a:r>
            <a:r>
              <a:rPr lang="en-US" dirty="0" smtClean="0"/>
              <a:t>Gambling</a:t>
            </a:r>
            <a:endParaRPr lang="en-US" dirty="0"/>
          </a:p>
        </p:txBody>
      </p:sp>
      <p:sp>
        <p:nvSpPr>
          <p:cNvPr id="3" name="Content Placeholder 2"/>
          <p:cNvSpPr>
            <a:spLocks noGrp="1"/>
          </p:cNvSpPr>
          <p:nvPr>
            <p:ph idx="1"/>
          </p:nvPr>
        </p:nvSpPr>
        <p:spPr/>
        <p:txBody>
          <a:bodyPr/>
          <a:lstStyle/>
          <a:p>
            <a:r>
              <a:rPr lang="en-US" b="1" dirty="0" smtClean="0"/>
              <a:t>Prevalence:</a:t>
            </a:r>
            <a:r>
              <a:rPr lang="en-US" dirty="0" smtClean="0"/>
              <a:t>  It has been estimated that a small proportion( less than 1%) of the U.S. adult population has a pathological gambling problem.</a:t>
            </a:r>
          </a:p>
          <a:p>
            <a:r>
              <a:rPr lang="en-US" b="1" dirty="0" smtClean="0"/>
              <a:t>Will increased access lead to more problem gamblers ?  </a:t>
            </a:r>
            <a:r>
              <a:rPr lang="en-US" dirty="0" smtClean="0"/>
              <a:t>A recent review of the extent of pathological gambling—all forms—among the adult population( 0.7%) in the United Kingdom ( Wardle, 2007)found that the prevalence rates were static and low( 1999-2007), despite increases in gambling opportunities during that period. </a:t>
            </a:r>
            <a:endParaRPr lang="en-US" dirty="0"/>
          </a:p>
        </p:txBody>
      </p:sp>
    </p:spTree>
    <p:extLst>
      <p:ext uri="{BB962C8B-B14F-4D97-AF65-F5344CB8AC3E}">
        <p14:creationId xmlns:p14="http://schemas.microsoft.com/office/powerpoint/2010/main" val="1120339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Potential Benefits of Legalized Internet Gambling: A Review of the Available Evidence</a:t>
            </a:r>
            <a:endParaRPr lang="en-US" sz="3200" dirty="0"/>
          </a:p>
        </p:txBody>
      </p:sp>
      <p:sp>
        <p:nvSpPr>
          <p:cNvPr id="3" name="Content Placeholder 2"/>
          <p:cNvSpPr>
            <a:spLocks noGrp="1"/>
          </p:cNvSpPr>
          <p:nvPr>
            <p:ph idx="1"/>
          </p:nvPr>
        </p:nvSpPr>
        <p:spPr/>
        <p:txBody>
          <a:bodyPr/>
          <a:lstStyle/>
          <a:p>
            <a:r>
              <a:rPr lang="en-US" dirty="0" smtClean="0"/>
              <a:t>(1) </a:t>
            </a:r>
            <a:r>
              <a:rPr lang="en-US" b="1" dirty="0" smtClean="0"/>
              <a:t>Individual Freedom</a:t>
            </a:r>
            <a:r>
              <a:rPr lang="en-US" dirty="0" smtClean="0"/>
              <a:t>: </a:t>
            </a:r>
            <a:r>
              <a:rPr lang="en-US" sz="1800" dirty="0" smtClean="0"/>
              <a:t>There is no doubt that the public  now  relies on  the internet and new technology for communication, socialization, and recreation/sport. Placing restrictions on gambling behavior  in cyber space  while allowing gambling in state lotteries and at casinos will be difficult to justify to a public that has become comfortable  in this new environment.</a:t>
            </a:r>
          </a:p>
          <a:p>
            <a:r>
              <a:rPr lang="en-US" dirty="0" smtClean="0"/>
              <a:t>(2) </a:t>
            </a:r>
            <a:r>
              <a:rPr lang="en-US" b="1" dirty="0" smtClean="0"/>
              <a:t>New Revenue Streams</a:t>
            </a:r>
            <a:r>
              <a:rPr lang="en-US" dirty="0" smtClean="0"/>
              <a:t>: </a:t>
            </a:r>
            <a:r>
              <a:rPr lang="en-US" sz="1400" dirty="0" smtClean="0"/>
              <a:t>Significant revenue is likely to be generated through legalization of online gambling. Sparrow(2009) estimates that </a:t>
            </a:r>
            <a:r>
              <a:rPr lang="en-US" sz="1400" b="1" dirty="0" smtClean="0"/>
              <a:t>3 </a:t>
            </a:r>
            <a:r>
              <a:rPr lang="en-US" sz="1600" b="1" dirty="0" smtClean="0"/>
              <a:t>billion in annual revenue </a:t>
            </a:r>
            <a:r>
              <a:rPr lang="en-US" sz="1600" dirty="0" smtClean="0"/>
              <a:t>can be raised by licensing and regulating </a:t>
            </a:r>
            <a:r>
              <a:rPr lang="en-US" sz="1800" dirty="0" smtClean="0"/>
              <a:t>internet poker alone. </a:t>
            </a:r>
            <a:r>
              <a:rPr lang="en-US" sz="1400" dirty="0" smtClean="0"/>
              <a:t>However,  this estimate is based on research funded by the industry itself. We do not have accurate estimates of  total likely revenues, and/or how the expansion of online gambling will effect other gambling options, such as state lottery revenues or casino gambling revenues. It is possible that gains in one area will be offset by losses in another area.</a:t>
            </a:r>
          </a:p>
          <a:p>
            <a:r>
              <a:rPr lang="en-US" dirty="0" smtClean="0"/>
              <a:t>(3) </a:t>
            </a:r>
            <a:r>
              <a:rPr lang="en-US" b="1" dirty="0" smtClean="0"/>
              <a:t>Consumer Protection</a:t>
            </a:r>
            <a:r>
              <a:rPr lang="en-US" dirty="0" smtClean="0"/>
              <a:t>: </a:t>
            </a:r>
            <a:r>
              <a:rPr lang="en-US" sz="1800" dirty="0" smtClean="0"/>
              <a:t>It has been argued that the best way to control criminal behavior associated with online gambling( and organized crime involvement) is to </a:t>
            </a:r>
            <a:r>
              <a:rPr lang="en-US" sz="1800" i="1" dirty="0" smtClean="0"/>
              <a:t>legalize</a:t>
            </a:r>
            <a:r>
              <a:rPr lang="en-US" sz="1800" dirty="0" smtClean="0"/>
              <a:t> gambling, but to </a:t>
            </a:r>
            <a:r>
              <a:rPr lang="en-US" sz="1800" i="1" dirty="0" smtClean="0"/>
              <a:t>regulate</a:t>
            </a:r>
            <a:r>
              <a:rPr lang="en-US" sz="1800" dirty="0" smtClean="0"/>
              <a:t> it closely. Research supporting this argument has not been completed, but the experiences of other countries can and should be examined closely.</a:t>
            </a:r>
            <a:endParaRPr lang="en-US" sz="1800" dirty="0"/>
          </a:p>
        </p:txBody>
      </p:sp>
    </p:spTree>
    <p:extLst>
      <p:ext uri="{BB962C8B-B14F-4D97-AF65-F5344CB8AC3E}">
        <p14:creationId xmlns:p14="http://schemas.microsoft.com/office/powerpoint/2010/main" val="1341335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Research Agenda on Internet Gambling</a:t>
            </a:r>
            <a:endParaRPr lang="en-US" dirty="0"/>
          </a:p>
        </p:txBody>
      </p:sp>
      <p:sp>
        <p:nvSpPr>
          <p:cNvPr id="3" name="Content Placeholder 2"/>
          <p:cNvSpPr>
            <a:spLocks noGrp="1"/>
          </p:cNvSpPr>
          <p:nvPr>
            <p:ph idx="1"/>
          </p:nvPr>
        </p:nvSpPr>
        <p:spPr/>
        <p:txBody>
          <a:bodyPr/>
          <a:lstStyle/>
          <a:p>
            <a:r>
              <a:rPr lang="en-US" b="1" dirty="0" smtClean="0"/>
              <a:t>Research Accuracy: </a:t>
            </a:r>
            <a:r>
              <a:rPr lang="en-US" dirty="0" smtClean="0"/>
              <a:t>The gambling industry has funded most of the research in this area, raising the usual issues of accuracy/ bias in the findings reported:</a:t>
            </a:r>
          </a:p>
          <a:p>
            <a:r>
              <a:rPr lang="en-US" b="1" dirty="0" smtClean="0"/>
              <a:t>Research Funding: </a:t>
            </a:r>
            <a:r>
              <a:rPr lang="en-US" dirty="0" smtClean="0"/>
              <a:t>We need </a:t>
            </a:r>
            <a:r>
              <a:rPr lang="en-US" i="1" dirty="0" smtClean="0"/>
              <a:t>independently</a:t>
            </a:r>
            <a:r>
              <a:rPr lang="en-US" dirty="0" smtClean="0"/>
              <a:t> funded, objective research on the extent of internet gambling, both in the United States and Internationally, its benefits, costs, and consequences.</a:t>
            </a:r>
          </a:p>
          <a:p>
            <a:r>
              <a:rPr lang="en-US" b="1" dirty="0" smtClean="0"/>
              <a:t>Two Key Research Questions:</a:t>
            </a:r>
          </a:p>
          <a:p>
            <a:pPr marL="0" indent="0">
              <a:buNone/>
            </a:pPr>
            <a:r>
              <a:rPr lang="en-US" dirty="0" smtClean="0"/>
              <a:t>(1) What are the costs and benefits of legalization?</a:t>
            </a:r>
          </a:p>
          <a:p>
            <a:pPr marL="0" indent="0">
              <a:buNone/>
            </a:pPr>
            <a:r>
              <a:rPr lang="en-US" dirty="0" smtClean="0"/>
              <a:t>(2) What are the costs and benefits of criminalization?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The Knowledge Gap-Key Research Questions we can not now answer:</a:t>
            </a:r>
            <a:endParaRPr lang="en-US" sz="4000" dirty="0"/>
          </a:p>
        </p:txBody>
      </p:sp>
      <p:sp>
        <p:nvSpPr>
          <p:cNvPr id="3" name="Content Placeholder 2"/>
          <p:cNvSpPr>
            <a:spLocks noGrp="1"/>
          </p:cNvSpPr>
          <p:nvPr>
            <p:ph idx="1"/>
          </p:nvPr>
        </p:nvSpPr>
        <p:spPr>
          <a:xfrm>
            <a:off x="533400" y="1905000"/>
            <a:ext cx="8229600" cy="4389437"/>
          </a:xfrm>
        </p:spPr>
        <p:txBody>
          <a:bodyPr/>
          <a:lstStyle/>
          <a:p>
            <a:pPr lvl="0"/>
            <a:r>
              <a:rPr lang="en-US" sz="2400" b="1" dirty="0" smtClean="0"/>
              <a:t>Prevalence: </a:t>
            </a:r>
            <a:r>
              <a:rPr lang="en-US" sz="2400" dirty="0"/>
              <a:t>Who plays poker </a:t>
            </a:r>
            <a:r>
              <a:rPr lang="en-US" sz="2400" dirty="0" smtClean="0"/>
              <a:t> and other forms of online gambling in the United States? </a:t>
            </a:r>
            <a:r>
              <a:rPr lang="en-US" sz="2400" dirty="0"/>
              <a:t>How often do they play? How much do they bet? Who are the winners </a:t>
            </a:r>
            <a:r>
              <a:rPr lang="en-US" sz="2400" dirty="0" smtClean="0"/>
              <a:t>? </a:t>
            </a:r>
            <a:r>
              <a:rPr lang="en-US" sz="2400" dirty="0"/>
              <a:t>How much do they </a:t>
            </a:r>
            <a:r>
              <a:rPr lang="en-US" sz="2400" dirty="0" smtClean="0"/>
              <a:t>earn? Who </a:t>
            </a:r>
            <a:r>
              <a:rPr lang="en-US" sz="2400" dirty="0"/>
              <a:t>are the losers </a:t>
            </a:r>
            <a:r>
              <a:rPr lang="en-US" sz="2400" dirty="0" smtClean="0"/>
              <a:t>? </a:t>
            </a:r>
            <a:r>
              <a:rPr lang="en-US" sz="2400" dirty="0"/>
              <a:t>How much do they lose?</a:t>
            </a:r>
          </a:p>
          <a:p>
            <a:r>
              <a:rPr lang="en-US" sz="2400" b="1" dirty="0" smtClean="0"/>
              <a:t>Revenue Estimates</a:t>
            </a:r>
            <a:r>
              <a:rPr lang="en-US" sz="2400" dirty="0" smtClean="0"/>
              <a:t>: How </a:t>
            </a:r>
            <a:r>
              <a:rPr lang="en-US" sz="2400" dirty="0"/>
              <a:t>much revenue does internet poker </a:t>
            </a:r>
            <a:r>
              <a:rPr lang="en-US" sz="2400" dirty="0" smtClean="0"/>
              <a:t> and other forms of online gambling generate</a:t>
            </a:r>
            <a:r>
              <a:rPr lang="en-US" sz="2400" dirty="0"/>
              <a:t>? Who is making money from internet gambling</a:t>
            </a:r>
            <a:r>
              <a:rPr lang="en-US" sz="2400" dirty="0" smtClean="0"/>
              <a:t>?</a:t>
            </a:r>
            <a:r>
              <a:rPr lang="en-US" sz="2400" dirty="0"/>
              <a:t> What are the states’ revenue estimates associated with the legalization of online gambling? Are they accurate</a:t>
            </a:r>
            <a:r>
              <a:rPr lang="en-US" sz="2400" dirty="0" smtClean="0"/>
              <a:t>?</a:t>
            </a:r>
            <a:r>
              <a:rPr lang="en-US" sz="2400" dirty="0"/>
              <a:t> What is the projected impact of internet gambling on casinos, state run lotteries, and other forms of online gambling? How accurate are these projections?</a:t>
            </a:r>
          </a:p>
          <a:p>
            <a:endParaRPr lang="en-US" sz="1600" dirty="0"/>
          </a:p>
        </p:txBody>
      </p:sp>
    </p:spTree>
    <p:extLst>
      <p:ext uri="{BB962C8B-B14F-4D97-AF65-F5344CB8AC3E}">
        <p14:creationId xmlns:p14="http://schemas.microsoft.com/office/powerpoint/2010/main" val="256519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Knowledge Gap-Key Research Questions we can not now answer:</a:t>
            </a:r>
          </a:p>
        </p:txBody>
      </p:sp>
      <p:sp>
        <p:nvSpPr>
          <p:cNvPr id="3" name="Content Placeholder 2"/>
          <p:cNvSpPr>
            <a:spLocks noGrp="1"/>
          </p:cNvSpPr>
          <p:nvPr>
            <p:ph idx="1"/>
          </p:nvPr>
        </p:nvSpPr>
        <p:spPr/>
        <p:txBody>
          <a:bodyPr/>
          <a:lstStyle/>
          <a:p>
            <a:pPr lvl="0"/>
            <a:r>
              <a:rPr lang="en-US" sz="2800" b="1" dirty="0"/>
              <a:t> </a:t>
            </a:r>
            <a:r>
              <a:rPr lang="en-US" sz="2000" b="1" dirty="0"/>
              <a:t>Individual Harm: </a:t>
            </a:r>
            <a:r>
              <a:rPr lang="en-US" sz="2000" dirty="0"/>
              <a:t> Does online gambling harm individuals-- and the public-- in any way (e.g. increase in problem gambling or addiction, loss of income, increased social isolation, gambling/ problem gambling by minors)? </a:t>
            </a:r>
          </a:p>
          <a:p>
            <a:r>
              <a:rPr lang="en-US" sz="2000" b="1" dirty="0"/>
              <a:t>Community Harm</a:t>
            </a:r>
            <a:r>
              <a:rPr lang="en-US" sz="2000" dirty="0"/>
              <a:t>: Is organized crime involved in online gambling directly or indirectly? What is the extent of consumer fraud and other criminal activities related to internet gambling?  Can these problems be addressed better by legalization or criminalization?</a:t>
            </a:r>
          </a:p>
          <a:p>
            <a:pPr lvl="0"/>
            <a:r>
              <a:rPr lang="en-US" sz="2000" b="1" dirty="0"/>
              <a:t>Operation, Regulation, and Control: </a:t>
            </a:r>
            <a:r>
              <a:rPr lang="en-US" sz="2000" dirty="0"/>
              <a:t>Do some internet gambling sites perform better than others? How can the problems related to fraud and other criminal activities (cheating, money laundering) involving internet gambling be prevented and/or controlled by either legalization or criminalization? What about data privacy/ security ?</a:t>
            </a:r>
          </a:p>
          <a:p>
            <a:endParaRPr lang="en-US" sz="2000" dirty="0"/>
          </a:p>
        </p:txBody>
      </p:sp>
    </p:spTree>
    <p:extLst>
      <p:ext uri="{BB962C8B-B14F-4D97-AF65-F5344CB8AC3E}">
        <p14:creationId xmlns:p14="http://schemas.microsoft.com/office/powerpoint/2010/main" val="386515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Research Questions:</a:t>
            </a:r>
            <a:endParaRPr lang="en-US" dirty="0"/>
          </a:p>
        </p:txBody>
      </p:sp>
      <p:sp>
        <p:nvSpPr>
          <p:cNvPr id="3" name="Content Placeholder 2"/>
          <p:cNvSpPr>
            <a:spLocks noGrp="1"/>
          </p:cNvSpPr>
          <p:nvPr>
            <p:ph idx="1"/>
          </p:nvPr>
        </p:nvSpPr>
        <p:spPr/>
        <p:txBody>
          <a:bodyPr/>
          <a:lstStyle/>
          <a:p>
            <a:pPr marL="0" lvl="0" indent="0">
              <a:buNone/>
            </a:pPr>
            <a:r>
              <a:rPr lang="en-US" dirty="0" smtClean="0"/>
              <a:t> </a:t>
            </a:r>
            <a:r>
              <a:rPr lang="en-US" sz="2000" dirty="0"/>
              <a:t>Who plays poker online? How often do they play? How much do they bet? How much revenue does internet poker generate? Who is making money from internet gambling?</a:t>
            </a:r>
          </a:p>
          <a:p>
            <a:pPr lvl="0"/>
            <a:r>
              <a:rPr lang="en-US" sz="2000" dirty="0"/>
              <a:t>Will the legalization of online gambling harm individuals-- and the public-- in any way (e.g. increase in problem gambling or addiction, loss of income, increased social isolation, gambling/ problem gambling by minors)? </a:t>
            </a:r>
          </a:p>
          <a:p>
            <a:pPr lvl="0"/>
            <a:r>
              <a:rPr lang="en-US" sz="2000" dirty="0"/>
              <a:t>Is organized crime involved in online gambling directly or indirectly?</a:t>
            </a:r>
          </a:p>
          <a:p>
            <a:pPr lvl="0"/>
            <a:r>
              <a:rPr lang="en-US" sz="2000" dirty="0"/>
              <a:t>What is the extent of consumer fraud and other criminal activities related to internet gambling? </a:t>
            </a:r>
          </a:p>
          <a:p>
            <a:pPr lvl="0"/>
            <a:r>
              <a:rPr lang="en-US" sz="2000" dirty="0"/>
              <a:t>Do some internet gambling sites perform better than others, based on user </a:t>
            </a:r>
            <a:r>
              <a:rPr lang="en-US" sz="2000" dirty="0" smtClean="0"/>
              <a:t>reviews?</a:t>
            </a:r>
          </a:p>
          <a:p>
            <a:pPr lvl="0"/>
            <a:r>
              <a:rPr lang="en-US" sz="2000" dirty="0" smtClean="0"/>
              <a:t>Who </a:t>
            </a:r>
            <a:r>
              <a:rPr lang="en-US" sz="2000" dirty="0"/>
              <a:t>are the winners in internet poker? How much do they earn</a:t>
            </a:r>
            <a:r>
              <a:rPr lang="en-US" sz="2000" dirty="0" smtClean="0"/>
              <a:t>?</a:t>
            </a:r>
            <a:endParaRPr lang="en-US" sz="2000" dirty="0"/>
          </a:p>
        </p:txBody>
      </p:sp>
    </p:spTree>
    <p:extLst>
      <p:ext uri="{BB962C8B-B14F-4D97-AF65-F5344CB8AC3E}">
        <p14:creationId xmlns:p14="http://schemas.microsoft.com/office/powerpoint/2010/main" val="3324862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Research Questions:</a:t>
            </a:r>
            <a:endParaRPr lang="en-US" dirty="0"/>
          </a:p>
        </p:txBody>
      </p:sp>
      <p:sp>
        <p:nvSpPr>
          <p:cNvPr id="3" name="Content Placeholder 2"/>
          <p:cNvSpPr>
            <a:spLocks noGrp="1"/>
          </p:cNvSpPr>
          <p:nvPr>
            <p:ph idx="1"/>
          </p:nvPr>
        </p:nvSpPr>
        <p:spPr>
          <a:xfrm>
            <a:off x="457200" y="1828800"/>
            <a:ext cx="8229600" cy="4846637"/>
          </a:xfrm>
        </p:spPr>
        <p:txBody>
          <a:bodyPr/>
          <a:lstStyle/>
          <a:p>
            <a:pPr lvl="0"/>
            <a:r>
              <a:rPr lang="en-US" dirty="0"/>
              <a:t>Who are the losers in internet poker? How much do they lose?</a:t>
            </a:r>
          </a:p>
          <a:p>
            <a:pPr lvl="0"/>
            <a:r>
              <a:rPr lang="en-US" dirty="0"/>
              <a:t>Can the problems related to fraud and other criminal activities (cheating, money laundering) involving internet gambling be prevented through legalization &amp;/or increased self-regulation?</a:t>
            </a:r>
          </a:p>
          <a:p>
            <a:pPr lvl="0"/>
            <a:r>
              <a:rPr lang="en-US" dirty="0"/>
              <a:t>What is the projected impact of internet gambling on casinos, state run lotteries, and other forms of online gambling? How accurate are these projections?</a:t>
            </a:r>
          </a:p>
          <a:p>
            <a:pPr lvl="0"/>
            <a:r>
              <a:rPr lang="en-US" dirty="0"/>
              <a:t>What are the states’ revenue estimates associated with the legalization of online gambling? Are they accurate?</a:t>
            </a:r>
          </a:p>
          <a:p>
            <a:endParaRPr lang="en-US" dirty="0"/>
          </a:p>
        </p:txBody>
      </p:sp>
    </p:spTree>
    <p:extLst>
      <p:ext uri="{BB962C8B-B14F-4D97-AF65-F5344CB8AC3E}">
        <p14:creationId xmlns:p14="http://schemas.microsoft.com/office/powerpoint/2010/main" val="105388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Organized Crime and Gambling</a:t>
            </a:r>
            <a:endParaRPr lang="en-US" dirty="0"/>
          </a:p>
        </p:txBody>
      </p:sp>
      <p:sp>
        <p:nvSpPr>
          <p:cNvPr id="3" name="Content Placeholder 2"/>
          <p:cNvSpPr>
            <a:spLocks noGrp="1"/>
          </p:cNvSpPr>
          <p:nvPr>
            <p:ph idx="1"/>
          </p:nvPr>
        </p:nvSpPr>
        <p:spPr/>
        <p:txBody>
          <a:bodyPr/>
          <a:lstStyle/>
          <a:p>
            <a:r>
              <a:rPr lang="en-US" b="1" dirty="0" smtClean="0"/>
              <a:t>Organized crime and illegal gambling</a:t>
            </a:r>
            <a:r>
              <a:rPr lang="en-US" dirty="0" smtClean="0"/>
              <a:t>: since it was possible to make bets without paying upfront, this led to </a:t>
            </a:r>
            <a:r>
              <a:rPr lang="en-US" dirty="0" err="1" smtClean="0"/>
              <a:t>loansharking</a:t>
            </a:r>
            <a:r>
              <a:rPr lang="en-US" dirty="0" smtClean="0"/>
              <a:t>.</a:t>
            </a:r>
          </a:p>
          <a:p>
            <a:r>
              <a:rPr lang="en-US" b="1" dirty="0" smtClean="0"/>
              <a:t>Organized crime and brick and mortar gambling</a:t>
            </a:r>
            <a:r>
              <a:rPr lang="en-US" dirty="0" smtClean="0"/>
              <a:t> : In The U.S., it appears that OC involvement in the large gaming establishments ended in the late 1990s.Keep in mind one fact: markers allow you to play without paying first…..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Internet Poker and other forms of internet gambling in the United States and globally</a:t>
            </a:r>
            <a:endParaRPr lang="en-US" sz="3200" dirty="0"/>
          </a:p>
        </p:txBody>
      </p:sp>
      <p:sp>
        <p:nvSpPr>
          <p:cNvPr id="3" name="Content Placeholder 2"/>
          <p:cNvSpPr>
            <a:spLocks noGrp="1"/>
          </p:cNvSpPr>
          <p:nvPr>
            <p:ph idx="1"/>
          </p:nvPr>
        </p:nvSpPr>
        <p:spPr>
          <a:xfrm>
            <a:off x="457200" y="1935163"/>
            <a:ext cx="8305800" cy="4694237"/>
          </a:xfrm>
        </p:spPr>
        <p:txBody>
          <a:bodyPr/>
          <a:lstStyle/>
          <a:p>
            <a:r>
              <a:rPr lang="en-US" b="1" dirty="0" smtClean="0"/>
              <a:t>Prevalence</a:t>
            </a:r>
            <a:r>
              <a:rPr lang="en-US" dirty="0" smtClean="0"/>
              <a:t>:23 Million people in the U.S. play poker on a regular basis, either in casinos or online( 10.1% of U.S. population)It is estimated that in 2007 alone, 15 million people play online for real money( 2.6% of U.S. population), and approximately 7 million play at least once a month( 1.4% of U.S. population) </a:t>
            </a:r>
          </a:p>
          <a:p>
            <a:r>
              <a:rPr lang="en-US" dirty="0" smtClean="0"/>
              <a:t> </a:t>
            </a:r>
            <a:r>
              <a:rPr lang="en-US" b="1" dirty="0" smtClean="0"/>
              <a:t>Market Share</a:t>
            </a:r>
            <a:r>
              <a:rPr lang="en-US" dirty="0" smtClean="0"/>
              <a:t>: U.S. gamblers represent between ¼ and 1/3 of the global market for online gambling services.</a:t>
            </a:r>
          </a:p>
          <a:p>
            <a:r>
              <a:rPr lang="en-US" b="1" dirty="0" smtClean="0"/>
              <a:t>Profits/Revenue: </a:t>
            </a:r>
            <a:r>
              <a:rPr lang="en-US" dirty="0" smtClean="0"/>
              <a:t>The size of the U.S. share of that market was estimated at 5.9 billion in 2008 alone.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The Unlawful Internet Gambling Enforcement Act</a:t>
            </a:r>
            <a:r>
              <a:rPr lang="en-US" dirty="0" smtClean="0"/>
              <a:t>(UIGEA) of 2006” mandates that banks and credit card companies halt the use of credit cards for the transmission of internet gambling stakes to overseas sites”( </a:t>
            </a:r>
            <a:r>
              <a:rPr lang="en-US" dirty="0" err="1" smtClean="0"/>
              <a:t>Pontell</a:t>
            </a:r>
            <a:r>
              <a:rPr lang="en-US" dirty="0" smtClean="0"/>
              <a:t>, </a:t>
            </a:r>
            <a:r>
              <a:rPr lang="en-US" dirty="0" err="1" smtClean="0"/>
              <a:t>Geiss</a:t>
            </a:r>
            <a:r>
              <a:rPr lang="en-US" dirty="0" smtClean="0"/>
              <a:t>, and Brown, 2011: 25)</a:t>
            </a:r>
          </a:p>
          <a:p>
            <a:r>
              <a:rPr lang="en-US" dirty="0" smtClean="0"/>
              <a:t>On April 15, 2011, The DOJ targeted the three largest internet poker </a:t>
            </a:r>
            <a:r>
              <a:rPr lang="en-US" b="1" dirty="0" smtClean="0"/>
              <a:t>sites—Poker Stars, Full Tilt Poker, and Absolute Poker—</a:t>
            </a:r>
            <a:r>
              <a:rPr lang="en-US" dirty="0" smtClean="0"/>
              <a:t>and charged the heads of these companies with violating the UIGEA.</a:t>
            </a:r>
          </a:p>
          <a:p>
            <a:r>
              <a:rPr lang="en-US" dirty="0" smtClean="0"/>
              <a:t>The domain names of the three sites were seized and as a result, online poker playing by U.S. citizens has been blocked. April 15, 2011 is now called </a:t>
            </a:r>
            <a:r>
              <a:rPr lang="en-US" b="1" dirty="0" err="1" smtClean="0"/>
              <a:t>BlackFriday</a:t>
            </a:r>
            <a:r>
              <a:rPr lang="en-US" dirty="0" smtClean="0"/>
              <a:t>.</a:t>
            </a:r>
          </a:p>
          <a:p>
            <a:endParaRPr lang="en-US" dirty="0"/>
          </a:p>
        </p:txBody>
      </p:sp>
      <p:sp>
        <p:nvSpPr>
          <p:cNvPr id="4" name="Title 3"/>
          <p:cNvSpPr>
            <a:spLocks noGrp="1"/>
          </p:cNvSpPr>
          <p:nvPr>
            <p:ph type="title"/>
          </p:nvPr>
        </p:nvSpPr>
        <p:spPr/>
        <p:txBody>
          <a:bodyPr/>
          <a:lstStyle/>
          <a:p>
            <a:pPr lvl="0"/>
            <a:r>
              <a:rPr lang="en-US" b="1" dirty="0" smtClean="0"/>
              <a:t>Criminalization of Internet Gambling in the United States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Charges in Black Friday federal Indictment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 </a:t>
            </a:r>
            <a:r>
              <a:rPr lang="en-US" b="1" dirty="0" smtClean="0"/>
              <a:t>Bank fraud</a:t>
            </a:r>
            <a:r>
              <a:rPr lang="en-US" dirty="0" smtClean="0"/>
              <a:t>: They tricked some banks into processing transactions; they bribed some banks to process transactions.</a:t>
            </a:r>
          </a:p>
          <a:p>
            <a:r>
              <a:rPr lang="en-US" dirty="0" smtClean="0"/>
              <a:t> </a:t>
            </a:r>
            <a:r>
              <a:rPr lang="en-US" b="1" dirty="0" smtClean="0"/>
              <a:t>Money laundering</a:t>
            </a:r>
            <a:r>
              <a:rPr lang="en-US" dirty="0" smtClean="0"/>
              <a:t>: arranged for the money received from U.S. gamblers to be disguised as payments to hundreds of non-existent online merchants purporting to sell merchandise such as jewelry and golf balls. </a:t>
            </a:r>
          </a:p>
          <a:p>
            <a:r>
              <a:rPr lang="en-US" b="1" dirty="0" smtClean="0"/>
              <a:t>Illegal gambling offenses</a:t>
            </a:r>
            <a:r>
              <a:rPr lang="en-US" dirty="0" smtClean="0"/>
              <a:t>: ran a gambling business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Big 3 Owners?</a:t>
            </a:r>
            <a:endParaRPr lang="en-US" dirty="0"/>
          </a:p>
        </p:txBody>
      </p:sp>
      <p:sp>
        <p:nvSpPr>
          <p:cNvPr id="3" name="Content Placeholder 2"/>
          <p:cNvSpPr>
            <a:spLocks noGrp="1"/>
          </p:cNvSpPr>
          <p:nvPr>
            <p:ph idx="1"/>
          </p:nvPr>
        </p:nvSpPr>
        <p:spPr>
          <a:xfrm>
            <a:off x="457200" y="1935163"/>
            <a:ext cx="8153400" cy="5456237"/>
          </a:xfrm>
        </p:spPr>
        <p:txBody>
          <a:bodyPr/>
          <a:lstStyle/>
          <a:p>
            <a:pPr>
              <a:buNone/>
            </a:pPr>
            <a:endParaRPr lang="en-US" dirty="0" smtClean="0"/>
          </a:p>
          <a:p>
            <a:r>
              <a:rPr lang="en-US" dirty="0" smtClean="0"/>
              <a:t> </a:t>
            </a:r>
            <a:r>
              <a:rPr lang="en-US" sz="2400" b="1" dirty="0" smtClean="0"/>
              <a:t>Full Tilt Poker</a:t>
            </a:r>
            <a:r>
              <a:rPr lang="en-US" sz="2400" dirty="0" smtClean="0"/>
              <a:t>: FTP was started by a group of professional poker players, including Phil Ivey, Howard </a:t>
            </a:r>
            <a:r>
              <a:rPr lang="en-US" sz="2400" dirty="0" err="1" smtClean="0"/>
              <a:t>Lederer</a:t>
            </a:r>
            <a:r>
              <a:rPr lang="en-US" sz="2400" dirty="0" smtClean="0"/>
              <a:t>, and Chris Ferguson.  Named in indictment: RAYMOND BITAR(US) and NELSON BURTNICK(Can) </a:t>
            </a:r>
          </a:p>
          <a:p>
            <a:r>
              <a:rPr lang="en-US" sz="2400" b="1" dirty="0" smtClean="0"/>
              <a:t>Poker Stars</a:t>
            </a:r>
            <a:r>
              <a:rPr lang="en-US" sz="2400" dirty="0" smtClean="0"/>
              <a:t>:  PS was started by a  father and son team in Canada, but they hold a banking license from the Isle of Man. Named in indictment: ISAI SCHEINBERG(Canada) and PAUL TATE ( Isle of Man)</a:t>
            </a:r>
          </a:p>
          <a:p>
            <a:r>
              <a:rPr lang="en-US" sz="2400" b="1" dirty="0" smtClean="0"/>
              <a:t>Absolute Poker: </a:t>
            </a:r>
            <a:r>
              <a:rPr lang="en-US" sz="2400" dirty="0" smtClean="0"/>
              <a:t>SCOTT TOM and BRENT BECKLEY( U.S citizens reside in Costa </a:t>
            </a:r>
            <a:r>
              <a:rPr lang="en-US" sz="2400" dirty="0"/>
              <a:t>R</a:t>
            </a:r>
            <a:r>
              <a:rPr lang="en-US" sz="2400" dirty="0" smtClean="0"/>
              <a:t>ica) </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err="1" smtClean="0"/>
              <a:t>Isai</a:t>
            </a:r>
            <a:r>
              <a:rPr lang="en-US" sz="4000" dirty="0" smtClean="0"/>
              <a:t> </a:t>
            </a:r>
            <a:r>
              <a:rPr lang="en-US" sz="4000" dirty="0" err="1" smtClean="0"/>
              <a:t>Scheinberg</a:t>
            </a:r>
            <a:r>
              <a:rPr lang="en-US" sz="4000" dirty="0" smtClean="0"/>
              <a:t> – PokerStars.com</a:t>
            </a:r>
            <a:endParaRPr lang="en-US" sz="4000" dirty="0"/>
          </a:p>
        </p:txBody>
      </p:sp>
      <p:sp>
        <p:nvSpPr>
          <p:cNvPr id="5" name="Content Placeholder 4"/>
          <p:cNvSpPr>
            <a:spLocks noGrp="1"/>
          </p:cNvSpPr>
          <p:nvPr>
            <p:ph idx="1"/>
          </p:nvPr>
        </p:nvSpPr>
        <p:spPr/>
        <p:txBody>
          <a:bodyPr>
            <a:normAutofit fontScale="70000" lnSpcReduction="20000"/>
          </a:bodyPr>
          <a:lstStyle/>
          <a:p>
            <a:r>
              <a:rPr lang="en-US" dirty="0" smtClean="0"/>
              <a:t>                                  * Founded in Richmond Hill, Ontario,   </a:t>
            </a:r>
          </a:p>
          <a:p>
            <a:r>
              <a:rPr lang="en-US" dirty="0"/>
              <a:t> </a:t>
            </a:r>
            <a:r>
              <a:rPr lang="en-US" dirty="0" smtClean="0"/>
              <a:t>                                  Canada. Locus of operation, Isle of Man.</a:t>
            </a:r>
          </a:p>
          <a:p>
            <a:endParaRPr lang="en-US" dirty="0"/>
          </a:p>
          <a:p>
            <a:r>
              <a:rPr lang="en-US" dirty="0" smtClean="0"/>
              <a:t>                                  * Estimated Player Deposits as of Black </a:t>
            </a:r>
          </a:p>
          <a:p>
            <a:r>
              <a:rPr lang="en-US" dirty="0"/>
              <a:t> </a:t>
            </a:r>
            <a:r>
              <a:rPr lang="en-US" dirty="0" smtClean="0"/>
              <a:t>                                  Friday indictments = &gt; $500 million US</a:t>
            </a:r>
          </a:p>
          <a:p>
            <a:endParaRPr lang="en-US" dirty="0" smtClean="0"/>
          </a:p>
          <a:p>
            <a:endParaRPr lang="en-US" sz="2400" dirty="0"/>
          </a:p>
          <a:p>
            <a:endParaRPr lang="en-US" sz="2400" dirty="0"/>
          </a:p>
          <a:p>
            <a:pPr>
              <a:buFont typeface="Arial" charset="0"/>
              <a:buChar char="•"/>
            </a:pPr>
            <a:r>
              <a:rPr lang="en-US" sz="2400" dirty="0" smtClean="0"/>
              <a:t>Charges against </a:t>
            </a:r>
            <a:r>
              <a:rPr lang="en-US" sz="2400" dirty="0" err="1" smtClean="0"/>
              <a:t>Scheinberg</a:t>
            </a:r>
            <a:r>
              <a:rPr lang="en-US" sz="2400" dirty="0" smtClean="0"/>
              <a:t> were actually a Class A misdemeanor in New York state for operating illegal games of chance since the UIGEA does not contain specific provisions prohibiting poker</a:t>
            </a:r>
          </a:p>
          <a:p>
            <a:pPr>
              <a:buFont typeface="Arial" charset="0"/>
              <a:buChar char="•"/>
            </a:pPr>
            <a:r>
              <a:rPr lang="en-US" sz="2400" dirty="0" err="1" smtClean="0"/>
              <a:t>Scheinberg</a:t>
            </a:r>
            <a:r>
              <a:rPr lang="en-US" sz="2400" dirty="0" smtClean="0"/>
              <a:t> settled the US civil complaints against </a:t>
            </a:r>
            <a:r>
              <a:rPr lang="en-US" sz="2400" dirty="0" err="1" smtClean="0"/>
              <a:t>PokerStars</a:t>
            </a:r>
            <a:r>
              <a:rPr lang="en-US" sz="2400" dirty="0" smtClean="0"/>
              <a:t> by paying an undisclosed fine &amp; acquiring the debt associated with </a:t>
            </a:r>
            <a:r>
              <a:rPr lang="en-US" sz="2400" dirty="0" err="1" smtClean="0"/>
              <a:t>FullTilt</a:t>
            </a:r>
            <a:r>
              <a:rPr lang="en-US" sz="2400" dirty="0" smtClean="0"/>
              <a:t>. </a:t>
            </a:r>
          </a:p>
          <a:p>
            <a:pPr>
              <a:buFont typeface="Arial" charset="0"/>
              <a:buChar char="•"/>
            </a:pPr>
            <a:r>
              <a:rPr lang="en-US" sz="2400" dirty="0" smtClean="0"/>
              <a:t>Many observers feel the government case against </a:t>
            </a:r>
            <a:r>
              <a:rPr lang="en-US" sz="2400" dirty="0" err="1" smtClean="0"/>
              <a:t>Scheinberg</a:t>
            </a:r>
            <a:r>
              <a:rPr lang="en-US" sz="2400" dirty="0" smtClean="0"/>
              <a:t> and his companies is simply an effort to tax a quasi-legal entity that accrues at least hundreds of millions in US $ per annum</a:t>
            </a: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828800"/>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94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Raymond </a:t>
            </a:r>
            <a:r>
              <a:rPr lang="en-US" sz="4000" dirty="0" err="1" smtClean="0"/>
              <a:t>Bitar</a:t>
            </a:r>
            <a:r>
              <a:rPr lang="en-US" sz="4000" dirty="0" smtClean="0"/>
              <a:t> – </a:t>
            </a:r>
            <a:r>
              <a:rPr lang="en-US" sz="4000" dirty="0" err="1" smtClean="0"/>
              <a:t>FullTilt</a:t>
            </a:r>
            <a:r>
              <a:rPr lang="en-US" sz="4000" dirty="0" smtClean="0"/>
              <a:t> Poker</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                                * Founded in 2004. Locus of operation: </a:t>
            </a:r>
          </a:p>
          <a:p>
            <a:r>
              <a:rPr lang="en-US" dirty="0"/>
              <a:t> </a:t>
            </a:r>
            <a:r>
              <a:rPr lang="en-US" dirty="0" smtClean="0"/>
              <a:t>                                Channel Islands. Relocation to Isle of Man &amp;</a:t>
            </a:r>
          </a:p>
          <a:p>
            <a:r>
              <a:rPr lang="en-US" dirty="0"/>
              <a:t> </a:t>
            </a:r>
            <a:r>
              <a:rPr lang="en-US" dirty="0" smtClean="0"/>
              <a:t>                                Malta after acquisition by </a:t>
            </a:r>
            <a:r>
              <a:rPr lang="en-US" dirty="0" err="1" smtClean="0"/>
              <a:t>PokerStars</a:t>
            </a:r>
            <a:endParaRPr lang="en-US" dirty="0" smtClean="0"/>
          </a:p>
          <a:p>
            <a:r>
              <a:rPr lang="en-US" dirty="0"/>
              <a:t> </a:t>
            </a:r>
            <a:r>
              <a:rPr lang="en-US" dirty="0" smtClean="0"/>
              <a:t>                                * Assets as of Black Friday indictments are</a:t>
            </a:r>
          </a:p>
          <a:p>
            <a:r>
              <a:rPr lang="en-US" dirty="0"/>
              <a:t> </a:t>
            </a:r>
            <a:r>
              <a:rPr lang="en-US" dirty="0" smtClean="0"/>
              <a:t>                                unknown, but corporation was unable to  		           settle $350 million US in player accounts     </a:t>
            </a:r>
          </a:p>
          <a:p>
            <a:r>
              <a:rPr lang="en-US" dirty="0" smtClean="0"/>
              <a:t>Accusations against </a:t>
            </a:r>
            <a:r>
              <a:rPr lang="en-US" dirty="0" err="1" smtClean="0"/>
              <a:t>Bitar</a:t>
            </a:r>
            <a:r>
              <a:rPr lang="en-US" dirty="0" smtClean="0"/>
              <a:t> &amp; others allege </a:t>
            </a:r>
            <a:r>
              <a:rPr lang="en-US" dirty="0" err="1" smtClean="0"/>
              <a:t>FullTilt</a:t>
            </a:r>
            <a:r>
              <a:rPr lang="en-US" dirty="0" smtClean="0"/>
              <a:t> ran a Ponzi scheme to bring cash into the company and pay officer salaries     </a:t>
            </a:r>
          </a:p>
          <a:p>
            <a:r>
              <a:rPr lang="en-US" dirty="0" smtClean="0"/>
              <a:t>In July 2012, </a:t>
            </a:r>
            <a:r>
              <a:rPr lang="en-US" dirty="0" err="1" smtClean="0"/>
              <a:t>Bitar</a:t>
            </a:r>
            <a:r>
              <a:rPr lang="en-US" dirty="0" smtClean="0"/>
              <a:t> was formally </a:t>
            </a:r>
            <a:r>
              <a:rPr lang="en-US" dirty="0" err="1" smtClean="0"/>
              <a:t>chargesd</a:t>
            </a:r>
            <a:r>
              <a:rPr lang="en-US" dirty="0" smtClean="0"/>
              <a:t> with money laundering and conspiracy to commit bank fraud. He has pled not guilty and is free on $2.5 million US bond while awaiting trial. He faces a maximum of 145 years in prison if convicted of all charges against him.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3811" y="1752600"/>
            <a:ext cx="20002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34329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2201</TotalTime>
  <Words>2757</Words>
  <Application>Microsoft Office PowerPoint</Application>
  <PresentationFormat>On-screen Show (4:3)</PresentationFormat>
  <Paragraphs>147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Organized Crime and Internet Gambling: Is There A Link?</vt:lpstr>
      <vt:lpstr>Overview of Presentation</vt:lpstr>
      <vt:lpstr>Organized Crime and Gambling</vt:lpstr>
      <vt:lpstr> Internet Poker and other forms of internet gambling in the United States and globally</vt:lpstr>
      <vt:lpstr>Criminalization of Internet Gambling in the United States</vt:lpstr>
      <vt:lpstr>Specific Charges in Black Friday federal Indictment</vt:lpstr>
      <vt:lpstr>Who are the Big 3 Owners?</vt:lpstr>
      <vt:lpstr>Isai Scheinberg – PokerStars.com</vt:lpstr>
      <vt:lpstr>Raymond Bitar – FullTilt Poker</vt:lpstr>
      <vt:lpstr>Brent Beckley – Absolute Poker/Cereus</vt:lpstr>
      <vt:lpstr> Online Gambling and The Rake: the cost of making a bet online</vt:lpstr>
      <vt:lpstr>International Law Challenges</vt:lpstr>
      <vt:lpstr>Intra-State Law Challenges</vt:lpstr>
      <vt:lpstr>Who are the online players?</vt:lpstr>
      <vt:lpstr>The Organized Crime Connection: Myths and Realities</vt:lpstr>
      <vt:lpstr>Potential Risks Associated with Internet Gambling: Are they Real? A Review of the Available Evidence</vt:lpstr>
      <vt:lpstr>1.Research on Internet Gambling by Minors</vt:lpstr>
      <vt:lpstr> 2. Online Gambling and Organized Crime</vt:lpstr>
      <vt:lpstr>Organized Crime and Internet Gambling</vt:lpstr>
      <vt:lpstr>Preventing Potential organized crime control of internet gambling:</vt:lpstr>
      <vt:lpstr>3. Criminal and Fraudulent behavior and Internet Gambling</vt:lpstr>
      <vt:lpstr>4. Network access, data privacy, and security issues</vt:lpstr>
      <vt:lpstr>5. Problem Gambling</vt:lpstr>
      <vt:lpstr>Potential Benefits of Legalized Internet Gambling: A Review of the Available Evidence</vt:lpstr>
      <vt:lpstr>A Research Agenda on Internet Gambling</vt:lpstr>
      <vt:lpstr> The Knowledge Gap-Key Research Questions we can not now answer:</vt:lpstr>
      <vt:lpstr>The Knowledge Gap-Key Research Questions we can not now answer:</vt:lpstr>
      <vt:lpstr>Key Research Questions:</vt:lpstr>
      <vt:lpstr>Key Research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and Apprehension of Missing Sex Offenders: Technological Versus Non-technological</dc:title>
  <dc:creator>Alexander James Byrne</dc:creator>
  <cp:lastModifiedBy>Timothy Edson</cp:lastModifiedBy>
  <cp:revision>163</cp:revision>
  <cp:lastPrinted>2011-10-11T02:29:30Z</cp:lastPrinted>
  <dcterms:created xsi:type="dcterms:W3CDTF">2009-10-18T14:32:00Z</dcterms:created>
  <dcterms:modified xsi:type="dcterms:W3CDTF">2012-09-25T17:40:06Z</dcterms:modified>
</cp:coreProperties>
</file>