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E561AB17-2DAC-43F6-9E68-EBE89536E7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72BB52-53E2-4B70-AE31-6883F784DA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6053A7D-2F71-4D01-BAA5-175915E0BA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26C174-5D5A-4BCF-BE7E-A449D8AB58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C17E07E-F86B-4226-869E-05AB762B3F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F982E8-0127-47CC-8145-FD73BB1225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352DA4E-723A-498F-8FEB-BA95E9A312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C72DDF8-6E55-4C15-8E33-7A7899D426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E35E470-6B37-42DD-8755-745C4DCCCF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4FCD69-F7F6-4B1D-AFB5-59D11F9522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EFBCC3-298C-47A0-802A-9C75326665A1}"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2A1D9F3-BB5D-4F84-89F5-4D3D0F5731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Police Use Of Force: Research on Tasers</a:t>
            </a:r>
          </a:p>
        </p:txBody>
      </p:sp>
      <p:sp>
        <p:nvSpPr>
          <p:cNvPr id="4" name="Subtitle 3"/>
          <p:cNvSpPr>
            <a:spLocks noGrp="1"/>
          </p:cNvSpPr>
          <p:nvPr>
            <p:ph type="subTitle" idx="1"/>
          </p:nvPr>
        </p:nvSpPr>
        <p:spPr/>
        <p:txBody>
          <a:bodyPr>
            <a:normAutofit lnSpcReduction="10000"/>
          </a:bodyPr>
          <a:lstStyle/>
          <a:p>
            <a:r>
              <a:rPr lang="en-US" dirty="0" smtClean="0"/>
              <a:t>Professor James Byrne</a:t>
            </a:r>
          </a:p>
          <a:p>
            <a:r>
              <a:rPr lang="en-US" dirty="0" smtClean="0"/>
              <a:t>Technology and the Criminal Justice System</a:t>
            </a:r>
          </a:p>
          <a:p>
            <a:r>
              <a:rPr lang="en-US" dirty="0" smtClean="0"/>
              <a:t>March 2015 Lecture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Police Use of Force</a:t>
            </a:r>
          </a:p>
        </p:txBody>
      </p:sp>
      <p:sp>
        <p:nvSpPr>
          <p:cNvPr id="6147" name="Rectangle 3"/>
          <p:cNvSpPr>
            <a:spLocks noGrp="1" noChangeArrowheads="1"/>
          </p:cNvSpPr>
          <p:nvPr>
            <p:ph idx="1"/>
          </p:nvPr>
        </p:nvSpPr>
        <p:spPr/>
        <p:txBody>
          <a:bodyPr>
            <a:normAutofit fontScale="92500"/>
          </a:bodyPr>
          <a:lstStyle/>
          <a:p>
            <a:pPr>
              <a:lnSpc>
                <a:spcPct val="90000"/>
              </a:lnSpc>
            </a:pPr>
            <a:r>
              <a:rPr lang="en-US" sz="2800">
                <a:effectLst/>
              </a:rPr>
              <a:t>Research indicates that police use of force is statistically rare, occurring in approximately 1% of police–citizen encounters (Bureau of Justice Statistics, 1999).</a:t>
            </a:r>
          </a:p>
          <a:p>
            <a:pPr>
              <a:lnSpc>
                <a:spcPct val="90000"/>
              </a:lnSpc>
            </a:pPr>
            <a:r>
              <a:rPr lang="en-US" sz="2800">
                <a:effectLst/>
              </a:rPr>
              <a:t> There are approximately 43 million police–citizen encounters in a given year,</a:t>
            </a:r>
          </a:p>
          <a:p>
            <a:pPr>
              <a:lnSpc>
                <a:spcPct val="90000"/>
              </a:lnSpc>
            </a:pPr>
            <a:r>
              <a:rPr lang="en-US" sz="2800">
                <a:effectLst/>
              </a:rPr>
              <a:t>Now for some math: What is 1% of 43 million? </a:t>
            </a:r>
          </a:p>
          <a:p>
            <a:pPr>
              <a:lnSpc>
                <a:spcPct val="90000"/>
              </a:lnSpc>
            </a:pPr>
            <a:r>
              <a:rPr lang="en-US" sz="2800">
                <a:effectLst/>
              </a:rPr>
              <a:t> 421,000 use-of-force incidents occur annually, which translates into approximately 1,100 incidents in a typical day.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sz="4000"/>
              <a:t>Less than Lethal Force Technology</a:t>
            </a:r>
          </a:p>
        </p:txBody>
      </p:sp>
      <p:sp>
        <p:nvSpPr>
          <p:cNvPr id="7171" name="Rectangle 3"/>
          <p:cNvSpPr>
            <a:spLocks noGrp="1" noChangeArrowheads="1"/>
          </p:cNvSpPr>
          <p:nvPr>
            <p:ph idx="1"/>
          </p:nvPr>
        </p:nvSpPr>
        <p:spPr/>
        <p:txBody>
          <a:bodyPr>
            <a:normAutofit lnSpcReduction="10000"/>
          </a:bodyPr>
          <a:lstStyle/>
          <a:p>
            <a:r>
              <a:rPr lang="en-US" sz="2800"/>
              <a:t>Political fallout from the lethal use of force</a:t>
            </a:r>
          </a:p>
          <a:p>
            <a:pPr>
              <a:buFont typeface="Wingdings" pitchFamily="2" charset="2"/>
              <a:buNone/>
            </a:pPr>
            <a:r>
              <a:rPr lang="en-US" sz="2800"/>
              <a:t>   has spurred the development of less than lethal alternatives over the past thirty years.</a:t>
            </a:r>
          </a:p>
          <a:p>
            <a:r>
              <a:rPr lang="en-US" sz="2800">
                <a:effectLst/>
              </a:rPr>
              <a:t>Advances in technology have led to the development of force alternatives such as oleoresin capsicum (OC; i.e., pepper) spray, impact weapons, foams,ballistic rounds, nets and, most recently, conducted energy devices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The Controversy</a:t>
            </a:r>
          </a:p>
        </p:txBody>
      </p:sp>
      <p:sp>
        <p:nvSpPr>
          <p:cNvPr id="8195" name="Rectangle 3"/>
          <p:cNvSpPr>
            <a:spLocks noGrp="1" noChangeArrowheads="1"/>
          </p:cNvSpPr>
          <p:nvPr>
            <p:ph idx="1"/>
          </p:nvPr>
        </p:nvSpPr>
        <p:spPr/>
        <p:txBody>
          <a:bodyPr/>
          <a:lstStyle/>
          <a:p>
            <a:r>
              <a:rPr lang="en-US"/>
              <a:t>Issue 1: potential lethality</a:t>
            </a:r>
          </a:p>
          <a:p>
            <a:r>
              <a:rPr lang="en-US"/>
              <a:t>Issue 2: disproportionate Use against minority residents</a:t>
            </a:r>
          </a:p>
          <a:p>
            <a:r>
              <a:rPr lang="en-US"/>
              <a:t>Issue 3: inappropriate use against vulnerable populations, such as the mentally ill, the elderly, and young kids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Research Questions</a:t>
            </a:r>
          </a:p>
        </p:txBody>
      </p:sp>
      <p:sp>
        <p:nvSpPr>
          <p:cNvPr id="9219" name="Rectangle 3"/>
          <p:cNvSpPr>
            <a:spLocks noGrp="1" noChangeArrowheads="1"/>
          </p:cNvSpPr>
          <p:nvPr>
            <p:ph idx="1"/>
          </p:nvPr>
        </p:nvSpPr>
        <p:spPr/>
        <p:txBody>
          <a:bodyPr>
            <a:normAutofit fontScale="92500" lnSpcReduction="10000"/>
          </a:bodyPr>
          <a:lstStyle/>
          <a:p>
            <a:pPr>
              <a:lnSpc>
                <a:spcPct val="90000"/>
              </a:lnSpc>
            </a:pPr>
            <a:r>
              <a:rPr lang="en-US" sz="2800">
                <a:effectLst/>
              </a:rPr>
              <a:t>Research examining the effectiveness of the device in the</a:t>
            </a:r>
          </a:p>
          <a:p>
            <a:pPr>
              <a:lnSpc>
                <a:spcPct val="90000"/>
              </a:lnSpc>
            </a:pPr>
            <a:r>
              <a:rPr lang="en-US" sz="2800">
                <a:effectLst/>
              </a:rPr>
              <a:t>field has focused on two questions: (1) Does the TASER have the intended physiological effect,</a:t>
            </a:r>
          </a:p>
          <a:p>
            <a:pPr>
              <a:lnSpc>
                <a:spcPct val="90000"/>
              </a:lnSpc>
            </a:pPr>
            <a:r>
              <a:rPr lang="en-US" sz="2800">
                <a:effectLst/>
              </a:rPr>
              <a:t>thereby terminating suspect resistance; and more generally, (2) does use of the device reduce</a:t>
            </a:r>
          </a:p>
          <a:p>
            <a:pPr>
              <a:lnSpc>
                <a:spcPct val="90000"/>
              </a:lnSpc>
            </a:pPr>
            <a:r>
              <a:rPr lang="en-US" sz="2800">
                <a:effectLst/>
              </a:rPr>
              <a:t>suspect and officer injuries? Unfortunately, limited empirical research is available to answer</a:t>
            </a:r>
          </a:p>
          <a:p>
            <a:pPr>
              <a:lnSpc>
                <a:spcPct val="90000"/>
              </a:lnSpc>
            </a:pPr>
            <a:r>
              <a:rPr lang="en-US" sz="2800">
                <a:effectLst/>
              </a:rPr>
              <a:t>these questions.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Research Findings</a:t>
            </a:r>
          </a:p>
        </p:txBody>
      </p:sp>
      <p:sp>
        <p:nvSpPr>
          <p:cNvPr id="10243" name="Rectangle 3"/>
          <p:cNvSpPr>
            <a:spLocks noGrp="1" noChangeArrowheads="1"/>
          </p:cNvSpPr>
          <p:nvPr>
            <p:ph idx="1"/>
          </p:nvPr>
        </p:nvSpPr>
        <p:spPr/>
        <p:txBody>
          <a:bodyPr>
            <a:normAutofit lnSpcReduction="10000"/>
          </a:bodyPr>
          <a:lstStyle/>
          <a:p>
            <a:pPr>
              <a:lnSpc>
                <a:spcPct val="80000"/>
              </a:lnSpc>
            </a:pPr>
            <a:r>
              <a:rPr lang="en-US" sz="2000">
                <a:effectLst/>
              </a:rPr>
              <a:t>With regard to suspect resistance, field data analyzed by TASER International(2006) and internal evaluations by police agencies (Seattle Police Department, 2004) place the effectiveness rate of the TASER somewhere between 80% and 94%.</a:t>
            </a:r>
          </a:p>
          <a:p>
            <a:pPr>
              <a:lnSpc>
                <a:spcPct val="80000"/>
              </a:lnSpc>
            </a:pPr>
            <a:endParaRPr lang="en-US" sz="2000">
              <a:effectLst/>
            </a:endParaRPr>
          </a:p>
          <a:p>
            <a:pPr>
              <a:lnSpc>
                <a:spcPct val="80000"/>
              </a:lnSpc>
            </a:pPr>
            <a:r>
              <a:rPr lang="en-US" sz="2000">
                <a:effectLst/>
              </a:rPr>
              <a:t> White and Ready (2007) analyzed TASER deployment records from the New York City Police Department and found that suspects stopped resisting and were successfully incapacitated in 86% of incidents occurring during a 4-year period.</a:t>
            </a:r>
          </a:p>
          <a:p>
            <a:pPr>
              <a:lnSpc>
                <a:spcPct val="80000"/>
              </a:lnSpc>
            </a:pPr>
            <a:endParaRPr lang="en-US" sz="2000">
              <a:effectLst/>
            </a:endParaRPr>
          </a:p>
          <a:p>
            <a:pPr>
              <a:lnSpc>
                <a:spcPct val="80000"/>
              </a:lnSpc>
            </a:pPr>
            <a:r>
              <a:rPr lang="en-US" sz="2000">
                <a:effectLst/>
              </a:rPr>
              <a:t> In a follow-up study, White and Ready (2009) found that the effect of the device on suspect resistance was mitigated by several factors, including suspect weight, intoxication, and the distance between the suspect and the officer.</a:t>
            </a:r>
          </a:p>
          <a:p>
            <a:pPr>
              <a:lnSpc>
                <a:spcPct val="80000"/>
              </a:lnSpc>
            </a:pP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sz="4000"/>
              <a:t>Implications for Policy and Practice</a:t>
            </a:r>
          </a:p>
        </p:txBody>
      </p:sp>
      <p:sp>
        <p:nvSpPr>
          <p:cNvPr id="11267" name="Rectangle 3"/>
          <p:cNvSpPr>
            <a:spLocks noGrp="1" noChangeArrowheads="1"/>
          </p:cNvSpPr>
          <p:nvPr>
            <p:ph idx="1"/>
          </p:nvPr>
        </p:nvSpPr>
        <p:spPr/>
        <p:txBody>
          <a:bodyPr/>
          <a:lstStyle/>
          <a:p>
            <a:r>
              <a:rPr lang="en-US"/>
              <a:t>First, we need more research on the link between taser use and death.</a:t>
            </a:r>
          </a:p>
          <a:p>
            <a:r>
              <a:rPr lang="en-US"/>
              <a:t>Second, we need to consider carefully whether taser deployment is a cost effective strategy.</a:t>
            </a:r>
          </a:p>
          <a:p>
            <a:r>
              <a:rPr lang="en-US"/>
              <a:t>Third, we need more data on the impact of deployment on injuries to both officers AND to civilians.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 on </a:t>
            </a:r>
            <a:r>
              <a:rPr lang="en-US" dirty="0" err="1" smtClean="0"/>
              <a:t>Tasers</a:t>
            </a:r>
            <a:endParaRPr lang="en-US" dirty="0"/>
          </a:p>
        </p:txBody>
      </p:sp>
      <p:sp>
        <p:nvSpPr>
          <p:cNvPr id="3" name="Content Placeholder 2"/>
          <p:cNvSpPr>
            <a:spLocks noGrp="1"/>
          </p:cNvSpPr>
          <p:nvPr>
            <p:ph idx="1"/>
          </p:nvPr>
        </p:nvSpPr>
        <p:spPr/>
        <p:txBody>
          <a:bodyPr/>
          <a:lstStyle/>
          <a:p>
            <a:r>
              <a:rPr lang="en-US" dirty="0" smtClean="0"/>
              <a:t>Check out the materials links on our course website</a:t>
            </a:r>
          </a:p>
          <a:p>
            <a:r>
              <a:rPr lang="en-US" dirty="0" smtClean="0"/>
              <a:t>Check out the police </a:t>
            </a:r>
            <a:r>
              <a:rPr lang="en-US" smtClean="0"/>
              <a:t>technology links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TotalTime>
  <Words>464</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Police Use Of Force: Research on Tasers</vt:lpstr>
      <vt:lpstr>Police Use of Force</vt:lpstr>
      <vt:lpstr>Less than Lethal Force Technology</vt:lpstr>
      <vt:lpstr>The Controversy</vt:lpstr>
      <vt:lpstr>Research Questions</vt:lpstr>
      <vt:lpstr>Research Findings</vt:lpstr>
      <vt:lpstr>Implications for Policy and Practice</vt:lpstr>
      <vt:lpstr>More Information on Tasers</vt:lpstr>
    </vt:vector>
  </TitlesOfParts>
  <Company>UMass Lowell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Use Of Force: Research on Tasers</dc:title>
  <dc:creator>Faculty_Staff</dc:creator>
  <cp:lastModifiedBy>Carol</cp:lastModifiedBy>
  <cp:revision>3</cp:revision>
  <dcterms:created xsi:type="dcterms:W3CDTF">2010-03-11T12:38:57Z</dcterms:created>
  <dcterms:modified xsi:type="dcterms:W3CDTF">2015-04-06T16:17:16Z</dcterms:modified>
</cp:coreProperties>
</file>