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2" r:id="rId4"/>
    <p:sldId id="271" r:id="rId5"/>
    <p:sldId id="273"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1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52400"/>
            <a:ext cx="8382000" cy="990600"/>
          </a:xfrm>
          <a:effectLst>
            <a:outerShdw dist="28398" dir="3806097" algn="ctr" rotWithShape="0">
              <a:schemeClr val="bg2"/>
            </a:outerShdw>
          </a:effectLst>
        </p:spPr>
        <p:txBody>
          <a:bodyPr/>
          <a:lstStyle>
            <a:lvl1pPr algn="ctr">
              <a:lnSpc>
                <a:spcPct val="65000"/>
              </a:lnSpc>
              <a:defRPr sz="44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457200" y="1143000"/>
            <a:ext cx="8382000" cy="609600"/>
          </a:xfrm>
          <a:effectLst>
            <a:outerShdw dist="28398" dir="3806097" algn="ctr" rotWithShape="0">
              <a:schemeClr val="bg2"/>
            </a:outerShdw>
          </a:effectLst>
        </p:spPr>
        <p:txBody>
          <a:bodyPr/>
          <a:lstStyle>
            <a:lvl1pPr marL="0" indent="0" algn="ctr">
              <a:buFontTx/>
              <a:buNone/>
              <a:defRPr sz="2400" b="1"/>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a:xfrm>
            <a:off x="228600" y="6477000"/>
            <a:ext cx="2590800" cy="381000"/>
          </a:xfrm>
        </p:spPr>
        <p:txBody>
          <a:bodyPr/>
          <a:lstStyle>
            <a:lvl1pPr>
              <a:defRPr/>
            </a:lvl1pPr>
          </a:lstStyle>
          <a:p>
            <a:fld id="{01547E83-6900-49C7-BD3D-0187B6B97A10}" type="datetimeFigureOut">
              <a:rPr lang="en-US" smtClean="0"/>
              <a:pPr/>
              <a:t>10/3/2016</a:t>
            </a:fld>
            <a:endParaRPr lang="en-US"/>
          </a:p>
        </p:txBody>
      </p:sp>
      <p:sp>
        <p:nvSpPr>
          <p:cNvPr id="3077" name="Rectangle 5"/>
          <p:cNvSpPr>
            <a:spLocks noGrp="1" noChangeArrowheads="1"/>
          </p:cNvSpPr>
          <p:nvPr>
            <p:ph type="ftr" sz="quarter" idx="3"/>
          </p:nvPr>
        </p:nvSpPr>
        <p:spPr>
          <a:xfrm>
            <a:off x="2971800" y="6477000"/>
            <a:ext cx="3200400" cy="3810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400800" y="6477000"/>
            <a:ext cx="2438400" cy="381000"/>
          </a:xfrm>
        </p:spPr>
        <p:txBody>
          <a:bodyPr/>
          <a:lstStyle>
            <a:lvl1pPr>
              <a:defRPr/>
            </a:lvl1pPr>
          </a:lstStyle>
          <a:p>
            <a:fld id="{B63859E8-B788-4954-9DF6-11CFCD59A5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231795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627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266256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106384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90209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1430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326677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349183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416182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3133170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91386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547E83-6900-49C7-BD3D-0187B6B97A10}" type="datetimeFigureOut">
              <a:rPr lang="en-US" smtClean="0"/>
              <a:pPr/>
              <a:t>10/3/2016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3859E8-B788-4954-9DF6-11CFCD59A565}" type="slidenum">
              <a:rPr lang="en-US" smtClean="0"/>
              <a:pPr/>
              <a:t>‹#›</a:t>
            </a:fld>
            <a:endParaRPr lang="en-US"/>
          </a:p>
        </p:txBody>
      </p:sp>
    </p:spTree>
    <p:extLst>
      <p:ext uri="{BB962C8B-B14F-4D97-AF65-F5344CB8AC3E}">
        <p14:creationId xmlns:p14="http://schemas.microsoft.com/office/powerpoint/2010/main" xmlns="" val="3203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52400"/>
            <a:ext cx="8683625" cy="990600"/>
          </a:xfrm>
          <a:prstGeom prst="rect">
            <a:avLst/>
          </a:prstGeom>
          <a:noFill/>
          <a:ln>
            <a:noFill/>
          </a:ln>
          <a:effectLst>
            <a:outerShdw dist="28398" dir="6993903"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600" y="1143000"/>
            <a:ext cx="8686800" cy="525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28600" y="6461125"/>
            <a:ext cx="2819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fld id="{01547E83-6900-49C7-BD3D-0187B6B97A10}" type="datetimeFigureOut">
              <a:rPr lang="en-US" smtClean="0"/>
              <a:pPr/>
              <a:t>10/3/2016</a:t>
            </a:fld>
            <a:endParaRPr lang="en-US"/>
          </a:p>
        </p:txBody>
      </p:sp>
      <p:sp>
        <p:nvSpPr>
          <p:cNvPr id="1029" name="Rectangle 5"/>
          <p:cNvSpPr>
            <a:spLocks noGrp="1" noChangeArrowheads="1"/>
          </p:cNvSpPr>
          <p:nvPr>
            <p:ph type="ftr" sz="quarter" idx="3"/>
          </p:nvPr>
        </p:nvSpPr>
        <p:spPr bwMode="auto">
          <a:xfrm>
            <a:off x="3200400" y="6461125"/>
            <a:ext cx="3200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0" name="Rectangle 6"/>
          <p:cNvSpPr>
            <a:spLocks noGrp="1" noChangeArrowheads="1"/>
          </p:cNvSpPr>
          <p:nvPr>
            <p:ph type="sldNum" sz="quarter" idx="4"/>
          </p:nvPr>
        </p:nvSpPr>
        <p:spPr bwMode="auto">
          <a:xfrm>
            <a:off x="6477000" y="6461125"/>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B63859E8-B788-4954-9DF6-11CFCD59A565}"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800" b="1">
          <a:solidFill>
            <a:schemeClr val="tx2"/>
          </a:solidFill>
          <a:latin typeface="+mj-lt"/>
          <a:ea typeface="+mj-ea"/>
          <a:cs typeface="+mj-cs"/>
        </a:defRPr>
      </a:lvl1pPr>
      <a:lvl2pPr algn="l" rtl="0" eaLnBrk="1" fontAlgn="base" hangingPunct="1">
        <a:spcBef>
          <a:spcPct val="0"/>
        </a:spcBef>
        <a:spcAft>
          <a:spcPct val="0"/>
        </a:spcAft>
        <a:defRPr sz="3800" b="1">
          <a:solidFill>
            <a:schemeClr val="tx2"/>
          </a:solidFill>
          <a:latin typeface="Arial" charset="0"/>
        </a:defRPr>
      </a:lvl2pPr>
      <a:lvl3pPr algn="l" rtl="0" eaLnBrk="1" fontAlgn="base" hangingPunct="1">
        <a:spcBef>
          <a:spcPct val="0"/>
        </a:spcBef>
        <a:spcAft>
          <a:spcPct val="0"/>
        </a:spcAft>
        <a:defRPr sz="3800" b="1">
          <a:solidFill>
            <a:schemeClr val="tx2"/>
          </a:solidFill>
          <a:latin typeface="Arial" charset="0"/>
        </a:defRPr>
      </a:lvl3pPr>
      <a:lvl4pPr algn="l" rtl="0" eaLnBrk="1" fontAlgn="base" hangingPunct="1">
        <a:spcBef>
          <a:spcPct val="0"/>
        </a:spcBef>
        <a:spcAft>
          <a:spcPct val="0"/>
        </a:spcAft>
        <a:defRPr sz="3800" b="1">
          <a:solidFill>
            <a:schemeClr val="tx2"/>
          </a:solidFill>
          <a:latin typeface="Arial" charset="0"/>
        </a:defRPr>
      </a:lvl4pPr>
      <a:lvl5pPr algn="l" rtl="0" eaLnBrk="1" fontAlgn="base" hangingPunct="1">
        <a:spcBef>
          <a:spcPct val="0"/>
        </a:spcBef>
        <a:spcAft>
          <a:spcPct val="0"/>
        </a:spcAft>
        <a:defRPr sz="3800" b="1">
          <a:solidFill>
            <a:schemeClr val="tx2"/>
          </a:solidFill>
          <a:latin typeface="Arial" charset="0"/>
        </a:defRPr>
      </a:lvl5pPr>
      <a:lvl6pPr marL="457200" algn="l" rtl="0" eaLnBrk="1" fontAlgn="base" hangingPunct="1">
        <a:spcBef>
          <a:spcPct val="0"/>
        </a:spcBef>
        <a:spcAft>
          <a:spcPct val="0"/>
        </a:spcAft>
        <a:defRPr sz="3800" b="1">
          <a:solidFill>
            <a:schemeClr val="tx2"/>
          </a:solidFill>
          <a:latin typeface="Arial" charset="0"/>
        </a:defRPr>
      </a:lvl6pPr>
      <a:lvl7pPr marL="914400" algn="l" rtl="0" eaLnBrk="1" fontAlgn="base" hangingPunct="1">
        <a:spcBef>
          <a:spcPct val="0"/>
        </a:spcBef>
        <a:spcAft>
          <a:spcPct val="0"/>
        </a:spcAft>
        <a:defRPr sz="3800" b="1">
          <a:solidFill>
            <a:schemeClr val="tx2"/>
          </a:solidFill>
          <a:latin typeface="Arial" charset="0"/>
        </a:defRPr>
      </a:lvl7pPr>
      <a:lvl8pPr marL="1371600" algn="l" rtl="0" eaLnBrk="1" fontAlgn="base" hangingPunct="1">
        <a:spcBef>
          <a:spcPct val="0"/>
        </a:spcBef>
        <a:spcAft>
          <a:spcPct val="0"/>
        </a:spcAft>
        <a:defRPr sz="3800" b="1">
          <a:solidFill>
            <a:schemeClr val="tx2"/>
          </a:solidFill>
          <a:latin typeface="Arial" charset="0"/>
        </a:defRPr>
      </a:lvl8pPr>
      <a:lvl9pPr marL="1828800" algn="l"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3200">
          <a:solidFill>
            <a:schemeClr val="tx1"/>
          </a:solidFill>
          <a:latin typeface="+mn-lt"/>
        </a:defRPr>
      </a:lvl6pPr>
      <a:lvl7pPr marL="2971800" indent="-228600" algn="l" rtl="0" eaLnBrk="1" fontAlgn="base" hangingPunct="1">
        <a:spcBef>
          <a:spcPct val="20000"/>
        </a:spcBef>
        <a:spcAft>
          <a:spcPct val="0"/>
        </a:spcAft>
        <a:buChar char="»"/>
        <a:defRPr sz="3200">
          <a:solidFill>
            <a:schemeClr val="tx1"/>
          </a:solidFill>
          <a:latin typeface="+mn-lt"/>
        </a:defRPr>
      </a:lvl7pPr>
      <a:lvl8pPr marL="3429000" indent="-228600" algn="l" rtl="0" eaLnBrk="1" fontAlgn="base" hangingPunct="1">
        <a:spcBef>
          <a:spcPct val="20000"/>
        </a:spcBef>
        <a:spcAft>
          <a:spcPct val="0"/>
        </a:spcAft>
        <a:buChar char="»"/>
        <a:defRPr sz="3200">
          <a:solidFill>
            <a:schemeClr val="tx1"/>
          </a:solidFill>
          <a:latin typeface="+mn-lt"/>
        </a:defRPr>
      </a:lvl8pPr>
      <a:lvl9pPr marL="3886200" indent="-228600" algn="l" rtl="0" eaLnBrk="1" fontAlgn="base" hangingPunct="1">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emoweb.com/blog/7-ways-to-protect-your-server-from-an-sql-injection/" TargetMode="External"/><Relationship Id="rId2" Type="http://schemas.openxmlformats.org/officeDocument/2006/relationships/hyperlink" Target="http://jurinnov.com/lulzsec-information-security-case-study-volume-3-son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sa.gov/portal/content/12969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washingtonpost.com/news/innovations/wp/2014/11/21/the-heartbeat-vs-the-fingerprint-in-the-battle-for-biometric-authenticat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richardvanhooijdonk.com/selfies-and-electronic-tattoos-the-future-of-biometric-data-collection-and-authentication/" TargetMode="External"/><Relationship Id="rId2" Type="http://schemas.openxmlformats.org/officeDocument/2006/relationships/hyperlink" Target="https://www.youtube.com/watch?v=YNnqi0i5-U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bs.com/shows/csi-cyber/news/1003888/these-cybercrime-statistics-will-make-you-think-twice-about-your-password-where-s-the-csi-cyber-team-when-you-need-them-/" TargetMode="External"/><Relationship Id="rId2" Type="http://schemas.openxmlformats.org/officeDocument/2006/relationships/hyperlink" Target="http://www.unodc.org/documents/organized-crime/UNODC_CCPCJ_EG.4_2013/CYBERCRIME_STUDY_21021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cafee.com/us/resources/reports/rp-economic-impact-cybercrime2.pdf" TargetMode="External"/><Relationship Id="rId2" Type="http://schemas.openxmlformats.org/officeDocument/2006/relationships/hyperlink" Target="http://www.cnmeonline.com/myresources/hpe/docs/HPE_SIEM_Analyst_Report_-_2015_Cost_of_Cyber_Crime_Study_-_Global.pdf" TargetMode="External"/><Relationship Id="rId1" Type="http://schemas.openxmlformats.org/officeDocument/2006/relationships/slideLayout" Target="../slideLayouts/slideLayout2.xml"/><Relationship Id="rId5" Type="http://schemas.openxmlformats.org/officeDocument/2006/relationships/hyperlink" Target="https://pdf.ic3.gov/2014_IC3Report.pdf" TargetMode="External"/><Relationship Id="rId4" Type="http://schemas.openxmlformats.org/officeDocument/2006/relationships/hyperlink" Target="https://pdf.ic3.gov/2015_IC3Report.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infoworld.com/article/2618598/cyber-crime/why-internet-crime-goes-unpunished.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curityxploded.com/rainbowcrack.php" TargetMode="External"/><Relationship Id="rId2" Type="http://schemas.openxmlformats.org/officeDocument/2006/relationships/hyperlink" Target="http://tech-files.com/download-ophcrack-password-cracker-free-2/" TargetMode="External"/><Relationship Id="rId1" Type="http://schemas.openxmlformats.org/officeDocument/2006/relationships/slideLayout" Target="../slideLayouts/slideLayout2.xml"/><Relationship Id="rId5" Type="http://schemas.openxmlformats.org/officeDocument/2006/relationships/hyperlink" Target="https://www.concise-courses.com/hacking-tools/password-crackers/thc-hydra/" TargetMode="External"/><Relationship Id="rId4" Type="http://schemas.openxmlformats.org/officeDocument/2006/relationships/hyperlink" Target="https://www.concise-courses.com/hacking-tools/password-crackers/john-the-ripp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Preventing Cybercrime</a:t>
            </a:r>
            <a:endParaRPr lang="en-US" sz="5400" dirty="0"/>
          </a:p>
        </p:txBody>
      </p:sp>
      <p:sp>
        <p:nvSpPr>
          <p:cNvPr id="3" name="Subtitle 2"/>
          <p:cNvSpPr>
            <a:spLocks noGrp="1"/>
          </p:cNvSpPr>
          <p:nvPr>
            <p:ph type="subTitle" idx="1"/>
          </p:nvPr>
        </p:nvSpPr>
        <p:spPr>
          <a:xfrm>
            <a:off x="457200" y="4572000"/>
            <a:ext cx="8382000" cy="2209800"/>
          </a:xfrm>
        </p:spPr>
        <p:txBody>
          <a:bodyPr>
            <a:normAutofit fontScale="92500"/>
          </a:bodyPr>
          <a:lstStyle/>
          <a:p>
            <a:r>
              <a:rPr lang="en-US" sz="2300" dirty="0" smtClean="0"/>
              <a:t>Professor James Byrne Lecture( Sept.29,2016).</a:t>
            </a:r>
          </a:p>
          <a:p>
            <a:r>
              <a:rPr lang="en-US" sz="2300" dirty="0" smtClean="0"/>
              <a:t>A Summary of a recent review by Don </a:t>
            </a:r>
            <a:r>
              <a:rPr lang="en-US" sz="2300" dirty="0" err="1" smtClean="0"/>
              <a:t>Rebovich</a:t>
            </a:r>
            <a:r>
              <a:rPr lang="en-US" sz="2300" dirty="0" smtClean="0"/>
              <a:t>, Utica College:</a:t>
            </a:r>
          </a:p>
          <a:p>
            <a:r>
              <a:rPr lang="en-US" b="1" dirty="0"/>
              <a:t>SECURING CYBERSPACE: HOW CAN THIS BE POSSIBLE IN THE 21</a:t>
            </a:r>
            <a:r>
              <a:rPr lang="en-US" b="1" baseline="30000" dirty="0"/>
              <a:t>ST</a:t>
            </a:r>
            <a:r>
              <a:rPr lang="en-US" b="1" dirty="0"/>
              <a:t> CENTURY?</a:t>
            </a:r>
            <a:endParaRPr lang="en-US" dirty="0"/>
          </a:p>
          <a:p>
            <a:r>
              <a:rPr lang="en-US" sz="1600" dirty="0" smtClean="0"/>
              <a:t>( </a:t>
            </a:r>
            <a:r>
              <a:rPr lang="en-US" sz="1600" dirty="0"/>
              <a:t>forthcoming), chapter in Laura Moriarty, editor, </a:t>
            </a:r>
            <a:r>
              <a:rPr lang="en-US" sz="1600" i="1" dirty="0"/>
              <a:t>Criminal Justice Technology in the 21</a:t>
            </a:r>
            <a:r>
              <a:rPr lang="en-US" sz="1600" i="1" baseline="30000" dirty="0"/>
              <a:t>st</a:t>
            </a:r>
            <a:r>
              <a:rPr lang="en-US" sz="1600" i="1" dirty="0"/>
              <a:t>Century, 3</a:t>
            </a:r>
            <a:r>
              <a:rPr lang="en-US" sz="1600" i="1" baseline="30000" dirty="0"/>
              <a:t>rd</a:t>
            </a:r>
            <a:r>
              <a:rPr lang="en-US" sz="1600" i="1" dirty="0"/>
              <a:t> edition, </a:t>
            </a:r>
            <a:r>
              <a:rPr lang="en-US" sz="1600" dirty="0"/>
              <a:t>Charles Thomas Publisher.</a:t>
            </a:r>
          </a:p>
          <a:p>
            <a:endParaRPr lang="en-US" dirty="0"/>
          </a:p>
        </p:txBody>
      </p:sp>
    </p:spTree>
    <p:extLst>
      <p:ext uri="{BB962C8B-B14F-4D97-AF65-F5344CB8AC3E}">
        <p14:creationId xmlns:p14="http://schemas.microsoft.com/office/powerpoint/2010/main" xmlns="" val="3041209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“HARDENING THE TARGET” FOR CYBERSPACE:</a:t>
            </a:r>
            <a:br>
              <a:rPr lang="en-US" sz="2400" dirty="0"/>
            </a:br>
            <a:r>
              <a:rPr lang="en-US" sz="2400" dirty="0"/>
              <a:t>TWO FACTOR AUTHENTICATION AND BIOMETRICS</a:t>
            </a:r>
            <a:br>
              <a:rPr lang="en-US" sz="2400" dirty="0"/>
            </a:br>
            <a:endParaRPr lang="en-US" sz="2400" dirty="0"/>
          </a:p>
        </p:txBody>
      </p:sp>
      <p:sp>
        <p:nvSpPr>
          <p:cNvPr id="3" name="Content Placeholder 2"/>
          <p:cNvSpPr>
            <a:spLocks noGrp="1"/>
          </p:cNvSpPr>
          <p:nvPr>
            <p:ph idx="1"/>
          </p:nvPr>
        </p:nvSpPr>
        <p:spPr/>
        <p:txBody>
          <a:bodyPr/>
          <a:lstStyle/>
          <a:p>
            <a:r>
              <a:rPr lang="en-US" sz="2400" b="1" dirty="0" smtClean="0">
                <a:solidFill>
                  <a:srgbClr val="FFFF00"/>
                </a:solidFill>
              </a:rPr>
              <a:t>TWO FACTOR AUTHENTICATION:</a:t>
            </a:r>
            <a:r>
              <a:rPr lang="en-US" sz="2400" dirty="0">
                <a:solidFill>
                  <a:schemeClr val="tx1"/>
                </a:solidFill>
                <a:latin typeface="+mn-lt"/>
                <a:ea typeface="+mn-ea"/>
                <a:cs typeface="+mn-cs"/>
              </a:rPr>
              <a:t> </a:t>
            </a:r>
            <a:r>
              <a:rPr lang="en-US" sz="1600" dirty="0">
                <a:solidFill>
                  <a:schemeClr val="tx1"/>
                </a:solidFill>
                <a:latin typeface="+mn-lt"/>
                <a:ea typeface="+mn-ea"/>
                <a:cs typeface="+mn-cs"/>
              </a:rPr>
              <a:t>two factor authentication (2FA) has quickly become the standard for access to websites. Hardware tokens can be used that contain digital certificates which are typically communicated through a USB port synchronization of other tokens with Web servers. This creates an environment where consistently changing codes are to be entered for access, complicating matters for those bent on illegal intrusions</a:t>
            </a:r>
            <a:r>
              <a:rPr lang="en-US" sz="2400" dirty="0">
                <a:solidFill>
                  <a:schemeClr val="tx1"/>
                </a:solidFill>
                <a:latin typeface="+mn-lt"/>
                <a:ea typeface="+mn-ea"/>
                <a:cs typeface="+mn-cs"/>
              </a:rPr>
              <a:t>. </a:t>
            </a:r>
            <a:endParaRPr lang="en-US" sz="2400" dirty="0" smtClean="0">
              <a:solidFill>
                <a:schemeClr val="tx1"/>
              </a:solidFill>
              <a:latin typeface="+mn-lt"/>
              <a:ea typeface="+mn-ea"/>
              <a:cs typeface="+mn-cs"/>
            </a:endParaRPr>
          </a:p>
          <a:p>
            <a:r>
              <a:rPr lang="en-US" sz="2400" b="1" dirty="0" smtClean="0">
                <a:solidFill>
                  <a:srgbClr val="FFFF00"/>
                </a:solidFill>
              </a:rPr>
              <a:t>BIOMETRICS: </a:t>
            </a:r>
            <a:r>
              <a:rPr lang="en-US" sz="1800" dirty="0">
                <a:solidFill>
                  <a:schemeClr val="tx1"/>
                </a:solidFill>
                <a:latin typeface="+mn-lt"/>
                <a:ea typeface="+mn-ea"/>
                <a:cs typeface="+mn-cs"/>
              </a:rPr>
              <a:t>The wave of the future for 2FA is biometric identification. Effective use of biometrics to identify who the person is can eventually make the use of passwords obsolete. Presently, it is widely used on smart phones in the form of fingerprint recognition. Banks that increasingly rely on Internet access for customer service and some insurance companies have been turning to voice identification to protect customers’ accounts. Currently, biometric security on iPhones tends to use traditional passwords as a backup, like requesting a passcode after being restarted, or after 48 hours of inactivity. </a:t>
            </a:r>
            <a:r>
              <a:rPr lang="en-US" sz="2400" b="1" dirty="0" smtClean="0">
                <a:solidFill>
                  <a:srgbClr val="FFFF00"/>
                </a:solidFill>
              </a:rPr>
              <a:t/>
            </a:r>
            <a:br>
              <a:rPr lang="en-US" sz="2400" b="1" dirty="0" smtClean="0">
                <a:solidFill>
                  <a:srgbClr val="FFFF00"/>
                </a:solidFill>
              </a:rPr>
            </a:br>
            <a:endParaRPr lang="en-US" sz="2400" b="1" dirty="0">
              <a:solidFill>
                <a:srgbClr val="FFFF00"/>
              </a:solidFill>
            </a:endParaRPr>
          </a:p>
        </p:txBody>
      </p:sp>
    </p:spTree>
    <p:extLst>
      <p:ext uri="{BB962C8B-B14F-4D97-AF65-F5344CB8AC3E}">
        <p14:creationId xmlns:p14="http://schemas.microsoft.com/office/powerpoint/2010/main" xmlns="" val="3744242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Two Stage Biometric Prevention Strategies: </a:t>
            </a:r>
            <a:endParaRPr lang="en-US" dirty="0"/>
          </a:p>
        </p:txBody>
      </p:sp>
      <p:sp>
        <p:nvSpPr>
          <p:cNvPr id="3" name="Content Placeholder 2"/>
          <p:cNvSpPr>
            <a:spLocks noGrp="1"/>
          </p:cNvSpPr>
          <p:nvPr>
            <p:ph idx="1"/>
          </p:nvPr>
        </p:nvSpPr>
        <p:spPr>
          <a:xfrm>
            <a:off x="152400" y="1600200"/>
            <a:ext cx="8686800" cy="4800600"/>
          </a:xfrm>
        </p:spPr>
        <p:txBody>
          <a:bodyPr/>
          <a:lstStyle/>
          <a:p>
            <a:r>
              <a:rPr lang="en-US" sz="2800" b="1" i="1" dirty="0" smtClean="0">
                <a:solidFill>
                  <a:srgbClr val="FFFF00"/>
                </a:solidFill>
              </a:rPr>
              <a:t>Enrollment:</a:t>
            </a:r>
            <a:r>
              <a:rPr lang="en-US" sz="1800" dirty="0" smtClean="0"/>
              <a:t> </a:t>
            </a:r>
            <a:r>
              <a:rPr lang="en-US" sz="2000" dirty="0" smtClean="0">
                <a:solidFill>
                  <a:schemeClr val="tx1"/>
                </a:solidFill>
              </a:rPr>
              <a:t>For </a:t>
            </a:r>
            <a:r>
              <a:rPr lang="en-US" sz="2000" dirty="0">
                <a:solidFill>
                  <a:schemeClr val="tx1"/>
                </a:solidFill>
              </a:rPr>
              <a:t>enrollment, biometric data must be collected on the individual using some type of device that either records physical characteristics or patterns of behavior. For instance, video-optical images are extracted and a template created and stored for future matching purposes. </a:t>
            </a:r>
            <a:endParaRPr lang="en-US" sz="2000" dirty="0" smtClean="0">
              <a:solidFill>
                <a:schemeClr val="tx1"/>
              </a:solidFill>
            </a:endParaRPr>
          </a:p>
          <a:p>
            <a:pPr marL="0" indent="0">
              <a:buNone/>
            </a:pPr>
            <a:endParaRPr lang="en-US" sz="2000" dirty="0" smtClean="0">
              <a:solidFill>
                <a:schemeClr val="tx1"/>
              </a:solidFill>
            </a:endParaRPr>
          </a:p>
          <a:p>
            <a:r>
              <a:rPr lang="en-US" sz="2800" b="1" i="1" dirty="0" smtClean="0">
                <a:solidFill>
                  <a:srgbClr val="FFFF00"/>
                </a:solidFill>
              </a:rPr>
              <a:t>Authentication</a:t>
            </a:r>
            <a:r>
              <a:rPr lang="en-US" sz="1800" dirty="0" smtClean="0">
                <a:solidFill>
                  <a:schemeClr val="tx1"/>
                </a:solidFill>
              </a:rPr>
              <a:t> </a:t>
            </a:r>
            <a:r>
              <a:rPr lang="en-US" sz="2000" dirty="0">
                <a:solidFill>
                  <a:schemeClr val="tx1"/>
                </a:solidFill>
              </a:rPr>
              <a:t>is the second sequence in which the course of action is detection, recognition, verification, and validation. Most biometric techniques are implemented using a sensor, which is used to scan, identify and authenticate someone to a system or entry point, only after having compared the extracted physical or behavioral feature-set against stored templates residing in a database. </a:t>
            </a:r>
            <a:endParaRPr lang="en-US" sz="2000" dirty="0"/>
          </a:p>
        </p:txBody>
      </p:sp>
    </p:spTree>
    <p:extLst>
      <p:ext uri="{BB962C8B-B14F-4D97-AF65-F5344CB8AC3E}">
        <p14:creationId xmlns:p14="http://schemas.microsoft.com/office/powerpoint/2010/main" xmlns="" val="1227936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Limitations of Biometric Authentication</a:t>
            </a:r>
            <a:endParaRPr lang="en-US" sz="3200" dirty="0"/>
          </a:p>
        </p:txBody>
      </p:sp>
      <p:sp>
        <p:nvSpPr>
          <p:cNvPr id="3" name="Content Placeholder 2"/>
          <p:cNvSpPr>
            <a:spLocks noGrp="1"/>
          </p:cNvSpPr>
          <p:nvPr>
            <p:ph idx="1"/>
          </p:nvPr>
        </p:nvSpPr>
        <p:spPr/>
        <p:txBody>
          <a:bodyPr/>
          <a:lstStyle/>
          <a:p>
            <a:r>
              <a:rPr lang="en-US" sz="3600" dirty="0" smtClean="0">
                <a:solidFill>
                  <a:srgbClr val="FFFF00"/>
                </a:solidFill>
              </a:rPr>
              <a:t>Fingerprints:</a:t>
            </a:r>
            <a:r>
              <a:rPr lang="en-US" sz="3600" dirty="0" smtClean="0"/>
              <a:t> </a:t>
            </a:r>
            <a:r>
              <a:rPr lang="en-US" sz="2000" dirty="0" smtClean="0">
                <a:solidFill>
                  <a:schemeClr val="tx1"/>
                </a:solidFill>
              </a:rPr>
              <a:t>fraudsters </a:t>
            </a:r>
            <a:r>
              <a:rPr lang="en-US" sz="2000" dirty="0">
                <a:solidFill>
                  <a:schemeClr val="tx1"/>
                </a:solidFill>
              </a:rPr>
              <a:t>can lift fingerprints from items that are touched by the individual to create an imposter fingerprint reading</a:t>
            </a:r>
            <a:r>
              <a:rPr lang="en-US" sz="2000" dirty="0" smtClean="0">
                <a:solidFill>
                  <a:schemeClr val="tx1"/>
                </a:solidFill>
              </a:rPr>
              <a:t>.</a:t>
            </a:r>
          </a:p>
          <a:p>
            <a:r>
              <a:rPr lang="en-US" sz="3600" dirty="0" smtClean="0">
                <a:solidFill>
                  <a:srgbClr val="FFFF00"/>
                </a:solidFill>
              </a:rPr>
              <a:t>Voice: </a:t>
            </a:r>
            <a:r>
              <a:rPr lang="en-US" sz="2000" dirty="0">
                <a:solidFill>
                  <a:schemeClr val="tx1"/>
                </a:solidFill>
              </a:rPr>
              <a:t>Biometric systems depending on voice recognition are sometimes blurred by ambient noises or low-quality inputs. And, there is always the possibility that someone may be able to record another person's voice and then play it back to gain entry to sensitive data systems</a:t>
            </a:r>
            <a:r>
              <a:rPr lang="en-US" sz="2000" dirty="0" smtClean="0">
                <a:solidFill>
                  <a:schemeClr val="tx1"/>
                </a:solidFill>
              </a:rPr>
              <a:t>.</a:t>
            </a:r>
          </a:p>
          <a:p>
            <a:r>
              <a:rPr lang="en-US" sz="3600" b="1" dirty="0" smtClean="0">
                <a:solidFill>
                  <a:srgbClr val="FFFF00"/>
                </a:solidFill>
              </a:rPr>
              <a:t>Facial Recognition: </a:t>
            </a:r>
            <a:r>
              <a:rPr lang="en-US" sz="2000" dirty="0"/>
              <a:t>B</a:t>
            </a:r>
            <a:r>
              <a:rPr lang="en-US" sz="2000" dirty="0" smtClean="0">
                <a:solidFill>
                  <a:schemeClr val="tx1"/>
                </a:solidFill>
                <a:latin typeface="+mn-lt"/>
                <a:ea typeface="+mn-ea"/>
                <a:cs typeface="+mn-cs"/>
              </a:rPr>
              <a:t>iometric </a:t>
            </a:r>
            <a:r>
              <a:rPr lang="en-US" sz="2000" dirty="0">
                <a:solidFill>
                  <a:schemeClr val="tx1"/>
                </a:solidFill>
                <a:latin typeface="+mn-lt"/>
                <a:ea typeface="+mn-ea"/>
                <a:cs typeface="+mn-cs"/>
              </a:rPr>
              <a:t>identifying systems can prove to be so sensitive that they reject actual users as a result of the aging process or variations in facial expressions</a:t>
            </a:r>
            <a:r>
              <a:rPr lang="en-US" sz="3600" dirty="0" smtClean="0">
                <a:solidFill>
                  <a:schemeClr val="tx1"/>
                </a:solidFill>
                <a:latin typeface="+mn-lt"/>
                <a:ea typeface="+mn-ea"/>
                <a:cs typeface="+mn-cs"/>
              </a:rPr>
              <a:t>. </a:t>
            </a:r>
            <a:r>
              <a:rPr lang="en-US" sz="2000" dirty="0" smtClean="0">
                <a:solidFill>
                  <a:schemeClr val="tx1"/>
                </a:solidFill>
              </a:rPr>
              <a:t>For example: facial recognition using your passport photo compared to current picture taken at  airport kiosk.</a:t>
            </a:r>
            <a:endParaRPr lang="en-US" sz="2000" b="1" dirty="0">
              <a:solidFill>
                <a:srgbClr val="FFFF00"/>
              </a:solidFill>
            </a:endParaRPr>
          </a:p>
        </p:txBody>
      </p:sp>
    </p:spTree>
    <p:extLst>
      <p:ext uri="{BB962C8B-B14F-4D97-AF65-F5344CB8AC3E}">
        <p14:creationId xmlns:p14="http://schemas.microsoft.com/office/powerpoint/2010/main" xmlns="" val="1793432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Directions in Biometrics</a:t>
            </a:r>
            <a:endParaRPr lang="en-US" dirty="0"/>
          </a:p>
        </p:txBody>
      </p:sp>
      <p:sp>
        <p:nvSpPr>
          <p:cNvPr id="3" name="Content Placeholder 2"/>
          <p:cNvSpPr>
            <a:spLocks noGrp="1"/>
          </p:cNvSpPr>
          <p:nvPr>
            <p:ph idx="1"/>
          </p:nvPr>
        </p:nvSpPr>
        <p:spPr/>
        <p:txBody>
          <a:bodyPr/>
          <a:lstStyle/>
          <a:p>
            <a:r>
              <a:rPr lang="en-US" b="1" dirty="0" smtClean="0">
                <a:solidFill>
                  <a:srgbClr val="FFFF00"/>
                </a:solidFill>
              </a:rPr>
              <a:t>Multimodal Biometric </a:t>
            </a:r>
            <a:r>
              <a:rPr lang="en-US" b="1" dirty="0">
                <a:solidFill>
                  <a:srgbClr val="FFFF00"/>
                </a:solidFill>
              </a:rPr>
              <a:t>S</a:t>
            </a:r>
            <a:r>
              <a:rPr lang="en-US" b="1" dirty="0" smtClean="0">
                <a:solidFill>
                  <a:srgbClr val="FFFF00"/>
                </a:solidFill>
              </a:rPr>
              <a:t>ystems: </a:t>
            </a:r>
            <a:r>
              <a:rPr lang="en-US" sz="1600" dirty="0" smtClean="0">
                <a:solidFill>
                  <a:schemeClr val="tx1"/>
                </a:solidFill>
                <a:latin typeface="+mn-lt"/>
                <a:ea typeface="+mn-ea"/>
                <a:cs typeface="+mn-cs"/>
              </a:rPr>
              <a:t>To </a:t>
            </a:r>
            <a:r>
              <a:rPr lang="en-US" sz="1600" dirty="0">
                <a:solidFill>
                  <a:schemeClr val="tx1"/>
                </a:solidFill>
                <a:latin typeface="+mn-lt"/>
                <a:ea typeface="+mn-ea"/>
                <a:cs typeface="+mn-cs"/>
              </a:rPr>
              <a:t>reduce the possibility of spoofing a single biometric trait, organizations housing sensitive information are turning to </a:t>
            </a:r>
            <a:r>
              <a:rPr lang="en-US" sz="1600" i="1" dirty="0">
                <a:solidFill>
                  <a:schemeClr val="tx1"/>
                </a:solidFill>
                <a:latin typeface="+mn-lt"/>
                <a:ea typeface="+mn-ea"/>
                <a:cs typeface="+mn-cs"/>
              </a:rPr>
              <a:t>multimodal</a:t>
            </a:r>
            <a:r>
              <a:rPr lang="en-US" sz="1600" dirty="0">
                <a:solidFill>
                  <a:schemeClr val="tx1"/>
                </a:solidFill>
                <a:latin typeface="+mn-lt"/>
                <a:ea typeface="+mn-ea"/>
                <a:cs typeface="+mn-cs"/>
              </a:rPr>
              <a:t> biometric systems that use more than one trait for identification purposes</a:t>
            </a:r>
            <a:r>
              <a:rPr lang="en-US" sz="1600" dirty="0" smtClean="0">
                <a:solidFill>
                  <a:schemeClr val="tx1"/>
                </a:solidFill>
                <a:latin typeface="+mn-lt"/>
                <a:ea typeface="+mn-ea"/>
                <a:cs typeface="+mn-cs"/>
              </a:rPr>
              <a:t>.</a:t>
            </a:r>
          </a:p>
          <a:p>
            <a:r>
              <a:rPr lang="en-US" b="1" dirty="0" smtClean="0">
                <a:solidFill>
                  <a:srgbClr val="FFFF00"/>
                </a:solidFill>
              </a:rPr>
              <a:t>Finger Writing</a:t>
            </a:r>
            <a:r>
              <a:rPr lang="en-US" sz="1600" dirty="0" smtClean="0"/>
              <a:t>: </a:t>
            </a:r>
            <a:r>
              <a:rPr lang="en-US" sz="1600" dirty="0" smtClean="0">
                <a:solidFill>
                  <a:schemeClr val="tx1"/>
                </a:solidFill>
                <a:latin typeface="+mn-lt"/>
                <a:ea typeface="+mn-ea"/>
                <a:cs typeface="+mn-cs"/>
              </a:rPr>
              <a:t> Authentication </a:t>
            </a:r>
            <a:r>
              <a:rPr lang="en-US" sz="1600" dirty="0">
                <a:solidFill>
                  <a:schemeClr val="tx1"/>
                </a:solidFill>
                <a:latin typeface="+mn-lt"/>
                <a:ea typeface="+mn-ea"/>
                <a:cs typeface="+mn-cs"/>
              </a:rPr>
              <a:t>systems based on gesture movement called </a:t>
            </a:r>
            <a:r>
              <a:rPr lang="en-US" sz="1600" i="1" dirty="0">
                <a:solidFill>
                  <a:schemeClr val="tx1"/>
                </a:solidFill>
                <a:latin typeface="+mn-lt"/>
                <a:ea typeface="+mn-ea"/>
                <a:cs typeface="+mn-cs"/>
              </a:rPr>
              <a:t>finger writing </a:t>
            </a:r>
            <a:r>
              <a:rPr lang="en-US" sz="1600" dirty="0" smtClean="0"/>
              <a:t>are also being tested</a:t>
            </a:r>
            <a:r>
              <a:rPr lang="en-US" sz="1600" dirty="0" smtClean="0">
                <a:solidFill>
                  <a:schemeClr val="tx1"/>
                </a:solidFill>
                <a:latin typeface="+mn-lt"/>
                <a:ea typeface="+mn-ea"/>
                <a:cs typeface="+mn-cs"/>
              </a:rPr>
              <a:t>. </a:t>
            </a:r>
            <a:r>
              <a:rPr lang="en-US" sz="1600" dirty="0">
                <a:solidFill>
                  <a:schemeClr val="tx1"/>
                </a:solidFill>
                <a:latin typeface="+mn-lt"/>
                <a:ea typeface="+mn-ea"/>
                <a:cs typeface="+mn-cs"/>
              </a:rPr>
              <a:t>The entry information used to format a template is made up of the user’s unique way of writing. The information entered into the system is taken from the hand writing of four characters from the user's fingertip or pointing device. The software used for this method extrapolates the unique way the letters and numbers are written including factors such as length, speed, angle, and height. As of the present, tests of this method have demonstrated it to be at the top of the accuracy scale </a:t>
            </a:r>
            <a:endParaRPr lang="en-US" sz="1600" dirty="0"/>
          </a:p>
        </p:txBody>
      </p:sp>
    </p:spTree>
    <p:extLst>
      <p:ext uri="{BB962C8B-B14F-4D97-AF65-F5344CB8AC3E}">
        <p14:creationId xmlns:p14="http://schemas.microsoft.com/office/powerpoint/2010/main" xmlns="" val="2370481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Common Computer Hacking Techniques</a:t>
            </a:r>
            <a:endParaRPr lang="en-US" dirty="0"/>
          </a:p>
        </p:txBody>
      </p:sp>
      <p:sp>
        <p:nvSpPr>
          <p:cNvPr id="3" name="Content Placeholder 2"/>
          <p:cNvSpPr>
            <a:spLocks noGrp="1"/>
          </p:cNvSpPr>
          <p:nvPr>
            <p:ph idx="1"/>
          </p:nvPr>
        </p:nvSpPr>
        <p:spPr/>
        <p:txBody>
          <a:bodyPr/>
          <a:lstStyle/>
          <a:p>
            <a:r>
              <a:rPr lang="en-US" sz="2800" b="1" dirty="0" smtClean="0">
                <a:solidFill>
                  <a:srgbClr val="FFFF00"/>
                </a:solidFill>
              </a:rPr>
              <a:t>Hacking</a:t>
            </a:r>
            <a:r>
              <a:rPr lang="en-US" sz="1600" dirty="0" smtClean="0">
                <a:solidFill>
                  <a:schemeClr val="tx1"/>
                </a:solidFill>
                <a:latin typeface="+mn-lt"/>
                <a:ea typeface="+mn-ea"/>
                <a:cs typeface="+mn-cs"/>
              </a:rPr>
              <a:t> </a:t>
            </a:r>
            <a:r>
              <a:rPr lang="en-US" sz="1600" dirty="0">
                <a:solidFill>
                  <a:schemeClr val="tx1"/>
                </a:solidFill>
                <a:latin typeface="+mn-lt"/>
                <a:ea typeface="+mn-ea"/>
                <a:cs typeface="+mn-cs"/>
              </a:rPr>
              <a:t>is the ability to access a restricted system through what is called an exposed security flaw. </a:t>
            </a:r>
            <a:endParaRPr lang="en-US" sz="1600" dirty="0" smtClean="0">
              <a:solidFill>
                <a:schemeClr val="tx1"/>
              </a:solidFill>
              <a:latin typeface="+mn-lt"/>
              <a:ea typeface="+mn-ea"/>
              <a:cs typeface="+mn-cs"/>
            </a:endParaRPr>
          </a:p>
          <a:p>
            <a:r>
              <a:rPr lang="en-US" sz="2800" b="1" dirty="0">
                <a:solidFill>
                  <a:srgbClr val="FFFF00"/>
                </a:solidFill>
              </a:rPr>
              <a:t>S</a:t>
            </a:r>
            <a:r>
              <a:rPr lang="en-US" sz="2800" b="1" dirty="0" smtClean="0">
                <a:solidFill>
                  <a:srgbClr val="FFFF00"/>
                </a:solidFill>
              </a:rPr>
              <a:t>ubroutine or </a:t>
            </a:r>
            <a:r>
              <a:rPr lang="en-US" sz="2800" b="1" dirty="0">
                <a:solidFill>
                  <a:srgbClr val="FFFF00"/>
                </a:solidFill>
              </a:rPr>
              <a:t>S</a:t>
            </a:r>
            <a:r>
              <a:rPr lang="en-US" sz="2800" b="1" dirty="0" smtClean="0">
                <a:solidFill>
                  <a:srgbClr val="FFFF00"/>
                </a:solidFill>
              </a:rPr>
              <a:t>cripting </a:t>
            </a:r>
            <a:r>
              <a:rPr lang="en-US" sz="1600" dirty="0" smtClean="0">
                <a:solidFill>
                  <a:schemeClr val="tx1"/>
                </a:solidFill>
                <a:latin typeface="+mn-lt"/>
                <a:ea typeface="+mn-ea"/>
                <a:cs typeface="+mn-cs"/>
              </a:rPr>
              <a:t>One </a:t>
            </a:r>
            <a:r>
              <a:rPr lang="en-US" sz="1600" dirty="0">
                <a:solidFill>
                  <a:schemeClr val="tx1"/>
                </a:solidFill>
                <a:latin typeface="+mn-lt"/>
                <a:ea typeface="+mn-ea"/>
                <a:cs typeface="+mn-cs"/>
              </a:rPr>
              <a:t>common way of accomplishing this is for the hacker to run a </a:t>
            </a:r>
            <a:r>
              <a:rPr lang="en-US" sz="1600" i="1" dirty="0">
                <a:solidFill>
                  <a:schemeClr val="tx1"/>
                </a:solidFill>
                <a:latin typeface="+mn-lt"/>
                <a:ea typeface="+mn-ea"/>
                <a:cs typeface="+mn-cs"/>
              </a:rPr>
              <a:t>subroutine</a:t>
            </a:r>
            <a:r>
              <a:rPr lang="en-US" sz="1600" dirty="0">
                <a:solidFill>
                  <a:schemeClr val="tx1"/>
                </a:solidFill>
                <a:latin typeface="+mn-lt"/>
                <a:ea typeface="+mn-ea"/>
                <a:cs typeface="+mn-cs"/>
              </a:rPr>
              <a:t> or </a:t>
            </a:r>
            <a:r>
              <a:rPr lang="en-US" sz="1600" i="1" dirty="0">
                <a:solidFill>
                  <a:schemeClr val="tx1"/>
                </a:solidFill>
                <a:latin typeface="+mn-lt"/>
                <a:ea typeface="+mn-ea"/>
                <a:cs typeface="+mn-cs"/>
              </a:rPr>
              <a:t>scripting</a:t>
            </a:r>
            <a:r>
              <a:rPr lang="en-US" sz="1600" dirty="0">
                <a:solidFill>
                  <a:schemeClr val="tx1"/>
                </a:solidFill>
                <a:latin typeface="+mn-lt"/>
                <a:ea typeface="+mn-ea"/>
                <a:cs typeface="+mn-cs"/>
              </a:rPr>
              <a:t> as a way to create a diversion of resources away from a security scheme. </a:t>
            </a:r>
            <a:r>
              <a:rPr lang="en-US" sz="1600" dirty="0" smtClean="0">
                <a:solidFill>
                  <a:schemeClr val="tx1"/>
                </a:solidFill>
                <a:latin typeface="+mn-lt"/>
                <a:ea typeface="+mn-ea"/>
                <a:cs typeface="+mn-cs"/>
              </a:rPr>
              <a:t>Through </a:t>
            </a:r>
            <a:r>
              <a:rPr lang="en-US" sz="1600" dirty="0">
                <a:solidFill>
                  <a:schemeClr val="tx1"/>
                </a:solidFill>
                <a:latin typeface="+mn-lt"/>
                <a:ea typeface="+mn-ea"/>
                <a:cs typeface="+mn-cs"/>
              </a:rPr>
              <a:t>accomplishing this, the hacker is able to use basic programming skills to obtain unauthorized access. </a:t>
            </a:r>
            <a:endParaRPr lang="en-US" sz="1600" dirty="0" smtClean="0">
              <a:solidFill>
                <a:schemeClr val="tx1"/>
              </a:solidFill>
              <a:latin typeface="+mn-lt"/>
              <a:ea typeface="+mn-ea"/>
              <a:cs typeface="+mn-cs"/>
            </a:endParaRPr>
          </a:p>
          <a:p>
            <a:r>
              <a:rPr lang="en-US" sz="2800" b="1" dirty="0" smtClean="0">
                <a:solidFill>
                  <a:srgbClr val="FFFF00"/>
                </a:solidFill>
              </a:rPr>
              <a:t>Hacking Targets</a:t>
            </a:r>
            <a:r>
              <a:rPr lang="en-US" sz="2400" b="1" dirty="0" smtClean="0">
                <a:solidFill>
                  <a:srgbClr val="FFFF00"/>
                </a:solidFill>
              </a:rPr>
              <a:t>: </a:t>
            </a:r>
            <a:r>
              <a:rPr lang="en-US" sz="1600" dirty="0" smtClean="0">
                <a:solidFill>
                  <a:schemeClr val="tx1"/>
                </a:solidFill>
                <a:latin typeface="+mn-lt"/>
                <a:ea typeface="+mn-ea"/>
                <a:cs typeface="+mn-cs"/>
              </a:rPr>
              <a:t>This </a:t>
            </a:r>
            <a:r>
              <a:rPr lang="en-US" sz="1600" dirty="0">
                <a:solidFill>
                  <a:schemeClr val="tx1"/>
                </a:solidFill>
                <a:latin typeface="+mn-lt"/>
                <a:ea typeface="+mn-ea"/>
                <a:cs typeface="+mn-cs"/>
              </a:rPr>
              <a:t>process can be perpetrated against personal electronic mail networks, commercial websites, and, most importantly, against government systems</a:t>
            </a:r>
            <a:r>
              <a:rPr lang="en-US" sz="1600" dirty="0" smtClean="0">
                <a:solidFill>
                  <a:schemeClr val="tx1"/>
                </a:solidFill>
                <a:latin typeface="+mn-lt"/>
                <a:ea typeface="+mn-ea"/>
                <a:cs typeface="+mn-cs"/>
              </a:rPr>
              <a:t>. </a:t>
            </a:r>
            <a:r>
              <a:rPr lang="en-US" sz="1600" dirty="0">
                <a:solidFill>
                  <a:schemeClr val="tx1"/>
                </a:solidFill>
                <a:latin typeface="+mn-lt"/>
                <a:ea typeface="+mn-ea"/>
                <a:cs typeface="+mn-cs"/>
              </a:rPr>
              <a:t>The process will permit the computer of the victim to believe that it is executing a simple program. But, in reality is preforming an additional task</a:t>
            </a:r>
            <a:r>
              <a:rPr lang="en-US" sz="1600" dirty="0" smtClean="0">
                <a:solidFill>
                  <a:schemeClr val="tx1"/>
                </a:solidFill>
                <a:latin typeface="+mn-lt"/>
                <a:ea typeface="+mn-ea"/>
                <a:cs typeface="+mn-cs"/>
              </a:rPr>
              <a:t>.</a:t>
            </a:r>
          </a:p>
          <a:p>
            <a:r>
              <a:rPr lang="en-US" sz="2400" b="1" dirty="0" smtClean="0">
                <a:solidFill>
                  <a:srgbClr val="FFFF00"/>
                </a:solidFill>
                <a:latin typeface="+mn-lt"/>
                <a:ea typeface="+mn-ea"/>
                <a:cs typeface="+mn-cs"/>
              </a:rPr>
              <a:t> What the Hacker Gets: </a:t>
            </a:r>
            <a:r>
              <a:rPr lang="en-US" sz="1600" dirty="0" smtClean="0">
                <a:solidFill>
                  <a:schemeClr val="tx1"/>
                </a:solidFill>
                <a:latin typeface="+mn-lt"/>
                <a:ea typeface="+mn-ea"/>
                <a:cs typeface="+mn-cs"/>
              </a:rPr>
              <a:t>Some </a:t>
            </a:r>
            <a:r>
              <a:rPr lang="en-US" sz="1600" dirty="0">
                <a:solidFill>
                  <a:schemeClr val="tx1"/>
                </a:solidFill>
                <a:latin typeface="+mn-lt"/>
                <a:ea typeface="+mn-ea"/>
                <a:cs typeface="+mn-cs"/>
              </a:rPr>
              <a:t>malware will furnish the hacker with copies of all the keystrokes entered on the victim’s computer</a:t>
            </a:r>
            <a:r>
              <a:rPr lang="en-US" sz="1600" dirty="0" smtClean="0">
                <a:solidFill>
                  <a:schemeClr val="tx1"/>
                </a:solidFill>
                <a:latin typeface="+mn-lt"/>
                <a:ea typeface="+mn-ea"/>
                <a:cs typeface="+mn-cs"/>
              </a:rPr>
              <a:t>. </a:t>
            </a:r>
            <a:r>
              <a:rPr lang="en-US" sz="1600" dirty="0">
                <a:solidFill>
                  <a:schemeClr val="tx1"/>
                </a:solidFill>
                <a:latin typeface="+mn-lt"/>
                <a:ea typeface="+mn-ea"/>
                <a:cs typeface="+mn-cs"/>
              </a:rPr>
              <a:t>In turn, this could allow the transmission of e-mails of all keystrokes into a secure file transfer protocol (ftp) controlled by the hacker</a:t>
            </a:r>
            <a:r>
              <a:rPr lang="en-US" sz="1600" dirty="0" smtClean="0">
                <a:solidFill>
                  <a:schemeClr val="tx1"/>
                </a:solidFill>
                <a:latin typeface="+mn-lt"/>
                <a:ea typeface="+mn-ea"/>
                <a:cs typeface="+mn-cs"/>
              </a:rPr>
              <a:t>. </a:t>
            </a:r>
            <a:r>
              <a:rPr lang="en-US" sz="1600" dirty="0">
                <a:solidFill>
                  <a:schemeClr val="tx1"/>
                </a:solidFill>
                <a:latin typeface="+mn-lt"/>
                <a:ea typeface="+mn-ea"/>
                <a:cs typeface="+mn-cs"/>
              </a:rPr>
              <a:t>With this information there is nothing standing in the way of the hacker gaining access to credit card numbers, passwords, and other personal information that could be used to financially victimize the owner of the computer </a:t>
            </a:r>
            <a:endParaRPr lang="en-US" sz="1600" dirty="0"/>
          </a:p>
        </p:txBody>
      </p:sp>
    </p:spTree>
    <p:extLst>
      <p:ext uri="{BB962C8B-B14F-4D97-AF65-F5344CB8AC3E}">
        <p14:creationId xmlns:p14="http://schemas.microsoft.com/office/powerpoint/2010/main" xmlns="" val="975796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Structured </a:t>
            </a:r>
            <a:r>
              <a:rPr lang="en-US" sz="3600" dirty="0">
                <a:solidFill>
                  <a:schemeClr val="tx1"/>
                </a:solidFill>
              </a:rPr>
              <a:t>Query Language (SQL) Injection Attack</a:t>
            </a:r>
            <a:endParaRPr lang="en-US" sz="3600" dirty="0"/>
          </a:p>
        </p:txBody>
      </p:sp>
      <p:sp>
        <p:nvSpPr>
          <p:cNvPr id="3" name="Content Placeholder 2"/>
          <p:cNvSpPr>
            <a:spLocks noGrp="1"/>
          </p:cNvSpPr>
          <p:nvPr>
            <p:ph idx="1"/>
          </p:nvPr>
        </p:nvSpPr>
        <p:spPr/>
        <p:txBody>
          <a:bodyPr/>
          <a:lstStyle/>
          <a:p>
            <a:r>
              <a:rPr lang="en-US" sz="2800" b="1" i="1" dirty="0" smtClean="0">
                <a:solidFill>
                  <a:srgbClr val="FFFF00"/>
                </a:solidFill>
                <a:latin typeface="+mn-lt"/>
                <a:ea typeface="+mn-ea"/>
                <a:cs typeface="+mn-cs"/>
              </a:rPr>
              <a:t>Structured </a:t>
            </a:r>
            <a:r>
              <a:rPr lang="en-US" sz="2800" b="1" i="1" dirty="0">
                <a:solidFill>
                  <a:srgbClr val="FFFF00"/>
                </a:solidFill>
                <a:latin typeface="+mn-lt"/>
                <a:ea typeface="+mn-ea"/>
                <a:cs typeface="+mn-cs"/>
              </a:rPr>
              <a:t>Query Language (SQL) Injection Attack</a:t>
            </a:r>
            <a:r>
              <a:rPr lang="en-US" sz="2800" b="1" dirty="0">
                <a:solidFill>
                  <a:srgbClr val="FFFF00"/>
                </a:solidFill>
                <a:latin typeface="+mn-lt"/>
                <a:ea typeface="+mn-ea"/>
                <a:cs typeface="+mn-cs"/>
              </a:rPr>
              <a:t> </a:t>
            </a:r>
            <a:r>
              <a:rPr lang="en-US" sz="2800" b="1" dirty="0" smtClean="0">
                <a:solidFill>
                  <a:srgbClr val="FFFF00"/>
                </a:solidFill>
                <a:latin typeface="+mn-lt"/>
                <a:ea typeface="+mn-ea"/>
                <a:cs typeface="+mn-cs"/>
              </a:rPr>
              <a:t> </a:t>
            </a:r>
            <a:r>
              <a:rPr lang="en-US" sz="1800" b="1" dirty="0" smtClean="0"/>
              <a:t>is used by hackers </a:t>
            </a:r>
            <a:r>
              <a:rPr lang="en-US" sz="1800" dirty="0" smtClean="0"/>
              <a:t>to </a:t>
            </a:r>
            <a:r>
              <a:rPr lang="en-US" sz="1600" dirty="0">
                <a:solidFill>
                  <a:schemeClr val="tx1"/>
                </a:solidFill>
                <a:latin typeface="+mn-lt"/>
                <a:ea typeface="+mn-ea"/>
                <a:cs typeface="+mn-cs"/>
              </a:rPr>
              <a:t>access large databases containing sensitive personal identifying information</a:t>
            </a:r>
            <a:r>
              <a:rPr lang="en-US" sz="1600" dirty="0" smtClean="0">
                <a:solidFill>
                  <a:schemeClr val="tx1"/>
                </a:solidFill>
                <a:latin typeface="+mn-lt"/>
                <a:ea typeface="+mn-ea"/>
                <a:cs typeface="+mn-cs"/>
              </a:rPr>
              <a:t>.</a:t>
            </a:r>
          </a:p>
          <a:p>
            <a:r>
              <a:rPr lang="en-US" sz="2800" b="1" dirty="0" smtClean="0">
                <a:solidFill>
                  <a:srgbClr val="FFFF00"/>
                </a:solidFill>
              </a:rPr>
              <a:t>Targets:</a:t>
            </a:r>
            <a:r>
              <a:rPr lang="en-US" sz="2800" dirty="0" smtClean="0">
                <a:solidFill>
                  <a:srgbClr val="FFFF00"/>
                </a:solidFill>
              </a:rPr>
              <a:t> </a:t>
            </a:r>
            <a:r>
              <a:rPr lang="en-US" sz="1600" dirty="0">
                <a:solidFill>
                  <a:schemeClr val="tx1"/>
                </a:solidFill>
                <a:latin typeface="+mn-lt"/>
                <a:ea typeface="+mn-ea"/>
                <a:cs typeface="+mn-cs"/>
              </a:rPr>
              <a:t>Such attacks have been used to successfully breach entities like Sony Pictures, PBS, Microsoft, Yahoo, and LinkedIn</a:t>
            </a:r>
            <a:r>
              <a:rPr lang="en-US" sz="1600" dirty="0" smtClean="0">
                <a:solidFill>
                  <a:schemeClr val="tx1"/>
                </a:solidFill>
                <a:latin typeface="+mn-lt"/>
                <a:ea typeface="+mn-ea"/>
                <a:cs typeface="+mn-cs"/>
              </a:rPr>
              <a:t>.. </a:t>
            </a:r>
            <a:r>
              <a:rPr lang="en-US" sz="1600" dirty="0" smtClean="0">
                <a:solidFill>
                  <a:schemeClr val="tx1"/>
                </a:solidFill>
                <a:latin typeface="+mn-lt"/>
                <a:ea typeface="+mn-ea"/>
                <a:cs typeface="+mn-cs"/>
                <a:hlinkClick r:id="rId2"/>
              </a:rPr>
              <a:t>http://jurinnov.com/lulzsec-information-security-case-study-volume-3-sony/</a:t>
            </a:r>
            <a:r>
              <a:rPr lang="en-US" sz="1600" dirty="0" smtClean="0">
                <a:solidFill>
                  <a:schemeClr val="tx1"/>
                </a:solidFill>
                <a:latin typeface="+mn-lt"/>
                <a:ea typeface="+mn-ea"/>
                <a:cs typeface="+mn-cs"/>
              </a:rPr>
              <a:t> </a:t>
            </a:r>
          </a:p>
          <a:p>
            <a:r>
              <a:rPr lang="en-US" sz="1600" dirty="0" smtClean="0">
                <a:solidFill>
                  <a:schemeClr val="tx1"/>
                </a:solidFill>
                <a:latin typeface="+mn-lt"/>
                <a:ea typeface="+mn-ea"/>
                <a:cs typeface="+mn-cs"/>
              </a:rPr>
              <a:t>Even the CIA has not been able to effectively defend against hackers using this powerful method: </a:t>
            </a:r>
          </a:p>
          <a:p>
            <a:r>
              <a:rPr lang="en-US" sz="2800" b="1" dirty="0" smtClean="0">
                <a:solidFill>
                  <a:srgbClr val="FFFF00"/>
                </a:solidFill>
                <a:latin typeface="+mn-lt"/>
                <a:ea typeface="+mn-ea"/>
                <a:cs typeface="+mn-cs"/>
              </a:rPr>
              <a:t>So </a:t>
            </a:r>
            <a:r>
              <a:rPr lang="en-US" sz="2800" b="1" dirty="0">
                <a:solidFill>
                  <a:srgbClr val="FFFF00"/>
                </a:solidFill>
                <a:latin typeface="+mn-lt"/>
                <a:ea typeface="+mn-ea"/>
                <a:cs typeface="+mn-cs"/>
              </a:rPr>
              <a:t>what is SQL? </a:t>
            </a:r>
            <a:r>
              <a:rPr lang="en-US" sz="1600" dirty="0">
                <a:solidFill>
                  <a:schemeClr val="tx1"/>
                </a:solidFill>
                <a:latin typeface="+mn-lt"/>
                <a:ea typeface="+mn-ea"/>
                <a:cs typeface="+mn-cs"/>
              </a:rPr>
              <a:t>It is the command and control language for relational databases like those used by Microsoft and Oracle. These databases are used on the back end of Web applications and content management systems. </a:t>
            </a:r>
            <a:endParaRPr lang="en-US" sz="1600" dirty="0" smtClean="0">
              <a:solidFill>
                <a:schemeClr val="tx1"/>
              </a:solidFill>
              <a:latin typeface="+mn-lt"/>
              <a:ea typeface="+mn-ea"/>
              <a:cs typeface="+mn-cs"/>
            </a:endParaRPr>
          </a:p>
          <a:p>
            <a:r>
              <a:rPr lang="en-US" sz="1600" dirty="0" smtClean="0">
                <a:solidFill>
                  <a:schemeClr val="tx1"/>
                </a:solidFill>
                <a:latin typeface="+mn-lt"/>
                <a:ea typeface="+mn-ea"/>
                <a:cs typeface="+mn-cs"/>
              </a:rPr>
              <a:t>And</a:t>
            </a:r>
            <a:r>
              <a:rPr lang="en-US" sz="1600" dirty="0">
                <a:solidFill>
                  <a:schemeClr val="tx1"/>
                </a:solidFill>
                <a:latin typeface="+mn-lt"/>
                <a:ea typeface="+mn-ea"/>
                <a:cs typeface="+mn-cs"/>
              </a:rPr>
              <a:t>, an SQL attack represents an attack on the database that drives a website or web application, affording the successful hacker a wide latitude of power</a:t>
            </a:r>
            <a:r>
              <a:rPr lang="en-US" sz="1600" dirty="0" smtClean="0">
                <a:solidFill>
                  <a:schemeClr val="tx1"/>
                </a:solidFill>
                <a:latin typeface="+mn-lt"/>
                <a:ea typeface="+mn-ea"/>
                <a:cs typeface="+mn-cs"/>
              </a:rPr>
              <a:t>.</a:t>
            </a:r>
          </a:p>
          <a:p>
            <a:r>
              <a:rPr lang="en-US" sz="1600" dirty="0" smtClean="0">
                <a:solidFill>
                  <a:schemeClr val="tx1"/>
                </a:solidFill>
                <a:latin typeface="+mn-lt"/>
                <a:ea typeface="+mn-ea"/>
                <a:cs typeface="+mn-cs"/>
              </a:rPr>
              <a:t> </a:t>
            </a:r>
            <a:r>
              <a:rPr lang="en-US" sz="1600" dirty="0">
                <a:solidFill>
                  <a:schemeClr val="tx1"/>
                </a:solidFill>
                <a:latin typeface="+mn-lt"/>
                <a:ea typeface="+mn-ea"/>
                <a:cs typeface="+mn-cs"/>
              </a:rPr>
              <a:t>This power can include not only access to sensitive information but also the ability to deface website content</a:t>
            </a:r>
            <a:r>
              <a:rPr lang="en-US" sz="1600" dirty="0" smtClean="0">
                <a:solidFill>
                  <a:schemeClr val="tx1"/>
                </a:solidFill>
                <a:latin typeface="+mn-lt"/>
                <a:ea typeface="+mn-ea"/>
                <a:cs typeface="+mn-cs"/>
              </a:rPr>
              <a:t>. </a:t>
            </a:r>
            <a:r>
              <a:rPr lang="en-US" sz="1600" dirty="0">
                <a:solidFill>
                  <a:schemeClr val="tx1"/>
                </a:solidFill>
                <a:latin typeface="+mn-lt"/>
                <a:ea typeface="+mn-ea"/>
                <a:cs typeface="+mn-cs"/>
              </a:rPr>
              <a:t>By getting past unauthorized channels, like </a:t>
            </a:r>
            <a:r>
              <a:rPr lang="en-US" sz="1600" dirty="0" smtClean="0">
                <a:solidFill>
                  <a:schemeClr val="tx1"/>
                </a:solidFill>
                <a:latin typeface="+mn-lt"/>
                <a:ea typeface="+mn-ea"/>
                <a:cs typeface="+mn-cs"/>
              </a:rPr>
              <a:t>un-sanitized </a:t>
            </a:r>
            <a:r>
              <a:rPr lang="en-US" sz="1600" dirty="0">
                <a:solidFill>
                  <a:schemeClr val="tx1"/>
                </a:solidFill>
                <a:latin typeface="+mn-lt"/>
                <a:ea typeface="+mn-ea"/>
                <a:cs typeface="+mn-cs"/>
              </a:rPr>
              <a:t>input data, hackers using SQL injection can send malicious commands to the </a:t>
            </a:r>
            <a:r>
              <a:rPr lang="en-US" sz="1600" dirty="0" smtClean="0">
                <a:solidFill>
                  <a:schemeClr val="tx1"/>
                </a:solidFill>
                <a:latin typeface="+mn-lt"/>
                <a:ea typeface="+mn-ea"/>
                <a:cs typeface="+mn-cs"/>
              </a:rPr>
              <a:t>database.</a:t>
            </a:r>
          </a:p>
          <a:p>
            <a:r>
              <a:rPr lang="en-US" sz="1600" b="1" dirty="0" smtClean="0">
                <a:solidFill>
                  <a:srgbClr val="FFFF00"/>
                </a:solidFill>
              </a:rPr>
              <a:t>Prevention is big business:</a:t>
            </a:r>
            <a:r>
              <a:rPr lang="en-US" sz="1600" dirty="0" smtClean="0"/>
              <a:t> </a:t>
            </a:r>
            <a:r>
              <a:rPr lang="en-US" sz="1600" dirty="0" smtClean="0">
                <a:hlinkClick r:id="rId3"/>
              </a:rPr>
              <a:t>https://www.semoweb.com/blog/7-ways-to-protect-your-server-from-an-sql-injection/</a:t>
            </a:r>
            <a:r>
              <a:rPr lang="en-US" sz="1600" dirty="0" smtClean="0"/>
              <a:t> </a:t>
            </a:r>
            <a:endParaRPr lang="en-US" sz="1600" dirty="0"/>
          </a:p>
        </p:txBody>
      </p:sp>
    </p:spTree>
    <p:extLst>
      <p:ext uri="{BB962C8B-B14F-4D97-AF65-F5344CB8AC3E}">
        <p14:creationId xmlns:p14="http://schemas.microsoft.com/office/powerpoint/2010/main" xmlns="" val="1397130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Cybercrime: USA’s Cybersecurity </a:t>
            </a:r>
            <a:r>
              <a:rPr lang="en-US" dirty="0"/>
              <a:t>National Action Plan </a:t>
            </a:r>
          </a:p>
        </p:txBody>
      </p:sp>
      <p:sp>
        <p:nvSpPr>
          <p:cNvPr id="3" name="Content Placeholder 2"/>
          <p:cNvSpPr>
            <a:spLocks noGrp="1"/>
          </p:cNvSpPr>
          <p:nvPr>
            <p:ph idx="1"/>
          </p:nvPr>
        </p:nvSpPr>
        <p:spPr>
          <a:xfrm>
            <a:off x="228600" y="1371600"/>
            <a:ext cx="8686800" cy="5257800"/>
          </a:xfrm>
        </p:spPr>
        <p:txBody>
          <a:bodyPr/>
          <a:lstStyle/>
          <a:p>
            <a:r>
              <a:rPr lang="en-US" sz="1800" b="1" dirty="0" smtClean="0">
                <a:solidFill>
                  <a:srgbClr val="FFFF00"/>
                </a:solidFill>
              </a:rPr>
              <a:t>CNAP</a:t>
            </a:r>
            <a:r>
              <a:rPr lang="en-US" sz="1800" dirty="0" smtClean="0"/>
              <a:t>: </a:t>
            </a:r>
            <a:r>
              <a:rPr lang="en-US" sz="1800" dirty="0">
                <a:solidFill>
                  <a:schemeClr val="tx1"/>
                </a:solidFill>
              </a:rPr>
              <a:t>the Obama Administration proposes to optimize  the security of online accounts by actively promoting the addition of security layers beyond the use of passwords. </a:t>
            </a:r>
            <a:r>
              <a:rPr lang="en-US" sz="1800" dirty="0" smtClean="0">
                <a:solidFill>
                  <a:schemeClr val="tx1"/>
                </a:solidFill>
                <a:hlinkClick r:id="rId2"/>
              </a:rPr>
              <a:t>http://www.gsa.gov/portal/content/129694</a:t>
            </a:r>
            <a:r>
              <a:rPr lang="en-US" sz="1800" dirty="0" smtClean="0">
                <a:solidFill>
                  <a:schemeClr val="tx1"/>
                </a:solidFill>
              </a:rPr>
              <a:t> </a:t>
            </a:r>
          </a:p>
          <a:p>
            <a:r>
              <a:rPr lang="en-US" sz="1800" b="1" dirty="0" smtClean="0">
                <a:solidFill>
                  <a:srgbClr val="FFFF00"/>
                </a:solidFill>
              </a:rPr>
              <a:t>COST of CNAP</a:t>
            </a:r>
            <a:r>
              <a:rPr lang="en-US" sz="1800" dirty="0" smtClean="0"/>
              <a:t>: </a:t>
            </a:r>
            <a:r>
              <a:rPr lang="en-US" sz="1800" dirty="0">
                <a:solidFill>
                  <a:schemeClr val="tx1"/>
                </a:solidFill>
                <a:latin typeface="+mn-lt"/>
                <a:ea typeface="+mn-ea"/>
                <a:cs typeface="+mn-cs"/>
              </a:rPr>
              <a:t>A major part of the plan is the “modernization” of government IT and the transformation of how government manages cybersecurity. The aim is to fund this effort through a proposed $3.1 billion Information Technology Modernization Fund.</a:t>
            </a:r>
            <a:r>
              <a:rPr lang="en-US" sz="1800" dirty="0" smtClean="0">
                <a:solidFill>
                  <a:schemeClr val="tx1"/>
                </a:solidFill>
              </a:rPr>
              <a:t> </a:t>
            </a:r>
          </a:p>
          <a:p>
            <a:r>
              <a:rPr lang="en-US" sz="1800" dirty="0" smtClean="0">
                <a:solidFill>
                  <a:schemeClr val="tx1"/>
                </a:solidFill>
              </a:rPr>
              <a:t> </a:t>
            </a:r>
            <a:r>
              <a:rPr lang="en-US" sz="1800" b="1" dirty="0" smtClean="0">
                <a:solidFill>
                  <a:srgbClr val="FFFF00"/>
                </a:solidFill>
              </a:rPr>
              <a:t>Strategy:</a:t>
            </a:r>
            <a:r>
              <a:rPr lang="en-US" sz="1800" dirty="0" smtClean="0">
                <a:solidFill>
                  <a:schemeClr val="tx1"/>
                </a:solidFill>
              </a:rPr>
              <a:t> The </a:t>
            </a:r>
            <a:r>
              <a:rPr lang="en-US" sz="1800" dirty="0">
                <a:solidFill>
                  <a:schemeClr val="tx1"/>
                </a:solidFill>
              </a:rPr>
              <a:t>plan advocates combining strong passwords with additional factors like fingerprints or single use codes delivered in text messages. This focus on multi-factor authentication is central to the proposed National Cybersecurity Awareness Campaign to be launched by the National Cyber Security Alliance. </a:t>
            </a:r>
            <a:r>
              <a:rPr lang="en-US" sz="1800" dirty="0" smtClean="0">
                <a:solidFill>
                  <a:schemeClr val="tx1"/>
                </a:solidFill>
              </a:rPr>
              <a:t>This </a:t>
            </a:r>
            <a:r>
              <a:rPr lang="en-US" sz="1800" dirty="0">
                <a:solidFill>
                  <a:schemeClr val="tx1"/>
                </a:solidFill>
              </a:rPr>
              <a:t>is meant to equip consumers with simple and actionable information to protect themselves online</a:t>
            </a:r>
            <a:r>
              <a:rPr lang="en-US" sz="1800" dirty="0" smtClean="0">
                <a:solidFill>
                  <a:schemeClr val="tx1"/>
                </a:solidFill>
              </a:rPr>
              <a:t>.</a:t>
            </a:r>
          </a:p>
          <a:p>
            <a:r>
              <a:rPr lang="en-US" sz="1800" b="1" dirty="0" smtClean="0">
                <a:solidFill>
                  <a:srgbClr val="FFFF00"/>
                </a:solidFill>
              </a:rPr>
              <a:t>Goal:</a:t>
            </a:r>
            <a:r>
              <a:rPr lang="en-US" sz="1800" dirty="0" smtClean="0">
                <a:solidFill>
                  <a:schemeClr val="tx1"/>
                </a:solidFill>
              </a:rPr>
              <a:t>  </a:t>
            </a:r>
            <a:r>
              <a:rPr lang="en-US" sz="1800" dirty="0">
                <a:solidFill>
                  <a:schemeClr val="tx1"/>
                </a:solidFill>
              </a:rPr>
              <a:t>The goal of this part of the plan is to have The National Cyber Security Alliance partner with leading technology firms like Google, Facebook, </a:t>
            </a:r>
            <a:r>
              <a:rPr lang="en-US" sz="1800" dirty="0" err="1">
                <a:solidFill>
                  <a:schemeClr val="tx1"/>
                </a:solidFill>
              </a:rPr>
              <a:t>DropBox</a:t>
            </a:r>
            <a:r>
              <a:rPr lang="en-US" sz="1800" dirty="0">
                <a:solidFill>
                  <a:schemeClr val="tx1"/>
                </a:solidFill>
              </a:rPr>
              <a:t>, and Microsoft to prompt users to secure their online accounts, and for financial services companies, such as MasterCard, Visa, PayPal, and </a:t>
            </a:r>
            <a:r>
              <a:rPr lang="en-US" sz="1800" dirty="0" err="1">
                <a:solidFill>
                  <a:schemeClr val="tx1"/>
                </a:solidFill>
              </a:rPr>
              <a:t>Venmo</a:t>
            </a:r>
            <a:r>
              <a:rPr lang="en-US" sz="1800" dirty="0">
                <a:solidFill>
                  <a:schemeClr val="tx1"/>
                </a:solidFill>
              </a:rPr>
              <a:t>, to make transactions more secure.</a:t>
            </a:r>
            <a:endParaRPr lang="en-US" sz="1800" dirty="0"/>
          </a:p>
        </p:txBody>
      </p:sp>
    </p:spTree>
    <p:extLst>
      <p:ext uri="{BB962C8B-B14F-4D97-AF65-F5344CB8AC3E}">
        <p14:creationId xmlns:p14="http://schemas.microsoft.com/office/powerpoint/2010/main" xmlns="" val="382438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BIOMETRICS</a:t>
            </a:r>
            <a:endParaRPr lang="en-US" dirty="0"/>
          </a:p>
        </p:txBody>
      </p:sp>
      <p:sp>
        <p:nvSpPr>
          <p:cNvPr id="3" name="Content Placeholder 2"/>
          <p:cNvSpPr>
            <a:spLocks noGrp="1"/>
          </p:cNvSpPr>
          <p:nvPr>
            <p:ph idx="1"/>
          </p:nvPr>
        </p:nvSpPr>
        <p:spPr/>
        <p:txBody>
          <a:bodyPr/>
          <a:lstStyle/>
          <a:p>
            <a:r>
              <a:rPr lang="en-US" sz="1800" b="1" dirty="0" smtClean="0">
                <a:solidFill>
                  <a:schemeClr val="tx1"/>
                </a:solidFill>
              </a:rPr>
              <a:t>The Future</a:t>
            </a:r>
            <a:r>
              <a:rPr lang="en-US" sz="1800" dirty="0" smtClean="0">
                <a:solidFill>
                  <a:schemeClr val="tx1"/>
                </a:solidFill>
              </a:rPr>
              <a:t>: Cutting </a:t>
            </a:r>
            <a:r>
              <a:rPr lang="en-US" sz="1800" dirty="0">
                <a:solidFill>
                  <a:schemeClr val="tx1"/>
                </a:solidFill>
              </a:rPr>
              <a:t>edge technology designed for innovations in the use of biometrics that will replace the need for passwords. Some of these devices are what are referred to as “wearables” as they are in the form of wristwatches, rings or other types of jewelry</a:t>
            </a:r>
            <a:r>
              <a:rPr lang="en-US" sz="1800" dirty="0" smtClean="0">
                <a:solidFill>
                  <a:schemeClr val="tx1"/>
                </a:solidFill>
              </a:rPr>
              <a:t>.</a:t>
            </a:r>
          </a:p>
          <a:p>
            <a:r>
              <a:rPr lang="en-US" sz="1800" b="1" dirty="0" smtClean="0">
                <a:solidFill>
                  <a:srgbClr val="FFFF00"/>
                </a:solidFill>
              </a:rPr>
              <a:t>Wristbands: </a:t>
            </a:r>
            <a:r>
              <a:rPr lang="en-US" sz="1800" dirty="0">
                <a:solidFill>
                  <a:schemeClr val="tx1"/>
                </a:solidFill>
              </a:rPr>
              <a:t>One such wearable consists of a wristband that contains a voltmeter to read a heartbeat which its creators say is unique to each individual and is a way of providing a secure means of identification. The band </a:t>
            </a:r>
            <a:r>
              <a:rPr lang="en-US" sz="1200" dirty="0">
                <a:solidFill>
                  <a:schemeClr val="tx1"/>
                </a:solidFill>
              </a:rPr>
              <a:t>“</a:t>
            </a:r>
            <a:r>
              <a:rPr lang="en-US" sz="1800" dirty="0">
                <a:solidFill>
                  <a:schemeClr val="tx1"/>
                </a:solidFill>
              </a:rPr>
              <a:t>knows” who the wearer is and transmits the identity to any device with Bluetooth and NFC capabilities. The band uses electrocardiogram (ECG) heartbeat recognition technology called </a:t>
            </a:r>
            <a:r>
              <a:rPr lang="en-US" sz="1800" i="1" dirty="0" err="1">
                <a:solidFill>
                  <a:schemeClr val="tx1"/>
                </a:solidFill>
              </a:rPr>
              <a:t>HeartID</a:t>
            </a:r>
            <a:r>
              <a:rPr lang="en-US" sz="1800" dirty="0">
                <a:solidFill>
                  <a:schemeClr val="tx1"/>
                </a:solidFill>
              </a:rPr>
              <a:t> to authenticate the user, It eliminates the need for passwords or PINs. The band can be linked to the participant's credit card account. The user could then be able to purchase items at participating retail stores by holding the </a:t>
            </a:r>
            <a:r>
              <a:rPr lang="en-US" sz="1800" dirty="0" smtClean="0">
                <a:solidFill>
                  <a:schemeClr val="tx1"/>
                </a:solidFill>
              </a:rPr>
              <a:t>band </a:t>
            </a:r>
            <a:r>
              <a:rPr lang="en-US" sz="1800" dirty="0">
                <a:solidFill>
                  <a:schemeClr val="tx1"/>
                </a:solidFill>
              </a:rPr>
              <a:t>up to the” tap and go” terminal</a:t>
            </a:r>
            <a:r>
              <a:rPr lang="en-US" sz="1800" dirty="0" smtClean="0">
                <a:solidFill>
                  <a:schemeClr val="tx1"/>
                </a:solidFill>
              </a:rPr>
              <a:t>. </a:t>
            </a:r>
            <a:r>
              <a:rPr lang="en-US" sz="1800" dirty="0" smtClean="0">
                <a:solidFill>
                  <a:schemeClr val="tx1"/>
                </a:solidFill>
                <a:hlinkClick r:id="rId2"/>
              </a:rPr>
              <a:t>https://www.washingtonpost.com/news/innovations/wp/2014/11/21/the-heartbeat-vs-the-fingerprint-in-the-battle-for-biometric-authentication/</a:t>
            </a:r>
            <a:r>
              <a:rPr lang="en-US" sz="1800" dirty="0" smtClean="0">
                <a:solidFill>
                  <a:schemeClr val="tx1"/>
                </a:solidFill>
              </a:rPr>
              <a:t> </a:t>
            </a:r>
            <a:endParaRPr lang="en-US" sz="1800" dirty="0"/>
          </a:p>
        </p:txBody>
      </p:sp>
    </p:spTree>
    <p:extLst>
      <p:ext uri="{BB962C8B-B14F-4D97-AF65-F5344CB8AC3E}">
        <p14:creationId xmlns:p14="http://schemas.microsoft.com/office/powerpoint/2010/main" xmlns="" val="3794272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Wristbands and Jewelry</a:t>
            </a:r>
            <a:endParaRPr lang="en-US" dirty="0"/>
          </a:p>
        </p:txBody>
      </p:sp>
      <p:sp>
        <p:nvSpPr>
          <p:cNvPr id="3" name="Content Placeholder 2"/>
          <p:cNvSpPr>
            <a:spLocks noGrp="1"/>
          </p:cNvSpPr>
          <p:nvPr>
            <p:ph idx="1"/>
          </p:nvPr>
        </p:nvSpPr>
        <p:spPr/>
        <p:txBody>
          <a:bodyPr/>
          <a:lstStyle/>
          <a:p>
            <a:r>
              <a:rPr lang="en-US" b="1" dirty="0" smtClean="0">
                <a:solidFill>
                  <a:srgbClr val="FFFF00"/>
                </a:solidFill>
                <a:latin typeface="+mn-lt"/>
                <a:ea typeface="+mn-ea"/>
                <a:cs typeface="+mn-cs"/>
              </a:rPr>
              <a:t>Chip Implants</a:t>
            </a:r>
            <a:r>
              <a:rPr lang="en-US" dirty="0" smtClean="0">
                <a:solidFill>
                  <a:schemeClr val="tx1"/>
                </a:solidFill>
                <a:latin typeface="+mn-lt"/>
                <a:ea typeface="+mn-ea"/>
                <a:cs typeface="+mn-cs"/>
              </a:rPr>
              <a:t>: </a:t>
            </a:r>
            <a:r>
              <a:rPr lang="en-US" sz="2000" dirty="0" smtClean="0">
                <a:solidFill>
                  <a:schemeClr val="tx1"/>
                </a:solidFill>
                <a:latin typeface="+mn-lt"/>
                <a:ea typeface="+mn-ea"/>
                <a:cs typeface="+mn-cs"/>
              </a:rPr>
              <a:t>In </a:t>
            </a:r>
            <a:r>
              <a:rPr lang="en-US" sz="2000" dirty="0">
                <a:solidFill>
                  <a:schemeClr val="tx1"/>
                </a:solidFill>
                <a:latin typeface="+mn-lt"/>
                <a:ea typeface="+mn-ea"/>
                <a:cs typeface="+mn-cs"/>
              </a:rPr>
              <a:t>one case involving a European company, employees were given an option to have radio frequency identification (RFID) chips embedded into their hands. The chips, stored personalized security information to authorize access to office buildings, IT equipment and personal devices. </a:t>
            </a:r>
            <a:endParaRPr lang="en-US" sz="2000" dirty="0" smtClean="0">
              <a:solidFill>
                <a:schemeClr val="tx1"/>
              </a:solidFill>
              <a:latin typeface="+mn-lt"/>
              <a:ea typeface="+mn-ea"/>
              <a:cs typeface="+mn-cs"/>
            </a:endParaRPr>
          </a:p>
          <a:p>
            <a:pPr marL="0" indent="0">
              <a:buNone/>
            </a:pPr>
            <a:r>
              <a:rPr lang="en-US" sz="2000" dirty="0" smtClean="0">
                <a:solidFill>
                  <a:schemeClr val="tx1"/>
                </a:solidFill>
                <a:latin typeface="+mn-lt"/>
                <a:ea typeface="+mn-ea"/>
                <a:cs typeface="+mn-cs"/>
                <a:hlinkClick r:id="rId2"/>
              </a:rPr>
              <a:t>https://www.youtube.com/watch?v=YNnqi0i5-U4</a:t>
            </a:r>
            <a:r>
              <a:rPr lang="en-US" sz="2000" dirty="0" smtClean="0">
                <a:solidFill>
                  <a:schemeClr val="tx1"/>
                </a:solidFill>
                <a:latin typeface="+mn-lt"/>
                <a:ea typeface="+mn-ea"/>
                <a:cs typeface="+mn-cs"/>
              </a:rPr>
              <a:t> </a:t>
            </a:r>
          </a:p>
          <a:p>
            <a:r>
              <a:rPr lang="en-US" b="1" smtClean="0">
                <a:solidFill>
                  <a:srgbClr val="FFFF00"/>
                </a:solidFill>
              </a:rPr>
              <a:t>Tattoos</a:t>
            </a:r>
            <a:r>
              <a:rPr lang="en-US" b="1" dirty="0" smtClean="0">
                <a:solidFill>
                  <a:srgbClr val="FFFF00"/>
                </a:solidFill>
              </a:rPr>
              <a:t>:</a:t>
            </a:r>
            <a:r>
              <a:rPr lang="en-US" dirty="0" smtClean="0"/>
              <a:t> </a:t>
            </a:r>
            <a:r>
              <a:rPr lang="en-US" sz="2000" dirty="0" smtClean="0">
                <a:solidFill>
                  <a:schemeClr val="tx1"/>
                </a:solidFill>
              </a:rPr>
              <a:t>A </a:t>
            </a:r>
            <a:r>
              <a:rPr lang="en-US" sz="2000" dirty="0">
                <a:solidFill>
                  <a:schemeClr val="tx1"/>
                </a:solidFill>
              </a:rPr>
              <a:t>less extreme alternative comes in the form of digital </a:t>
            </a:r>
            <a:r>
              <a:rPr lang="en-US" sz="2000" dirty="0" smtClean="0">
                <a:solidFill>
                  <a:schemeClr val="tx1"/>
                </a:solidFill>
              </a:rPr>
              <a:t>tattoos</a:t>
            </a:r>
            <a:r>
              <a:rPr lang="en-US" sz="2000" dirty="0" smtClean="0"/>
              <a:t>: </a:t>
            </a:r>
            <a:r>
              <a:rPr lang="en-US" sz="2000" dirty="0" smtClean="0">
                <a:hlinkClick r:id="rId3"/>
              </a:rPr>
              <a:t>https://en.richardvanhooijdonk.com/selfies-and-electronic-tattoos-the-future-of-biometric-data-collection-and-authentication/</a:t>
            </a:r>
            <a:r>
              <a:rPr lang="en-US" sz="2000" dirty="0" smtClean="0"/>
              <a:t> </a:t>
            </a:r>
            <a:endParaRPr lang="en-US" sz="2000" dirty="0"/>
          </a:p>
        </p:txBody>
      </p:sp>
    </p:spTree>
    <p:extLst>
      <p:ext uri="{BB962C8B-B14F-4D97-AF65-F5344CB8AC3E}">
        <p14:creationId xmlns:p14="http://schemas.microsoft.com/office/powerpoint/2010/main" xmlns="" val="3336362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Internet and Criminal Opportunity</a:t>
            </a:r>
            <a:endParaRPr lang="en-US" dirty="0"/>
          </a:p>
        </p:txBody>
      </p:sp>
      <p:sp>
        <p:nvSpPr>
          <p:cNvPr id="3" name="Content Placeholder 2"/>
          <p:cNvSpPr>
            <a:spLocks noGrp="1"/>
          </p:cNvSpPr>
          <p:nvPr>
            <p:ph idx="1"/>
          </p:nvPr>
        </p:nvSpPr>
        <p:spPr/>
        <p:txBody>
          <a:bodyPr/>
          <a:lstStyle/>
          <a:p>
            <a:r>
              <a:rPr lang="en-US" sz="2400" b="1" dirty="0" smtClean="0">
                <a:solidFill>
                  <a:srgbClr val="FFFF00"/>
                </a:solidFill>
              </a:rPr>
              <a:t>The Internet and criminal opportunity</a:t>
            </a:r>
            <a:r>
              <a:rPr lang="en-US" sz="2400" dirty="0" smtClean="0">
                <a:solidFill>
                  <a:schemeClr val="tx1"/>
                </a:solidFill>
              </a:rPr>
              <a:t>: </a:t>
            </a:r>
            <a:r>
              <a:rPr lang="en-US" sz="1400" dirty="0" smtClean="0">
                <a:solidFill>
                  <a:schemeClr val="tx1"/>
                </a:solidFill>
              </a:rPr>
              <a:t>The </a:t>
            </a:r>
            <a:r>
              <a:rPr lang="en-US" sz="1400" dirty="0">
                <a:solidFill>
                  <a:schemeClr val="tx1"/>
                </a:solidFill>
              </a:rPr>
              <a:t>Internet </a:t>
            </a:r>
            <a:r>
              <a:rPr lang="en-US" sz="1400" dirty="0" smtClean="0"/>
              <a:t>provides an opportunity for </a:t>
            </a:r>
            <a:r>
              <a:rPr lang="en-US" sz="1400" dirty="0" smtClean="0">
                <a:solidFill>
                  <a:schemeClr val="tx1"/>
                </a:solidFill>
              </a:rPr>
              <a:t>"crime </a:t>
            </a:r>
            <a:r>
              <a:rPr lang="en-US" sz="1400" dirty="0">
                <a:solidFill>
                  <a:schemeClr val="tx1"/>
                </a:solidFill>
              </a:rPr>
              <a:t>at a distance</a:t>
            </a:r>
            <a:r>
              <a:rPr lang="en-US" sz="1400" dirty="0" smtClean="0">
                <a:solidFill>
                  <a:schemeClr val="tx1"/>
                </a:solidFill>
              </a:rPr>
              <a:t>. “The </a:t>
            </a:r>
            <a:r>
              <a:rPr lang="en-US" sz="1400" dirty="0">
                <a:solidFill>
                  <a:schemeClr val="tx1"/>
                </a:solidFill>
              </a:rPr>
              <a:t>preferred break-in weapon is no longer a crowbar or breaching </a:t>
            </a:r>
            <a:r>
              <a:rPr lang="en-US" sz="1400" dirty="0" smtClean="0">
                <a:solidFill>
                  <a:schemeClr val="tx1"/>
                </a:solidFill>
              </a:rPr>
              <a:t>instrument; it is </a:t>
            </a:r>
            <a:r>
              <a:rPr lang="en-US" sz="1400" dirty="0">
                <a:solidFill>
                  <a:schemeClr val="tx1"/>
                </a:solidFill>
              </a:rPr>
              <a:t>a computer</a:t>
            </a:r>
            <a:r>
              <a:rPr lang="en-US" sz="2000" dirty="0">
                <a:solidFill>
                  <a:schemeClr val="tx1"/>
                </a:solidFill>
              </a:rPr>
              <a:t>. </a:t>
            </a:r>
            <a:r>
              <a:rPr lang="en-US" sz="1400" dirty="0">
                <a:solidFill>
                  <a:schemeClr val="tx1"/>
                </a:solidFill>
              </a:rPr>
              <a:t>A </a:t>
            </a:r>
            <a:r>
              <a:rPr lang="en-US" sz="1400" dirty="0" smtClean="0">
                <a:solidFill>
                  <a:schemeClr val="tx1"/>
                </a:solidFill>
              </a:rPr>
              <a:t> recent global</a:t>
            </a:r>
            <a:r>
              <a:rPr lang="en-US" sz="1400" dirty="0">
                <a:solidFill>
                  <a:schemeClr val="tx1"/>
                </a:solidFill>
              </a:rPr>
              <a:t> </a:t>
            </a:r>
            <a:r>
              <a:rPr lang="en-US" sz="1400" u="sng" dirty="0">
                <a:solidFill>
                  <a:schemeClr val="tx1"/>
                </a:solidFill>
                <a:hlinkClick r:id="rId2"/>
              </a:rPr>
              <a:t>study </a:t>
            </a:r>
            <a:r>
              <a:rPr lang="en-US" sz="1400" dirty="0">
                <a:solidFill>
                  <a:schemeClr val="tx1"/>
                </a:solidFill>
              </a:rPr>
              <a:t>by the UN finds digital theft affects between 1 and 17% of the online population, while physical crime rates are below 5</a:t>
            </a:r>
            <a:r>
              <a:rPr lang="en-US" sz="1400" dirty="0" smtClean="0">
                <a:solidFill>
                  <a:schemeClr val="tx1"/>
                </a:solidFill>
              </a:rPr>
              <a:t>%. </a:t>
            </a:r>
          </a:p>
          <a:p>
            <a:r>
              <a:rPr lang="en-US" sz="1400" dirty="0" smtClean="0">
                <a:solidFill>
                  <a:schemeClr val="tx1"/>
                </a:solidFill>
                <a:hlinkClick r:id="rId2"/>
              </a:rPr>
              <a:t>http://www.unodc.org/documents/organized-crime/UNODC_CCPCJ_EG.4_2013/CYBERCRIME_STUDY_210213.pdf</a:t>
            </a:r>
            <a:r>
              <a:rPr lang="en-US" sz="1400" dirty="0" smtClean="0">
                <a:solidFill>
                  <a:schemeClr val="tx1"/>
                </a:solidFill>
              </a:rPr>
              <a:t> </a:t>
            </a:r>
          </a:p>
          <a:p>
            <a:pPr marL="0" indent="0">
              <a:buNone/>
            </a:pPr>
            <a:endParaRPr lang="en-US" sz="1400" dirty="0" smtClean="0">
              <a:solidFill>
                <a:schemeClr val="tx1"/>
              </a:solidFill>
            </a:endParaRPr>
          </a:p>
          <a:p>
            <a:r>
              <a:rPr lang="en-US" sz="2400" b="1" dirty="0" smtClean="0">
                <a:solidFill>
                  <a:srgbClr val="FFFF00"/>
                </a:solidFill>
              </a:rPr>
              <a:t>Computers as weapons and targets: </a:t>
            </a:r>
            <a:r>
              <a:rPr lang="en-US" sz="1400" dirty="0" smtClean="0">
                <a:solidFill>
                  <a:schemeClr val="tx1"/>
                </a:solidFill>
              </a:rPr>
              <a:t>The </a:t>
            </a:r>
            <a:r>
              <a:rPr lang="en-US" sz="1400" dirty="0">
                <a:solidFill>
                  <a:schemeClr val="tx1"/>
                </a:solidFill>
              </a:rPr>
              <a:t>computer (be it a laptop, a desktop or even a smartphone) has become the weapon of choice by those who would commit crimes at a distance. </a:t>
            </a:r>
            <a:r>
              <a:rPr lang="en-US" sz="1400" dirty="0" smtClean="0">
                <a:solidFill>
                  <a:schemeClr val="tx1"/>
                </a:solidFill>
              </a:rPr>
              <a:t>In </a:t>
            </a:r>
            <a:r>
              <a:rPr lang="en-US" sz="1400" dirty="0">
                <a:solidFill>
                  <a:schemeClr val="tx1"/>
                </a:solidFill>
              </a:rPr>
              <a:t>these crimes, not only is the computer used as a </a:t>
            </a:r>
            <a:r>
              <a:rPr lang="en-US" sz="1400" i="1" dirty="0">
                <a:solidFill>
                  <a:srgbClr val="FFFF00"/>
                </a:solidFill>
              </a:rPr>
              <a:t>weapon</a:t>
            </a:r>
            <a:r>
              <a:rPr lang="en-US" sz="1400" dirty="0">
                <a:solidFill>
                  <a:schemeClr val="tx1"/>
                </a:solidFill>
              </a:rPr>
              <a:t>,  but it also represents the criminal </a:t>
            </a:r>
            <a:r>
              <a:rPr lang="en-US" sz="1400" i="1" dirty="0">
                <a:solidFill>
                  <a:srgbClr val="FFFF00"/>
                </a:solidFill>
              </a:rPr>
              <a:t>target</a:t>
            </a:r>
            <a:r>
              <a:rPr lang="en-US" sz="1400" dirty="0">
                <a:solidFill>
                  <a:schemeClr val="tx1"/>
                </a:solidFill>
              </a:rPr>
              <a:t> as well</a:t>
            </a:r>
            <a:r>
              <a:rPr lang="en-US" sz="1400" dirty="0" smtClean="0">
                <a:solidFill>
                  <a:schemeClr val="tx1"/>
                </a:solidFill>
              </a:rPr>
              <a:t>.</a:t>
            </a:r>
            <a:r>
              <a:rPr lang="en-US" sz="1400" dirty="0">
                <a:solidFill>
                  <a:schemeClr val="tx1"/>
                </a:solidFill>
                <a:latin typeface="+mn-lt"/>
                <a:ea typeface="+mn-ea"/>
                <a:cs typeface="+mn-cs"/>
              </a:rPr>
              <a:t> Everyone online is potentially at risk of cybercrime: in fact, you're probably more likely to have your email account hacked than your home broken into</a:t>
            </a:r>
            <a:r>
              <a:rPr lang="en-US" sz="1400" dirty="0" smtClean="0">
                <a:solidFill>
                  <a:schemeClr val="tx1"/>
                </a:solidFill>
                <a:latin typeface="+mn-lt"/>
                <a:ea typeface="+mn-ea"/>
                <a:cs typeface="+mn-cs"/>
              </a:rPr>
              <a:t>.</a:t>
            </a:r>
          </a:p>
          <a:p>
            <a:endParaRPr lang="en-US" sz="1400" dirty="0" smtClean="0">
              <a:solidFill>
                <a:schemeClr val="tx1"/>
              </a:solidFill>
              <a:latin typeface="+mn-lt"/>
              <a:ea typeface="+mn-ea"/>
              <a:cs typeface="+mn-cs"/>
            </a:endParaRPr>
          </a:p>
          <a:p>
            <a:r>
              <a:rPr lang="en-US" sz="1400" dirty="0" smtClean="0">
                <a:solidFill>
                  <a:schemeClr val="tx1"/>
                </a:solidFill>
                <a:latin typeface="+mn-lt"/>
                <a:ea typeface="+mn-ea"/>
                <a:cs typeface="+mn-cs"/>
              </a:rPr>
              <a:t> </a:t>
            </a:r>
            <a:r>
              <a:rPr lang="en-US" sz="1400" dirty="0" smtClean="0">
                <a:solidFill>
                  <a:schemeClr val="tx1"/>
                </a:solidFill>
                <a:latin typeface="+mn-lt"/>
                <a:ea typeface="+mn-ea"/>
                <a:cs typeface="+mn-cs"/>
                <a:hlinkClick r:id="rId3"/>
              </a:rPr>
              <a:t>http://www.cbs.com/shows/csi-cyber/news/1003888/these-cybercrime-statistics-will-make-you-think-twice-about-your-password-where-s-the-csi-cyber-team-when-you-need-them-/</a:t>
            </a:r>
            <a:r>
              <a:rPr lang="en-US" sz="1400" dirty="0" smtClean="0">
                <a:solidFill>
                  <a:schemeClr val="tx1"/>
                </a:solidFill>
                <a:latin typeface="+mn-lt"/>
                <a:ea typeface="+mn-ea"/>
                <a:cs typeface="+mn-cs"/>
              </a:rPr>
              <a:t> </a:t>
            </a:r>
            <a:endParaRPr lang="en-US" sz="1400" dirty="0" smtClean="0">
              <a:solidFill>
                <a:schemeClr val="tx1"/>
              </a:solidFill>
            </a:endParaRPr>
          </a:p>
        </p:txBody>
      </p:sp>
    </p:spTree>
    <p:extLst>
      <p:ext uri="{BB962C8B-B14F-4D97-AF65-F5344CB8AC3E}">
        <p14:creationId xmlns:p14="http://schemas.microsoft.com/office/powerpoint/2010/main" xmlns="" val="4256550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CYBERCRIME: Cost and Reporting</a:t>
            </a:r>
            <a:endParaRPr lang="en-US" dirty="0"/>
          </a:p>
        </p:txBody>
      </p:sp>
      <p:sp>
        <p:nvSpPr>
          <p:cNvPr id="3" name="Content Placeholder 2"/>
          <p:cNvSpPr>
            <a:spLocks noGrp="1"/>
          </p:cNvSpPr>
          <p:nvPr>
            <p:ph idx="1"/>
          </p:nvPr>
        </p:nvSpPr>
        <p:spPr/>
        <p:txBody>
          <a:bodyPr/>
          <a:lstStyle/>
          <a:p>
            <a:r>
              <a:rPr lang="en-US" b="1" dirty="0" smtClean="0">
                <a:solidFill>
                  <a:srgbClr val="FFFF00"/>
                </a:solidFill>
              </a:rPr>
              <a:t>Costs of Cybercrime</a:t>
            </a:r>
            <a:r>
              <a:rPr lang="en-US" sz="4800" dirty="0" smtClean="0">
                <a:solidFill>
                  <a:schemeClr val="tx1"/>
                </a:solidFill>
              </a:rPr>
              <a:t>: </a:t>
            </a:r>
            <a:r>
              <a:rPr lang="en-US" sz="1400" dirty="0" smtClean="0">
                <a:solidFill>
                  <a:schemeClr val="tx1"/>
                </a:solidFill>
              </a:rPr>
              <a:t>For the criminal, crime at a distance is safer and can prove much more lucrative by targeting large numbers of victims in an instant. By 2019, it is projected  by Forbes that the global cost of cybercrime will be 2 trillion dollars.</a:t>
            </a:r>
          </a:p>
          <a:p>
            <a:r>
              <a:rPr lang="en-US" sz="1400" dirty="0" smtClean="0">
                <a:solidFill>
                  <a:schemeClr val="tx1"/>
                </a:solidFill>
                <a:hlinkClick r:id="rId2"/>
              </a:rPr>
              <a:t>http://www.cnmeonline.com/myresources/hpe/docs/HPE_SIEM_Analyst_Report_-_2015_Cost_of_Cyber_Crime_Study_-_Global.pdf</a:t>
            </a:r>
            <a:r>
              <a:rPr lang="en-US" sz="1400" dirty="0" smtClean="0">
                <a:solidFill>
                  <a:schemeClr val="tx1"/>
                </a:solidFill>
              </a:rPr>
              <a:t> </a:t>
            </a:r>
          </a:p>
          <a:p>
            <a:endParaRPr lang="en-US" sz="1400" dirty="0" smtClean="0">
              <a:solidFill>
                <a:schemeClr val="tx1"/>
              </a:solidFill>
            </a:endParaRPr>
          </a:p>
          <a:p>
            <a:r>
              <a:rPr lang="en-US" b="1" dirty="0" smtClean="0">
                <a:solidFill>
                  <a:srgbClr val="FFFF00"/>
                </a:solidFill>
              </a:rPr>
              <a:t>Cybercrime  Reporting Rates</a:t>
            </a:r>
            <a:r>
              <a:rPr lang="en-US" dirty="0" smtClean="0"/>
              <a:t>: </a:t>
            </a:r>
            <a:r>
              <a:rPr lang="en-US" sz="1400" dirty="0" smtClean="0"/>
              <a:t>According to one 2014 </a:t>
            </a:r>
            <a:r>
              <a:rPr lang="en-US" sz="1400" dirty="0" err="1" smtClean="0"/>
              <a:t>study,”Most</a:t>
            </a:r>
            <a:r>
              <a:rPr lang="en-US" sz="1400" dirty="0" smtClean="0"/>
              <a:t> cybercrime incidents involving companies go unreported. Few companies come forward with information on losses. When Google was hacked in 2010, another 34 Fortune 500 companies in sectors as diverse as information technology and chemicals also lost intellectual property. Some of the information on the incident only came to light from documents made public by WikiLeaks”. </a:t>
            </a:r>
            <a:r>
              <a:rPr lang="en-US" sz="1400" dirty="0" smtClean="0">
                <a:hlinkClick r:id="rId3"/>
              </a:rPr>
              <a:t>http://www.mcafee.com/us/resources/reports/rp-economic-impact-cybercrime2.pdf</a:t>
            </a:r>
            <a:r>
              <a:rPr lang="en-US" sz="1400" dirty="0" smtClean="0"/>
              <a:t> </a:t>
            </a:r>
          </a:p>
          <a:p>
            <a:r>
              <a:rPr lang="en-US" sz="1400" dirty="0"/>
              <a:t> </a:t>
            </a:r>
            <a:r>
              <a:rPr lang="en-US" sz="1400" dirty="0" smtClean="0"/>
              <a:t>At the individual level, Millions of people in the United States are victims of Internet crimes each year. Only an estimated 15 percent of the nation’s fraud victims report their crimes to law enforcement. This is just a subset of the victims worldwide. </a:t>
            </a:r>
            <a:r>
              <a:rPr lang="en-US" sz="1400" dirty="0" smtClean="0">
                <a:hlinkClick r:id="rId4"/>
              </a:rPr>
              <a:t>https://pdf.ic3.gov/2015_IC3Report.pdf</a:t>
            </a:r>
            <a:r>
              <a:rPr lang="en-US" sz="1400" dirty="0" smtClean="0"/>
              <a:t> </a:t>
            </a:r>
          </a:p>
          <a:p>
            <a:endParaRPr lang="en-US" sz="1400" b="1" dirty="0">
              <a:solidFill>
                <a:srgbClr val="FFFF00"/>
              </a:solidFill>
            </a:endParaRPr>
          </a:p>
          <a:p>
            <a:r>
              <a:rPr lang="en-US" sz="1400" b="1" dirty="0" smtClean="0">
                <a:solidFill>
                  <a:srgbClr val="FFFF00"/>
                </a:solidFill>
              </a:rPr>
              <a:t>Internet Crime Complaint Center: </a:t>
            </a:r>
            <a:r>
              <a:rPr lang="en-US" sz="1400" dirty="0" smtClean="0"/>
              <a:t>In 2014, the IC3 received 269,422 complaints with an adjusted dollar loss of $800,492,0731. In 2015, that number increased to 288,012 </a:t>
            </a:r>
            <a:r>
              <a:rPr lang="en-US" sz="1400" dirty="0" err="1" smtClean="0"/>
              <a:t>complaints,with</a:t>
            </a:r>
            <a:r>
              <a:rPr lang="en-US" sz="1400" dirty="0" smtClean="0"/>
              <a:t> losses over 1 billion. On average, approximately 22,000 complaints were received each month. Internet crime has become a global issue with the sophistication of online criminal techniques and overlapping jurisdictional boundaries.. </a:t>
            </a:r>
            <a:r>
              <a:rPr lang="en-US" sz="1400" dirty="0" smtClean="0">
                <a:hlinkClick r:id="rId5"/>
              </a:rPr>
              <a:t>https://pdf.ic3.gov/2014_IC3Report.pdf</a:t>
            </a:r>
            <a:r>
              <a:rPr lang="en-US" sz="1400" dirty="0" smtClean="0"/>
              <a:t> </a:t>
            </a:r>
            <a:endParaRPr lang="en-US" sz="1400" b="1" dirty="0" smtClean="0">
              <a:solidFill>
                <a:srgbClr val="FFFF00"/>
              </a:solidFill>
            </a:endParaRPr>
          </a:p>
          <a:p>
            <a:endParaRPr lang="en-US" sz="1400" dirty="0" smtClean="0"/>
          </a:p>
          <a:p>
            <a:endParaRPr lang="en-US" dirty="0"/>
          </a:p>
        </p:txBody>
      </p:sp>
    </p:spTree>
    <p:extLst>
      <p:ext uri="{BB962C8B-B14F-4D97-AF65-F5344CB8AC3E}">
        <p14:creationId xmlns:p14="http://schemas.microsoft.com/office/powerpoint/2010/main" xmlns="" val="3892777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How Often Do Cybercriminals get caught?</a:t>
            </a:r>
            <a:endParaRPr lang="en-US" sz="3200" dirty="0"/>
          </a:p>
        </p:txBody>
      </p:sp>
      <p:sp>
        <p:nvSpPr>
          <p:cNvPr id="3" name="Content Placeholder 2"/>
          <p:cNvSpPr>
            <a:spLocks noGrp="1"/>
          </p:cNvSpPr>
          <p:nvPr>
            <p:ph idx="1"/>
          </p:nvPr>
        </p:nvSpPr>
        <p:spPr/>
        <p:txBody>
          <a:bodyPr/>
          <a:lstStyle/>
          <a:p>
            <a:r>
              <a:rPr lang="en-US" b="1" dirty="0" smtClean="0">
                <a:solidFill>
                  <a:srgbClr val="FFFF00"/>
                </a:solidFill>
              </a:rPr>
              <a:t>2014 Clearance Rates for Traditional Crimes:</a:t>
            </a:r>
          </a:p>
          <a:p>
            <a:r>
              <a:rPr lang="en-US" b="1" dirty="0" smtClean="0">
                <a:solidFill>
                  <a:srgbClr val="FFFF00"/>
                </a:solidFill>
              </a:rPr>
              <a:t>Violent Crime: </a:t>
            </a:r>
            <a:r>
              <a:rPr lang="en-US" dirty="0" smtClean="0"/>
              <a:t>46</a:t>
            </a:r>
            <a:r>
              <a:rPr lang="en-US" sz="2800" dirty="0" smtClean="0"/>
              <a:t>%</a:t>
            </a:r>
            <a:r>
              <a:rPr lang="en-US" sz="1800" dirty="0" smtClean="0"/>
              <a:t>( murder-61.5%,Aggravated Assault-54%, Rape-37.8%, Robbery-29.3%)</a:t>
            </a:r>
          </a:p>
          <a:p>
            <a:r>
              <a:rPr lang="en-US" b="1" dirty="0" smtClean="0">
                <a:solidFill>
                  <a:srgbClr val="FFFF00"/>
                </a:solidFill>
              </a:rPr>
              <a:t>Property Crime: </a:t>
            </a:r>
            <a:r>
              <a:rPr lang="en-US" dirty="0" smtClean="0"/>
              <a:t>19.4% </a:t>
            </a:r>
            <a:r>
              <a:rPr lang="en-US" sz="1600" dirty="0" smtClean="0"/>
              <a:t>( larceny theft-21.9%, Arson-20.4%, Motor vehicle theft-13.1%,Burgalary-12.9%)</a:t>
            </a:r>
          </a:p>
          <a:p>
            <a:r>
              <a:rPr lang="en-US" b="1" dirty="0" smtClean="0">
                <a:solidFill>
                  <a:srgbClr val="FFFF00"/>
                </a:solidFill>
              </a:rPr>
              <a:t>Clearance Rates for Cybercrimes: </a:t>
            </a:r>
            <a:r>
              <a:rPr lang="en-US" sz="1600" b="1" dirty="0" smtClean="0"/>
              <a:t>Not Available, but likely under 1 % for reported cybercrimes.</a:t>
            </a:r>
          </a:p>
          <a:p>
            <a:r>
              <a:rPr lang="en-US" b="1" dirty="0" smtClean="0">
                <a:solidFill>
                  <a:srgbClr val="FFFF00"/>
                </a:solidFill>
              </a:rPr>
              <a:t>Conviction Rates for Cybercrimes: </a:t>
            </a:r>
            <a:r>
              <a:rPr lang="en-US" sz="1600" b="1" dirty="0" smtClean="0"/>
              <a:t>Not available, but likely very low, due to global nature of crime and jurisdictional issues.</a:t>
            </a:r>
          </a:p>
          <a:p>
            <a:r>
              <a:rPr lang="en-US" sz="1600" b="1" dirty="0" smtClean="0">
                <a:solidFill>
                  <a:srgbClr val="FFFF00"/>
                </a:solidFill>
                <a:hlinkClick r:id="rId2"/>
              </a:rPr>
              <a:t>http://www.infoworld.com/article/2618598/cyber-crime/why-internet-crime-goes-unpunished.html</a:t>
            </a:r>
            <a:r>
              <a:rPr lang="en-US" sz="1600" b="1" dirty="0" smtClean="0">
                <a:solidFill>
                  <a:srgbClr val="FFFF00"/>
                </a:solidFill>
              </a:rPr>
              <a:t> </a:t>
            </a:r>
            <a:endParaRPr lang="en-US" sz="1600" b="1" dirty="0">
              <a:solidFill>
                <a:srgbClr val="FFFF00"/>
              </a:solidFill>
            </a:endParaRPr>
          </a:p>
        </p:txBody>
      </p:sp>
    </p:spTree>
    <p:extLst>
      <p:ext uri="{BB962C8B-B14F-4D97-AF65-F5344CB8AC3E}">
        <p14:creationId xmlns:p14="http://schemas.microsoft.com/office/powerpoint/2010/main" xmlns="" val="3269608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Clearance Rates: 2014</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2362200"/>
            <a:ext cx="2947071" cy="2693014"/>
          </a:xfrm>
          <a:prstGeom prst="rect">
            <a:avLst/>
          </a:prstGeom>
          <a:noFill/>
          <a:ln>
            <a:noFill/>
          </a:ln>
        </p:spPr>
      </p:pic>
    </p:spTree>
    <p:extLst>
      <p:ext uri="{BB962C8B-B14F-4D97-AF65-F5344CB8AC3E}">
        <p14:creationId xmlns:p14="http://schemas.microsoft.com/office/powerpoint/2010/main" xmlns="" val="424546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Cybercrime Targets and Techniques: Two Examples</a:t>
            </a:r>
            <a:endParaRPr lang="en-US" dirty="0"/>
          </a:p>
        </p:txBody>
      </p:sp>
      <p:sp>
        <p:nvSpPr>
          <p:cNvPr id="3" name="Content Placeholder 2"/>
          <p:cNvSpPr>
            <a:spLocks noGrp="1"/>
          </p:cNvSpPr>
          <p:nvPr>
            <p:ph idx="1"/>
          </p:nvPr>
        </p:nvSpPr>
        <p:spPr/>
        <p:txBody>
          <a:bodyPr/>
          <a:lstStyle/>
          <a:p>
            <a:r>
              <a:rPr lang="en-US" sz="2000" b="1" dirty="0" smtClean="0">
                <a:solidFill>
                  <a:srgbClr val="FFFF00"/>
                </a:solidFill>
              </a:rPr>
              <a:t>Phishing: </a:t>
            </a:r>
            <a:r>
              <a:rPr lang="en-US" sz="2000" dirty="0" smtClean="0">
                <a:solidFill>
                  <a:schemeClr val="tx1"/>
                </a:solidFill>
              </a:rPr>
              <a:t>An </a:t>
            </a:r>
            <a:r>
              <a:rPr lang="en-US" sz="2000" dirty="0">
                <a:solidFill>
                  <a:schemeClr val="tx1"/>
                </a:solidFill>
              </a:rPr>
              <a:t>average consumer typing away on a laptop connected to the Internet can receive an e-mail from an unknown source and click on a link which acts as a key unlocking a treasure trove of personal information in that computer that can be used for purposes of identity fraud. Commonly known as “phishing”, this criminal method has been found to be very effective in victimizing thousands upon thousands every day. </a:t>
            </a:r>
            <a:endParaRPr lang="en-US" sz="2000" dirty="0" smtClean="0">
              <a:solidFill>
                <a:schemeClr val="tx1"/>
              </a:solidFill>
            </a:endParaRPr>
          </a:p>
          <a:p>
            <a:r>
              <a:rPr lang="en-US" sz="2000" b="1" dirty="0" smtClean="0">
                <a:solidFill>
                  <a:srgbClr val="FFFF00"/>
                </a:solidFill>
              </a:rPr>
              <a:t>Ransomware: </a:t>
            </a:r>
            <a:r>
              <a:rPr lang="en-US" sz="2000" dirty="0" smtClean="0">
                <a:solidFill>
                  <a:schemeClr val="tx1"/>
                </a:solidFill>
              </a:rPr>
              <a:t>Another </a:t>
            </a:r>
            <a:r>
              <a:rPr lang="en-US" sz="2000" dirty="0">
                <a:solidFill>
                  <a:schemeClr val="tx1"/>
                </a:solidFill>
              </a:rPr>
              <a:t>person could be accessing a laptop computer and receive an e-mail with a link, click on that link and release something known as “ransomware,” in which the victim's computer becomes electronically controlled by the offender,  shutting down all operations until a specified “ransom” is paid in a manner in which it is impossible to track the origin of the offender. In other cases, the first level of victims may not be individuals  but may be organizational entities like banks, medical insurance providers, credit card firms, or retail chains</a:t>
            </a:r>
            <a:r>
              <a:rPr lang="en-US" sz="1600" dirty="0">
                <a:solidFill>
                  <a:schemeClr val="tx1"/>
                </a:solidFill>
              </a:rPr>
              <a:t>. </a:t>
            </a:r>
            <a:endParaRPr lang="en-US" sz="1600" dirty="0"/>
          </a:p>
        </p:txBody>
      </p:sp>
    </p:spTree>
    <p:extLst>
      <p:ext uri="{BB962C8B-B14F-4D97-AF65-F5344CB8AC3E}">
        <p14:creationId xmlns:p14="http://schemas.microsoft.com/office/powerpoint/2010/main" xmlns="" val="3391068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Safe Cracking to Computer Cracking: </a:t>
            </a:r>
            <a:r>
              <a:rPr lang="en-US" sz="2000" dirty="0" smtClean="0"/>
              <a:t>Times Change but the Crime Stays the Same</a:t>
            </a:r>
            <a:endParaRPr lang="en-US" sz="2000" dirty="0"/>
          </a:p>
        </p:txBody>
      </p:sp>
      <p:sp>
        <p:nvSpPr>
          <p:cNvPr id="3" name="Content Placeholder 2"/>
          <p:cNvSpPr>
            <a:spLocks noGrp="1"/>
          </p:cNvSpPr>
          <p:nvPr>
            <p:ph idx="1"/>
          </p:nvPr>
        </p:nvSpPr>
        <p:spPr/>
        <p:txBody>
          <a:bodyPr/>
          <a:lstStyle/>
          <a:p>
            <a:r>
              <a:rPr lang="en-US" sz="1800" dirty="0">
                <a:solidFill>
                  <a:schemeClr val="tx1"/>
                </a:solidFill>
                <a:latin typeface="+mn-lt"/>
                <a:ea typeface="+mn-ea"/>
                <a:cs typeface="+mn-cs"/>
              </a:rPr>
              <a:t>. </a:t>
            </a:r>
            <a:r>
              <a:rPr lang="en-US" sz="2400" dirty="0">
                <a:solidFill>
                  <a:schemeClr val="tx1"/>
                </a:solidFill>
                <a:latin typeface="+mn-lt"/>
                <a:ea typeface="+mn-ea"/>
                <a:cs typeface="+mn-cs"/>
              </a:rPr>
              <a:t>The safe cracker’s history is a primary source for the descriptive name attached to one of the most common typologies of computer crime</a:t>
            </a:r>
            <a:r>
              <a:rPr lang="en-US" sz="2400" dirty="0" smtClean="0">
                <a:solidFill>
                  <a:schemeClr val="tx1"/>
                </a:solidFill>
                <a:latin typeface="+mn-lt"/>
                <a:ea typeface="+mn-ea"/>
                <a:cs typeface="+mn-cs"/>
              </a:rPr>
              <a:t>.</a:t>
            </a:r>
          </a:p>
          <a:p>
            <a:r>
              <a:rPr lang="en-US" sz="2400" dirty="0" smtClean="0">
                <a:solidFill>
                  <a:srgbClr val="FFFF00"/>
                </a:solidFill>
                <a:latin typeface="+mn-lt"/>
                <a:ea typeface="+mn-ea"/>
                <a:cs typeface="+mn-cs"/>
              </a:rPr>
              <a:t> </a:t>
            </a:r>
            <a:r>
              <a:rPr lang="en-US" sz="2400" b="1" dirty="0" smtClean="0">
                <a:solidFill>
                  <a:srgbClr val="FFFF00"/>
                </a:solidFill>
                <a:latin typeface="+mn-lt"/>
                <a:ea typeface="+mn-ea"/>
                <a:cs typeface="+mn-cs"/>
              </a:rPr>
              <a:t>Cracking</a:t>
            </a:r>
            <a:r>
              <a:rPr lang="en-US" sz="2400" dirty="0" smtClean="0">
                <a:solidFill>
                  <a:schemeClr val="tx1"/>
                </a:solidFill>
                <a:latin typeface="+mn-lt"/>
                <a:ea typeface="+mn-ea"/>
                <a:cs typeface="+mn-cs"/>
              </a:rPr>
              <a:t>: Computer </a:t>
            </a:r>
            <a:r>
              <a:rPr lang="en-US" sz="2400" dirty="0">
                <a:solidFill>
                  <a:schemeClr val="tx1"/>
                </a:solidFill>
                <a:latin typeface="+mn-lt"/>
                <a:ea typeface="+mn-ea"/>
                <a:cs typeface="+mn-cs"/>
              </a:rPr>
              <a:t>“cracking” is the utilization of system access codes to gain unauthorized entry to an access device. Examples of the system codes are usernames, passwords and account </a:t>
            </a:r>
            <a:r>
              <a:rPr lang="en-US" sz="2400" dirty="0" smtClean="0">
                <a:solidFill>
                  <a:schemeClr val="tx1"/>
                </a:solidFill>
                <a:latin typeface="+mn-lt"/>
                <a:ea typeface="+mn-ea"/>
                <a:cs typeface="+mn-cs"/>
              </a:rPr>
              <a:t>numbers/PINS. </a:t>
            </a:r>
          </a:p>
          <a:p>
            <a:r>
              <a:rPr lang="en-US" sz="2400" dirty="0" smtClean="0">
                <a:solidFill>
                  <a:schemeClr val="tx1"/>
                </a:solidFill>
                <a:latin typeface="+mn-lt"/>
                <a:ea typeface="+mn-ea"/>
                <a:cs typeface="+mn-cs"/>
              </a:rPr>
              <a:t> </a:t>
            </a:r>
            <a:r>
              <a:rPr lang="en-US" sz="2400" b="1" dirty="0" smtClean="0">
                <a:solidFill>
                  <a:srgbClr val="FFFF00"/>
                </a:solidFill>
                <a:latin typeface="+mn-lt"/>
                <a:ea typeface="+mn-ea"/>
                <a:cs typeface="+mn-cs"/>
              </a:rPr>
              <a:t>Hacking</a:t>
            </a:r>
            <a:r>
              <a:rPr lang="en-US" sz="2400" dirty="0" smtClean="0">
                <a:solidFill>
                  <a:schemeClr val="tx1"/>
                </a:solidFill>
                <a:latin typeface="+mn-lt"/>
                <a:ea typeface="+mn-ea"/>
                <a:cs typeface="+mn-cs"/>
              </a:rPr>
              <a:t>: A </a:t>
            </a:r>
            <a:r>
              <a:rPr lang="en-US" sz="2400" dirty="0">
                <a:solidFill>
                  <a:schemeClr val="tx1"/>
                </a:solidFill>
                <a:latin typeface="+mn-lt"/>
                <a:ea typeface="+mn-ea"/>
                <a:cs typeface="+mn-cs"/>
              </a:rPr>
              <a:t>second, major type of computer crime is referred to as “hacking,” which is the accessing of a restricted system through an exposed security </a:t>
            </a:r>
            <a:r>
              <a:rPr lang="en-US" sz="2400" dirty="0" smtClean="0">
                <a:solidFill>
                  <a:schemeClr val="tx1"/>
                </a:solidFill>
                <a:latin typeface="+mn-lt"/>
                <a:ea typeface="+mn-ea"/>
                <a:cs typeface="+mn-cs"/>
              </a:rPr>
              <a:t>flaw</a:t>
            </a:r>
            <a:r>
              <a:rPr lang="en-US" sz="1800" dirty="0"/>
              <a:t>.</a:t>
            </a:r>
          </a:p>
        </p:txBody>
      </p:sp>
    </p:spTree>
    <p:extLst>
      <p:ext uri="{BB962C8B-B14F-4D97-AF65-F5344CB8AC3E}">
        <p14:creationId xmlns:p14="http://schemas.microsoft.com/office/powerpoint/2010/main" xmlns="" val="3718031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 Cracking Tools Used By Cybercriminals</a:t>
            </a:r>
            <a:endParaRPr lang="en-US" dirty="0"/>
          </a:p>
        </p:txBody>
      </p:sp>
      <p:sp>
        <p:nvSpPr>
          <p:cNvPr id="3" name="Content Placeholder 2"/>
          <p:cNvSpPr>
            <a:spLocks noGrp="1"/>
          </p:cNvSpPr>
          <p:nvPr>
            <p:ph idx="1"/>
          </p:nvPr>
        </p:nvSpPr>
        <p:spPr>
          <a:xfrm>
            <a:off x="228600" y="1295400"/>
            <a:ext cx="8686800" cy="5257800"/>
          </a:xfrm>
        </p:spPr>
        <p:txBody>
          <a:bodyPr/>
          <a:lstStyle/>
          <a:p>
            <a:r>
              <a:rPr lang="en-US" sz="1400" b="1" i="1" dirty="0">
                <a:solidFill>
                  <a:srgbClr val="FFFF00"/>
                </a:solidFill>
              </a:rPr>
              <a:t>Brutus</a:t>
            </a:r>
            <a:r>
              <a:rPr lang="en-US" sz="1400" dirty="0">
                <a:solidFill>
                  <a:schemeClr val="tx1"/>
                </a:solidFill>
              </a:rPr>
              <a:t> - Brutus stands one of the most popular remote online password cracking tools and may also be the speediest and most versatile. Brutus only works on Windows systems. With Brutus, the </a:t>
            </a:r>
            <a:r>
              <a:rPr lang="en-US" sz="1400" dirty="0" smtClean="0">
                <a:solidFill>
                  <a:schemeClr val="tx1"/>
                </a:solidFill>
              </a:rPr>
              <a:t>computer </a:t>
            </a:r>
            <a:r>
              <a:rPr lang="en-US" sz="1400" dirty="0">
                <a:solidFill>
                  <a:schemeClr val="tx1"/>
                </a:solidFill>
              </a:rPr>
              <a:t>cracker can create a variety of authentication types. This cracker tool is able to connect 60 targets at one time and has a “resume” function. Like a function on a DVD player it gives the offender the ability to pause the attack process at resume at which ever point in time the cracker desires</a:t>
            </a:r>
            <a:r>
              <a:rPr lang="en-US" sz="1400" dirty="0" smtClean="0">
                <a:solidFill>
                  <a:schemeClr val="tx1"/>
                </a:solidFill>
              </a:rPr>
              <a:t>. </a:t>
            </a:r>
            <a:r>
              <a:rPr lang="en-US" sz="1400" dirty="0" smtClean="0">
                <a:solidFill>
                  <a:schemeClr val="tx1"/>
                </a:solidFill>
                <a:hlinkClick r:id="rId2"/>
              </a:rPr>
              <a:t>http://tech-files.com/download-ophcrack-password-cracker-free-2/</a:t>
            </a:r>
            <a:r>
              <a:rPr lang="en-US" sz="1400" dirty="0" smtClean="0">
                <a:solidFill>
                  <a:schemeClr val="tx1"/>
                </a:solidFill>
              </a:rPr>
              <a:t> </a:t>
            </a:r>
          </a:p>
          <a:p>
            <a:endParaRPr lang="en-US" sz="1400" dirty="0">
              <a:solidFill>
                <a:schemeClr val="tx1"/>
              </a:solidFill>
            </a:endParaRPr>
          </a:p>
          <a:p>
            <a:r>
              <a:rPr lang="en-US" sz="1400" b="1" i="1" dirty="0" err="1">
                <a:solidFill>
                  <a:srgbClr val="FFFF00"/>
                </a:solidFill>
              </a:rPr>
              <a:t>RainbowCrack</a:t>
            </a:r>
            <a:r>
              <a:rPr lang="en-US" sz="1400" dirty="0">
                <a:solidFill>
                  <a:schemeClr val="tx1"/>
                </a:solidFill>
              </a:rPr>
              <a:t> - </a:t>
            </a:r>
            <a:r>
              <a:rPr lang="en-US" sz="1400" u="sng" dirty="0">
                <a:solidFill>
                  <a:schemeClr val="tx1"/>
                </a:solidFill>
              </a:rPr>
              <a:t> </a:t>
            </a:r>
            <a:r>
              <a:rPr lang="en-US" sz="1400" dirty="0" err="1">
                <a:solidFill>
                  <a:schemeClr val="tx1"/>
                </a:solidFill>
              </a:rPr>
              <a:t>RainbowCrack</a:t>
            </a:r>
            <a:r>
              <a:rPr lang="en-US" sz="1400" dirty="0">
                <a:solidFill>
                  <a:schemeClr val="tx1"/>
                </a:solidFill>
              </a:rPr>
              <a:t> is what is referred to as a “hash cracker.” It relies on a large-scale “time-memory trade off” process that makes it much faster than other more traditional tools. </a:t>
            </a:r>
            <a:r>
              <a:rPr lang="en-US" sz="1400" dirty="0" err="1">
                <a:solidFill>
                  <a:schemeClr val="tx1"/>
                </a:solidFill>
              </a:rPr>
              <a:t>RainbowCrack’s</a:t>
            </a:r>
            <a:r>
              <a:rPr lang="en-US" sz="1400" dirty="0">
                <a:solidFill>
                  <a:schemeClr val="tx1"/>
                </a:solidFill>
              </a:rPr>
              <a:t> time-memory tradeoff is a computational process in which all plain text is calculated by using selected algorithms. After computation, results are stored in a “ rainbow table.” While the process can be long in terms of duration,  it has the capability of cracking passwords much quicker than other tools when the table is prepared. The tool works on both Windows and Linux </a:t>
            </a:r>
            <a:r>
              <a:rPr lang="en-US" sz="1400" dirty="0" smtClean="0">
                <a:solidFill>
                  <a:schemeClr val="tx1"/>
                </a:solidFill>
              </a:rPr>
              <a:t>systems. </a:t>
            </a:r>
            <a:r>
              <a:rPr lang="en-US" sz="1400" dirty="0" smtClean="0">
                <a:solidFill>
                  <a:schemeClr val="tx1"/>
                </a:solidFill>
                <a:hlinkClick r:id="rId3"/>
              </a:rPr>
              <a:t>http://securityxploded.com/rainbowcrack.php</a:t>
            </a:r>
            <a:r>
              <a:rPr lang="en-US" sz="1400" dirty="0" smtClean="0">
                <a:solidFill>
                  <a:schemeClr val="tx1"/>
                </a:solidFill>
              </a:rPr>
              <a:t> </a:t>
            </a:r>
          </a:p>
          <a:p>
            <a:endParaRPr lang="en-US" sz="1400" dirty="0">
              <a:solidFill>
                <a:schemeClr val="tx1"/>
              </a:solidFill>
            </a:endParaRPr>
          </a:p>
          <a:p>
            <a:r>
              <a:rPr lang="en-US" sz="1400" b="1" i="1" dirty="0">
                <a:solidFill>
                  <a:srgbClr val="FFFF00"/>
                </a:solidFill>
              </a:rPr>
              <a:t>John the Ripper</a:t>
            </a:r>
            <a:r>
              <a:rPr lang="en-US" sz="1400" b="1" dirty="0">
                <a:solidFill>
                  <a:srgbClr val="FFFF00"/>
                </a:solidFill>
              </a:rPr>
              <a:t> </a:t>
            </a:r>
            <a:r>
              <a:rPr lang="en-US" sz="1400" b="1" dirty="0">
                <a:solidFill>
                  <a:schemeClr val="tx1"/>
                </a:solidFill>
              </a:rPr>
              <a:t>– </a:t>
            </a:r>
            <a:r>
              <a:rPr lang="en-US" sz="1400" dirty="0">
                <a:solidFill>
                  <a:schemeClr val="tx1"/>
                </a:solidFill>
              </a:rPr>
              <a:t>This tool is another open source password cracking tool that can be used on  Linux, UNIX and Windows. John the Ripper allows the computer cracker to detect weak passwords on a system and reduce that amount of time that a cracker needs to determine which systems are more vulnerable. This allows the cracker to be more selective and efficient in his choices on where to spend the most “productive” time. </a:t>
            </a:r>
            <a:r>
              <a:rPr lang="en-US" sz="1400" dirty="0" smtClean="0">
                <a:solidFill>
                  <a:schemeClr val="tx1"/>
                </a:solidFill>
                <a:hlinkClick r:id="rId4"/>
              </a:rPr>
              <a:t>https://www.concise-courses.com/hacking-tools/password-crackers/john-the-ripper/</a:t>
            </a:r>
            <a:r>
              <a:rPr lang="en-US" sz="1400" dirty="0" smtClean="0">
                <a:solidFill>
                  <a:schemeClr val="tx1"/>
                </a:solidFill>
              </a:rPr>
              <a:t> </a:t>
            </a:r>
          </a:p>
          <a:p>
            <a:endParaRPr lang="en-US" sz="1400" dirty="0">
              <a:solidFill>
                <a:schemeClr val="tx1"/>
              </a:solidFill>
            </a:endParaRPr>
          </a:p>
          <a:p>
            <a:r>
              <a:rPr lang="en-US" sz="1400" b="1" i="1" dirty="0">
                <a:solidFill>
                  <a:srgbClr val="FFFF00"/>
                </a:solidFill>
              </a:rPr>
              <a:t>THC Hydra</a:t>
            </a:r>
            <a:r>
              <a:rPr lang="en-US" sz="1400" b="1" dirty="0">
                <a:solidFill>
                  <a:srgbClr val="FFFF00"/>
                </a:solidFill>
              </a:rPr>
              <a:t> </a:t>
            </a:r>
            <a:r>
              <a:rPr lang="en-US" sz="1400" dirty="0">
                <a:solidFill>
                  <a:schemeClr val="tx1"/>
                </a:solidFill>
              </a:rPr>
              <a:t>-  </a:t>
            </a:r>
            <a:r>
              <a:rPr lang="en-US" sz="1050" dirty="0">
                <a:solidFill>
                  <a:schemeClr val="tx1"/>
                </a:solidFill>
              </a:rPr>
              <a:t>This tool represents one of the fastest  network logon password cracking tools available today. When it is compared with other similar tools, it shows why it is faster. An added feature that makes it more attractive to computer crackers is that any new modules a cracker wants to add are easily </a:t>
            </a:r>
            <a:r>
              <a:rPr lang="en-US" sz="1050" dirty="0" smtClean="0">
                <a:solidFill>
                  <a:schemeClr val="tx1"/>
                </a:solidFill>
              </a:rPr>
              <a:t>installed. </a:t>
            </a:r>
            <a:r>
              <a:rPr lang="en-US" sz="1050" dirty="0" smtClean="0">
                <a:solidFill>
                  <a:schemeClr val="tx1"/>
                </a:solidFill>
                <a:hlinkClick r:id="rId5"/>
              </a:rPr>
              <a:t>https://www.concise-courses.com/hacking-tools/password-crackers/thc-hydra</a:t>
            </a:r>
            <a:r>
              <a:rPr lang="en-US" sz="1400" dirty="0" smtClean="0">
                <a:solidFill>
                  <a:schemeClr val="tx1"/>
                </a:solidFill>
                <a:hlinkClick r:id="rId5"/>
              </a:rPr>
              <a:t>/</a:t>
            </a:r>
            <a:r>
              <a:rPr lang="en-US" sz="1400" dirty="0" smtClean="0">
                <a:solidFill>
                  <a:schemeClr val="tx1"/>
                </a:solidFill>
              </a:rPr>
              <a:t> </a:t>
            </a:r>
            <a:endParaRPr lang="en-US" sz="1400" dirty="0">
              <a:solidFill>
                <a:schemeClr val="tx1"/>
              </a:solidFill>
            </a:endParaRPr>
          </a:p>
          <a:p>
            <a:endParaRPr lang="en-US" sz="1400" dirty="0"/>
          </a:p>
        </p:txBody>
      </p:sp>
    </p:spTree>
    <p:extLst>
      <p:ext uri="{BB962C8B-B14F-4D97-AF65-F5344CB8AC3E}">
        <p14:creationId xmlns:p14="http://schemas.microsoft.com/office/powerpoint/2010/main" xmlns="" val="2206556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Prevent Password Cracking</a:t>
            </a:r>
            <a:endParaRPr lang="en-US" dirty="0"/>
          </a:p>
        </p:txBody>
      </p:sp>
      <p:sp>
        <p:nvSpPr>
          <p:cNvPr id="3" name="Content Placeholder 2"/>
          <p:cNvSpPr>
            <a:spLocks noGrp="1"/>
          </p:cNvSpPr>
          <p:nvPr>
            <p:ph idx="1"/>
          </p:nvPr>
        </p:nvSpPr>
        <p:spPr/>
        <p:txBody>
          <a:bodyPr/>
          <a:lstStyle/>
          <a:p>
            <a:r>
              <a:rPr lang="en-US" sz="2000" dirty="0">
                <a:solidFill>
                  <a:schemeClr val="tx1"/>
                </a:solidFill>
                <a:latin typeface="+mn-lt"/>
                <a:ea typeface="+mn-ea"/>
                <a:cs typeface="+mn-cs"/>
              </a:rPr>
              <a:t>The key here is not some complicated technological answer but a simple one: the development and use of “strong” passwords</a:t>
            </a:r>
            <a:r>
              <a:rPr lang="en-US" sz="2000" dirty="0" smtClean="0">
                <a:solidFill>
                  <a:schemeClr val="tx1"/>
                </a:solidFill>
                <a:latin typeface="+mn-lt"/>
                <a:ea typeface="+mn-ea"/>
                <a:cs typeface="+mn-cs"/>
              </a:rPr>
              <a:t>.</a:t>
            </a:r>
          </a:p>
          <a:p>
            <a:r>
              <a:rPr lang="en-US" sz="2000" dirty="0" smtClean="0">
                <a:solidFill>
                  <a:schemeClr val="tx1"/>
                </a:solidFill>
                <a:latin typeface="+mn-lt"/>
                <a:ea typeface="+mn-ea"/>
                <a:cs typeface="+mn-cs"/>
              </a:rPr>
              <a:t> </a:t>
            </a:r>
            <a:r>
              <a:rPr lang="en-US" sz="2000" b="1" dirty="0" smtClean="0">
                <a:solidFill>
                  <a:srgbClr val="FFFF00"/>
                </a:solidFill>
                <a:latin typeface="+mn-lt"/>
                <a:ea typeface="+mn-ea"/>
                <a:cs typeface="+mn-cs"/>
              </a:rPr>
              <a:t>Step 1: Strong Passwords- </a:t>
            </a:r>
            <a:r>
              <a:rPr lang="en-US" sz="2000" dirty="0">
                <a:solidFill>
                  <a:schemeClr val="tx1"/>
                </a:solidFill>
                <a:latin typeface="+mn-lt"/>
                <a:ea typeface="+mn-ea"/>
                <a:cs typeface="+mn-cs"/>
              </a:rPr>
              <a:t>The first order of business in creating a strong password is to make sure it is long, at least eight characters long. </a:t>
            </a:r>
            <a:endParaRPr lang="en-US" sz="2000" dirty="0" smtClean="0">
              <a:solidFill>
                <a:schemeClr val="tx1"/>
              </a:solidFill>
              <a:latin typeface="+mn-lt"/>
              <a:ea typeface="+mn-ea"/>
              <a:cs typeface="+mn-cs"/>
            </a:endParaRPr>
          </a:p>
          <a:p>
            <a:r>
              <a:rPr lang="en-US" sz="2000" dirty="0" smtClean="0">
                <a:solidFill>
                  <a:schemeClr val="tx1"/>
                </a:solidFill>
                <a:latin typeface="+mn-lt"/>
                <a:ea typeface="+mn-ea"/>
                <a:cs typeface="+mn-cs"/>
              </a:rPr>
              <a:t>Computer </a:t>
            </a:r>
            <a:r>
              <a:rPr lang="en-US" sz="2000" dirty="0">
                <a:solidFill>
                  <a:schemeClr val="tx1"/>
                </a:solidFill>
                <a:latin typeface="+mn-lt"/>
                <a:ea typeface="+mn-ea"/>
                <a:cs typeface="+mn-cs"/>
              </a:rPr>
              <a:t>crackers “love” the use of short passwords because it makes “cracking” so much easier for them</a:t>
            </a:r>
            <a:r>
              <a:rPr lang="en-US" sz="2000" dirty="0" smtClean="0">
                <a:solidFill>
                  <a:schemeClr val="tx1"/>
                </a:solidFill>
                <a:latin typeface="+mn-lt"/>
                <a:ea typeface="+mn-ea"/>
                <a:cs typeface="+mn-cs"/>
              </a:rPr>
              <a:t>.</a:t>
            </a:r>
          </a:p>
          <a:p>
            <a:r>
              <a:rPr lang="en-US" sz="2000" dirty="0" smtClean="0">
                <a:solidFill>
                  <a:schemeClr val="tx1"/>
                </a:solidFill>
                <a:latin typeface="+mn-lt"/>
                <a:ea typeface="+mn-ea"/>
                <a:cs typeface="+mn-cs"/>
              </a:rPr>
              <a:t> </a:t>
            </a:r>
            <a:r>
              <a:rPr lang="en-US" sz="2000" b="1" dirty="0" smtClean="0">
                <a:solidFill>
                  <a:srgbClr val="FFFF00"/>
                </a:solidFill>
                <a:latin typeface="+mn-lt"/>
                <a:ea typeface="+mn-ea"/>
                <a:cs typeface="+mn-cs"/>
              </a:rPr>
              <a:t>Step 2: Letters and numbers </a:t>
            </a:r>
            <a:r>
              <a:rPr lang="en-US" sz="2000" dirty="0" smtClean="0">
                <a:solidFill>
                  <a:schemeClr val="tx1"/>
                </a:solidFill>
                <a:latin typeface="+mn-lt"/>
                <a:ea typeface="+mn-ea"/>
                <a:cs typeface="+mn-cs"/>
              </a:rPr>
              <a:t>-An </a:t>
            </a:r>
            <a:r>
              <a:rPr lang="en-US" sz="2000" dirty="0">
                <a:solidFill>
                  <a:schemeClr val="tx1"/>
                </a:solidFill>
                <a:latin typeface="+mn-lt"/>
                <a:ea typeface="+mn-ea"/>
                <a:cs typeface="+mn-cs"/>
              </a:rPr>
              <a:t>additional password strengthening strategy is to make the password a combination of small letters, capital letters and special characters. </a:t>
            </a:r>
            <a:r>
              <a:rPr lang="en-US" sz="2000" dirty="0" smtClean="0">
                <a:solidFill>
                  <a:schemeClr val="tx1"/>
                </a:solidFill>
                <a:latin typeface="+mn-lt"/>
                <a:ea typeface="+mn-ea"/>
                <a:cs typeface="+mn-cs"/>
              </a:rPr>
              <a:t>Any </a:t>
            </a:r>
            <a:r>
              <a:rPr lang="en-US" sz="2000" dirty="0">
                <a:solidFill>
                  <a:schemeClr val="tx1"/>
                </a:solidFill>
                <a:latin typeface="+mn-lt"/>
                <a:ea typeface="+mn-ea"/>
                <a:cs typeface="+mn-cs"/>
              </a:rPr>
              <a:t>of the password cracking tools mentioned above tries to crack password characters one by one</a:t>
            </a:r>
            <a:r>
              <a:rPr lang="en-US" sz="2000" dirty="0" smtClean="0">
                <a:solidFill>
                  <a:schemeClr val="tx1"/>
                </a:solidFill>
                <a:latin typeface="+mn-lt"/>
                <a:ea typeface="+mn-ea"/>
                <a:cs typeface="+mn-cs"/>
              </a:rPr>
              <a:t>. </a:t>
            </a:r>
            <a:r>
              <a:rPr lang="en-US" sz="2000" dirty="0">
                <a:solidFill>
                  <a:schemeClr val="tx1"/>
                </a:solidFill>
                <a:latin typeface="+mn-lt"/>
                <a:ea typeface="+mn-ea"/>
                <a:cs typeface="+mn-cs"/>
              </a:rPr>
              <a:t>If one were only to have numbers in the password (which many do) cracking tools only need to guess numbers from 0-9</a:t>
            </a:r>
            <a:r>
              <a:rPr lang="en-US" sz="2000" dirty="0" smtClean="0">
                <a:solidFill>
                  <a:schemeClr val="tx1"/>
                </a:solidFill>
                <a:latin typeface="+mn-lt"/>
                <a:ea typeface="+mn-ea"/>
                <a:cs typeface="+mn-cs"/>
              </a:rPr>
              <a:t>.</a:t>
            </a:r>
          </a:p>
          <a:p>
            <a:r>
              <a:rPr lang="en-US" sz="2000" dirty="0" smtClean="0">
                <a:solidFill>
                  <a:schemeClr val="tx1"/>
                </a:solidFill>
                <a:latin typeface="+mn-lt"/>
                <a:ea typeface="+mn-ea"/>
                <a:cs typeface="+mn-cs"/>
              </a:rPr>
              <a:t> </a:t>
            </a:r>
            <a:r>
              <a:rPr lang="en-US" sz="2000" b="1" dirty="0" smtClean="0">
                <a:solidFill>
                  <a:srgbClr val="FFFF00"/>
                </a:solidFill>
                <a:latin typeface="+mn-lt"/>
                <a:ea typeface="+mn-ea"/>
                <a:cs typeface="+mn-cs"/>
              </a:rPr>
              <a:t>Impact:</a:t>
            </a:r>
            <a:r>
              <a:rPr lang="en-US" sz="2000" dirty="0" smtClean="0">
                <a:solidFill>
                  <a:schemeClr val="tx1"/>
                </a:solidFill>
                <a:latin typeface="+mn-lt"/>
                <a:ea typeface="+mn-ea"/>
                <a:cs typeface="+mn-cs"/>
              </a:rPr>
              <a:t> </a:t>
            </a:r>
            <a:r>
              <a:rPr lang="en-US" sz="2000" dirty="0">
                <a:solidFill>
                  <a:schemeClr val="tx1"/>
                </a:solidFill>
                <a:latin typeface="+mn-lt"/>
                <a:ea typeface="+mn-ea"/>
                <a:cs typeface="+mn-cs"/>
              </a:rPr>
              <a:t>a password with a combination of characters could take weeks to crack</a:t>
            </a:r>
            <a:r>
              <a:rPr lang="en-US" sz="1800" dirty="0">
                <a:solidFill>
                  <a:schemeClr val="tx1"/>
                </a:solidFill>
                <a:latin typeface="+mn-lt"/>
                <a:ea typeface="+mn-ea"/>
                <a:cs typeface="+mn-cs"/>
              </a:rPr>
              <a:t>.</a:t>
            </a:r>
            <a:endParaRPr lang="en-US" sz="1800" dirty="0"/>
          </a:p>
        </p:txBody>
      </p:sp>
    </p:spTree>
    <p:extLst>
      <p:ext uri="{BB962C8B-B14F-4D97-AF65-F5344CB8AC3E}">
        <p14:creationId xmlns:p14="http://schemas.microsoft.com/office/powerpoint/2010/main" xmlns="" val="1746939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FB-1013 print">
  <a:themeElements>
    <a:clrScheme name="FB-1013 print 1">
      <a:dk1>
        <a:srgbClr val="092B5D"/>
      </a:dk1>
      <a:lt1>
        <a:srgbClr val="FFFFFF"/>
      </a:lt1>
      <a:dk2>
        <a:srgbClr val="6088B4"/>
      </a:dk2>
      <a:lt2>
        <a:srgbClr val="9EE6FC"/>
      </a:lt2>
      <a:accent1>
        <a:srgbClr val="336600"/>
      </a:accent1>
      <a:accent2>
        <a:srgbClr val="666633"/>
      </a:accent2>
      <a:accent3>
        <a:srgbClr val="B6C3D6"/>
      </a:accent3>
      <a:accent4>
        <a:srgbClr val="DADADA"/>
      </a:accent4>
      <a:accent5>
        <a:srgbClr val="ADB8AA"/>
      </a:accent5>
      <a:accent6>
        <a:srgbClr val="5C5C2D"/>
      </a:accent6>
      <a:hlink>
        <a:srgbClr val="CCCC00"/>
      </a:hlink>
      <a:folHlink>
        <a:srgbClr val="0000FF"/>
      </a:folHlink>
    </a:clrScheme>
    <a:fontScheme name="FB-1013 pr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FB-1013 print 1">
        <a:dk1>
          <a:srgbClr val="092B5D"/>
        </a:dk1>
        <a:lt1>
          <a:srgbClr val="FFFFFF"/>
        </a:lt1>
        <a:dk2>
          <a:srgbClr val="6088B4"/>
        </a:dk2>
        <a:lt2>
          <a:srgbClr val="9EE6FC"/>
        </a:lt2>
        <a:accent1>
          <a:srgbClr val="336600"/>
        </a:accent1>
        <a:accent2>
          <a:srgbClr val="666633"/>
        </a:accent2>
        <a:accent3>
          <a:srgbClr val="B6C3D6"/>
        </a:accent3>
        <a:accent4>
          <a:srgbClr val="DADADA"/>
        </a:accent4>
        <a:accent5>
          <a:srgbClr val="ADB8AA"/>
        </a:accent5>
        <a:accent6>
          <a:srgbClr val="5C5C2D"/>
        </a:accent6>
        <a:hlink>
          <a:srgbClr val="CCCC00"/>
        </a:hlink>
        <a:folHlink>
          <a:srgbClr val="0000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Nature59_iw_03 PowerPlugs Templates for PowerPoint</Template>
  <TotalTime>285</TotalTime>
  <Words>2722</Words>
  <Application>Microsoft Office PowerPoint</Application>
  <PresentationFormat>On-screen Show (4:3)</PresentationFormat>
  <Paragraphs>88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FB-1013 print</vt:lpstr>
      <vt:lpstr>Preventing Cybercrime</vt:lpstr>
      <vt:lpstr> Internet and Criminal Opportunity</vt:lpstr>
      <vt:lpstr>CYBERCRIME: Cost and Reporting</vt:lpstr>
      <vt:lpstr>How Often Do Cybercriminals get caught?</vt:lpstr>
      <vt:lpstr>Clearance Rates: 2014</vt:lpstr>
      <vt:lpstr>Cybercrime Targets and Techniques: Two Examples</vt:lpstr>
      <vt:lpstr>From Safe Cracking to Computer Cracking: Times Change but the Crime Stays the Same</vt:lpstr>
      <vt:lpstr>Password Cracking Tools Used By Cybercriminals</vt:lpstr>
      <vt:lpstr>How to Prevent Password Cracking</vt:lpstr>
      <vt:lpstr>“HARDENING THE TARGET” FOR CYBERSPACE: TWO FACTOR AUTHENTICATION AND BIOMETRICS </vt:lpstr>
      <vt:lpstr> Two Stage Biometric Prevention Strategies: </vt:lpstr>
      <vt:lpstr>Limitations of Biometric Authentication</vt:lpstr>
      <vt:lpstr>New Directions in Biometrics</vt:lpstr>
      <vt:lpstr> Common Computer Hacking Techniques</vt:lpstr>
      <vt:lpstr>Structured Query Language (SQL) Injection Attack</vt:lpstr>
      <vt:lpstr>Responding to Cybercrime: USA’s Cybersecurity National Action Plan </vt:lpstr>
      <vt:lpstr>The Future of BIOMETRICS</vt:lpstr>
      <vt:lpstr>Beyond Wristbands and Jewelry</vt:lpstr>
    </vt:vector>
  </TitlesOfParts>
  <Company>Sterilite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Cybercrime</dc:title>
  <dc:creator>UMass Lowell</dc:creator>
  <cp:lastModifiedBy>Carol</cp:lastModifiedBy>
  <cp:revision>27</cp:revision>
  <dcterms:created xsi:type="dcterms:W3CDTF">2016-09-28T15:37:17Z</dcterms:created>
  <dcterms:modified xsi:type="dcterms:W3CDTF">2016-10-03T16:43:07Z</dcterms:modified>
</cp:coreProperties>
</file>