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5" r:id="rId1"/>
  </p:sldMasterIdLst>
  <p:notesMasterIdLst>
    <p:notesMasterId r:id="rId19"/>
  </p:notesMasterIdLst>
  <p:handoutMasterIdLst>
    <p:handoutMasterId r:id="rId20"/>
  </p:handoutMasterIdLst>
  <p:sldIdLst>
    <p:sldId id="256" r:id="rId2"/>
    <p:sldId id="298" r:id="rId3"/>
    <p:sldId id="268" r:id="rId4"/>
    <p:sldId id="299" r:id="rId5"/>
    <p:sldId id="265" r:id="rId6"/>
    <p:sldId id="278" r:id="rId7"/>
    <p:sldId id="276" r:id="rId8"/>
    <p:sldId id="300" r:id="rId9"/>
    <p:sldId id="307" r:id="rId10"/>
    <p:sldId id="308" r:id="rId11"/>
    <p:sldId id="303" r:id="rId12"/>
    <p:sldId id="304" r:id="rId13"/>
    <p:sldId id="305" r:id="rId14"/>
    <p:sldId id="306" r:id="rId15"/>
    <p:sldId id="309" r:id="rId16"/>
    <p:sldId id="301" r:id="rId17"/>
    <p:sldId id="302" r:id="rId18"/>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8998" autoAdjust="0"/>
  </p:normalViewPr>
  <p:slideViewPr>
    <p:cSldViewPr>
      <p:cViewPr>
        <p:scale>
          <a:sx n="69" d="100"/>
          <a:sy n="69" d="100"/>
        </p:scale>
        <p:origin x="-1410"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99498C63-AB18-40FB-8F3A-A3976499B71A}" type="datetimeFigureOut">
              <a:rPr lang="en-AU"/>
              <a:pPr>
                <a:defRPr/>
              </a:pPr>
              <a:t>28/09/2014</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390282F9-1BE6-4241-A4C7-9B9ADA200ED1}"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47"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5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96" charset="-128"/>
              </a:defRPr>
            </a:lvl1pPr>
          </a:lstStyle>
          <a:p>
            <a:pPr>
              <a:defRPr/>
            </a:pPr>
            <a:fld id="{D44E7B2A-FE02-4B5E-BB06-91638C8D8B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4567DE7-7C67-44E7-8DF5-B3DE068D1463}" type="slidenum">
              <a:rPr lang="en-US" altLang="en-US" smtClean="0">
                <a:ea typeface="MS PGothic" pitchFamily="34" charset="-128"/>
              </a:rPr>
              <a:pPr/>
              <a:t>1</a:t>
            </a:fld>
            <a:endParaRPr lang="en-US" altLang="en-US" smtClean="0">
              <a:ea typeface="MS PGothic" pitchFamily="34"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AU" altLang="en-US" smtClean="0"/>
          </a:p>
        </p:txBody>
      </p:sp>
      <p:sp>
        <p:nvSpPr>
          <p:cNvPr id="32772" name="Slide Number Placeholder 3"/>
          <p:cNvSpPr>
            <a:spLocks noGrp="1"/>
          </p:cNvSpPr>
          <p:nvPr>
            <p:ph type="sldNum" sz="quarter" idx="5"/>
          </p:nvPr>
        </p:nvSpPr>
        <p:spPr>
          <a:noFill/>
        </p:spPr>
        <p:txBody>
          <a:bodyPr/>
          <a:lstStyle/>
          <a:p>
            <a:fld id="{BD0DE720-5CBC-449A-BE68-C521D66D39E8}" type="slidenum">
              <a:rPr lang="en-US" altLang="en-US" smtClean="0">
                <a:ea typeface="MS PGothic" pitchFamily="34" charset="-128"/>
              </a:rPr>
              <a:pPr/>
              <a:t>10</a:t>
            </a:fld>
            <a:endParaRPr lang="en-US" altLang="en-US" smtClean="0">
              <a:ea typeface="MS PGothic"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altLang="en-US" smtClean="0"/>
              <a:t>7% decrease in city and town centers and in public housing communities</a:t>
            </a:r>
            <a:endParaRPr lang="en-AU" altLang="en-US" smtClean="0"/>
          </a:p>
        </p:txBody>
      </p:sp>
      <p:sp>
        <p:nvSpPr>
          <p:cNvPr id="33796" name="Slide Number Placeholder 3"/>
          <p:cNvSpPr>
            <a:spLocks noGrp="1"/>
          </p:cNvSpPr>
          <p:nvPr>
            <p:ph type="sldNum" sz="quarter" idx="5"/>
          </p:nvPr>
        </p:nvSpPr>
        <p:spPr>
          <a:noFill/>
        </p:spPr>
        <p:txBody>
          <a:bodyPr/>
          <a:lstStyle/>
          <a:p>
            <a:fld id="{9B7DA6B2-7CBD-4149-A65D-C3EEC11ACC6A}" type="slidenum">
              <a:rPr lang="en-US" altLang="en-US" smtClean="0">
                <a:ea typeface="MS PGothic" pitchFamily="34" charset="-128"/>
              </a:rPr>
              <a:pPr/>
              <a:t>11</a:t>
            </a:fld>
            <a:endParaRPr lang="en-US" altLang="en-US" smtClean="0">
              <a:ea typeface="MS PGothic"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altLang="en-US" smtClean="0"/>
              <a:t>Public transport schemes had greater effects (a 23% decrease overall), but these were still nonsignificant</a:t>
            </a:r>
            <a:endParaRPr lang="en-AU" altLang="en-US" smtClean="0"/>
          </a:p>
        </p:txBody>
      </p:sp>
      <p:sp>
        <p:nvSpPr>
          <p:cNvPr id="34820" name="Slide Number Placeholder 3"/>
          <p:cNvSpPr>
            <a:spLocks noGrp="1"/>
          </p:cNvSpPr>
          <p:nvPr>
            <p:ph type="sldNum" sz="quarter" idx="5"/>
          </p:nvPr>
        </p:nvSpPr>
        <p:spPr>
          <a:noFill/>
        </p:spPr>
        <p:txBody>
          <a:bodyPr/>
          <a:lstStyle/>
          <a:p>
            <a:fld id="{6919347E-4ACB-4B84-9A2D-E3B2A1C43147}" type="slidenum">
              <a:rPr lang="en-US" altLang="en-US" smtClean="0">
                <a:ea typeface="MS PGothic" pitchFamily="34" charset="-128"/>
              </a:rPr>
              <a:pPr/>
              <a:t>12</a:t>
            </a:fld>
            <a:endParaRPr lang="en-US" altLang="en-US" smtClean="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altLang="en-US" smtClean="0"/>
              <a:t>This overall result was largely driven by the effectiveness of CCTV schemes in car parks, which caused a 51% decrease in crime</a:t>
            </a:r>
            <a:endParaRPr lang="en-AU" altLang="en-US" smtClean="0"/>
          </a:p>
        </p:txBody>
      </p:sp>
      <p:sp>
        <p:nvSpPr>
          <p:cNvPr id="35844" name="Slide Number Placeholder 3"/>
          <p:cNvSpPr>
            <a:spLocks noGrp="1"/>
          </p:cNvSpPr>
          <p:nvPr>
            <p:ph type="sldNum" sz="quarter" idx="5"/>
          </p:nvPr>
        </p:nvSpPr>
        <p:spPr>
          <a:noFill/>
        </p:spPr>
        <p:txBody>
          <a:bodyPr/>
          <a:lstStyle/>
          <a:p>
            <a:fld id="{0FACC934-8BD1-4C04-B11A-8A943A826CAB}" type="slidenum">
              <a:rPr lang="en-US" altLang="en-US" smtClean="0">
                <a:ea typeface="MS PGothic" pitchFamily="34" charset="-128"/>
              </a:rPr>
              <a:pPr/>
              <a:t>13</a:t>
            </a:fld>
            <a:endParaRPr lang="en-US" altLang="en-US" smtClean="0">
              <a:ea typeface="MS PGothic"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AU" altLang="en-US" smtClean="0"/>
          </a:p>
        </p:txBody>
      </p:sp>
      <p:sp>
        <p:nvSpPr>
          <p:cNvPr id="36868" name="Slide Number Placeholder 3"/>
          <p:cNvSpPr>
            <a:spLocks noGrp="1"/>
          </p:cNvSpPr>
          <p:nvPr>
            <p:ph type="sldNum" sz="quarter" idx="5"/>
          </p:nvPr>
        </p:nvSpPr>
        <p:spPr>
          <a:noFill/>
        </p:spPr>
        <p:txBody>
          <a:bodyPr/>
          <a:lstStyle/>
          <a:p>
            <a:fld id="{87F7BC6A-EFED-42E9-BFF6-072B3BCF1EEC}" type="slidenum">
              <a:rPr lang="en-US" altLang="en-US" smtClean="0">
                <a:ea typeface="MS PGothic" pitchFamily="34" charset="-128"/>
              </a:rPr>
              <a:pPr/>
              <a:t>14</a:t>
            </a:fld>
            <a:endParaRPr lang="en-US" altLang="en-US" smtClean="0">
              <a:ea typeface="MS PGothic"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AU" altLang="en-US" smtClean="0"/>
          </a:p>
        </p:txBody>
      </p:sp>
      <p:sp>
        <p:nvSpPr>
          <p:cNvPr id="37892" name="Slide Number Placeholder 3"/>
          <p:cNvSpPr>
            <a:spLocks noGrp="1"/>
          </p:cNvSpPr>
          <p:nvPr>
            <p:ph type="sldNum" sz="quarter" idx="5"/>
          </p:nvPr>
        </p:nvSpPr>
        <p:spPr>
          <a:noFill/>
        </p:spPr>
        <p:txBody>
          <a:bodyPr/>
          <a:lstStyle/>
          <a:p>
            <a:fld id="{201AF497-7BE5-4CD0-A236-FE8DC95FF7FE}" type="slidenum">
              <a:rPr lang="en-US" altLang="en-US" smtClean="0">
                <a:ea typeface="MS PGothic" pitchFamily="34" charset="-128"/>
              </a:rPr>
              <a:pPr/>
              <a:t>15</a:t>
            </a:fld>
            <a:endParaRPr lang="en-US" altLang="en-US" smtClean="0">
              <a:ea typeface="MS PGothic"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AU" altLang="en-US" smtClean="0"/>
          </a:p>
        </p:txBody>
      </p:sp>
      <p:sp>
        <p:nvSpPr>
          <p:cNvPr id="38916" name="Slide Number Placeholder 3"/>
          <p:cNvSpPr>
            <a:spLocks noGrp="1"/>
          </p:cNvSpPr>
          <p:nvPr>
            <p:ph type="sldNum" sz="quarter" idx="5"/>
          </p:nvPr>
        </p:nvSpPr>
        <p:spPr>
          <a:noFill/>
        </p:spPr>
        <p:txBody>
          <a:bodyPr/>
          <a:lstStyle/>
          <a:p>
            <a:fld id="{C155AB59-6C1E-4B6D-8C6B-BC643A87EE1A}" type="slidenum">
              <a:rPr lang="en-US" altLang="en-US" smtClean="0">
                <a:ea typeface="MS PGothic" pitchFamily="34" charset="-128"/>
              </a:rPr>
              <a:pPr/>
              <a:t>16</a:t>
            </a:fld>
            <a:endParaRPr lang="en-US" altLang="en-US" smtClean="0">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AU" altLang="en-US" smtClean="0"/>
          </a:p>
        </p:txBody>
      </p:sp>
      <p:sp>
        <p:nvSpPr>
          <p:cNvPr id="39940" name="Slide Number Placeholder 3"/>
          <p:cNvSpPr>
            <a:spLocks noGrp="1"/>
          </p:cNvSpPr>
          <p:nvPr>
            <p:ph type="sldNum" sz="quarter" idx="5"/>
          </p:nvPr>
        </p:nvSpPr>
        <p:spPr>
          <a:noFill/>
        </p:spPr>
        <p:txBody>
          <a:bodyPr/>
          <a:lstStyle/>
          <a:p>
            <a:fld id="{FEF28740-8D68-42A2-AB81-E19A0084F250}" type="slidenum">
              <a:rPr lang="en-US" altLang="en-US" smtClean="0">
                <a:ea typeface="MS PGothic" pitchFamily="34" charset="-128"/>
              </a:rPr>
              <a:pPr/>
              <a:t>17</a:t>
            </a:fld>
            <a:endParaRPr lang="en-US" altLang="en-US"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AU" altLang="en-US" smtClean="0"/>
          </a:p>
        </p:txBody>
      </p:sp>
      <p:sp>
        <p:nvSpPr>
          <p:cNvPr id="24580" name="Slide Number Placeholder 3"/>
          <p:cNvSpPr>
            <a:spLocks noGrp="1"/>
          </p:cNvSpPr>
          <p:nvPr>
            <p:ph type="sldNum" sz="quarter" idx="5"/>
          </p:nvPr>
        </p:nvSpPr>
        <p:spPr>
          <a:noFill/>
        </p:spPr>
        <p:txBody>
          <a:bodyPr/>
          <a:lstStyle/>
          <a:p>
            <a:fld id="{887DB6DD-070D-4E03-8DAB-5DB50C02478F}" type="slidenum">
              <a:rPr lang="en-US" altLang="en-US" smtClean="0">
                <a:ea typeface="MS PGothic" pitchFamily="34" charset="-128"/>
              </a:rPr>
              <a:pPr/>
              <a:t>2</a:t>
            </a:fld>
            <a:endParaRPr lang="en-US" altLang="en-US" smtClean="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AU" altLang="en-US" smtClean="0"/>
          </a:p>
        </p:txBody>
      </p:sp>
      <p:sp>
        <p:nvSpPr>
          <p:cNvPr id="25604" name="Slide Number Placeholder 3"/>
          <p:cNvSpPr>
            <a:spLocks noGrp="1"/>
          </p:cNvSpPr>
          <p:nvPr>
            <p:ph type="sldNum" sz="quarter" idx="5"/>
          </p:nvPr>
        </p:nvSpPr>
        <p:spPr>
          <a:noFill/>
        </p:spPr>
        <p:txBody>
          <a:bodyPr/>
          <a:lstStyle/>
          <a:p>
            <a:fld id="{1195EDC3-CCFD-4D52-803D-2153EC5305B6}" type="slidenum">
              <a:rPr lang="en-US" altLang="en-US" smtClean="0">
                <a:ea typeface="MS PGothic" pitchFamily="34" charset="-128"/>
              </a:rPr>
              <a:pPr/>
              <a:t>3</a:t>
            </a:fld>
            <a:endParaRPr lang="en-US" altLang="en-US" smtClean="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AU" altLang="en-US" smtClean="0"/>
          </a:p>
        </p:txBody>
      </p:sp>
      <p:sp>
        <p:nvSpPr>
          <p:cNvPr id="26628" name="Slide Number Placeholder 3"/>
          <p:cNvSpPr>
            <a:spLocks noGrp="1"/>
          </p:cNvSpPr>
          <p:nvPr>
            <p:ph type="sldNum" sz="quarter" idx="5"/>
          </p:nvPr>
        </p:nvSpPr>
        <p:spPr>
          <a:noFill/>
        </p:spPr>
        <p:txBody>
          <a:bodyPr/>
          <a:lstStyle/>
          <a:p>
            <a:fld id="{742F32A8-F541-4A50-899D-2846800FF8FF}" type="slidenum">
              <a:rPr lang="en-US" altLang="en-US" smtClean="0">
                <a:ea typeface="MS PGothic" pitchFamily="34" charset="-128"/>
              </a:rPr>
              <a:pPr/>
              <a:t>4</a:t>
            </a:fld>
            <a:endParaRPr lang="en-US" altLang="en-US" smtClean="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AU" altLang="en-US" smtClean="0"/>
          </a:p>
        </p:txBody>
      </p:sp>
      <p:sp>
        <p:nvSpPr>
          <p:cNvPr id="27652" name="Slide Number Placeholder 3"/>
          <p:cNvSpPr>
            <a:spLocks noGrp="1"/>
          </p:cNvSpPr>
          <p:nvPr>
            <p:ph type="sldNum" sz="quarter" idx="5"/>
          </p:nvPr>
        </p:nvSpPr>
        <p:spPr>
          <a:noFill/>
        </p:spPr>
        <p:txBody>
          <a:bodyPr/>
          <a:lstStyle/>
          <a:p>
            <a:fld id="{A4F633AB-6E55-4E57-B8FF-C44057701BFB}" type="slidenum">
              <a:rPr lang="en-US" altLang="en-US" smtClean="0">
                <a:ea typeface="MS PGothic" pitchFamily="34" charset="-128"/>
              </a:rPr>
              <a:pPr/>
              <a:t>5</a:t>
            </a:fld>
            <a:endParaRPr lang="en-US" altLang="en-US" smtClean="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AU" altLang="en-US" smtClean="0"/>
          </a:p>
        </p:txBody>
      </p:sp>
      <p:sp>
        <p:nvSpPr>
          <p:cNvPr id="28676" name="Slide Number Placeholder 3"/>
          <p:cNvSpPr>
            <a:spLocks noGrp="1"/>
          </p:cNvSpPr>
          <p:nvPr>
            <p:ph type="sldNum" sz="quarter" idx="5"/>
          </p:nvPr>
        </p:nvSpPr>
        <p:spPr>
          <a:noFill/>
        </p:spPr>
        <p:txBody>
          <a:bodyPr/>
          <a:lstStyle/>
          <a:p>
            <a:fld id="{C477B163-A969-4B00-ADE3-2EE60525EE98}" type="slidenum">
              <a:rPr lang="en-US" altLang="en-US" smtClean="0">
                <a:ea typeface="MS PGothic" pitchFamily="34" charset="-128"/>
              </a:rPr>
              <a:pPr/>
              <a:t>6</a:t>
            </a:fld>
            <a:endParaRPr lang="en-US" altLang="en-US" smtClean="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AU" altLang="en-US" smtClean="0"/>
          </a:p>
        </p:txBody>
      </p:sp>
      <p:sp>
        <p:nvSpPr>
          <p:cNvPr id="29700" name="Slide Number Placeholder 3"/>
          <p:cNvSpPr>
            <a:spLocks noGrp="1"/>
          </p:cNvSpPr>
          <p:nvPr>
            <p:ph type="sldNum" sz="quarter" idx="5"/>
          </p:nvPr>
        </p:nvSpPr>
        <p:spPr>
          <a:noFill/>
        </p:spPr>
        <p:txBody>
          <a:bodyPr/>
          <a:lstStyle/>
          <a:p>
            <a:fld id="{FBE1FBA9-B144-4019-AFF4-323284946907}" type="slidenum">
              <a:rPr lang="en-US" altLang="en-US" smtClean="0">
                <a:ea typeface="MS PGothic" pitchFamily="34" charset="-128"/>
              </a:rPr>
              <a:pPr/>
              <a:t>7</a:t>
            </a:fld>
            <a:endParaRPr lang="en-US" altLang="en-US" smtClean="0">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AU" altLang="en-US" smtClean="0"/>
              <a:t>Forty-four evaluations met </a:t>
            </a:r>
            <a:r>
              <a:rPr lang="en-US" altLang="en-US" smtClean="0"/>
              <a:t>the inclusion criteria. The results suggest that CCTV caused a modest (16%) but significant decrease in crime in experimental areas compared with control areas. This overall result was largely driven by the effectiveness of CCTV schemes in car parks, which caused a 51% decrease in crime. Schemes in most other public settings had small and nonsignificant effects on crime: a 7% decrease in city and town centers and in public housing communities. Public transport schemes had greater effects (a 23% decrease overall), but these were still nonsignificant. Schemes evaluated in the UK were more effective than schemes evaluated in the USA and other countries, but this was largely driven by the studies in the car parks.</a:t>
            </a:r>
            <a:endParaRPr lang="en-AU" altLang="en-US" smtClean="0"/>
          </a:p>
        </p:txBody>
      </p:sp>
      <p:sp>
        <p:nvSpPr>
          <p:cNvPr id="30724" name="Slide Number Placeholder 3"/>
          <p:cNvSpPr>
            <a:spLocks noGrp="1"/>
          </p:cNvSpPr>
          <p:nvPr>
            <p:ph type="sldNum" sz="quarter" idx="5"/>
          </p:nvPr>
        </p:nvSpPr>
        <p:spPr>
          <a:noFill/>
        </p:spPr>
        <p:txBody>
          <a:bodyPr/>
          <a:lstStyle/>
          <a:p>
            <a:fld id="{DDDCC6EC-276A-45B2-BB67-0E5578F2A1EA}" type="slidenum">
              <a:rPr lang="en-US" altLang="en-US" smtClean="0">
                <a:ea typeface="MS PGothic" pitchFamily="34" charset="-128"/>
              </a:rPr>
              <a:pPr/>
              <a:t>8</a:t>
            </a:fld>
            <a:endParaRPr lang="en-US" altLang="en-US" smtClean="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altLang="en-US" smtClean="0"/>
              <a:t>7% decrease in city and town centers and in public housing communities</a:t>
            </a:r>
            <a:endParaRPr lang="en-AU" altLang="en-US" smtClean="0"/>
          </a:p>
          <a:p>
            <a:endParaRPr lang="en-AU" altLang="en-US" smtClean="0"/>
          </a:p>
        </p:txBody>
      </p:sp>
      <p:sp>
        <p:nvSpPr>
          <p:cNvPr id="31748" name="Slide Number Placeholder 3"/>
          <p:cNvSpPr>
            <a:spLocks noGrp="1"/>
          </p:cNvSpPr>
          <p:nvPr>
            <p:ph type="sldNum" sz="quarter" idx="5"/>
          </p:nvPr>
        </p:nvSpPr>
        <p:spPr>
          <a:noFill/>
        </p:spPr>
        <p:txBody>
          <a:bodyPr/>
          <a:lstStyle/>
          <a:p>
            <a:fld id="{2A33A1F3-0F01-49A8-85B4-551BD851C2D5}" type="slidenum">
              <a:rPr lang="en-US" altLang="en-US" smtClean="0">
                <a:ea typeface="MS PGothic" pitchFamily="34" charset="-128"/>
              </a:rPr>
              <a:pPr/>
              <a:t>9</a:t>
            </a:fld>
            <a:endParaRPr lang="en-US" altLang="en-US"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cstate="print"/>
          <a:srcRect t="33333"/>
          <a:stretch>
            <a:fillRect/>
          </a:stretch>
        </p:blipFill>
        <p:spPr bwMode="auto">
          <a:xfrm>
            <a:off x="0" y="0"/>
            <a:ext cx="9144000" cy="4572000"/>
          </a:xfrm>
          <a:prstGeom prst="rect">
            <a:avLst/>
          </a:prstGeom>
          <a:noFill/>
          <a:ln w="9525">
            <a:noFill/>
            <a:miter lim="800000"/>
            <a:headEnd/>
            <a:tailEnd/>
          </a:ln>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A42ADF-7C00-4FC9-A9D3-095F6D8A99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5DE27D-F1AC-48E4-AFE6-890D4AA333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FEDB3B-496D-406C-B97C-79D7671714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AB6ED501-AD1F-4E5E-B912-F67CB3F7F2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7434CE-879A-4F24-A513-DE3A660784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365B190A-F730-4C95-A281-0B19151983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E608C9AA-1649-4EB2-A441-0AB2C8689F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040B25C-597D-491A-8C64-40F26BF3FF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7903E83-A1B0-40A7-B1E2-8104E64664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D55DE7D3-71ED-4FE6-893A-CC681F5EBC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2D1EB1B-580B-4435-96B1-EA104DB930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2028EF03-D0B6-47F3-A2F7-A4561F97F35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6" r:id="rId1"/>
    <p:sldLayoutId id="2147483848" r:id="rId2"/>
    <p:sldLayoutId id="2147483857" r:id="rId3"/>
    <p:sldLayoutId id="2147483849" r:id="rId4"/>
    <p:sldLayoutId id="2147483850" r:id="rId5"/>
    <p:sldLayoutId id="2147483851" r:id="rId6"/>
    <p:sldLayoutId id="2147483852" r:id="rId7"/>
    <p:sldLayoutId id="2147483853" r:id="rId8"/>
    <p:sldLayoutId id="2147483858" r:id="rId9"/>
    <p:sldLayoutId id="2147483854" r:id="rId10"/>
    <p:sldLayoutId id="2147483855" r:id="rId11"/>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itchFamily="34" charset="0"/>
        </a:defRPr>
      </a:lvl2pPr>
      <a:lvl3pPr algn="l" rtl="0" eaLnBrk="0" fontAlgn="base" hangingPunct="0">
        <a:spcBef>
          <a:spcPct val="0"/>
        </a:spcBef>
        <a:spcAft>
          <a:spcPct val="0"/>
        </a:spcAft>
        <a:defRPr sz="3000">
          <a:solidFill>
            <a:schemeClr val="tx1"/>
          </a:solidFill>
          <a:latin typeface="Arial Narrow" pitchFamily="34" charset="0"/>
        </a:defRPr>
      </a:lvl3pPr>
      <a:lvl4pPr algn="l" rtl="0" eaLnBrk="0" fontAlgn="base" hangingPunct="0">
        <a:spcBef>
          <a:spcPct val="0"/>
        </a:spcBef>
        <a:spcAft>
          <a:spcPct val="0"/>
        </a:spcAft>
        <a:defRPr sz="3000">
          <a:solidFill>
            <a:schemeClr val="tx1"/>
          </a:solidFill>
          <a:latin typeface="Arial Narrow" pitchFamily="34" charset="0"/>
        </a:defRPr>
      </a:lvl4pPr>
      <a:lvl5pPr algn="l" rtl="0" eaLnBrk="0" fontAlgn="base" hangingPunct="0">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descr="https://encrypted-tbn2.gstatic.com/images?q=tbn:ANd9GcQUDI77tD-bSFHkR2FEjT3evB7AYFJMtZ8GVNyWkwrydMsG7DVyCA"/>
          <p:cNvPicPr>
            <a:picLocks noChangeAspect="1" noChangeArrowheads="1"/>
          </p:cNvPicPr>
          <p:nvPr/>
        </p:nvPicPr>
        <p:blipFill>
          <a:blip r:embed="rId3" cstate="print"/>
          <a:srcRect/>
          <a:stretch>
            <a:fillRect/>
          </a:stretch>
        </p:blipFill>
        <p:spPr bwMode="auto">
          <a:xfrm>
            <a:off x="1233488" y="26988"/>
            <a:ext cx="7924800" cy="6811962"/>
          </a:xfrm>
          <a:prstGeom prst="rect">
            <a:avLst/>
          </a:prstGeom>
          <a:noFill/>
          <a:ln w="9525">
            <a:noFill/>
            <a:miter lim="800000"/>
            <a:headEnd/>
            <a:tailEnd/>
          </a:ln>
        </p:spPr>
      </p:pic>
      <p:sp>
        <p:nvSpPr>
          <p:cNvPr id="3075" name="Subtitle 1"/>
          <p:cNvSpPr>
            <a:spLocks noGrp="1"/>
          </p:cNvSpPr>
          <p:nvPr>
            <p:ph type="subTitle" idx="1"/>
          </p:nvPr>
        </p:nvSpPr>
        <p:spPr>
          <a:xfrm>
            <a:off x="228600" y="4038600"/>
            <a:ext cx="8763000" cy="2133600"/>
          </a:xfrm>
        </p:spPr>
        <p:txBody>
          <a:bodyPr>
            <a:noAutofit/>
          </a:bodyPr>
          <a:lstStyle/>
          <a:p>
            <a:pPr algn="l" eaLnBrk="1" fontAlgn="auto" hangingPunct="1">
              <a:buFont typeface="Arial" pitchFamily="34" charset="0"/>
              <a:buNone/>
              <a:defRPr/>
            </a:pPr>
            <a:r>
              <a:rPr lang="en-AU" altLang="en-US" sz="1500" b="1" dirty="0" smtClean="0">
                <a:solidFill>
                  <a:schemeClr val="tx1"/>
                </a:solidFill>
              </a:rPr>
              <a:t>Professor James Byrne</a:t>
            </a:r>
          </a:p>
          <a:p>
            <a:pPr algn="l" eaLnBrk="1" fontAlgn="auto" hangingPunct="1">
              <a:buFont typeface="Arial" pitchFamily="34" charset="0"/>
              <a:buNone/>
              <a:defRPr/>
            </a:pPr>
            <a:r>
              <a:rPr lang="en-AU" altLang="en-US" sz="1500" dirty="0" smtClean="0">
                <a:solidFill>
                  <a:schemeClr val="tx1"/>
                </a:solidFill>
              </a:rPr>
              <a:t>Director, Global Centre for Evidence-based Corrections and Sentencing</a:t>
            </a:r>
          </a:p>
          <a:p>
            <a:pPr algn="l" eaLnBrk="1" fontAlgn="auto" hangingPunct="1">
              <a:buFont typeface="Arial" pitchFamily="34" charset="0"/>
              <a:buNone/>
              <a:defRPr/>
            </a:pPr>
            <a:r>
              <a:rPr lang="en-AU" altLang="en-US" sz="1500" dirty="0" smtClean="0">
                <a:solidFill>
                  <a:schemeClr val="tx1"/>
                </a:solidFill>
              </a:rPr>
              <a:t>School of Criminology and Criminal Justice, Griffith University</a:t>
            </a:r>
          </a:p>
          <a:p>
            <a:pPr algn="l" eaLnBrk="1" fontAlgn="auto" hangingPunct="1">
              <a:buFont typeface="Arial" pitchFamily="34" charset="0"/>
              <a:buNone/>
              <a:defRPr/>
            </a:pPr>
            <a:r>
              <a:rPr lang="en-AU" altLang="en-US" sz="1500" b="1" dirty="0" smtClean="0">
                <a:solidFill>
                  <a:schemeClr val="tx1"/>
                </a:solidFill>
              </a:rPr>
              <a:t>Jessica Ritchie,</a:t>
            </a:r>
            <a:r>
              <a:rPr lang="en-AU" altLang="en-US" sz="1500" dirty="0" smtClean="0">
                <a:solidFill>
                  <a:schemeClr val="tx1"/>
                </a:solidFill>
              </a:rPr>
              <a:t> Research Fellow, GCECS</a:t>
            </a:r>
          </a:p>
          <a:p>
            <a:pPr algn="l" eaLnBrk="1" fontAlgn="auto" hangingPunct="1">
              <a:buFont typeface="Arial" pitchFamily="34" charset="0"/>
              <a:buNone/>
              <a:defRPr/>
            </a:pPr>
            <a:endParaRPr lang="en-AU" altLang="en-US" sz="1500" dirty="0" smtClean="0">
              <a:solidFill>
                <a:schemeClr val="tx1"/>
              </a:solidFill>
            </a:endParaRPr>
          </a:p>
          <a:p>
            <a:pPr algn="l" eaLnBrk="1" fontAlgn="auto" hangingPunct="1">
              <a:buFont typeface="Arial" pitchFamily="34" charset="0"/>
              <a:buNone/>
              <a:defRPr/>
            </a:pPr>
            <a:r>
              <a:rPr lang="en-AU" altLang="en-US" sz="1500" dirty="0" err="1" smtClean="0">
                <a:solidFill>
                  <a:schemeClr val="tx1"/>
                </a:solidFill>
              </a:rPr>
              <a:t>SafeCity</a:t>
            </a:r>
            <a:r>
              <a:rPr lang="en-AU" altLang="en-US" sz="1500" dirty="0" smtClean="0">
                <a:solidFill>
                  <a:schemeClr val="tx1"/>
                </a:solidFill>
              </a:rPr>
              <a:t> Conference, Ipswich, Queensland, 11 June, 2014</a:t>
            </a:r>
          </a:p>
        </p:txBody>
      </p:sp>
      <p:sp>
        <p:nvSpPr>
          <p:cNvPr id="3074" name="Rectangle 2"/>
          <p:cNvSpPr>
            <a:spLocks noGrp="1" noChangeArrowheads="1"/>
          </p:cNvSpPr>
          <p:nvPr>
            <p:ph type="ctrTitle"/>
          </p:nvPr>
        </p:nvSpPr>
        <p:spPr>
          <a:xfrm>
            <a:off x="152400" y="381000"/>
            <a:ext cx="8894763" cy="2895600"/>
          </a:xfrm>
        </p:spPr>
        <p:txBody>
          <a:bodyPr/>
          <a:lstStyle/>
          <a:p>
            <a:pPr algn="l" eaLnBrk="1" fontAlgn="auto" hangingPunct="1">
              <a:spcAft>
                <a:spcPts val="0"/>
              </a:spcAft>
              <a:defRPr/>
            </a:pPr>
            <a:r>
              <a:rPr lang="en-US" altLang="en-US" sz="2400" dirty="0" smtClean="0">
                <a:solidFill>
                  <a:srgbClr val="FFC000"/>
                </a:solidFill>
              </a:rPr>
              <a:t>Technological Innovations in Crime Prevention</a:t>
            </a:r>
            <a:br>
              <a:rPr lang="en-US" altLang="en-US" sz="2400" dirty="0" smtClean="0">
                <a:solidFill>
                  <a:srgbClr val="FFC000"/>
                </a:solidFill>
              </a:rPr>
            </a:br>
            <a:r>
              <a:rPr lang="en-AU" altLang="en-US" sz="2400" dirty="0" smtClean="0">
                <a:solidFill>
                  <a:srgbClr val="FFC000"/>
                </a:solidFill>
              </a:rPr>
              <a:t>Global Perspectives on CCTV: </a:t>
            </a:r>
            <a:br>
              <a:rPr lang="en-AU" altLang="en-US" sz="2400" dirty="0" smtClean="0">
                <a:solidFill>
                  <a:srgbClr val="FFC000"/>
                </a:solidFill>
              </a:rPr>
            </a:br>
            <a:r>
              <a:rPr lang="en-AU" altLang="en-US" sz="2400" dirty="0" smtClean="0">
                <a:solidFill>
                  <a:srgbClr val="FFC000"/>
                </a:solidFill>
              </a:rPr>
              <a:t>What Does the Research Reveal?</a:t>
            </a:r>
            <a:endParaRPr lang="en-US" altLang="en-US" sz="2400" dirty="0" smtClean="0">
              <a:solidFill>
                <a:srgbClr val="FFC000"/>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988"/>
            <a:ext cx="8686800" cy="838200"/>
          </a:xfrm>
        </p:spPr>
        <p:txBody>
          <a:bodyPr>
            <a:normAutofit/>
          </a:bodyPr>
          <a:lstStyle/>
          <a:p>
            <a:pPr eaLnBrk="1" fontAlgn="auto" hangingPunct="1">
              <a:spcAft>
                <a:spcPts val="0"/>
              </a:spcAft>
              <a:defRPr/>
            </a:pPr>
            <a:r>
              <a:rPr lang="en-AU" dirty="0" smtClean="0">
                <a:solidFill>
                  <a:srgbClr val="FFC000"/>
                </a:solidFill>
              </a:rPr>
              <a:t>CCTV evaluations of City and Town Centres</a:t>
            </a:r>
            <a:endParaRPr lang="en-AU" dirty="0">
              <a:solidFill>
                <a:srgbClr val="FFC000"/>
              </a:solidFill>
            </a:endParaRPr>
          </a:p>
        </p:txBody>
      </p:sp>
      <p:graphicFrame>
        <p:nvGraphicFramePr>
          <p:cNvPr id="4" name="Content Placeholder 3"/>
          <p:cNvGraphicFramePr>
            <a:graphicFrameLocks noGrp="1"/>
          </p:cNvGraphicFramePr>
          <p:nvPr>
            <p:ph sz="quarter" idx="13"/>
          </p:nvPr>
        </p:nvGraphicFramePr>
        <p:xfrm>
          <a:off x="381000" y="838200"/>
          <a:ext cx="8610600" cy="5867400"/>
        </p:xfrm>
        <a:graphic>
          <a:graphicData uri="http://schemas.openxmlformats.org/drawingml/2006/table">
            <a:tbl>
              <a:tblPr firstRow="1" firstCol="1" bandRow="1"/>
              <a:tblGrid>
                <a:gridCol w="1837956"/>
                <a:gridCol w="3007329"/>
                <a:gridCol w="3765315"/>
              </a:tblGrid>
              <a:tr h="468608">
                <a:tc>
                  <a:txBody>
                    <a:bodyPr/>
                    <a:lstStyle/>
                    <a:p>
                      <a:pPr>
                        <a:lnSpc>
                          <a:spcPct val="115000"/>
                        </a:lnSpc>
                        <a:spcAft>
                          <a:spcPts val="0"/>
                        </a:spcAft>
                      </a:pPr>
                      <a:r>
                        <a:rPr lang="en-AU" sz="1300" dirty="0" err="1">
                          <a:solidFill>
                            <a:schemeClr val="bg2"/>
                          </a:solidFill>
                          <a:effectLst/>
                          <a:latin typeface="Times New Roman"/>
                          <a:ea typeface="Calibri"/>
                          <a:cs typeface="Times New Roman"/>
                        </a:rPr>
                        <a:t>Mazerolle</a:t>
                      </a:r>
                      <a:r>
                        <a:rPr lang="en-AU" sz="1300" dirty="0">
                          <a:solidFill>
                            <a:schemeClr val="bg2"/>
                          </a:solidFill>
                          <a:effectLst/>
                          <a:latin typeface="Times New Roman"/>
                          <a:ea typeface="Calibri"/>
                          <a:cs typeface="Times New Roman"/>
                        </a:rPr>
                        <a:t> (2002)</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Cincinnati (</a:t>
                      </a:r>
                      <a:r>
                        <a:rPr lang="en-AU" sz="1300" dirty="0" err="1">
                          <a:solidFill>
                            <a:schemeClr val="bg2"/>
                          </a:solidFill>
                          <a:effectLst/>
                          <a:latin typeface="Times New Roman"/>
                          <a:ea typeface="Calibri"/>
                          <a:cs typeface="Times New Roman"/>
                        </a:rPr>
                        <a:t>Northside</a:t>
                      </a:r>
                      <a:r>
                        <a:rPr lang="en-AU" sz="1300" dirty="0">
                          <a:solidFill>
                            <a:schemeClr val="bg2"/>
                          </a:solidFill>
                          <a:effectLst/>
                          <a:latin typeface="Times New Roman"/>
                          <a:ea typeface="Calibri"/>
                          <a:cs typeface="Times New Roman"/>
                        </a:rPr>
                        <a:t>)</a:t>
                      </a:r>
                    </a:p>
                    <a:p>
                      <a:pPr>
                        <a:lnSpc>
                          <a:spcPct val="115000"/>
                        </a:lnSpc>
                        <a:spcAft>
                          <a:spcPts val="0"/>
                        </a:spcAft>
                      </a:pPr>
                      <a:r>
                        <a:rPr lang="en-AU" sz="1300" dirty="0">
                          <a:solidFill>
                            <a:schemeClr val="bg2"/>
                          </a:solidFill>
                          <a:effectLst/>
                          <a:latin typeface="Times New Roman"/>
                          <a:ea typeface="Calibri"/>
                          <a:cs typeface="Times New Roman"/>
                        </a:rPr>
                        <a:t>US</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Null effect. </a:t>
                      </a:r>
                    </a:p>
                    <a:p>
                      <a:pPr>
                        <a:lnSpc>
                          <a:spcPct val="115000"/>
                        </a:lnSpc>
                        <a:spcAft>
                          <a:spcPts val="0"/>
                        </a:spcAft>
                      </a:pPr>
                      <a:r>
                        <a:rPr lang="en-AU" sz="1300">
                          <a:solidFill>
                            <a:schemeClr val="bg2"/>
                          </a:solidFill>
                          <a:effectLst/>
                          <a:latin typeface="Times New Roman"/>
                          <a:ea typeface="Calibri"/>
                          <a:cs typeface="Times New Roman"/>
                        </a:rPr>
                        <a:t>Little or 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Mazerolle (2002)</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Cincinnati (Hopkins Park)</a:t>
                      </a:r>
                    </a:p>
                    <a:p>
                      <a:pPr>
                        <a:lnSpc>
                          <a:spcPct val="115000"/>
                        </a:lnSpc>
                        <a:spcAft>
                          <a:spcPts val="0"/>
                        </a:spcAft>
                      </a:pPr>
                      <a:r>
                        <a:rPr lang="en-AU" sz="1300" dirty="0">
                          <a:solidFill>
                            <a:schemeClr val="bg2"/>
                          </a:solidFill>
                          <a:effectLst/>
                          <a:latin typeface="Times New Roman"/>
                          <a:ea typeface="Calibri"/>
                          <a:cs typeface="Times New Roman"/>
                        </a:rPr>
                        <a:t>US</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Null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dirty="0" err="1">
                          <a:solidFill>
                            <a:schemeClr val="bg2"/>
                          </a:solidFill>
                          <a:effectLst/>
                          <a:latin typeface="Times New Roman"/>
                          <a:ea typeface="Calibri"/>
                          <a:cs typeface="Times New Roman"/>
                        </a:rPr>
                        <a:t>Mazerolle</a:t>
                      </a:r>
                      <a:r>
                        <a:rPr lang="en-AU" sz="1300" dirty="0">
                          <a:solidFill>
                            <a:schemeClr val="bg2"/>
                          </a:solidFill>
                          <a:effectLst/>
                          <a:latin typeface="Times New Roman"/>
                          <a:ea typeface="Calibri"/>
                          <a:cs typeface="Times New Roman"/>
                        </a:rPr>
                        <a:t> (2002)</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Cincinnati (Findlay Market)</a:t>
                      </a:r>
                    </a:p>
                    <a:p>
                      <a:pPr>
                        <a:lnSpc>
                          <a:spcPct val="115000"/>
                        </a:lnSpc>
                        <a:spcAft>
                          <a:spcPts val="0"/>
                        </a:spcAft>
                      </a:pPr>
                      <a:r>
                        <a:rPr lang="en-AU" sz="1300">
                          <a:solidFill>
                            <a:schemeClr val="bg2"/>
                          </a:solidFill>
                          <a:effectLst/>
                          <a:latin typeface="Times New Roman"/>
                          <a:ea typeface="Calibri"/>
                          <a:cs typeface="Times New Roman"/>
                        </a:rPr>
                        <a:t>US</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Null effect.</a:t>
                      </a:r>
                    </a:p>
                    <a:p>
                      <a:pPr>
                        <a:lnSpc>
                          <a:spcPct val="115000"/>
                        </a:lnSpc>
                        <a:spcAft>
                          <a:spcPts val="0"/>
                        </a:spcAft>
                      </a:pPr>
                      <a:r>
                        <a:rPr lang="en-AU" sz="1300" dirty="0">
                          <a:solidFill>
                            <a:schemeClr val="bg2"/>
                          </a:solidFill>
                          <a:effectLst/>
                          <a:latin typeface="Times New Roman"/>
                          <a:ea typeface="Calibri"/>
                          <a:cs typeface="Times New Roman"/>
                        </a:rPr>
                        <a:t>Some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12710">
                <a:tc>
                  <a:txBody>
                    <a:bodyPr/>
                    <a:lstStyle/>
                    <a:p>
                      <a:pPr>
                        <a:lnSpc>
                          <a:spcPct val="115000"/>
                        </a:lnSpc>
                        <a:spcAft>
                          <a:spcPts val="0"/>
                        </a:spcAft>
                      </a:pPr>
                      <a:r>
                        <a:rPr lang="en-AU" sz="1300">
                          <a:solidFill>
                            <a:schemeClr val="bg2"/>
                          </a:solidFill>
                          <a:effectLst/>
                          <a:latin typeface="Times New Roman"/>
                          <a:ea typeface="Calibri"/>
                          <a:cs typeface="Times New Roman"/>
                        </a:rPr>
                        <a:t>Blixt (2003)</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Malmö (</a:t>
                      </a:r>
                      <a:r>
                        <a:rPr lang="en-AU" sz="1300" dirty="0" err="1">
                          <a:solidFill>
                            <a:schemeClr val="bg2"/>
                          </a:solidFill>
                          <a:effectLst/>
                          <a:latin typeface="Times New Roman"/>
                          <a:ea typeface="Calibri"/>
                          <a:cs typeface="Times New Roman"/>
                        </a:rPr>
                        <a:t>Möllevångstorget</a:t>
                      </a:r>
                      <a:r>
                        <a:rPr lang="en-AU" sz="1300" dirty="0">
                          <a:solidFill>
                            <a:schemeClr val="bg2"/>
                          </a:solidFill>
                          <a:effectLst/>
                          <a:latin typeface="Times New Roman"/>
                          <a:ea typeface="Calibri"/>
                          <a:cs typeface="Times New Roman"/>
                        </a:rPr>
                        <a:t> or </a:t>
                      </a:r>
                      <a:r>
                        <a:rPr lang="en-AU" sz="1300" dirty="0" err="1">
                          <a:solidFill>
                            <a:schemeClr val="bg2"/>
                          </a:solidFill>
                          <a:effectLst/>
                          <a:latin typeface="Times New Roman"/>
                          <a:ea typeface="Calibri"/>
                          <a:cs typeface="Times New Roman"/>
                        </a:rPr>
                        <a:t>Möllevång</a:t>
                      </a:r>
                      <a:r>
                        <a:rPr lang="en-AU" sz="1300" dirty="0">
                          <a:solidFill>
                            <a:schemeClr val="bg2"/>
                          </a:solidFill>
                          <a:effectLst/>
                          <a:latin typeface="Times New Roman"/>
                          <a:ea typeface="Calibri"/>
                          <a:cs typeface="Times New Roman"/>
                        </a:rPr>
                        <a:t> </a:t>
                      </a:r>
                      <a:r>
                        <a:rPr lang="en-AU" sz="1300" dirty="0" err="1">
                          <a:solidFill>
                            <a:schemeClr val="bg2"/>
                          </a:solidFill>
                          <a:effectLst/>
                          <a:latin typeface="Times New Roman"/>
                          <a:ea typeface="Calibri"/>
                          <a:cs typeface="Times New Roman"/>
                        </a:rPr>
                        <a:t>Sqaure</a:t>
                      </a:r>
                      <a:r>
                        <a:rPr lang="en-AU" sz="1300" dirty="0" smtClean="0">
                          <a:solidFill>
                            <a:schemeClr val="bg2"/>
                          </a:solidFill>
                          <a:effectLst/>
                          <a:latin typeface="Times New Roman"/>
                          <a:ea typeface="Calibri"/>
                          <a:cs typeface="Times New Roman"/>
                        </a:rPr>
                        <a:t>) </a:t>
                      </a:r>
                    </a:p>
                    <a:p>
                      <a:pPr>
                        <a:lnSpc>
                          <a:spcPct val="115000"/>
                        </a:lnSpc>
                        <a:spcAft>
                          <a:spcPts val="0"/>
                        </a:spcAft>
                      </a:pPr>
                      <a:r>
                        <a:rPr lang="en-AU" sz="1300" dirty="0" smtClean="0">
                          <a:solidFill>
                            <a:schemeClr val="bg2"/>
                          </a:solidFill>
                          <a:effectLst/>
                          <a:latin typeface="Times New Roman"/>
                          <a:ea typeface="Calibri"/>
                          <a:cs typeface="Times New Roman"/>
                        </a:rPr>
                        <a:t>Sweden</a:t>
                      </a:r>
                      <a:endParaRPr lang="en-AU" sz="1300" dirty="0">
                        <a:solidFill>
                          <a:schemeClr val="bg2"/>
                        </a:solidFill>
                        <a:effectLst/>
                        <a:latin typeface="Times New Roman"/>
                        <a:ea typeface="Calibri"/>
                        <a:cs typeface="Times New Roman"/>
                      </a:endParaRP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 </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Sivarajasingam (2003)</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Multiple city and town centres</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Winge (2003)</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Oslo</a:t>
                      </a:r>
                    </a:p>
                    <a:p>
                      <a:pPr>
                        <a:lnSpc>
                          <a:spcPct val="115000"/>
                        </a:lnSpc>
                        <a:spcAft>
                          <a:spcPts val="0"/>
                        </a:spcAft>
                      </a:pPr>
                      <a:r>
                        <a:rPr lang="en-AU" sz="1300">
                          <a:solidFill>
                            <a:schemeClr val="bg2"/>
                          </a:solidFill>
                          <a:effectLst/>
                          <a:latin typeface="Times New Roman"/>
                          <a:ea typeface="Calibri"/>
                          <a:cs typeface="Times New Roman"/>
                        </a:rPr>
                        <a:t>Norway</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Borough Town</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Market Town</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Shire Town</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South City</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Null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Farrington (2007a)</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Cambridge</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608">
                <a:tc>
                  <a:txBody>
                    <a:bodyPr/>
                    <a:lstStyle/>
                    <a:p>
                      <a:pPr>
                        <a:lnSpc>
                          <a:spcPct val="115000"/>
                        </a:lnSpc>
                        <a:spcAft>
                          <a:spcPts val="0"/>
                        </a:spcAft>
                      </a:pPr>
                      <a:r>
                        <a:rPr lang="en-AU" sz="1300">
                          <a:solidFill>
                            <a:schemeClr val="bg2"/>
                          </a:solidFill>
                          <a:effectLst/>
                          <a:latin typeface="Times New Roman"/>
                          <a:ea typeface="Calibri"/>
                          <a:cs typeface="Times New Roman"/>
                        </a:rPr>
                        <a:t>Griffiths (no date)</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Gillingham</a:t>
                      </a:r>
                    </a:p>
                    <a:p>
                      <a:pPr>
                        <a:lnSpc>
                          <a:spcPct val="115000"/>
                        </a:lnSpc>
                        <a:spcAft>
                          <a:spcPts val="0"/>
                        </a:spcAft>
                      </a:pPr>
                      <a:r>
                        <a:rPr lang="en-AU" sz="1300">
                          <a:solidFill>
                            <a:schemeClr val="bg2"/>
                          </a:solidFill>
                          <a:effectLst/>
                          <a:latin typeface="Times New Roman"/>
                          <a:ea typeface="Calibri"/>
                          <a:cs typeface="Times New Roman"/>
                        </a:rPr>
                        <a:t>UK</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 </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53671" marR="53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62000"/>
          </a:xfrm>
        </p:spPr>
        <p:txBody>
          <a:bodyPr/>
          <a:lstStyle/>
          <a:p>
            <a:pPr eaLnBrk="1" fontAlgn="auto" hangingPunct="1">
              <a:spcAft>
                <a:spcPts val="0"/>
              </a:spcAft>
              <a:defRPr/>
            </a:pPr>
            <a:r>
              <a:rPr lang="en-AU" sz="3600" dirty="0" smtClean="0">
                <a:solidFill>
                  <a:srgbClr val="FFC000"/>
                </a:solidFill>
              </a:rPr>
              <a:t>CCTV evaluations of public housing</a:t>
            </a:r>
            <a:endParaRPr lang="en-AU" sz="3600" dirty="0">
              <a:solidFill>
                <a:srgbClr val="FFC000"/>
              </a:solidFill>
            </a:endParaRPr>
          </a:p>
        </p:txBody>
      </p:sp>
      <p:graphicFrame>
        <p:nvGraphicFramePr>
          <p:cNvPr id="14" name="Content Placeholder 13"/>
          <p:cNvGraphicFramePr>
            <a:graphicFrameLocks noGrp="1"/>
          </p:cNvGraphicFramePr>
          <p:nvPr>
            <p:ph sz="quarter" idx="13"/>
          </p:nvPr>
        </p:nvGraphicFramePr>
        <p:xfrm>
          <a:off x="381000" y="1143000"/>
          <a:ext cx="8610600" cy="5181600"/>
        </p:xfrm>
        <a:graphic>
          <a:graphicData uri="http://schemas.openxmlformats.org/drawingml/2006/table">
            <a:tbl>
              <a:tblPr firstRow="1" firstCol="1" bandRow="1"/>
              <a:tblGrid>
                <a:gridCol w="1946493"/>
                <a:gridCol w="3184919"/>
                <a:gridCol w="3479188"/>
              </a:tblGrid>
              <a:tr h="575733">
                <a:tc>
                  <a:txBody>
                    <a:bodyPr/>
                    <a:lstStyle/>
                    <a:p>
                      <a:pPr>
                        <a:lnSpc>
                          <a:spcPct val="115000"/>
                        </a:lnSpc>
                        <a:spcAft>
                          <a:spcPts val="0"/>
                        </a:spcAft>
                      </a:pPr>
                      <a:r>
                        <a:rPr lang="en-AU" sz="1300" dirty="0" err="1">
                          <a:solidFill>
                            <a:schemeClr val="bg2"/>
                          </a:solidFill>
                          <a:effectLst/>
                          <a:latin typeface="Times New Roman"/>
                          <a:ea typeface="Calibri"/>
                          <a:cs typeface="Times New Roman"/>
                        </a:rPr>
                        <a:t>Musheno</a:t>
                      </a:r>
                      <a:r>
                        <a:rPr lang="en-AU" sz="1300" dirty="0">
                          <a:solidFill>
                            <a:schemeClr val="bg2"/>
                          </a:solidFill>
                          <a:effectLst/>
                          <a:latin typeface="Times New Roman"/>
                          <a:ea typeface="Calibri"/>
                          <a:cs typeface="Times New Roman"/>
                        </a:rPr>
                        <a:t> (1978)</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err="1">
                          <a:solidFill>
                            <a:schemeClr val="bg2"/>
                          </a:solidFill>
                          <a:effectLst/>
                          <a:latin typeface="Times New Roman"/>
                          <a:ea typeface="Calibri"/>
                          <a:cs typeface="Times New Roman"/>
                        </a:rPr>
                        <a:t>Bronxdale</a:t>
                      </a:r>
                      <a:r>
                        <a:rPr lang="en-AU" sz="1300" dirty="0">
                          <a:solidFill>
                            <a:schemeClr val="bg2"/>
                          </a:solidFill>
                          <a:effectLst/>
                          <a:latin typeface="Times New Roman"/>
                          <a:ea typeface="Calibri"/>
                          <a:cs typeface="Times New Roman"/>
                        </a:rPr>
                        <a:t> Houses </a:t>
                      </a:r>
                    </a:p>
                    <a:p>
                      <a:pPr>
                        <a:lnSpc>
                          <a:spcPct val="115000"/>
                        </a:lnSpc>
                        <a:spcAft>
                          <a:spcPts val="0"/>
                        </a:spcAft>
                      </a:pPr>
                      <a:r>
                        <a:rPr lang="en-AU" sz="1300" dirty="0">
                          <a:solidFill>
                            <a:schemeClr val="bg2"/>
                          </a:solidFill>
                          <a:effectLst/>
                          <a:latin typeface="Times New Roman"/>
                          <a:ea typeface="Calibri"/>
                          <a:cs typeface="Times New Roman"/>
                        </a:rPr>
                        <a:t>New York City US</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Uncertain effect.</a:t>
                      </a:r>
                    </a:p>
                    <a:p>
                      <a:pPr>
                        <a:lnSpc>
                          <a:spcPct val="115000"/>
                        </a:lnSpc>
                        <a:spcAft>
                          <a:spcPts val="0"/>
                        </a:spcAft>
                      </a:pPr>
                      <a:r>
                        <a:rPr lang="en-AU" sz="130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Williamson (2000)</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Brooklyn </a:t>
                      </a:r>
                    </a:p>
                    <a:p>
                      <a:pPr>
                        <a:lnSpc>
                          <a:spcPct val="115000"/>
                        </a:lnSpc>
                        <a:spcAft>
                          <a:spcPts val="0"/>
                        </a:spcAft>
                      </a:pPr>
                      <a:r>
                        <a:rPr lang="en-AU" sz="1300" dirty="0">
                          <a:solidFill>
                            <a:schemeClr val="bg2"/>
                          </a:solidFill>
                          <a:effectLst/>
                          <a:latin typeface="Times New Roman"/>
                          <a:ea typeface="Calibri"/>
                          <a:cs typeface="Times New Roman"/>
                        </a:rPr>
                        <a:t>New York US</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Null effect.</a:t>
                      </a:r>
                    </a:p>
                    <a:p>
                      <a:pPr>
                        <a:lnSpc>
                          <a:spcPct val="115000"/>
                        </a:lnSpc>
                        <a:spcAft>
                          <a:spcPts val="0"/>
                        </a:spcAft>
                      </a:pPr>
                      <a:r>
                        <a:rPr lang="en-AU" sz="1300">
                          <a:solidFill>
                            <a:schemeClr val="bg2"/>
                          </a:solidFill>
                          <a:effectLst/>
                          <a:latin typeface="Times New Roman"/>
                          <a:ea typeface="Calibri"/>
                          <a:cs typeface="Times New Roman"/>
                        </a:rPr>
                        <a:t>Displacement and diffusion did not occur.</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Hood (2003)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Greater </a:t>
                      </a:r>
                      <a:r>
                        <a:rPr lang="en-AU" sz="1300" dirty="0" err="1">
                          <a:solidFill>
                            <a:schemeClr val="bg2"/>
                          </a:solidFill>
                          <a:effectLst/>
                          <a:latin typeface="Times New Roman"/>
                          <a:ea typeface="Calibri"/>
                          <a:cs typeface="Times New Roman"/>
                        </a:rPr>
                        <a:t>Easterhouse</a:t>
                      </a:r>
                      <a:r>
                        <a:rPr lang="en-AU" sz="1300" dirty="0">
                          <a:solidFill>
                            <a:schemeClr val="bg2"/>
                          </a:solidFill>
                          <a:effectLst/>
                          <a:latin typeface="Times New Roman"/>
                          <a:ea typeface="Calibri"/>
                          <a:cs typeface="Times New Roman"/>
                        </a:rPr>
                        <a:t> Housing Estate</a:t>
                      </a:r>
                    </a:p>
                    <a:p>
                      <a:pPr>
                        <a:lnSpc>
                          <a:spcPct val="115000"/>
                        </a:lnSpc>
                        <a:spcAft>
                          <a:spcPts val="0"/>
                        </a:spcAft>
                      </a:pPr>
                      <a:r>
                        <a:rPr lang="en-AU" sz="1300" dirty="0">
                          <a:solidFill>
                            <a:schemeClr val="bg2"/>
                          </a:solidFill>
                          <a:effectLst/>
                          <a:latin typeface="Times New Roman"/>
                          <a:ea typeface="Calibri"/>
                          <a:cs typeface="Times New Roman"/>
                        </a:rPr>
                        <a:t>Glasgow 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dirty="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Deploy Estate</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Undesirable effect.</a:t>
                      </a:r>
                    </a:p>
                    <a:p>
                      <a:pPr>
                        <a:lnSpc>
                          <a:spcPct val="115000"/>
                        </a:lnSpc>
                        <a:spcAft>
                          <a:spcPts val="0"/>
                        </a:spcAft>
                      </a:pPr>
                      <a:r>
                        <a:rPr lang="en-AU" sz="1300">
                          <a:solidFill>
                            <a:schemeClr val="bg2"/>
                          </a:solidFill>
                          <a:effectLst/>
                          <a:latin typeface="Times New Roman"/>
                          <a:ea typeface="Calibri"/>
                          <a:cs typeface="Times New Roman"/>
                        </a:rPr>
                        <a:t>No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Dual Estate</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Uncertain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 </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Southcap Estate</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Eastcap Estate </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Uncertain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Northern Estate </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 </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5733">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Westcap Estate</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762000"/>
          </a:xfrm>
        </p:spPr>
        <p:txBody>
          <a:bodyPr>
            <a:normAutofit/>
          </a:bodyPr>
          <a:lstStyle/>
          <a:p>
            <a:pPr eaLnBrk="1" fontAlgn="auto" hangingPunct="1">
              <a:spcAft>
                <a:spcPts val="0"/>
              </a:spcAft>
              <a:defRPr/>
            </a:pPr>
            <a:r>
              <a:rPr lang="en-AU" sz="3600" dirty="0" smtClean="0">
                <a:solidFill>
                  <a:srgbClr val="FFC000"/>
                </a:solidFill>
              </a:rPr>
              <a:t>CCTV evaluations of public transport</a:t>
            </a:r>
            <a:endParaRPr lang="en-AU" sz="3600" dirty="0">
              <a:solidFill>
                <a:srgbClr val="FFC000"/>
              </a:solidFill>
            </a:endParaRPr>
          </a:p>
        </p:txBody>
      </p:sp>
      <p:graphicFrame>
        <p:nvGraphicFramePr>
          <p:cNvPr id="4" name="Content Placeholder 3"/>
          <p:cNvGraphicFramePr>
            <a:graphicFrameLocks noGrp="1"/>
          </p:cNvGraphicFramePr>
          <p:nvPr>
            <p:ph sz="quarter" idx="13"/>
          </p:nvPr>
        </p:nvGraphicFramePr>
        <p:xfrm>
          <a:off x="533400" y="1295400"/>
          <a:ext cx="8382000" cy="3124200"/>
        </p:xfrm>
        <a:graphic>
          <a:graphicData uri="http://schemas.openxmlformats.org/drawingml/2006/table">
            <a:tbl>
              <a:tblPr firstRow="1" firstCol="1" bandRow="1"/>
              <a:tblGrid>
                <a:gridCol w="1789162"/>
                <a:gridCol w="2927488"/>
                <a:gridCol w="3665351"/>
              </a:tblGrid>
              <a:tr h="694267">
                <a:tc>
                  <a:txBody>
                    <a:bodyPr/>
                    <a:lstStyle/>
                    <a:p>
                      <a:pPr>
                        <a:lnSpc>
                          <a:spcPct val="115000"/>
                        </a:lnSpc>
                        <a:spcAft>
                          <a:spcPts val="0"/>
                        </a:spcAft>
                      </a:pPr>
                      <a:r>
                        <a:rPr lang="en-AU" sz="1300" dirty="0">
                          <a:solidFill>
                            <a:schemeClr val="bg2"/>
                          </a:solidFill>
                          <a:effectLst/>
                          <a:latin typeface="Times New Roman"/>
                          <a:ea typeface="Calibri"/>
                          <a:cs typeface="Times New Roman"/>
                        </a:rPr>
                        <a:t>Burrows (1979)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“Underground” subway London</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Some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94267">
                <a:tc>
                  <a:txBody>
                    <a:bodyPr/>
                    <a:lstStyle/>
                    <a:p>
                      <a:pPr>
                        <a:lnSpc>
                          <a:spcPct val="115000"/>
                        </a:lnSpc>
                        <a:spcAft>
                          <a:spcPts val="0"/>
                        </a:spcAft>
                      </a:pPr>
                      <a:r>
                        <a:rPr lang="en-AU" sz="1300">
                          <a:solidFill>
                            <a:schemeClr val="bg2"/>
                          </a:solidFill>
                          <a:effectLst/>
                          <a:latin typeface="Times New Roman"/>
                          <a:ea typeface="Calibri"/>
                          <a:cs typeface="Times New Roman"/>
                        </a:rPr>
                        <a:t>Webb (1992)</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“Underground” subway London</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Diffusion occurred. </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041399">
                <a:tc>
                  <a:txBody>
                    <a:bodyPr/>
                    <a:lstStyle/>
                    <a:p>
                      <a:pPr>
                        <a:lnSpc>
                          <a:spcPct val="115000"/>
                        </a:lnSpc>
                        <a:spcAft>
                          <a:spcPts val="0"/>
                        </a:spcAft>
                      </a:pPr>
                      <a:r>
                        <a:rPr lang="en-AU" sz="1300">
                          <a:solidFill>
                            <a:schemeClr val="bg2"/>
                          </a:solidFill>
                          <a:effectLst/>
                          <a:latin typeface="Times New Roman"/>
                          <a:ea typeface="Calibri"/>
                          <a:cs typeface="Times New Roman"/>
                        </a:rPr>
                        <a:t>Webb (1992)</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Oxford Circus station “Underground” subway</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94267">
                <a:tc>
                  <a:txBody>
                    <a:bodyPr/>
                    <a:lstStyle/>
                    <a:p>
                      <a:pPr>
                        <a:lnSpc>
                          <a:spcPct val="115000"/>
                        </a:lnSpc>
                        <a:spcAft>
                          <a:spcPts val="0"/>
                        </a:spcAft>
                      </a:pPr>
                      <a:r>
                        <a:rPr lang="en-AU" sz="1300">
                          <a:solidFill>
                            <a:schemeClr val="bg2"/>
                          </a:solidFill>
                          <a:effectLst/>
                          <a:latin typeface="Times New Roman"/>
                          <a:ea typeface="Calibri"/>
                          <a:cs typeface="Times New Roman"/>
                        </a:rPr>
                        <a:t>Grandmaison (1997)</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“Metro” subway Montreal</a:t>
                      </a:r>
                    </a:p>
                    <a:p>
                      <a:pPr>
                        <a:lnSpc>
                          <a:spcPct val="115000"/>
                        </a:lnSpc>
                        <a:spcAft>
                          <a:spcPts val="0"/>
                        </a:spcAft>
                      </a:pPr>
                      <a:r>
                        <a:rPr lang="en-AU" sz="1300" dirty="0">
                          <a:solidFill>
                            <a:schemeClr val="bg2"/>
                          </a:solidFill>
                          <a:effectLst/>
                          <a:latin typeface="Times New Roman"/>
                          <a:ea typeface="Calibri"/>
                          <a:cs typeface="Times New Roman"/>
                        </a:rPr>
                        <a:t>Canada</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Null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838200"/>
          </a:xfrm>
        </p:spPr>
        <p:txBody>
          <a:bodyPr>
            <a:normAutofit/>
          </a:bodyPr>
          <a:lstStyle/>
          <a:p>
            <a:pPr eaLnBrk="1" fontAlgn="auto" hangingPunct="1">
              <a:spcAft>
                <a:spcPts val="0"/>
              </a:spcAft>
              <a:defRPr/>
            </a:pPr>
            <a:r>
              <a:rPr lang="en-AU" sz="3800" dirty="0" smtClean="0">
                <a:solidFill>
                  <a:srgbClr val="FFC000"/>
                </a:solidFill>
              </a:rPr>
              <a:t>CCTV evaluations of car parks</a:t>
            </a:r>
            <a:endParaRPr lang="en-AU" sz="3800" dirty="0">
              <a:solidFill>
                <a:srgbClr val="FFC000"/>
              </a:solidFill>
            </a:endParaRPr>
          </a:p>
        </p:txBody>
      </p:sp>
      <p:graphicFrame>
        <p:nvGraphicFramePr>
          <p:cNvPr id="4" name="Content Placeholder 3"/>
          <p:cNvGraphicFramePr>
            <a:graphicFrameLocks noGrp="1"/>
          </p:cNvGraphicFramePr>
          <p:nvPr>
            <p:ph sz="quarter" idx="13"/>
          </p:nvPr>
        </p:nvGraphicFramePr>
        <p:xfrm>
          <a:off x="304800" y="1447800"/>
          <a:ext cx="8686800" cy="3505200"/>
        </p:xfrm>
        <a:graphic>
          <a:graphicData uri="http://schemas.openxmlformats.org/drawingml/2006/table">
            <a:tbl>
              <a:tblPr firstRow="1" firstCol="1" bandRow="1"/>
              <a:tblGrid>
                <a:gridCol w="1854221"/>
                <a:gridCol w="3033942"/>
                <a:gridCol w="3798637"/>
              </a:tblGrid>
              <a:tr h="584200">
                <a:tc>
                  <a:txBody>
                    <a:bodyPr/>
                    <a:lstStyle/>
                    <a:p>
                      <a:pPr>
                        <a:lnSpc>
                          <a:spcPct val="115000"/>
                        </a:lnSpc>
                        <a:spcAft>
                          <a:spcPts val="0"/>
                        </a:spcAft>
                      </a:pPr>
                      <a:r>
                        <a:rPr lang="en-AU" sz="1300" dirty="0" err="1">
                          <a:solidFill>
                            <a:schemeClr val="bg2"/>
                          </a:solidFill>
                          <a:effectLst/>
                          <a:latin typeface="Times New Roman"/>
                          <a:ea typeface="Calibri"/>
                          <a:cs typeface="Times New Roman"/>
                        </a:rPr>
                        <a:t>Poyner</a:t>
                      </a:r>
                      <a:r>
                        <a:rPr lang="en-AU" sz="1300" dirty="0">
                          <a:solidFill>
                            <a:schemeClr val="bg2"/>
                          </a:solidFill>
                          <a:effectLst/>
                          <a:latin typeface="Times New Roman"/>
                          <a:ea typeface="Calibri"/>
                          <a:cs typeface="Times New Roman"/>
                        </a:rPr>
                        <a:t> (1991)</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University of Surrey</a:t>
                      </a:r>
                    </a:p>
                    <a:p>
                      <a:pPr>
                        <a:lnSpc>
                          <a:spcPct val="115000"/>
                        </a:lnSpc>
                        <a:spcAft>
                          <a:spcPts val="0"/>
                        </a:spcAft>
                      </a:pPr>
                      <a:r>
                        <a:rPr lang="en-AU" sz="1300" dirty="0">
                          <a:solidFill>
                            <a:schemeClr val="bg2"/>
                          </a:solidFill>
                          <a:effectLst/>
                          <a:latin typeface="Times New Roman"/>
                          <a:ea typeface="Calibri"/>
                          <a:cs typeface="Times New Roman"/>
                        </a:rPr>
                        <a:t>Guildford 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Undesirable effect.</a:t>
                      </a:r>
                    </a:p>
                    <a:p>
                      <a:pPr>
                        <a:lnSpc>
                          <a:spcPct val="115000"/>
                        </a:lnSpc>
                        <a:spcAft>
                          <a:spcPts val="0"/>
                        </a:spcAft>
                      </a:pPr>
                      <a:r>
                        <a:rPr lang="en-AU" sz="1300">
                          <a:solidFill>
                            <a:schemeClr val="bg2"/>
                          </a:solidFill>
                          <a:effectLst/>
                          <a:latin typeface="Times New Roman"/>
                          <a:ea typeface="Calibri"/>
                          <a:cs typeface="Times New Roman"/>
                        </a:rPr>
                        <a:t>Diffusion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84200">
                <a:tc>
                  <a:txBody>
                    <a:bodyPr/>
                    <a:lstStyle/>
                    <a:p>
                      <a:pPr>
                        <a:lnSpc>
                          <a:spcPct val="115000"/>
                        </a:lnSpc>
                        <a:spcAft>
                          <a:spcPts val="0"/>
                        </a:spcAft>
                      </a:pPr>
                      <a:r>
                        <a:rPr lang="en-AU" sz="1300">
                          <a:solidFill>
                            <a:schemeClr val="bg2"/>
                          </a:solidFill>
                          <a:effectLst/>
                          <a:latin typeface="Times New Roman"/>
                          <a:ea typeface="Calibri"/>
                          <a:cs typeface="Times New Roman"/>
                        </a:rPr>
                        <a:t>Tilley (1993)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err="1">
                          <a:solidFill>
                            <a:schemeClr val="bg2"/>
                          </a:solidFill>
                          <a:effectLst/>
                          <a:latin typeface="Times New Roman"/>
                          <a:ea typeface="Calibri"/>
                          <a:cs typeface="Times New Roman"/>
                        </a:rPr>
                        <a:t>Hartlepool</a:t>
                      </a:r>
                      <a:endParaRPr lang="en-AU" sz="1300" dirty="0">
                        <a:solidFill>
                          <a:schemeClr val="bg2"/>
                        </a:solidFill>
                        <a:effectLst/>
                        <a:latin typeface="Times New Roman"/>
                        <a:ea typeface="Calibri"/>
                        <a:cs typeface="Times New Roman"/>
                      </a:endParaRP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84200">
                <a:tc>
                  <a:txBody>
                    <a:bodyPr/>
                    <a:lstStyle/>
                    <a:p>
                      <a:pPr>
                        <a:lnSpc>
                          <a:spcPct val="115000"/>
                        </a:lnSpc>
                        <a:spcAft>
                          <a:spcPts val="0"/>
                        </a:spcAft>
                      </a:pPr>
                      <a:r>
                        <a:rPr lang="en-AU" sz="1300">
                          <a:solidFill>
                            <a:schemeClr val="bg2"/>
                          </a:solidFill>
                          <a:effectLst/>
                          <a:latin typeface="Times New Roman"/>
                          <a:ea typeface="Calibri"/>
                          <a:cs typeface="Times New Roman"/>
                        </a:rPr>
                        <a:t>Tilley (1993)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Bradford </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84200">
                <a:tc>
                  <a:txBody>
                    <a:bodyPr/>
                    <a:lstStyle/>
                    <a:p>
                      <a:pPr>
                        <a:lnSpc>
                          <a:spcPct val="115000"/>
                        </a:lnSpc>
                        <a:spcAft>
                          <a:spcPts val="0"/>
                        </a:spcAft>
                      </a:pPr>
                      <a:r>
                        <a:rPr lang="en-AU" sz="1300">
                          <a:solidFill>
                            <a:schemeClr val="bg2"/>
                          </a:solidFill>
                          <a:effectLst/>
                          <a:latin typeface="Times New Roman"/>
                          <a:ea typeface="Calibri"/>
                          <a:cs typeface="Times New Roman"/>
                        </a:rPr>
                        <a:t>Tilley (1993)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Coventry</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84200">
                <a:tc>
                  <a:txBody>
                    <a:bodyPr/>
                    <a:lstStyle/>
                    <a:p>
                      <a:pPr>
                        <a:lnSpc>
                          <a:spcPct val="115000"/>
                        </a:lnSpc>
                        <a:spcAft>
                          <a:spcPts val="0"/>
                        </a:spcAft>
                      </a:pPr>
                      <a:r>
                        <a:rPr lang="en-AU" sz="1300">
                          <a:solidFill>
                            <a:schemeClr val="bg2"/>
                          </a:solidFill>
                          <a:effectLst/>
                          <a:latin typeface="Times New Roman"/>
                          <a:ea typeface="Calibri"/>
                          <a:cs typeface="Times New Roman"/>
                        </a:rPr>
                        <a:t>Sarno (1996)</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London Borough of Sutton</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84200">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Hawkeye </a:t>
                      </a:r>
                      <a:br>
                        <a:rPr lang="en-AU" sz="1300">
                          <a:solidFill>
                            <a:schemeClr val="bg2"/>
                          </a:solidFill>
                          <a:effectLst/>
                          <a:latin typeface="Times New Roman"/>
                          <a:ea typeface="Calibri"/>
                          <a:cs typeface="Times New Roman"/>
                        </a:rPr>
                      </a:b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838200"/>
          </a:xfrm>
        </p:spPr>
        <p:txBody>
          <a:bodyPr/>
          <a:lstStyle/>
          <a:p>
            <a:pPr eaLnBrk="1" fontAlgn="auto" hangingPunct="1">
              <a:spcAft>
                <a:spcPts val="0"/>
              </a:spcAft>
              <a:defRPr/>
            </a:pPr>
            <a:r>
              <a:rPr lang="en-AU" sz="3800" dirty="0" smtClean="0">
                <a:solidFill>
                  <a:srgbClr val="FFC000"/>
                </a:solidFill>
              </a:rPr>
              <a:t>CCTV evaluations in other settings</a:t>
            </a:r>
            <a:endParaRPr lang="en-AU" sz="3800" dirty="0">
              <a:solidFill>
                <a:srgbClr val="FFC000"/>
              </a:solidFill>
            </a:endParaRPr>
          </a:p>
        </p:txBody>
      </p:sp>
      <p:graphicFrame>
        <p:nvGraphicFramePr>
          <p:cNvPr id="4" name="Content Placeholder 3"/>
          <p:cNvGraphicFramePr>
            <a:graphicFrameLocks noGrp="1"/>
          </p:cNvGraphicFramePr>
          <p:nvPr>
            <p:ph sz="quarter" idx="13"/>
          </p:nvPr>
        </p:nvGraphicFramePr>
        <p:xfrm>
          <a:off x="381000" y="1447800"/>
          <a:ext cx="8558213" cy="2133600"/>
        </p:xfrm>
        <a:graphic>
          <a:graphicData uri="http://schemas.openxmlformats.org/drawingml/2006/table">
            <a:tbl>
              <a:tblPr firstRow="1" firstCol="1" bandRow="1"/>
              <a:tblGrid>
                <a:gridCol w="1826774"/>
                <a:gridCol w="2989031"/>
                <a:gridCol w="3742407"/>
              </a:tblGrid>
              <a:tr h="711200">
                <a:tc>
                  <a:txBody>
                    <a:bodyPr/>
                    <a:lstStyle/>
                    <a:p>
                      <a:pPr>
                        <a:lnSpc>
                          <a:spcPct val="115000"/>
                        </a:lnSpc>
                        <a:spcAft>
                          <a:spcPts val="0"/>
                        </a:spcAft>
                      </a:pPr>
                      <a:r>
                        <a:rPr lang="en-AU" sz="1300" dirty="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City Outskirts (residential area)</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No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11200">
                <a:tc>
                  <a:txBody>
                    <a:bodyPr/>
                    <a:lstStyle/>
                    <a:p>
                      <a:pPr>
                        <a:lnSpc>
                          <a:spcPct val="115000"/>
                        </a:lnSpc>
                        <a:spcAft>
                          <a:spcPts val="0"/>
                        </a:spcAft>
                      </a:pPr>
                      <a:r>
                        <a:rPr lang="en-AU" sz="1300" dirty="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Borough (residential area)</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11200">
                <a:tc>
                  <a:txBody>
                    <a:bodyPr/>
                    <a:lstStyle/>
                    <a:p>
                      <a:pPr>
                        <a:lnSpc>
                          <a:spcPct val="115000"/>
                        </a:lnSpc>
                        <a:spcAft>
                          <a:spcPts val="0"/>
                        </a:spcAft>
                      </a:pPr>
                      <a:r>
                        <a:rPr lang="en-AU" sz="1300">
                          <a:solidFill>
                            <a:schemeClr val="bg2"/>
                          </a:solidFill>
                          <a:effectLst/>
                          <a:latin typeface="Times New Roman"/>
                          <a:ea typeface="Calibri"/>
                          <a:cs typeface="Times New Roman"/>
                        </a:rPr>
                        <a:t>Gill (2005)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City Hospital </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 </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43000"/>
          </a:xfrm>
        </p:spPr>
        <p:txBody>
          <a:bodyPr>
            <a:normAutofit fontScale="90000"/>
          </a:bodyPr>
          <a:lstStyle/>
          <a:p>
            <a:pPr eaLnBrk="1" fontAlgn="auto" hangingPunct="1">
              <a:spcAft>
                <a:spcPts val="0"/>
              </a:spcAft>
              <a:defRPr/>
            </a:pPr>
            <a:r>
              <a:rPr lang="en-AU" sz="3600" dirty="0" smtClean="0">
                <a:solidFill>
                  <a:srgbClr val="FFC000"/>
                </a:solidFill>
              </a:rPr>
              <a:t>CCTV evaluations of public space </a:t>
            </a:r>
            <a:br>
              <a:rPr lang="en-AU" sz="3600" dirty="0" smtClean="0">
                <a:solidFill>
                  <a:srgbClr val="FFC000"/>
                </a:solidFill>
              </a:rPr>
            </a:br>
            <a:r>
              <a:rPr lang="en-AU" sz="3600" dirty="0" smtClean="0">
                <a:solidFill>
                  <a:srgbClr val="FFC000"/>
                </a:solidFill>
              </a:rPr>
              <a:t>(POST Welsh &amp; Farrington)</a:t>
            </a:r>
            <a:endParaRPr lang="en-AU" sz="3600" dirty="0">
              <a:solidFill>
                <a:srgbClr val="FFC000"/>
              </a:solidFill>
            </a:endParaRPr>
          </a:p>
        </p:txBody>
      </p:sp>
      <p:graphicFrame>
        <p:nvGraphicFramePr>
          <p:cNvPr id="4" name="Content Placeholder 3"/>
          <p:cNvGraphicFramePr>
            <a:graphicFrameLocks noGrp="1"/>
          </p:cNvGraphicFramePr>
          <p:nvPr>
            <p:ph sz="quarter" idx="13"/>
          </p:nvPr>
        </p:nvGraphicFramePr>
        <p:xfrm>
          <a:off x="228600" y="1600200"/>
          <a:ext cx="8763000" cy="4648200"/>
        </p:xfrm>
        <a:graphic>
          <a:graphicData uri="http://schemas.openxmlformats.org/drawingml/2006/table">
            <a:tbl>
              <a:tblPr firstRow="1" firstCol="1" bandRow="1"/>
              <a:tblGrid>
                <a:gridCol w="2121568"/>
                <a:gridCol w="1383632"/>
                <a:gridCol w="5257800"/>
              </a:tblGrid>
              <a:tr h="1051942">
                <a:tc>
                  <a:txBody>
                    <a:bodyPr/>
                    <a:lstStyle/>
                    <a:p>
                      <a:pPr>
                        <a:lnSpc>
                          <a:spcPct val="115000"/>
                        </a:lnSpc>
                        <a:spcAft>
                          <a:spcPts val="0"/>
                        </a:spcAft>
                      </a:pPr>
                      <a:r>
                        <a:rPr lang="en-AU" sz="1300" dirty="0" err="1">
                          <a:solidFill>
                            <a:schemeClr val="bg2"/>
                          </a:solidFill>
                          <a:effectLst/>
                          <a:latin typeface="Times New Roman"/>
                          <a:ea typeface="Calibri"/>
                          <a:cs typeface="Times New Roman"/>
                        </a:rPr>
                        <a:t>Ratcliffe</a:t>
                      </a:r>
                      <a:r>
                        <a:rPr lang="en-AU" sz="1300" dirty="0">
                          <a:solidFill>
                            <a:schemeClr val="bg2"/>
                          </a:solidFill>
                          <a:effectLst/>
                          <a:latin typeface="Times New Roman"/>
                          <a:ea typeface="Calibri"/>
                          <a:cs typeface="Times New Roman"/>
                        </a:rPr>
                        <a:t> &amp; Taniguchi (</a:t>
                      </a:r>
                      <a:r>
                        <a:rPr lang="en-AU" sz="1300" dirty="0" smtClean="0">
                          <a:solidFill>
                            <a:schemeClr val="bg2"/>
                          </a:solidFill>
                          <a:effectLst/>
                          <a:latin typeface="Times New Roman"/>
                          <a:ea typeface="Calibri"/>
                          <a:cs typeface="Times New Roman"/>
                        </a:rPr>
                        <a:t>2008)</a:t>
                      </a:r>
                    </a:p>
                    <a:p>
                      <a:pPr>
                        <a:lnSpc>
                          <a:spcPct val="115000"/>
                        </a:lnSpc>
                        <a:spcAft>
                          <a:spcPts val="0"/>
                        </a:spcAft>
                      </a:pPr>
                      <a:r>
                        <a:rPr lang="en-AU" sz="1300" dirty="0" err="1" smtClean="0">
                          <a:solidFill>
                            <a:schemeClr val="bg2"/>
                          </a:solidFill>
                          <a:effectLst/>
                          <a:latin typeface="Times New Roman"/>
                          <a:ea typeface="Calibri"/>
                          <a:cs typeface="Times New Roman"/>
                        </a:rPr>
                        <a:t>Ratcliffe</a:t>
                      </a:r>
                      <a:r>
                        <a:rPr lang="en-AU" sz="1300" dirty="0">
                          <a:solidFill>
                            <a:schemeClr val="bg2"/>
                          </a:solidFill>
                          <a:effectLst/>
                          <a:latin typeface="Times New Roman"/>
                          <a:ea typeface="Calibri"/>
                          <a:cs typeface="Times New Roman"/>
                        </a:rPr>
                        <a:t>, Taniguchi, &amp; Taylor (2009)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Philadelphia </a:t>
                      </a:r>
                      <a:r>
                        <a:rPr lang="en-AU" sz="1300" dirty="0" smtClean="0">
                          <a:solidFill>
                            <a:schemeClr val="bg2"/>
                          </a:solidFill>
                          <a:effectLst/>
                          <a:latin typeface="Times New Roman"/>
                          <a:ea typeface="Calibri"/>
                          <a:cs typeface="Times New Roman"/>
                        </a:rPr>
                        <a:t>PA, US</a:t>
                      </a:r>
                      <a:endParaRPr lang="en-AU" sz="1300" dirty="0">
                        <a:solidFill>
                          <a:schemeClr val="bg2"/>
                        </a:solidFill>
                        <a:effectLst/>
                        <a:latin typeface="Times New Roman"/>
                        <a:ea typeface="Calibri"/>
                        <a:cs typeface="Times New Roman"/>
                      </a:endParaRP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Reduction in crime but there were sites that showed decrease and others with no impact.</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36742">
                <a:tc>
                  <a:txBody>
                    <a:bodyPr/>
                    <a:lstStyle/>
                    <a:p>
                      <a:pPr>
                        <a:lnSpc>
                          <a:spcPct val="115000"/>
                        </a:lnSpc>
                        <a:spcAft>
                          <a:spcPts val="0"/>
                        </a:spcAft>
                      </a:pPr>
                      <a:r>
                        <a:rPr lang="en-AU" sz="1300">
                          <a:solidFill>
                            <a:schemeClr val="bg2"/>
                          </a:solidFill>
                          <a:effectLst/>
                          <a:latin typeface="Times New Roman"/>
                          <a:ea typeface="Calibri"/>
                          <a:cs typeface="Times New Roman"/>
                        </a:rPr>
                        <a:t>Caplan, Kennedy, &amp; Petrossian (2011)</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Newark, NJ</a:t>
                      </a:r>
                    </a:p>
                    <a:p>
                      <a:pPr>
                        <a:lnSpc>
                          <a:spcPct val="115000"/>
                        </a:lnSpc>
                        <a:spcAft>
                          <a:spcPts val="0"/>
                        </a:spcAft>
                      </a:pPr>
                      <a:r>
                        <a:rPr lang="en-AU" sz="1300" dirty="0">
                          <a:solidFill>
                            <a:schemeClr val="bg2"/>
                          </a:solidFill>
                          <a:effectLst/>
                          <a:latin typeface="Times New Roman"/>
                          <a:ea typeface="Calibri"/>
                          <a:cs typeface="Times New Roman"/>
                        </a:rPr>
                        <a:t>US</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Statistically significant reduction in auto thefts, no significant displacement, small diffusion of benefits.</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36742">
                <a:tc>
                  <a:txBody>
                    <a:bodyPr/>
                    <a:lstStyle/>
                    <a:p>
                      <a:pPr>
                        <a:lnSpc>
                          <a:spcPct val="115000"/>
                        </a:lnSpc>
                        <a:spcAft>
                          <a:spcPts val="0"/>
                        </a:spcAft>
                      </a:pPr>
                      <a:r>
                        <a:rPr lang="en-AU" sz="1300">
                          <a:solidFill>
                            <a:schemeClr val="bg2"/>
                          </a:solidFill>
                          <a:effectLst/>
                          <a:latin typeface="Times New Roman"/>
                          <a:ea typeface="Calibri"/>
                          <a:cs typeface="Times New Roman"/>
                        </a:rPr>
                        <a:t>Park, Oh, &amp; Paek (2012)</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South Korea</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Reduction in number of robberies and thefts in areas with CCTV installed, no displacement effect found.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805112">
                <a:tc>
                  <a:txBody>
                    <a:bodyPr/>
                    <a:lstStyle/>
                    <a:p>
                      <a:pPr>
                        <a:lnSpc>
                          <a:spcPct val="115000"/>
                        </a:lnSpc>
                        <a:spcAft>
                          <a:spcPts val="0"/>
                        </a:spcAft>
                      </a:pPr>
                      <a:r>
                        <a:rPr lang="en-AU" sz="1300">
                          <a:solidFill>
                            <a:schemeClr val="bg2"/>
                          </a:solidFill>
                          <a:effectLst/>
                          <a:latin typeface="Times New Roman"/>
                          <a:ea typeface="Calibri"/>
                          <a:cs typeface="Times New Roman"/>
                        </a:rPr>
                        <a:t>McLean, Worden, &amp; Kim (2013)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Schenectady</a:t>
                      </a:r>
                    </a:p>
                    <a:p>
                      <a:pPr>
                        <a:lnSpc>
                          <a:spcPct val="115000"/>
                        </a:lnSpc>
                        <a:spcAft>
                          <a:spcPts val="0"/>
                        </a:spcAft>
                      </a:pPr>
                      <a:r>
                        <a:rPr lang="en-AU" sz="1300" dirty="0">
                          <a:solidFill>
                            <a:schemeClr val="bg2"/>
                          </a:solidFill>
                          <a:effectLst/>
                          <a:latin typeface="Times New Roman"/>
                          <a:ea typeface="Calibri"/>
                          <a:cs typeface="Times New Roman"/>
                        </a:rPr>
                        <a:t>New York US</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Suggested that cameras have had effects on crime, and visibility of cameras is associated with its impact on crime and disorder.</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805112">
                <a:tc>
                  <a:txBody>
                    <a:bodyPr/>
                    <a:lstStyle/>
                    <a:p>
                      <a:pPr>
                        <a:lnSpc>
                          <a:spcPct val="115000"/>
                        </a:lnSpc>
                        <a:spcAft>
                          <a:spcPts val="0"/>
                        </a:spcAft>
                      </a:pPr>
                      <a:r>
                        <a:rPr lang="en-AU" sz="1300">
                          <a:solidFill>
                            <a:schemeClr val="bg2"/>
                          </a:solidFill>
                          <a:effectLst/>
                          <a:latin typeface="Times New Roman"/>
                          <a:ea typeface="Calibri"/>
                          <a:cs typeface="Times New Roman"/>
                        </a:rPr>
                        <a:t>Cerezo (2013)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Spain</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No significant reduction in crime and there was a small increase in crime to suggest displacement for property crimes (not crimes against the person).</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912550">
                <a:tc>
                  <a:txBody>
                    <a:bodyPr/>
                    <a:lstStyle/>
                    <a:p>
                      <a:pPr>
                        <a:lnSpc>
                          <a:spcPct val="115000"/>
                        </a:lnSpc>
                        <a:spcAft>
                          <a:spcPts val="0"/>
                        </a:spcAft>
                      </a:pPr>
                      <a:r>
                        <a:rPr lang="en-AU" sz="1300">
                          <a:solidFill>
                            <a:schemeClr val="bg2"/>
                          </a:solidFill>
                          <a:effectLst/>
                          <a:latin typeface="Times New Roman"/>
                          <a:ea typeface="Calibri"/>
                          <a:cs typeface="Times New Roman"/>
                        </a:rPr>
                        <a:t>Lim, Kim, Eck, &amp; Kim (2013)</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South Korea</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No statistically significant reduction in crime or disorder, but depends on the location. Results showed diffusion of benefits were higher in serious crimes than in disorder crimes.</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228600"/>
            <a:ext cx="8763000" cy="1447800"/>
          </a:xfrm>
        </p:spPr>
        <p:txBody>
          <a:bodyPr>
            <a:normAutofit fontScale="90000"/>
          </a:bodyPr>
          <a:lstStyle/>
          <a:p>
            <a:pPr eaLnBrk="1" fontAlgn="auto" hangingPunct="1">
              <a:spcAft>
                <a:spcPts val="0"/>
              </a:spcAft>
              <a:defRPr/>
            </a:pPr>
            <a:r>
              <a:rPr lang="en-US" altLang="en-US" dirty="0" smtClean="0">
                <a:solidFill>
                  <a:srgbClr val="FFC000"/>
                </a:solidFill>
              </a:rPr>
              <a:t>Assessing the Impact of  CCTV Technology on Crime and Justice: Three Critical Issues to Consider in Australia</a:t>
            </a:r>
          </a:p>
        </p:txBody>
      </p:sp>
      <p:sp>
        <p:nvSpPr>
          <p:cNvPr id="3" name="Content Placeholder 2"/>
          <p:cNvSpPr>
            <a:spLocks noGrp="1"/>
          </p:cNvSpPr>
          <p:nvPr>
            <p:ph sz="quarter" idx="13"/>
          </p:nvPr>
        </p:nvSpPr>
        <p:spPr>
          <a:xfrm>
            <a:off x="381000" y="1905000"/>
            <a:ext cx="8534400" cy="4038600"/>
          </a:xfrm>
        </p:spPr>
        <p:txBody>
          <a:bodyPr/>
          <a:lstStyle/>
          <a:p>
            <a:pPr marL="609600" indent="-609600" eaLnBrk="1" fontAlgn="auto" hangingPunct="1">
              <a:buFontTx/>
              <a:buAutoNum type="arabicPeriod"/>
              <a:defRPr/>
            </a:pPr>
            <a:r>
              <a:rPr lang="en-US" altLang="en-US" sz="2000" dirty="0"/>
              <a:t>Is CCTV a technology in search of a program</a:t>
            </a:r>
            <a:r>
              <a:rPr lang="en-US" altLang="en-US" sz="2000" dirty="0" smtClean="0"/>
              <a:t>?</a:t>
            </a:r>
            <a:endParaRPr lang="en-US" altLang="en-US" sz="2000" dirty="0"/>
          </a:p>
          <a:p>
            <a:pPr marL="609600" indent="-609600" eaLnBrk="1" fontAlgn="auto" hangingPunct="1">
              <a:buFontTx/>
              <a:buAutoNum type="arabicPeriod" startAt="2"/>
              <a:defRPr/>
            </a:pPr>
            <a:r>
              <a:rPr lang="en-US" altLang="en-US" sz="2000" dirty="0"/>
              <a:t>Why have high quality evaluation of CCTV systems in Australia not been completed to </a:t>
            </a:r>
            <a:r>
              <a:rPr lang="en-US" altLang="en-US" sz="2000" dirty="0" smtClean="0"/>
              <a:t>date?</a:t>
            </a:r>
          </a:p>
          <a:p>
            <a:pPr marL="609600" indent="-609600" eaLnBrk="1" fontAlgn="auto" hangingPunct="1">
              <a:buFontTx/>
              <a:buAutoNum type="arabicPeriod" startAt="2"/>
              <a:defRPr/>
            </a:pPr>
            <a:r>
              <a:rPr lang="en-US" altLang="en-US" sz="2000" dirty="0" smtClean="0"/>
              <a:t>Does </a:t>
            </a:r>
            <a:r>
              <a:rPr lang="en-US" altLang="en-US" sz="2000" dirty="0"/>
              <a:t>Australia need to conduct its own RCT of the impact of CCTV on crime?</a:t>
            </a:r>
          </a:p>
          <a:p>
            <a:pPr eaLnBrk="1" fontAlgn="auto" hangingPunct="1">
              <a:buFont typeface="Arial" pitchFamily="34" charset="0"/>
              <a:buChar char="•"/>
              <a:defRPr/>
            </a:pPr>
            <a:endParaRPr lang="en-US"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3"/>
          </p:nvPr>
        </p:nvSpPr>
        <p:spPr>
          <a:xfrm>
            <a:off x="381000" y="1447800"/>
            <a:ext cx="8534400" cy="4419600"/>
          </a:xfrm>
        </p:spPr>
        <p:txBody>
          <a:bodyPr/>
          <a:lstStyle/>
          <a:p>
            <a:pPr marL="0" indent="0" algn="ctr" eaLnBrk="1" fontAlgn="auto" hangingPunct="1">
              <a:buFont typeface="Wingdings" pitchFamily="2" charset="2"/>
              <a:buNone/>
              <a:defRPr/>
            </a:pPr>
            <a:r>
              <a:rPr lang="en-AU" altLang="en-US" sz="2000" b="1" dirty="0" smtClean="0">
                <a:solidFill>
                  <a:srgbClr val="FFC000"/>
                </a:solidFill>
              </a:rPr>
              <a:t>Contact information</a:t>
            </a:r>
          </a:p>
          <a:p>
            <a:pPr marL="0" indent="0" algn="ctr" eaLnBrk="1" fontAlgn="auto" hangingPunct="1">
              <a:buFont typeface="Wingdings" pitchFamily="2" charset="2"/>
              <a:buNone/>
              <a:defRPr/>
            </a:pPr>
            <a:endParaRPr lang="en-AU" altLang="en-US" sz="2000" dirty="0" smtClean="0"/>
          </a:p>
          <a:p>
            <a:pPr marL="0" indent="0" algn="ctr" eaLnBrk="1" fontAlgn="auto" hangingPunct="1">
              <a:buFont typeface="Wingdings" pitchFamily="2" charset="2"/>
              <a:buNone/>
              <a:defRPr/>
            </a:pPr>
            <a:r>
              <a:rPr lang="en-AU" altLang="en-US" sz="2000" dirty="0" smtClean="0"/>
              <a:t>Professor James Byrne</a:t>
            </a:r>
          </a:p>
          <a:p>
            <a:pPr marL="0" indent="0" algn="ctr" eaLnBrk="1" fontAlgn="auto" hangingPunct="1">
              <a:buFont typeface="Wingdings" pitchFamily="2" charset="2"/>
              <a:buNone/>
              <a:defRPr/>
            </a:pPr>
            <a:r>
              <a:rPr lang="en-AU" altLang="en-US" sz="2000" dirty="0" smtClean="0"/>
              <a:t>James.Byrne@griffith.edu.au</a:t>
            </a:r>
          </a:p>
          <a:p>
            <a:pPr marL="0" indent="0" algn="ctr" eaLnBrk="1" fontAlgn="auto" hangingPunct="1">
              <a:buFont typeface="Wingdings" pitchFamily="2" charset="2"/>
              <a:buNone/>
              <a:defRPr/>
            </a:pPr>
            <a:endParaRPr lang="en-AU" altLang="en-US" sz="2000" dirty="0"/>
          </a:p>
          <a:p>
            <a:pPr marL="0" indent="0" algn="ctr" eaLnBrk="1" fontAlgn="auto" hangingPunct="1">
              <a:buFont typeface="Wingdings" pitchFamily="2" charset="2"/>
              <a:buNone/>
              <a:defRPr/>
            </a:pPr>
            <a:r>
              <a:rPr lang="en-AU" altLang="en-US" sz="2000" dirty="0" smtClean="0"/>
              <a:t>Jessica Ritchie</a:t>
            </a:r>
          </a:p>
          <a:p>
            <a:pPr marL="0" indent="0" algn="ctr" eaLnBrk="1" fontAlgn="auto" hangingPunct="1">
              <a:buFont typeface="Wingdings" pitchFamily="2" charset="2"/>
              <a:buNone/>
              <a:defRPr/>
            </a:pPr>
            <a:r>
              <a:rPr lang="en-AU" altLang="en-US" sz="2000" dirty="0" smtClean="0"/>
              <a:t>J.Ritchie@griffith.edu.au</a:t>
            </a:r>
            <a:endParaRPr lang="en-US" altLang="en-US" sz="2000"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7975" y="2209800"/>
            <a:ext cx="8683625" cy="4419600"/>
          </a:xfrm>
        </p:spPr>
        <p:txBody>
          <a:bodyPr>
            <a:normAutofit fontScale="25000" lnSpcReduction="20000"/>
          </a:bodyPr>
          <a:lstStyle/>
          <a:p>
            <a:pPr marL="109728" indent="0" eaLnBrk="1" fontAlgn="auto" hangingPunct="1">
              <a:lnSpc>
                <a:spcPct val="150000"/>
              </a:lnSpc>
              <a:spcAft>
                <a:spcPts val="1000"/>
              </a:spcAft>
              <a:buFont typeface="Arial" pitchFamily="34" charset="0"/>
              <a:buNone/>
              <a:defRPr/>
            </a:pPr>
            <a:r>
              <a:rPr lang="en-AU" sz="6400" b="1" dirty="0" smtClean="0"/>
              <a:t>(1) High </a:t>
            </a:r>
            <a:r>
              <a:rPr lang="en-AU" sz="6400" b="1" dirty="0"/>
              <a:t>Quality Corrections and Sentencing Research Agenda- </a:t>
            </a:r>
            <a:r>
              <a:rPr lang="en-AU" sz="5600" dirty="0"/>
              <a:t>the Centre will develop research projects focusing on evaluating the impact of current corrections and sentencing </a:t>
            </a:r>
            <a:r>
              <a:rPr lang="en-AU" sz="5600" dirty="0" smtClean="0"/>
              <a:t>strategies (adult/juvenile</a:t>
            </a:r>
            <a:r>
              <a:rPr lang="en-AU" sz="5600" dirty="0"/>
              <a:t>) in Queensland, throughout Australia, and internationally. </a:t>
            </a:r>
            <a:endParaRPr lang="en-AU" sz="5600" dirty="0" smtClean="0"/>
          </a:p>
          <a:p>
            <a:pPr marL="109728" indent="0" eaLnBrk="1" fontAlgn="auto" hangingPunct="1">
              <a:lnSpc>
                <a:spcPct val="150000"/>
              </a:lnSpc>
              <a:spcAft>
                <a:spcPts val="1000"/>
              </a:spcAft>
              <a:buFont typeface="Arial" pitchFamily="34" charset="0"/>
              <a:buNone/>
              <a:defRPr/>
            </a:pPr>
            <a:r>
              <a:rPr lang="en-AU" sz="6400" b="1" dirty="0" smtClean="0"/>
              <a:t>(</a:t>
            </a:r>
            <a:r>
              <a:rPr lang="en-AU" sz="6400" b="1" dirty="0"/>
              <a:t>2) Knowledge Exchange Seminars and Systematic, Evidence -based Policy Reviews </a:t>
            </a:r>
            <a:r>
              <a:rPr lang="en-AU" sz="5600" dirty="0" smtClean="0"/>
              <a:t>-To translate research into practice, the Centre will develop a series of executive session seminars and workshops highlighting corrections and sentencing issues in each global region.</a:t>
            </a:r>
            <a:endParaRPr lang="en-AU" sz="5600" dirty="0"/>
          </a:p>
          <a:p>
            <a:pPr marL="109728" indent="0" eaLnBrk="1" fontAlgn="auto" hangingPunct="1">
              <a:lnSpc>
                <a:spcPct val="150000"/>
              </a:lnSpc>
              <a:spcAft>
                <a:spcPts val="1000"/>
              </a:spcAft>
              <a:buFont typeface="Arial" pitchFamily="34" charset="0"/>
              <a:buNone/>
              <a:defRPr/>
            </a:pPr>
            <a:r>
              <a:rPr lang="en-AU" sz="6400" b="1" dirty="0"/>
              <a:t>(3) Global Evidence-based Corrections and Sentencing Network Development</a:t>
            </a:r>
            <a:r>
              <a:rPr lang="en-AU" sz="4800" b="1" dirty="0"/>
              <a:t>: </a:t>
            </a:r>
            <a:r>
              <a:rPr lang="en-AU" sz="5600" dirty="0"/>
              <a:t>The  Centre—through the Centre’s state of the art website-- will become a global clearinghouse for high quality, evidence-based corrections research, and a primary source of information on global corrections performance, and innovative corrections and sentencing policies and </a:t>
            </a:r>
            <a:r>
              <a:rPr lang="en-AU" sz="5600" dirty="0" smtClean="0"/>
              <a:t>practices</a:t>
            </a:r>
            <a:r>
              <a:rPr lang="en-AU" sz="5200" dirty="0" smtClean="0"/>
              <a:t>.</a:t>
            </a:r>
          </a:p>
          <a:p>
            <a:pPr marL="109728" indent="0" algn="ctr" eaLnBrk="1" fontAlgn="auto" hangingPunct="1">
              <a:lnSpc>
                <a:spcPct val="150000"/>
              </a:lnSpc>
              <a:spcAft>
                <a:spcPts val="1000"/>
              </a:spcAft>
              <a:buFont typeface="Wingdings" pitchFamily="2" charset="2"/>
              <a:buNone/>
              <a:defRPr/>
            </a:pPr>
            <a:endParaRPr lang="en-AU" sz="2900" dirty="0" smtClean="0">
              <a:solidFill>
                <a:srgbClr val="000000"/>
              </a:solidFill>
              <a:latin typeface="Arial" pitchFamily="34" charset="0"/>
              <a:ea typeface="Calibri"/>
              <a:cs typeface="Arial" pitchFamily="34" charset="0"/>
            </a:endParaRPr>
          </a:p>
          <a:p>
            <a:pPr marL="109728" indent="0" eaLnBrk="1" fontAlgn="auto" hangingPunct="1">
              <a:lnSpc>
                <a:spcPct val="150000"/>
              </a:lnSpc>
              <a:spcAft>
                <a:spcPts val="1000"/>
              </a:spcAft>
              <a:buFont typeface="Wingdings" pitchFamily="2" charset="2"/>
              <a:buNone/>
              <a:defRPr/>
            </a:pPr>
            <a:r>
              <a:rPr lang="en-AU" sz="9600" b="1" dirty="0" smtClean="0">
                <a:latin typeface="+mj-lt"/>
                <a:ea typeface="Calibri"/>
                <a:cs typeface="Arial" pitchFamily="34" charset="0"/>
              </a:rPr>
              <a:t>WEBPAGE</a:t>
            </a:r>
            <a:r>
              <a:rPr lang="en-AU" sz="9600" dirty="0" smtClean="0">
                <a:latin typeface="+mj-lt"/>
                <a:ea typeface="Calibri"/>
                <a:cs typeface="Arial" pitchFamily="34" charset="0"/>
              </a:rPr>
              <a:t>: </a:t>
            </a:r>
            <a:r>
              <a:rPr lang="en-AU" sz="9600" b="1" u="sng" dirty="0" smtClean="0">
                <a:latin typeface="+mj-lt"/>
                <a:ea typeface="Calibri"/>
                <a:cs typeface="Arial" pitchFamily="34" charset="0"/>
              </a:rPr>
              <a:t>WWW.GCECS.EDU.AU</a:t>
            </a:r>
          </a:p>
          <a:p>
            <a:pPr marL="109728" indent="0" algn="ctr" eaLnBrk="1" fontAlgn="auto" hangingPunct="1">
              <a:lnSpc>
                <a:spcPct val="150000"/>
              </a:lnSpc>
              <a:spcAft>
                <a:spcPts val="1000"/>
              </a:spcAft>
              <a:buFont typeface="Wingdings" pitchFamily="2" charset="2"/>
              <a:buNone/>
              <a:defRPr/>
            </a:pPr>
            <a:endParaRPr lang="en-AU" u="sng" dirty="0">
              <a:latin typeface="Arial" pitchFamily="34" charset="0"/>
              <a:ea typeface="Calibri"/>
              <a:cs typeface="Arial" pitchFamily="34" charset="0"/>
            </a:endParaRPr>
          </a:p>
          <a:p>
            <a:pPr marL="109728" indent="0" algn="ctr" eaLnBrk="1" fontAlgn="auto" hangingPunct="1">
              <a:lnSpc>
                <a:spcPct val="150000"/>
              </a:lnSpc>
              <a:spcAft>
                <a:spcPts val="1000"/>
              </a:spcAft>
              <a:buFont typeface="Wingdings" pitchFamily="2" charset="2"/>
              <a:buNone/>
              <a:defRPr/>
            </a:pPr>
            <a:endParaRPr lang="en-AU" sz="2900" u="sng" dirty="0">
              <a:latin typeface="Arial" pitchFamily="34" charset="0"/>
              <a:ea typeface="Calibri"/>
              <a:cs typeface="Arial" pitchFamily="34" charset="0"/>
            </a:endParaRPr>
          </a:p>
        </p:txBody>
      </p:sp>
      <p:sp>
        <p:nvSpPr>
          <p:cNvPr id="6147" name="AutoShape 2" descr="data:image/jpeg;base64,/9j/4AAQSkZJRgABAQAAAQABAAD/2wCEAAkGBhQQEBMREBIVFBMWGRQVFhcYFBgYFhQXFxUWFRUYHBcZHSYeFxokGRUVHy8gIykpLDAsFR4xNTAqNiYrLCkBCQoKDgwOGg8PGC8kHyQrKjUpLC0sKjIqLzUsLi0vNCksLC8sLCwsLCwsMDUsLCwsLCwpKTQsNCwwLCwpLS0sLP/AABEIAJUBUgMBIgACEQEDEQH/xAAcAAEAAwEAAwEAAAAAAAAAAAAABAYHBQECAwj/xABOEAABAwICBAcMBgUMAgMAAAABAAIDBBEFEgYHITETIkFRYXGBFDI0NUJyc5GhsbKzIzNSg5KTF0N0gsIWRFNUYqLB0dLh4vEl4xUko//EABsBAQACAwEBAAAAAAAAAAAAAAACAwEEBQYH/8QAPREAAgEDAQQHBQUGBwEAAAAAAAECAwQRIQUSMUETMlFhcYHRIpGhscEGFDRy8DVCQ1KS4RUlM7LC0vEj/9oADAMBAAIRAxEAPwDgoiLnH1YIiIAiIgCIiAIiIAiIgCIiAIiIAiIgCIiAIiIAiIgCIiAIiIAiIgCIiAIiIAiIgCIiAIiIAiIgCIiAIiIAiIgCIiAIiIAiIgCIiAIiIAiIgCIiAIiIAiIgCIiAIiIAiIgCIiAIiIAiIgCIiAIiIAiIgCIiAIiIAiIgCIiAIiIAp9VhZZTwVA72UytPQ5jyPa0j1FQFo2E4N3VgJYBd7XSyM85j3G3a3M3tU4x3smleXH3dQk+Dkk/NP/0zlERQN0nUGFmSKom8mFjT1ufI1jR6i4/uqCtGGDdz4BKSLPl4OV3PYyR5B+G3aSs5U5Rxg0rS56d1GuClheSX1CIigboREQBfWmpHynLGxzzzNaXH1AK76D6vhUNFRVX4M7WR7i8facd4bzAb9+7fo5MNJFf6OGJvU1o/3V0aTayzg3m2oUZ9HSjvS+Hh3mKM0OrCLill7W29hUaqwGoiF5KeVo5zG63rtZalPrPommwdI/pbGbf3rFSqDWFRSkDhshPJI0sH4jxfas9HDtKP8Tvorelb6eD/ALmKIpOKG88xG0cJJbp47lGVB6SLykwvpT0r5HZY2Oe7ma0uPqC+a1jVVPD3K5jLcNmcZB5RF+Iecty7Ou6nCO88Glf3btaPSKOf1xZlU0LmOLXtLXDeHAgjsO1ei0nW3NCWwt2GcOJ2d8I8puDzAuy2vzHpVf1c4GyqqzwoDmRNzlp3OdcBoI5RvNugLLh7W6iulfqVp95nHHd6eJxqDR6oqBeGCR7T5QbZv4jYe1dNuruuP83t1yRf6lr+LYg2mp5Ji24jaXZRsvbcOjbYLMqzWrUva9rY4mZgWgjMXNuLXBva46lNwhHizm2+0b27y6FOKSfPPqvkVOfDZGSmEtzSA5S1hDzflHEvcjoXUg0HrXi4pnjzi1vsc4FaZoDgLKekjkDRwsrWve7ls4ZmtvzAEbOe5ULTbTt9DKyGKNrnFoeS4mwBJAAAtc8U8vMnRpLMg9rV6tboLeCbXN88cXx0XmzM8WwGakLW1DMhdtaM7HEjdezSbbVGqMPkjAdJFIwHcXMc0HqJG1W7RrSFlTiraisyNJZlj+wx4ADbZjs8u3S5aPpFPC2llNTbgi1wIPlbNgHO6+6226wqakm0y2vtStbThSqU8tpZx38lx4eJgjGFxs0Ek7gBcnsC+3/x8v8ARSflu/yXV0G8Y03nH4HLckhT3lks2ltV2dRQUM5WePez84kL3igc/vGudbflaTb1L2q/rH+c74irzqh+uqPMZ8TlXGOXg6F3cOhQlWSzjGhR30UjRcxvAG8ljgB2kL4rctOPF1T5h94WGqU4brwUbNvneU3Nxxh4CIirOkEREAREQBERAERezYidoaT1AoM4PVa7S6IQV2H0vCNyycDEGyN2OHEFgftDoPZZZG5hG8EdYst40S8ApfQxfCFfRSbaZ57btWdKFOdN4eeXgYvpBgjqOodA9wcRYhwvYg7RsO49C1PVl4uZ58vxlUXWb4xf5kfuKvWrHxczz5fjKzTWJtFG1Kkquzqc5cW459zM20zwfuWtljAsxx4RnmvubdhzN/dUfRnCO66qKHySbv6GN4z/AGC3WQtB1sYSHwR1I76N2V3Sx5sPU634io2qTCQGy1R3k8E3oAs5/rJb+FR3PbwbMdo/5d02faSx58P7lh1gi2GTgc0fzWLIMFwl1XOyBhAc8nadwAaXE7OgFa/rC8W1HVH81izbV54yg+8+U9SqLM0jW2RUdOwqzjxTk/dFF9g0KgoqSdzRnl4KW8jht+rdfKNzB1beclY8F+gce8FqPRS/A5fn9jSdgBPUFisksJF2wq06qqTqPLygp2BYd3RUwwnc97QfNvd390FQ3ROG0tI7Cu7oFIG4jTE/acO0xvA9pCqitUdu4m40ZyjxSfyNuYwNAAFgAAANwA3BY7rHxt09Y+K/0cJyNHJmtx3ddzbqHSVsiwnTKAsxCpB/pHO7HWePY5bNZ+yeR2BCMriUnxS096OMi6mi9K2WtgjkaHMc8BwO4ixWufyEof6sz1u/zVEKbkso9De7Tp2c1Cabys6Y9TK9D9Hm11QYXPLAGOfcAE7C0W2+d7Fa8R1VRxQySCeRxYx7gMjdpa0kDtsoWrqMNxSdrRYBs4A5gJWgD1LUZ5QxjnO71oJPUBc+xW04Jx1ONtPaFxSuVGnLTC00M9o9VsbaYvqHv4bIXENIDWHLfLuJdblK5eh+gTK2nE5mfG7M5tmgcluU7VzsU1gVc0jnNlMcZuBGA2wadljccY23n3K+arPF49JJ/gsR3JSwkW3U721tpVKk9W1jHLjlcMFL020LbQRxyNldIXuLTmAG5pN9nUrzoToi2jBmbI55lZHcEABvlbLda5Wt76iD0jvgKi6qcQkklnbJI97WsZlDnucG8YjYCdmxZSSqYwVVZ17jZvSOfbvd+unuL5jOGCpgkgLi0PGUkbSPWqZ+iGL+syfgarNplM5lBUOY4tcGEgtJBG0biNoWM/ygqf6zP+c//NZqOKeqKNk0LqpTk6NTdWezuN5oKURRRxA3DGtYDz5Wht/Yq7pPoEyumEzpXsIYGWDQRsLjfb5y7eBPLqWBziSTFESSbkksaSSeUrOtZ2Jyx1rWxyyMbwTDZsjmi+eTbYHfsCnNpR1RpbPp1p3TjTnuy11On+iCL+sSfgavjiOqxkcT5O6ZHZGPcAWttxWk26Ny5+rTFJpK7LJNI9vByGzpHOF7s22JWk434LP6KX4HKEYxks4N26ury2rqlKrnhyXPyKBq50RbI2KuMjg5r38Swym1279/KtMWJ6B18graaISPEZebsD3ZDxHHvb23rbFKk1u6FG24VI3Ptyzladyy9Cgy6pI3OLu6JNpJ71vKbqPq3ohBXV0IJIjswE7zlkcL+xUqqx6pEjwKmbvnfrn/AGj0q26pZC6oqXOJc4sYSSbkkudckneVVFxclhHWuqFzTtKjrVN5YWNO9F+0gw01NNLA0hpkbludw2jbYb1WINU1MG2fJM53KQ5rR2DKbesqxaU1zoKKeWM2e1ji08x3A9l7qg6tMemfWOiklfIx7Hus95dZzS0gi5NthI7VbLd3kmjkWcblWs6lKe6ovVc3p6Hw0s1cOpY3TwPMkbdr2uAzsH2rjY4Dl2C3TyUpfoTFmg08wO4xyA/gK/PTdwVNWKi9D0Gxbypc05Ko8uLWvieURFSdwIiIAiIgC2HVd4vb6SX4ljy2HVd4vb6ST4ldR6xwtvfhV+ZfJlV1s+GRehb8yRaFol4BS+hi+ELPdbXhkXoW/MkWhaJeAUvoYvhCth12ce+/Z1D9dpmGs3xi/wAyP3FXrVj4uZ58vxlUbWc0jEHXG9kdunYR7wfUrRqnxYOgkpj30bs46Wv3+pwP4goR/wBRm5ewctl02uW637sfU6esvxdL50XzGqNqp8BPpX/CxSdZfi6XzovmNUbVT4CfSv8AhYrP4nkc2P7Lf5/oifrC8W1HVH81izbV54yg+8+U9XjWniwjpBAO+mcB1NYQ9x9eQdqpGrtt8SgtycIT0Dgnj/EetVzf/wBEdLZ0HHZlVvnvY/px8zXMe8FqPRS/A5Zbqs8PHopPexalj3gtR6KX4HLLdVnh49FJ72Kc+ujT2d+BuPD6MvmsXxbP9181ixqjqnRSMlZ3zHNe3raQR7lsusbxbP8AdfNYsVVdbrHU2Ak7WSf8z+SP0Fg2LMqoWTRHiuG7laeVp6QdipGszRJ8jhVwNLiAGytaLusO9eBy7Nh6h0ql6O6UTULy6IgtPfsd3runoPSPatHwzWjSyAcLnhdy3aXN7HNB9oCnvxmsM58rG52fX6WhHej9Oxrj5mdaGn/yFN6Qe4rdlXv5XYffPw8ObntxvddR6vWVRMGyR0h5mRu97gB7VmGILia9/K4vqkZRoyWFjg/RFV1feNqjqqPnNWh6QeCVHopfluWV6GY/DBXyzzOLI3iWxylxu+RrgLNB5L+pXTGNPqKSnmYya7nRyNaODkFyWEAXLbbysQkt3iX7Rtq07qMowbWI6pMyBbBqt8AHpJPeFj60fQLS+lpaPgp5cr873WyPdsNrbWtIVVJpS1OztulOpbbsItvK4LPaStb31FP6R3wFc3VD9dUeYz4nL01jaT09XFC2nkzlry48R7bDKR5QHKoWrnHoaSWZ1Q/IHNYG8VzrkOJPeg86m2ukyaVOhVWynT3XvdmHnrdhoenHi6p8w+8LDVqulWnFHPRzxRTZnvbZo4OQXNxyltgsqUazTehsbCpVKVGSqRa15rHJG/6P+CU/oovltWZ61/Dm+hZ8citmD6fUUdPCx81nNjja4cHIbEMAIuG23hUbWDjMVXVNkgfnYI2tvlc3aHPJFnAHcQrKkk48TnbLtq0L1ynBpa6tPBJ1WeH/AHUnvYtTxvwWf0UvwOWQaA4vFS1fCzuyM4N7b5XO2kttsaCeQq+4pp/RPglY2e7nMe0Dg5NpLSBvbzrFOSUdWNrW1apeKUINrC1SeDOdCHgYhSk/bt62uA9pC3VfnKCYsc17SQ5pDgRvBBuD6wtUwPWnC9obVAxP5XBpdG7pFrub1W7VilNLRmxtyyq1pRq01nCw8cTMsUgMc8rHizmveCP3j/2rrqg+uqPMZ8Tla5tJcMlOd8lO487mAu/vNuqnotpJTU1fWyPkDYpHHgyGOII4RxFg0GwsQsKKjJPJOrdVbu1nT6KSaS5PXVcNC66ceLqnzD7ws51YeMB6OT+FWnSnTijno54opsz3sIaODkFzccpbYKl6CYtHS1glndlZkeL2J2m1tjQTyLM2t9FNjb1Y2FaEoNN5wsPPA2TFPqJfMf8ACV+eW7gtkr9YFE+KRrZ9pY8D6OXaS0geSsbbuWKzTxgv2DRqUoz6SLXDimu08oiKg9GEREAREQBbDqu8Xt9JJ8Sx5bDqu8Xt9JJ8Suo9Y4W3/wAKvzL5MqutrwyL0LfmSLQdEHA0FLY3+ijHaGgH2qi618PkNRHMI3GMRBpeGktBzvNiRu2Eb+dVbAdJp6J2aF/FO1zDtY7rHIekWKlvbs3k1fubvdn0405LMf1juNT080X7sp8zB9NHdzOdw8pnbbZ0gc5WZaHYx3JWxSE2YTwcnmu2EnqNnfurUNGdOoK2zL8HN/RuO/zHeV1b+hUzWZotwMndUQ+jkPHA8mQ8vU7335wszWfbiU7NqShvWFysZzjPfy+qLdrL8Wy+dF8xqjaqfAT6V/wsXJxPGe6sAzE3ex0Ub/OZIwX7W5T2rxorjHcmCzSg8bhJGs89wYG+om/UCs7y389xSreasZUP3ulx8EVzT/Ge6a2SxuyL6JvNxSc57XZuwBX3V3ot3LDw0gtNKASDvYze1vQTvPYORU/V1ov3VPw8ovDEQdv6yTeB0gbHHsHKVoGkmmkFCLOOeXkjaeN0Fx3MHXt5gViC/fkX7RqS3Y2Fss4Szj5fVk/SBwFJUEm30UvwFZdqs8PHopPexcrSHSyetd9K6zBtbG3YwcxP2j0nssu7qtw+TuvhuDdwXBvGfKctyW2AO47juWHLemsF0LKVlY1VUazJfpd5dNY3i2f7r5rFipW1axvFs/3XzWLFCo1usXfZ/wDDS/M/kjvaZYEyjqBFEXFpjY+7iCbuLgdwGzYFwgFbtaHhzfQxe96qTd6rmsSZ1LKcp28JSeW0d3SrAWUtYKeMvLCIzdxBdxzY7QAPYujptoN3E1ssBc+HvX5rFzHcl8oHFOwbt/WF51h+NG+bB712sV0ibBilRBUcalmEbZAdzSYmDP1ch6LHkVmFr4nMjcXG7RlB59huS/m6vx1yjNV2tJsFZTNpnRlx4WBsrsxBs4gXAsBs67r10p0ddRTlh40buNE/7Tev7Q3HsPKF0tPPq6D9kj9wUMYTydF11OpScH7Ms/I+eOaPQUtXTROdJwUjInyEluZudzmkg5bACwO0HlXP0qwPuOqfCCS0WcwneWuGy9gBe9x2Ls6y/r6f9mi+KRe2kZ7sw2lrN8kX/wBeY8v9kntsfvVKSWqNW3rVEqM5PKllPx5P4YKnR0rpZGRsF3Pc1retxsPerV/JSnOKtoWPkLA0h7szc2cRueQOLYDvRuPKvloBA1kk1bIPo6WNz+t7gQ0dds3aQvGgVQ6TFY5Hm7nmZzjzl0byfaViKWmebJ3Vaearg8KEH/U1n4L5nmWmwprnNL627SWnZFvBsfJ6FDxNmHcE7ud1UZdmUSBmTeL3sL7r9tlPq9By6R7u7KIXc82M+0XcTY8XeuTjWjhpWNcainlzHLaKTORsJuRYWGxZeewxRlSlKOKsm+zP9jqYdgNIKBlXVunGeR0dosm8ZrbHN5mnlXzbT4U45eFrI7+U5sZaOkhrb2XUo8Flq8FhjgZncJ3uIzNbsHCC93EDe4LmwatawnjsZE3eXukaQ0cp4pJWcPTCKY1qbc+lruLUpaby4J6aHK0jwB1FNwbnB7XND43jc9h3Hlsdm7/NdiXAKSiYzu98r53tD+Chyjg2ndmc7l37jyHZyqPptikUr4Iad2eOnibEJPtkWBI5xZo29a6Va6mxbJIZ201WGtY9sn1UhG4h3J7+S2y6xhZeCx1arpU5VG0nneaWvdnmk+Lxw7jlV1HQSQvkpppYpGC/BTAHhOSzXM5eu/YNo+eGYEyWgqqlxdnhLA0AjKcxaDcWvy8hCj43oxUUduGZxTsa9pzMd+9yHoNiuzgPifEPOi+Jiwlrqiyc92ipU6jknKOuU9G0ms+upComYbwTDM+rEmUZ8gjy5uW1xey62MYBhtK5jZZKu72Nkbl4M8V1wL8XfsKo7tyt2sb62l/Zove9E9HoKtKSrwiqksS3s69mO4+OD4HSVk00EMkrXZc1MXloDyG3c14Dd97nYd1+bbW54HRucx4LXNJa4HeCDYj1rzT1Do3tewlrmkOaRvBBuCr9UYE3GOArIi2MkhlWL2yFouXi/LYADoc3mKJby04kqlV2k81JNwa4vk0v+Xz8Su4fo/GKKSsqi9rb5IGtIBlftudoPFuOT7LlX13tL8dbUyiOHZTQjg4WjdYbC7tsOwDpXBUZY4I2LbpHFzqcZa47FyXj294REUTaCIiAIiIAth1XeL2+kk+JY8u5g+mlTSRcFC5oZcu2sBNztO0qynJReWczalpO6odHTxnKevmbmq7jOgVJU3Jj4N58uOzT2jvT2hZ5+kyt+2z8tqfpMrfts/LarnVg+J5+lsa9ovepzSfc36ErF9V1RDxqdwmaNoA4kg7CbHsN+hKHTSRjHUeJxvkjcMpLgRMwc/G7+28HfsvcqL+kyt+2z8tqi1+nNRUNyzCGRvM6Fpt1HeD0hV70V1TsRt7qolG5jGWODTaku9aehGfWCCKppWvEkcvBOY8biWSBwdbySWZgQdoLbci9Iq0ywQ0mYMaJJJHucbNFw1oJ58rQ423nNYbVyydvMgVeTqdAsd+c578YyXSq00c2NlFhbHtYBlz5bzSHynBo725ub79vkr0wnVnVTnPORCDtJdxpDflyg7/OIK5mHaaz0zcsDYYxy5YW3PWd7u0qZ+kyt+2z8tqnvRfWOXK3uqScbaMY54ybzJ9709S/4Nq9pKexLOFePKk423ob3o9V+lWUCyxv9Jlb9tn5bU/SZW/bZ+W1WqrBcDkVdj31Z71Sab72/Q0DWN4tn+6+axYoVYMU05qqmJ0MrmFjrXAYAdjg4besBcBU1JKTyju7Ks6lpRcKmM5zp4IuGsSIyvp6xgJhkhjAcNwcC4lpPIeMN/MeZVjC6B9RKyKIZnOIGzbYX2k8wA2kqdg2ldRSAshk4h2ljgHM6dh3dllNqNYNU5pawxwg7zFGGk9puR1iyNxbyydOFxRp9FCKaXB5fxWOXjqfbTuqbJihym4YYWHrbbMOwm3YvnrH8ZTdUXy2qttkIcHcoN+29/epOK4pJVSummIL3WuQLDYA0bOoLDlnJZStXSlTw9Ixa/2+ha9G6xmIUxw6odaRozU0h3ggd502HJytuPJCj6xad0Yoo3izmUzWuF72Ldh28u0KpxSljg5pLXNIII2EEG4I6bqfjePy1jmunIJa3KLNDdhN+RZ3sxw+JWrOULlVIP2NW12NrGnjzO9rL+vp/wBmi+KReugUom7ooHni1EZydEjBcH1bfuwuBi2MyVTmumIJYwRizQOKCSN3WVHoqx0MjJYzZ7CHNPSPeE3vayZjaS+6dC37SWj708p+8tONsNFhsNIRlmncZ5hyhoIDGn1N7WFRdXHjKDql+U9cfGMZlq5eFndmfYN2CwAG4Acm8ntXrhWKPppWzREB7b2JFxtBadnUSsby3kwraf3adN435KWezL+i4eR88QH00vnyfGV8LK0/pKrftx/lNXwrdP6uaN8T3MLHtLXWjANiLHbyI93tLITuVhOmv6n/ANSZVH/wUH7S/wB0qr+EYzJSzMljcbtIJFzZ45WkcoI2LxJjMjqZtKSOCa8yAZRfMc19v7xUJYb4YJUbfEZxmk1KUn5Msmm2FtbMyogH0NU0Sx2G5xtnbYctyDb+1bkXCrqCSB2SZjo3czhb/sdS+78blNOymJBjY7OzZxmON72dvA2nZ0rrUusCrYwMc5kzRu4VgeR27Ce26y91srhG4pQUUlLGVq2m1yfB644/M6GiUj3YdXiYk0wiOTNuEtiQGX6cmwcuXnXxwHxPiHnRfExcjGdK6iraGSvGQbQxjQ1l+TYN/aSotNjMkcEtO0jg5S0vFrk5bWseTcFneRT90qSUpPCcpxeFwWGu7i8dhBduVu1jfW0v7NF73qpKbiuMSVJY6UgljGxtsAOK29uveVFPRo3KlKUq0Jrgt7PnghK2aGvIo8TsT9QPdKqmptDi8kDJo4yA2ZuSS4Bu3buPJ3xSLwxdUnVp7ke1fBpkJERRNkIiIAiIgCIiAIiIAiIgCIiAIiIAiIgCIiAIiIAiIgCIiAIiIAiIgCIiAIiIAiIgCIiAIiIAiIgCIiAIiIAiIgCIiAtdZqzrY+9YyQf2JB7n5VxKvR6pi+sp5Wjn4NxH4gLLf0W06K5Hi6f2grx68U/ev17j84HmRfoeqw6KX62Jj/OY13vC5FToFRSb6drfMLmfCQFB0HyZv0/tFSfXg14YfoYei1qp1UUru8fMzqc1w/vNv7Vy6jVAf1dV2Oi/xDv8FF0pG7DbdnLjJrxT+mTOUVzqNVNW3vXwv/ecD7W29q50+r6uZ/Ny7zXsPszXUdyS5G3DaFrPhUXvx8yuoujNo3VM76mmH3TiPWBZQZIXN75pb1gj3qOGbUakJ9Vp+Z6IvAK8rBMIiIAiIgCIiAIiIAiIgCIiAIiIAiIgCIiAIiIAi8Er6RQOf3rXO6gT7kDeOJ6IunBozVP72mmP3bgPWQAujBq7rn/qMvnSMHsBJUt1vka87uhDrVEvNFbRXen1TVJ7+WFnUXOPwge1dWm1QMH1lS4+bGG+0lykqcnyNOe17OH7+fBP0MzRbFS6sKJnfNkk86Qj2MyrsUmitJF3lNEDzlgcfW65U1RZpVPtBQXVi37kYXS0UkptFG95/stLvcF26LQCtl3QFg53ua32Xzexba1oAsBYLypqiubOfU+0NV9SCXjl+hkw1S1X9LB+J/8AoRayil0UTU/xy77V7giIrTihERAEREAREQBeC2+9EQEWbCIX9/DE7rjafeFBm0No376WLsYG/DZEWMItjWqR6smvNkSTV3Qu/UW6pJB/Eocuq6jO4St6pP8AUCiLG5HsNiN/cx4VJe9kd+qWmPeyzjtYf4FGfqgj8mpkHWxp91kRY6OPYWrat2v4j+B8JNUAG6r9cP8AzXNqNWpZ/OQfuf8A2Iii6cew26G1ruTw5/BehyqjREs/XA/d/wDJc+bCMvl3/d/3RFRKKR6C2uqs+s/giFJFl5V6IiqOxF5R5a25spcGHZvKt2f7rwiyiqtNxWh0INGC79bb9z/kupTavS/+cAfdf80RXxhFnAub+vDqy+C9DqQapMwuav8A/H/2KUzVAzyqp56o2j3krwit6KPYcSW17zP+p8F6EmPVJTjvppj1Fg/gKkx6rKMb+Fd1yf6QERZ6OPYUvaV2/wCIyXFq5oW/qCeuSQ/xKZDoXRM3UsXa3N8V0RZ3V2FEru4lxqS97J0ODwM7yCJvVG0e4KWG23IikUOTlxZ5REQiEREAREQBERAEREB//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AU" altLang="en-US"/>
          </a:p>
        </p:txBody>
      </p:sp>
      <p:pic>
        <p:nvPicPr>
          <p:cNvPr id="6148" name="Picture 4" descr="G:\nilepa\Corrections RC\GCEC Logo\Just banner for facebook.PNG"/>
          <p:cNvPicPr>
            <a:picLocks noChangeAspect="1" noChangeArrowheads="1"/>
          </p:cNvPicPr>
          <p:nvPr/>
        </p:nvPicPr>
        <p:blipFill>
          <a:blip r:embed="rId3" cstate="print"/>
          <a:srcRect/>
          <a:stretch>
            <a:fillRect/>
          </a:stretch>
        </p:blipFill>
        <p:spPr bwMode="auto">
          <a:xfrm>
            <a:off x="0" y="19050"/>
            <a:ext cx="9144000" cy="20812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228600"/>
            <a:ext cx="8610600" cy="990600"/>
          </a:xfrm>
        </p:spPr>
        <p:txBody>
          <a:bodyPr/>
          <a:lstStyle/>
          <a:p>
            <a:pPr eaLnBrk="1" fontAlgn="auto" hangingPunct="1">
              <a:spcAft>
                <a:spcPts val="0"/>
              </a:spcAft>
              <a:defRPr/>
            </a:pPr>
            <a:r>
              <a:rPr lang="en-US" altLang="en-US" dirty="0" smtClean="0">
                <a:solidFill>
                  <a:srgbClr val="FFC000"/>
                </a:solidFill>
              </a:rPr>
              <a:t>Presentation Overview</a:t>
            </a:r>
          </a:p>
        </p:txBody>
      </p:sp>
      <p:sp>
        <p:nvSpPr>
          <p:cNvPr id="5123" name="Content Placeholder 2"/>
          <p:cNvSpPr>
            <a:spLocks noGrp="1"/>
          </p:cNvSpPr>
          <p:nvPr>
            <p:ph sz="quarter" idx="13"/>
          </p:nvPr>
        </p:nvSpPr>
        <p:spPr>
          <a:xfrm>
            <a:off x="381000" y="1447800"/>
            <a:ext cx="8534400" cy="4267200"/>
          </a:xfrm>
        </p:spPr>
        <p:txBody>
          <a:bodyPr/>
          <a:lstStyle/>
          <a:p>
            <a:pPr marL="0" indent="0" eaLnBrk="1" fontAlgn="auto" hangingPunct="1">
              <a:buFont typeface="Wingdings" pitchFamily="2" charset="2"/>
              <a:buNone/>
              <a:defRPr/>
            </a:pPr>
            <a:endParaRPr lang="en-US" altLang="en-US" dirty="0" smtClean="0"/>
          </a:p>
          <a:p>
            <a:pPr eaLnBrk="1" fontAlgn="auto" hangingPunct="1">
              <a:buFont typeface="Arial" pitchFamily="34" charset="0"/>
              <a:buChar char="•"/>
              <a:defRPr/>
            </a:pPr>
            <a:r>
              <a:rPr lang="en-US" altLang="en-US" sz="2000" dirty="0" smtClean="0"/>
              <a:t>New Technology of Crime Prevention: CCTV in Global Context</a:t>
            </a:r>
          </a:p>
          <a:p>
            <a:pPr eaLnBrk="1" fontAlgn="auto" hangingPunct="1">
              <a:buFont typeface="Arial" pitchFamily="34" charset="0"/>
              <a:buChar char="•"/>
              <a:defRPr/>
            </a:pPr>
            <a:r>
              <a:rPr lang="en-US" altLang="en-US" sz="2000" dirty="0" smtClean="0"/>
              <a:t>Impact of New Technology: Global Research Review</a:t>
            </a:r>
          </a:p>
          <a:p>
            <a:pPr eaLnBrk="1" fontAlgn="auto" hangingPunct="1">
              <a:buFont typeface="Arial" pitchFamily="34" charset="0"/>
              <a:buChar char="•"/>
              <a:defRPr/>
            </a:pPr>
            <a:r>
              <a:rPr lang="en-US" altLang="en-US" sz="2000" dirty="0" smtClean="0"/>
              <a:t>The Future of CCTV: Three Issues To Consider</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228600"/>
            <a:ext cx="8610600" cy="990600"/>
          </a:xfrm>
        </p:spPr>
        <p:txBody>
          <a:bodyPr/>
          <a:lstStyle/>
          <a:p>
            <a:pPr eaLnBrk="1" fontAlgn="auto" hangingPunct="1">
              <a:spcAft>
                <a:spcPts val="0"/>
              </a:spcAft>
              <a:defRPr/>
            </a:pPr>
            <a:r>
              <a:rPr lang="en-AU" altLang="en-US" sz="3600" dirty="0" smtClean="0">
                <a:solidFill>
                  <a:srgbClr val="FFC000"/>
                </a:solidFill>
              </a:rPr>
              <a:t>CCTV Applications around the Globe</a:t>
            </a:r>
          </a:p>
        </p:txBody>
      </p:sp>
      <p:sp>
        <p:nvSpPr>
          <p:cNvPr id="6147" name="Content Placeholder 2"/>
          <p:cNvSpPr>
            <a:spLocks noGrp="1"/>
          </p:cNvSpPr>
          <p:nvPr>
            <p:ph sz="quarter" idx="13"/>
          </p:nvPr>
        </p:nvSpPr>
        <p:spPr>
          <a:xfrm>
            <a:off x="533400" y="1447800"/>
            <a:ext cx="7848600" cy="4114800"/>
          </a:xfrm>
        </p:spPr>
        <p:txBody>
          <a:bodyPr/>
          <a:lstStyle/>
          <a:p>
            <a:pPr eaLnBrk="1" fontAlgn="auto" hangingPunct="1">
              <a:buFont typeface="Arial" pitchFamily="34" charset="0"/>
              <a:buChar char="•"/>
              <a:defRPr/>
            </a:pPr>
            <a:r>
              <a:rPr lang="en-AU" altLang="en-US" sz="2000" dirty="0" smtClean="0"/>
              <a:t>CCTV in the United States</a:t>
            </a:r>
          </a:p>
          <a:p>
            <a:pPr eaLnBrk="1" fontAlgn="auto" hangingPunct="1">
              <a:buFont typeface="Arial" pitchFamily="34" charset="0"/>
              <a:buChar char="•"/>
              <a:defRPr/>
            </a:pPr>
            <a:r>
              <a:rPr lang="en-AU" altLang="en-US" sz="2000" dirty="0" smtClean="0"/>
              <a:t>CCTV In UK and Europe</a:t>
            </a:r>
          </a:p>
          <a:p>
            <a:pPr eaLnBrk="1" fontAlgn="auto" hangingPunct="1">
              <a:buFont typeface="Arial" pitchFamily="34" charset="0"/>
              <a:buChar char="•"/>
              <a:defRPr/>
            </a:pPr>
            <a:r>
              <a:rPr lang="en-AU" altLang="en-US" sz="2000" dirty="0" smtClean="0"/>
              <a:t>CCTV in China</a:t>
            </a:r>
          </a:p>
          <a:p>
            <a:pPr eaLnBrk="1" fontAlgn="auto" hangingPunct="1">
              <a:buFont typeface="Arial" pitchFamily="34" charset="0"/>
              <a:buChar char="•"/>
              <a:defRPr/>
            </a:pPr>
            <a:r>
              <a:rPr lang="en-AU" altLang="en-US" sz="2000" dirty="0" smtClean="0"/>
              <a:t>CCTV in Australia</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3"/>
          </p:nvPr>
        </p:nvSpPr>
        <p:spPr>
          <a:xfrm>
            <a:off x="533400" y="1905000"/>
            <a:ext cx="3429000" cy="4114800"/>
          </a:xfrm>
        </p:spPr>
        <p:txBody>
          <a:bodyPr/>
          <a:lstStyle/>
          <a:p>
            <a:pPr eaLnBrk="1" fontAlgn="auto" hangingPunct="1">
              <a:lnSpc>
                <a:spcPct val="90000"/>
              </a:lnSpc>
              <a:buFont typeface="Arial" pitchFamily="34" charset="0"/>
              <a:buChar char="•"/>
              <a:defRPr/>
            </a:pPr>
            <a:r>
              <a:rPr lang="en-US" altLang="en-US" sz="2400" b="1" dirty="0" smtClean="0"/>
              <a:t>Hard Technology</a:t>
            </a:r>
            <a:endParaRPr lang="en-US" altLang="en-US" sz="2400" dirty="0" smtClean="0"/>
          </a:p>
          <a:p>
            <a:pPr eaLnBrk="1" fontAlgn="auto" hangingPunct="1">
              <a:lnSpc>
                <a:spcPct val="90000"/>
              </a:lnSpc>
              <a:buFont typeface="Arial" pitchFamily="34" charset="0"/>
              <a:buChar char="•"/>
              <a:defRPr/>
            </a:pPr>
            <a:endParaRPr lang="en-US" altLang="en-US" sz="2000" dirty="0" smtClean="0"/>
          </a:p>
          <a:p>
            <a:pPr eaLnBrk="1" fontAlgn="auto" hangingPunct="1">
              <a:lnSpc>
                <a:spcPct val="90000"/>
              </a:lnSpc>
              <a:buFont typeface="Arial" pitchFamily="34" charset="0"/>
              <a:buChar char="•"/>
              <a:defRPr/>
            </a:pPr>
            <a:r>
              <a:rPr lang="en-US" altLang="en-US" sz="2000" dirty="0" smtClean="0"/>
              <a:t>CCTV &amp; police</a:t>
            </a:r>
          </a:p>
          <a:p>
            <a:pPr eaLnBrk="1" fontAlgn="auto" hangingPunct="1">
              <a:lnSpc>
                <a:spcPct val="90000"/>
              </a:lnSpc>
              <a:buFont typeface="Arial" pitchFamily="34" charset="0"/>
              <a:buChar char="•"/>
              <a:defRPr/>
            </a:pPr>
            <a:r>
              <a:rPr lang="en-US" altLang="en-US" sz="2000" dirty="0" smtClean="0"/>
              <a:t>CCTV &amp; private sector</a:t>
            </a:r>
          </a:p>
          <a:p>
            <a:pPr eaLnBrk="1" fontAlgn="auto" hangingPunct="1">
              <a:lnSpc>
                <a:spcPct val="90000"/>
              </a:lnSpc>
              <a:buFont typeface="Arial" pitchFamily="34" charset="0"/>
              <a:buChar char="•"/>
              <a:defRPr/>
            </a:pPr>
            <a:r>
              <a:rPr lang="en-US" altLang="en-US" sz="2000" dirty="0" smtClean="0"/>
              <a:t>CCTV &amp; public sector</a:t>
            </a:r>
          </a:p>
          <a:p>
            <a:pPr eaLnBrk="1" fontAlgn="auto" hangingPunct="1">
              <a:lnSpc>
                <a:spcPct val="90000"/>
              </a:lnSpc>
              <a:buFont typeface="Arial" pitchFamily="34" charset="0"/>
              <a:buChar char="•"/>
              <a:defRPr/>
            </a:pPr>
            <a:r>
              <a:rPr lang="en-US" altLang="en-US" sz="2000" dirty="0" smtClean="0"/>
              <a:t>CCTV &amp; street lighting</a:t>
            </a:r>
          </a:p>
          <a:p>
            <a:pPr marL="0" indent="0" eaLnBrk="1" fontAlgn="auto" hangingPunct="1">
              <a:lnSpc>
                <a:spcPct val="90000"/>
              </a:lnSpc>
              <a:buFont typeface="Wingdings" pitchFamily="2" charset="2"/>
              <a:buNone/>
              <a:defRPr/>
            </a:pPr>
            <a:endParaRPr lang="en-US" altLang="en-US" sz="2000" dirty="0" smtClean="0"/>
          </a:p>
          <a:p>
            <a:pPr eaLnBrk="1" fontAlgn="auto" hangingPunct="1">
              <a:lnSpc>
                <a:spcPct val="90000"/>
              </a:lnSpc>
              <a:buFontTx/>
              <a:buNone/>
              <a:defRPr/>
            </a:pPr>
            <a:endParaRPr lang="en-US" altLang="en-US" sz="2000" b="1" dirty="0" smtClean="0"/>
          </a:p>
        </p:txBody>
      </p:sp>
      <p:sp>
        <p:nvSpPr>
          <p:cNvPr id="7172" name="Rectangle 4"/>
          <p:cNvSpPr>
            <a:spLocks noGrp="1" noChangeArrowheads="1"/>
          </p:cNvSpPr>
          <p:nvPr>
            <p:ph sz="quarter" idx="14"/>
          </p:nvPr>
        </p:nvSpPr>
        <p:spPr>
          <a:xfrm>
            <a:off x="4800600" y="1981200"/>
            <a:ext cx="3810000" cy="4114800"/>
          </a:xfrm>
        </p:spPr>
        <p:txBody>
          <a:bodyPr/>
          <a:lstStyle/>
          <a:p>
            <a:pPr eaLnBrk="1" fontAlgn="auto" hangingPunct="1">
              <a:lnSpc>
                <a:spcPct val="90000"/>
              </a:lnSpc>
              <a:buFont typeface="Arial" pitchFamily="34" charset="0"/>
              <a:buChar char="•"/>
              <a:defRPr/>
            </a:pPr>
            <a:r>
              <a:rPr lang="en-US" altLang="en-US" sz="2400" b="1" dirty="0" smtClean="0"/>
              <a:t>Soft Technology</a:t>
            </a:r>
            <a:endParaRPr lang="en-US" altLang="en-US" sz="2400" dirty="0" smtClean="0"/>
          </a:p>
          <a:p>
            <a:pPr eaLnBrk="1" fontAlgn="auto" hangingPunct="1">
              <a:lnSpc>
                <a:spcPct val="90000"/>
              </a:lnSpc>
              <a:buFont typeface="Arial" pitchFamily="34" charset="0"/>
              <a:buChar char="•"/>
              <a:defRPr/>
            </a:pPr>
            <a:endParaRPr lang="en-US" altLang="en-US" sz="2000" dirty="0" smtClean="0"/>
          </a:p>
          <a:p>
            <a:pPr eaLnBrk="1" fontAlgn="auto" hangingPunct="1">
              <a:lnSpc>
                <a:spcPct val="90000"/>
              </a:lnSpc>
              <a:buFont typeface="Arial" pitchFamily="34" charset="0"/>
              <a:buChar char="•"/>
              <a:defRPr/>
            </a:pPr>
            <a:r>
              <a:rPr lang="en-US" altLang="en-US" sz="2000" dirty="0" smtClean="0"/>
              <a:t>Gunshot location &amp; CCTV</a:t>
            </a:r>
          </a:p>
          <a:p>
            <a:pPr eaLnBrk="1" fontAlgn="auto" hangingPunct="1">
              <a:lnSpc>
                <a:spcPct val="90000"/>
              </a:lnSpc>
              <a:buFont typeface="Arial" pitchFamily="34" charset="0"/>
              <a:buChar char="•"/>
              <a:defRPr/>
            </a:pPr>
            <a:r>
              <a:rPr lang="en-US" altLang="en-US" sz="2000" dirty="0" smtClean="0"/>
              <a:t>Facial recognition &amp; CCTV</a:t>
            </a:r>
          </a:p>
          <a:p>
            <a:pPr eaLnBrk="1" fontAlgn="auto" hangingPunct="1">
              <a:lnSpc>
                <a:spcPct val="90000"/>
              </a:lnSpc>
              <a:buFont typeface="Arial" pitchFamily="34" charset="0"/>
              <a:buChar char="•"/>
              <a:defRPr/>
            </a:pPr>
            <a:r>
              <a:rPr lang="en-US" altLang="en-US" sz="2000" dirty="0" smtClean="0"/>
              <a:t>Flash mobs &amp; CCTV</a:t>
            </a:r>
          </a:p>
          <a:p>
            <a:pPr eaLnBrk="1" fontAlgn="auto" hangingPunct="1">
              <a:lnSpc>
                <a:spcPct val="90000"/>
              </a:lnSpc>
              <a:buFont typeface="Arial" pitchFamily="34" charset="0"/>
              <a:buChar char="•"/>
              <a:defRPr/>
            </a:pPr>
            <a:endParaRPr lang="en-US" altLang="en-US" sz="2000" dirty="0" smtClean="0"/>
          </a:p>
          <a:p>
            <a:pPr eaLnBrk="1" fontAlgn="auto" hangingPunct="1">
              <a:lnSpc>
                <a:spcPct val="90000"/>
              </a:lnSpc>
              <a:buFont typeface="Arial" pitchFamily="34" charset="0"/>
              <a:buChar char="•"/>
              <a:defRPr/>
            </a:pPr>
            <a:endParaRPr lang="en-US" altLang="en-US" sz="2400" b="1" dirty="0" smtClean="0"/>
          </a:p>
          <a:p>
            <a:pPr eaLnBrk="1" fontAlgn="auto" hangingPunct="1">
              <a:lnSpc>
                <a:spcPct val="90000"/>
              </a:lnSpc>
              <a:buFont typeface="Arial" pitchFamily="34" charset="0"/>
              <a:buChar char="•"/>
              <a:defRPr/>
            </a:pPr>
            <a:endParaRPr lang="en-US" altLang="en-US" sz="2400" b="1" dirty="0" smtClean="0"/>
          </a:p>
          <a:p>
            <a:pPr eaLnBrk="1" fontAlgn="auto" hangingPunct="1">
              <a:lnSpc>
                <a:spcPct val="90000"/>
              </a:lnSpc>
              <a:buFontTx/>
              <a:buNone/>
              <a:defRPr/>
            </a:pPr>
            <a:endParaRPr lang="en-US" altLang="en-US" sz="2400" b="1" dirty="0" smtClean="0"/>
          </a:p>
          <a:p>
            <a:pPr eaLnBrk="1" fontAlgn="auto" hangingPunct="1">
              <a:lnSpc>
                <a:spcPct val="90000"/>
              </a:lnSpc>
              <a:buFont typeface="Arial" pitchFamily="34" charset="0"/>
              <a:buChar char="•"/>
              <a:defRPr/>
            </a:pPr>
            <a:endParaRPr lang="en-US" altLang="en-US" sz="2400" b="1" dirty="0" smtClean="0"/>
          </a:p>
          <a:p>
            <a:pPr eaLnBrk="1" fontAlgn="auto" hangingPunct="1">
              <a:lnSpc>
                <a:spcPct val="90000"/>
              </a:lnSpc>
              <a:buFontTx/>
              <a:buNone/>
              <a:defRPr/>
            </a:pPr>
            <a:endParaRPr lang="en-US" altLang="en-US" sz="2400" dirty="0" smtClean="0"/>
          </a:p>
          <a:p>
            <a:pPr eaLnBrk="1" fontAlgn="auto" hangingPunct="1">
              <a:lnSpc>
                <a:spcPct val="90000"/>
              </a:lnSpc>
              <a:buFont typeface="Arial" pitchFamily="34" charset="0"/>
              <a:buChar char="•"/>
              <a:defRPr/>
            </a:pPr>
            <a:endParaRPr lang="en-US" altLang="en-US" sz="2400" b="1" dirty="0" smtClean="0"/>
          </a:p>
          <a:p>
            <a:pPr eaLnBrk="1" fontAlgn="auto" hangingPunct="1">
              <a:lnSpc>
                <a:spcPct val="90000"/>
              </a:lnSpc>
              <a:buFontTx/>
              <a:buNone/>
              <a:defRPr/>
            </a:pPr>
            <a:endParaRPr lang="en-US" altLang="en-US" sz="2400" b="1" dirty="0" smtClean="0"/>
          </a:p>
        </p:txBody>
      </p:sp>
      <p:sp>
        <p:nvSpPr>
          <p:cNvPr id="7170" name="Rectangle 2"/>
          <p:cNvSpPr>
            <a:spLocks noGrp="1" noChangeArrowheads="1"/>
          </p:cNvSpPr>
          <p:nvPr>
            <p:ph type="title"/>
          </p:nvPr>
        </p:nvSpPr>
        <p:spPr>
          <a:xfrm>
            <a:off x="381000" y="304800"/>
            <a:ext cx="8610600" cy="1447800"/>
          </a:xfrm>
        </p:spPr>
        <p:txBody>
          <a:bodyPr>
            <a:normAutofit/>
          </a:bodyPr>
          <a:lstStyle/>
          <a:p>
            <a:pPr eaLnBrk="1" fontAlgn="auto" hangingPunct="1">
              <a:spcAft>
                <a:spcPts val="0"/>
              </a:spcAft>
              <a:defRPr/>
            </a:pPr>
            <a:r>
              <a:rPr lang="en-US" altLang="en-US" sz="3600" dirty="0" smtClean="0">
                <a:solidFill>
                  <a:srgbClr val="FFC000"/>
                </a:solidFill>
              </a:rPr>
              <a:t>The New Technology of Crime Prevention: CCTV Applications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81000" y="228600"/>
            <a:ext cx="8610600" cy="990600"/>
          </a:xfrm>
        </p:spPr>
        <p:txBody>
          <a:bodyPr/>
          <a:lstStyle/>
          <a:p>
            <a:pPr eaLnBrk="1" fontAlgn="auto" hangingPunct="1">
              <a:spcAft>
                <a:spcPts val="0"/>
              </a:spcAft>
              <a:defRPr/>
            </a:pPr>
            <a:r>
              <a:rPr lang="en-US" altLang="en-US" sz="3400" dirty="0" smtClean="0">
                <a:solidFill>
                  <a:srgbClr val="FFC000"/>
                </a:solidFill>
              </a:rPr>
              <a:t>Does CCTV Technology reduce crime?</a:t>
            </a:r>
          </a:p>
        </p:txBody>
      </p:sp>
      <p:sp>
        <p:nvSpPr>
          <p:cNvPr id="10243" name="Rectangle 3"/>
          <p:cNvSpPr>
            <a:spLocks noGrp="1" noRot="1" noChangeArrowheads="1"/>
          </p:cNvSpPr>
          <p:nvPr>
            <p:ph sz="quarter" idx="13"/>
          </p:nvPr>
        </p:nvSpPr>
        <p:spPr>
          <a:xfrm>
            <a:off x="457200" y="1524000"/>
            <a:ext cx="8153400" cy="4419600"/>
          </a:xfrm>
        </p:spPr>
        <p:txBody>
          <a:bodyPr/>
          <a:lstStyle/>
          <a:p>
            <a:pPr marL="0" indent="0" eaLnBrk="1" fontAlgn="auto" hangingPunct="1">
              <a:lnSpc>
                <a:spcPct val="90000"/>
              </a:lnSpc>
              <a:buFont typeface="Arial" pitchFamily="34" charset="0"/>
              <a:buNone/>
              <a:defRPr/>
            </a:pPr>
            <a:r>
              <a:rPr lang="en-US" altLang="en-US" sz="2000" dirty="0" smtClean="0"/>
              <a:t>Four Research Issues to consider: </a:t>
            </a:r>
          </a:p>
          <a:p>
            <a:pPr marL="514350" indent="-514350" eaLnBrk="1" fontAlgn="auto" hangingPunct="1">
              <a:lnSpc>
                <a:spcPct val="90000"/>
              </a:lnSpc>
              <a:buFont typeface="+mj-lt"/>
              <a:buAutoNum type="arabicPeriod"/>
              <a:defRPr/>
            </a:pPr>
            <a:r>
              <a:rPr lang="en-US" altLang="en-US" sz="2000" dirty="0" smtClean="0"/>
              <a:t>Research on the reliability of the technology? </a:t>
            </a:r>
          </a:p>
          <a:p>
            <a:pPr marL="514350" indent="-514350" eaLnBrk="1" fontAlgn="auto" hangingPunct="1">
              <a:lnSpc>
                <a:spcPct val="90000"/>
              </a:lnSpc>
              <a:buFont typeface="+mj-lt"/>
              <a:buAutoNum type="arabicPeriod"/>
              <a:defRPr/>
            </a:pPr>
            <a:r>
              <a:rPr lang="en-US" altLang="en-US" sz="2000" dirty="0" smtClean="0"/>
              <a:t>Training on the use of technology? </a:t>
            </a:r>
          </a:p>
          <a:p>
            <a:pPr marL="514350" indent="-514350" eaLnBrk="1" fontAlgn="auto" hangingPunct="1">
              <a:lnSpc>
                <a:spcPct val="90000"/>
              </a:lnSpc>
              <a:buFont typeface="+mj-lt"/>
              <a:buAutoNum type="arabicPeriod"/>
              <a:defRPr/>
            </a:pPr>
            <a:r>
              <a:rPr lang="en-US" altLang="en-US" sz="2000" dirty="0" smtClean="0"/>
              <a:t>Research on the impact of the technology on key outcome measures?</a:t>
            </a:r>
          </a:p>
          <a:p>
            <a:pPr marL="514350" indent="-514350" eaLnBrk="1" fontAlgn="auto" hangingPunct="1">
              <a:lnSpc>
                <a:spcPct val="90000"/>
              </a:lnSpc>
              <a:buFont typeface="+mj-lt"/>
              <a:buAutoNum type="arabicPeriod"/>
              <a:defRPr/>
            </a:pPr>
            <a:r>
              <a:rPr lang="en-US" altLang="en-US" sz="2000" dirty="0" smtClean="0"/>
              <a:t>Cost effectiveness of technology acquisition?</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228600"/>
            <a:ext cx="8686800" cy="1447800"/>
          </a:xfrm>
        </p:spPr>
        <p:txBody>
          <a:bodyPr>
            <a:normAutofit/>
          </a:bodyPr>
          <a:lstStyle/>
          <a:p>
            <a:pPr eaLnBrk="1" fontAlgn="auto" hangingPunct="1">
              <a:spcAft>
                <a:spcPts val="0"/>
              </a:spcAft>
              <a:defRPr/>
            </a:pPr>
            <a:r>
              <a:rPr lang="en-US" altLang="en-US" sz="4000" dirty="0" smtClean="0">
                <a:solidFill>
                  <a:srgbClr val="FFC000"/>
                </a:solidFill>
              </a:rPr>
              <a:t>Evidence of Impact  of CCTV Technology on Crime</a:t>
            </a:r>
          </a:p>
        </p:txBody>
      </p:sp>
      <p:sp>
        <p:nvSpPr>
          <p:cNvPr id="11267" name="Rectangle 3"/>
          <p:cNvSpPr>
            <a:spLocks noGrp="1" noChangeArrowheads="1"/>
          </p:cNvSpPr>
          <p:nvPr>
            <p:ph sz="quarter" idx="13"/>
          </p:nvPr>
        </p:nvSpPr>
        <p:spPr>
          <a:xfrm>
            <a:off x="381000" y="1905000"/>
            <a:ext cx="8458200" cy="4267200"/>
          </a:xfrm>
        </p:spPr>
        <p:txBody>
          <a:bodyPr/>
          <a:lstStyle/>
          <a:p>
            <a:pPr eaLnBrk="1" fontAlgn="auto" hangingPunct="1">
              <a:lnSpc>
                <a:spcPct val="90000"/>
              </a:lnSpc>
              <a:buFont typeface="Arial" pitchFamily="34" charset="0"/>
              <a:buChar char="•"/>
              <a:defRPr/>
            </a:pPr>
            <a:r>
              <a:rPr lang="en-US" altLang="en-US" sz="2000" b="1" dirty="0" smtClean="0">
                <a:latin typeface="+mj-lt"/>
                <a:cs typeface="Times New Roman" panose="02020603050405020304" pitchFamily="18" charset="0"/>
              </a:rPr>
              <a:t>National Research Council </a:t>
            </a:r>
            <a:r>
              <a:rPr lang="en-US" altLang="en-US" sz="2000" dirty="0" smtClean="0">
                <a:latin typeface="+mj-lt"/>
                <a:cs typeface="Times New Roman" panose="02020603050405020304" pitchFamily="18" charset="0"/>
              </a:rPr>
              <a:t>review of police performance (2004) in the United States revealed that there was no evidence of improved performance linked to recent police innovations, including CCTV (and other recent innovations).</a:t>
            </a:r>
          </a:p>
          <a:p>
            <a:pPr eaLnBrk="1" fontAlgn="auto" hangingPunct="1">
              <a:lnSpc>
                <a:spcPct val="90000"/>
              </a:lnSpc>
              <a:buFont typeface="Arial" pitchFamily="34" charset="0"/>
              <a:buChar char="•"/>
              <a:defRPr/>
            </a:pPr>
            <a:r>
              <a:rPr lang="en-US" altLang="en-US" sz="2000" b="1" dirty="0" smtClean="0">
                <a:latin typeface="+mj-lt"/>
                <a:cs typeface="Times New Roman" panose="02020603050405020304" pitchFamily="18" charset="0"/>
              </a:rPr>
              <a:t>Campbell Collaborative </a:t>
            </a:r>
            <a:r>
              <a:rPr lang="en-US" altLang="en-US" sz="2000" dirty="0" smtClean="0">
                <a:latin typeface="+mj-lt"/>
                <a:cs typeface="Times New Roman" panose="02020603050405020304" pitchFamily="18" charset="0"/>
              </a:rPr>
              <a:t>Evidence-Based Review of CCTV by Welsh and Farrington (2008) revealed selected crime prevention effects, which varied within and across global regions.</a:t>
            </a:r>
          </a:p>
          <a:p>
            <a:pPr eaLnBrk="1" fontAlgn="auto" hangingPunct="1">
              <a:lnSpc>
                <a:spcPct val="90000"/>
              </a:lnSpc>
              <a:buFont typeface="Arial" pitchFamily="34" charset="0"/>
              <a:buChar char="•"/>
              <a:defRPr/>
            </a:pPr>
            <a:r>
              <a:rPr lang="en-US" altLang="en-US" sz="2000" dirty="0" smtClean="0">
                <a:latin typeface="+mj-lt"/>
                <a:cs typeface="Times New Roman" panose="02020603050405020304" pitchFamily="18" charset="0"/>
              </a:rPr>
              <a:t>Our review of the recent research underscores the need for quality research that is high quality and Australia-based.</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274638"/>
            <a:ext cx="7924800" cy="1325562"/>
          </a:xfrm>
        </p:spPr>
        <p:txBody>
          <a:bodyPr>
            <a:normAutofit/>
          </a:bodyPr>
          <a:lstStyle/>
          <a:p>
            <a:pPr eaLnBrk="1" fontAlgn="auto" hangingPunct="1">
              <a:spcAft>
                <a:spcPts val="0"/>
              </a:spcAft>
              <a:defRPr/>
            </a:pPr>
            <a:r>
              <a:rPr lang="en-AU" altLang="en-US" sz="2600" dirty="0" smtClean="0">
                <a:solidFill>
                  <a:srgbClr val="FFC000"/>
                </a:solidFill>
              </a:rPr>
              <a:t>Welsh, B.C. &amp; Farrington, D.P. (2008). Effects of closed circuit television surveillance on crime. </a:t>
            </a:r>
            <a:r>
              <a:rPr lang="en-AU" altLang="en-US" sz="2600" i="1" dirty="0" smtClean="0">
                <a:solidFill>
                  <a:srgbClr val="FFC000"/>
                </a:solidFill>
              </a:rPr>
              <a:t>Campbell Systematic Review.</a:t>
            </a:r>
            <a:endParaRPr lang="en-US" altLang="en-US" sz="2600" dirty="0" smtClean="0">
              <a:solidFill>
                <a:srgbClr val="FFC000"/>
              </a:solidFill>
            </a:endParaRPr>
          </a:p>
        </p:txBody>
      </p:sp>
      <p:graphicFrame>
        <p:nvGraphicFramePr>
          <p:cNvPr id="5" name="Content Placeholder 4"/>
          <p:cNvGraphicFramePr>
            <a:graphicFrameLocks noGrp="1"/>
          </p:cNvGraphicFramePr>
          <p:nvPr>
            <p:ph sz="quarter" idx="13"/>
          </p:nvPr>
        </p:nvGraphicFramePr>
        <p:xfrm>
          <a:off x="533400" y="1981200"/>
          <a:ext cx="8382000" cy="4038601"/>
        </p:xfrm>
        <a:graphic>
          <a:graphicData uri="http://schemas.openxmlformats.org/drawingml/2006/table">
            <a:tbl>
              <a:tblPr firstRow="1" firstCol="1" bandRow="1"/>
              <a:tblGrid>
                <a:gridCol w="2819754"/>
                <a:gridCol w="836225"/>
                <a:gridCol w="802532"/>
                <a:gridCol w="980872"/>
                <a:gridCol w="1070043"/>
                <a:gridCol w="920709"/>
                <a:gridCol w="951865"/>
              </a:tblGrid>
              <a:tr h="576943">
                <a:tc>
                  <a:txBody>
                    <a:bodyPr/>
                    <a:lstStyle/>
                    <a:p>
                      <a:pPr algn="just">
                        <a:lnSpc>
                          <a:spcPct val="115000"/>
                        </a:lnSpc>
                        <a:spcAft>
                          <a:spcPts val="0"/>
                        </a:spcAft>
                      </a:pPr>
                      <a:r>
                        <a:rPr lang="en-AU" sz="1400" b="1" dirty="0">
                          <a:solidFill>
                            <a:schemeClr val="bg2"/>
                          </a:solidFill>
                          <a:effectLst/>
                          <a:latin typeface="Times New Roman"/>
                          <a:ea typeface="Calibri"/>
                          <a:cs typeface="Times New Roman"/>
                        </a:rPr>
                        <a:t>Location</a:t>
                      </a:r>
                      <a:endParaRPr lang="en-US" sz="1400" b="1"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1" dirty="0">
                          <a:solidFill>
                            <a:schemeClr val="bg2"/>
                          </a:solidFill>
                          <a:effectLst/>
                          <a:latin typeface="Times New Roman"/>
                          <a:ea typeface="Calibri"/>
                          <a:cs typeface="Times New Roman"/>
                        </a:rPr>
                        <a:t>UK</a:t>
                      </a:r>
                      <a:endParaRPr lang="en-US" sz="1400" b="1"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1" dirty="0">
                          <a:solidFill>
                            <a:schemeClr val="bg2"/>
                          </a:solidFill>
                          <a:effectLst/>
                          <a:latin typeface="Times New Roman"/>
                          <a:ea typeface="Calibri"/>
                          <a:cs typeface="Times New Roman"/>
                        </a:rPr>
                        <a:t>US</a:t>
                      </a:r>
                      <a:endParaRPr lang="en-US" sz="1400" b="1"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1">
                          <a:solidFill>
                            <a:schemeClr val="bg2"/>
                          </a:solidFill>
                          <a:effectLst/>
                          <a:latin typeface="Times New Roman"/>
                          <a:ea typeface="Calibri"/>
                          <a:cs typeface="Times New Roman"/>
                        </a:rPr>
                        <a:t>Sweden</a:t>
                      </a:r>
                      <a:endParaRPr lang="en-US" sz="1400" b="1">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1">
                          <a:solidFill>
                            <a:schemeClr val="bg2"/>
                          </a:solidFill>
                          <a:effectLst/>
                          <a:latin typeface="Times New Roman"/>
                          <a:ea typeface="Calibri"/>
                          <a:cs typeface="Times New Roman"/>
                        </a:rPr>
                        <a:t>Norway</a:t>
                      </a:r>
                      <a:endParaRPr lang="en-US" sz="1400" b="1">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1">
                          <a:solidFill>
                            <a:schemeClr val="bg2"/>
                          </a:solidFill>
                          <a:effectLst/>
                          <a:latin typeface="Times New Roman"/>
                          <a:ea typeface="Calibri"/>
                          <a:cs typeface="Times New Roman"/>
                        </a:rPr>
                        <a:t>Canada</a:t>
                      </a:r>
                      <a:endParaRPr lang="en-US" sz="1400" b="1">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1" dirty="0">
                          <a:solidFill>
                            <a:schemeClr val="bg2"/>
                          </a:solidFill>
                          <a:effectLst/>
                          <a:latin typeface="Times New Roman"/>
                          <a:ea typeface="Calibri"/>
                          <a:cs typeface="Times New Roman"/>
                        </a:rPr>
                        <a:t>Total</a:t>
                      </a:r>
                      <a:endParaRPr lang="en-US" sz="1400" b="1"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6943">
                <a:tc>
                  <a:txBody>
                    <a:bodyPr/>
                    <a:lstStyle/>
                    <a:p>
                      <a:pPr algn="just">
                        <a:lnSpc>
                          <a:spcPct val="115000"/>
                        </a:lnSpc>
                        <a:spcAft>
                          <a:spcPts val="0"/>
                        </a:spcAft>
                      </a:pPr>
                      <a:r>
                        <a:rPr lang="en-AU" sz="1400" b="0" dirty="0">
                          <a:solidFill>
                            <a:schemeClr val="bg2"/>
                          </a:solidFill>
                          <a:effectLst/>
                          <a:latin typeface="Times New Roman"/>
                          <a:ea typeface="Calibri"/>
                          <a:cs typeface="Times New Roman"/>
                        </a:rPr>
                        <a:t>City and Town </a:t>
                      </a:r>
                      <a:r>
                        <a:rPr lang="en-AU" sz="1400" b="0" dirty="0" smtClean="0">
                          <a:solidFill>
                            <a:schemeClr val="bg2"/>
                          </a:solidFill>
                          <a:effectLst/>
                          <a:latin typeface="Times New Roman"/>
                          <a:ea typeface="Calibri"/>
                          <a:cs typeface="Times New Roman"/>
                        </a:rPr>
                        <a:t>Centres</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17</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3</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1</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1</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22</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6943">
                <a:tc>
                  <a:txBody>
                    <a:bodyPr/>
                    <a:lstStyle/>
                    <a:p>
                      <a:pPr algn="just">
                        <a:lnSpc>
                          <a:spcPct val="115000"/>
                        </a:lnSpc>
                        <a:spcAft>
                          <a:spcPts val="0"/>
                        </a:spcAft>
                      </a:pPr>
                      <a:r>
                        <a:rPr lang="en-AU" sz="1400" b="0">
                          <a:solidFill>
                            <a:schemeClr val="bg2"/>
                          </a:solidFill>
                          <a:effectLst/>
                          <a:latin typeface="Times New Roman"/>
                          <a:ea typeface="Calibri"/>
                          <a:cs typeface="Times New Roman"/>
                        </a:rPr>
                        <a:t>Public Housing</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7</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2</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9</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6943">
                <a:tc>
                  <a:txBody>
                    <a:bodyPr/>
                    <a:lstStyle/>
                    <a:p>
                      <a:pPr algn="just">
                        <a:lnSpc>
                          <a:spcPct val="115000"/>
                        </a:lnSpc>
                        <a:spcAft>
                          <a:spcPts val="0"/>
                        </a:spcAft>
                      </a:pPr>
                      <a:r>
                        <a:rPr lang="en-AU" sz="1400" b="0">
                          <a:solidFill>
                            <a:schemeClr val="bg2"/>
                          </a:solidFill>
                          <a:effectLst/>
                          <a:latin typeface="Times New Roman"/>
                          <a:ea typeface="Calibri"/>
                          <a:cs typeface="Times New Roman"/>
                        </a:rPr>
                        <a:t>Public Transport</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3</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1</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4</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6943">
                <a:tc>
                  <a:txBody>
                    <a:bodyPr/>
                    <a:lstStyle/>
                    <a:p>
                      <a:pPr algn="just">
                        <a:lnSpc>
                          <a:spcPct val="115000"/>
                        </a:lnSpc>
                        <a:spcAft>
                          <a:spcPts val="0"/>
                        </a:spcAft>
                      </a:pPr>
                      <a:r>
                        <a:rPr lang="en-AU" sz="1400" b="0">
                          <a:solidFill>
                            <a:schemeClr val="bg2"/>
                          </a:solidFill>
                          <a:effectLst/>
                          <a:latin typeface="Times New Roman"/>
                          <a:ea typeface="Calibri"/>
                          <a:cs typeface="Times New Roman"/>
                        </a:rPr>
                        <a:t>Car Parks</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6</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6</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6943">
                <a:tc>
                  <a:txBody>
                    <a:bodyPr/>
                    <a:lstStyle/>
                    <a:p>
                      <a:pPr algn="just">
                        <a:lnSpc>
                          <a:spcPct val="115000"/>
                        </a:lnSpc>
                        <a:spcAft>
                          <a:spcPts val="0"/>
                        </a:spcAft>
                      </a:pPr>
                      <a:r>
                        <a:rPr lang="en-AU" sz="1400" b="0">
                          <a:solidFill>
                            <a:schemeClr val="bg2"/>
                          </a:solidFill>
                          <a:effectLst/>
                          <a:latin typeface="Times New Roman"/>
                          <a:ea typeface="Calibri"/>
                          <a:cs typeface="Times New Roman"/>
                        </a:rPr>
                        <a:t>Other Settings</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3</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a:solidFill>
                            <a:schemeClr val="bg2"/>
                          </a:solidFill>
                          <a:effectLst/>
                          <a:latin typeface="Times New Roman"/>
                          <a:ea typeface="Calibri"/>
                          <a:cs typeface="Times New Roman"/>
                        </a:rPr>
                        <a:t>-</a:t>
                      </a:r>
                      <a:endParaRPr lang="en-US" sz="1400" b="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3</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76943">
                <a:tc gridSpan="6">
                  <a:txBody>
                    <a:bodyPr/>
                    <a:lstStyle/>
                    <a:p>
                      <a:pPr algn="ctr">
                        <a:lnSpc>
                          <a:spcPct val="115000"/>
                        </a:lnSpc>
                        <a:spcAft>
                          <a:spcPts val="0"/>
                        </a:spcAft>
                      </a:pPr>
                      <a:r>
                        <a:rPr lang="en-AU" sz="1400" b="0" dirty="0">
                          <a:solidFill>
                            <a:schemeClr val="bg2"/>
                          </a:solidFill>
                          <a:effectLst/>
                          <a:latin typeface="Times New Roman"/>
                          <a:ea typeface="Calibri"/>
                          <a:cs typeface="Times New Roman"/>
                        </a:rPr>
                        <a:t> </a:t>
                      </a:r>
                      <a:endParaRPr lang="en-US" sz="1400" b="0"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5000"/>
                        </a:lnSpc>
                        <a:spcAft>
                          <a:spcPts val="0"/>
                        </a:spcAft>
                      </a:pPr>
                      <a:r>
                        <a:rPr lang="en-AU" sz="1400" b="1" dirty="0">
                          <a:solidFill>
                            <a:schemeClr val="bg2"/>
                          </a:solidFill>
                          <a:effectLst/>
                          <a:latin typeface="Times New Roman"/>
                          <a:ea typeface="Calibri"/>
                          <a:cs typeface="Times New Roman"/>
                        </a:rPr>
                        <a:t>44</a:t>
                      </a:r>
                      <a:endParaRPr lang="en-US" sz="1400" b="1" dirty="0">
                        <a:solidFill>
                          <a:schemeClr val="bg2"/>
                        </a:solidFill>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928688"/>
          </a:xfrm>
        </p:spPr>
        <p:txBody>
          <a:bodyPr>
            <a:normAutofit/>
          </a:bodyPr>
          <a:lstStyle/>
          <a:p>
            <a:pPr eaLnBrk="1" fontAlgn="auto" hangingPunct="1">
              <a:spcAft>
                <a:spcPts val="0"/>
              </a:spcAft>
              <a:defRPr/>
            </a:pPr>
            <a:r>
              <a:rPr lang="en-AU" dirty="0" smtClean="0">
                <a:solidFill>
                  <a:srgbClr val="FFC000"/>
                </a:solidFill>
              </a:rPr>
              <a:t>CCTV evaluations of City and Town Centres</a:t>
            </a:r>
            <a:endParaRPr lang="en-AU" dirty="0">
              <a:solidFill>
                <a:srgbClr val="FFC000"/>
              </a:solidFill>
            </a:endParaRPr>
          </a:p>
        </p:txBody>
      </p:sp>
      <p:graphicFrame>
        <p:nvGraphicFramePr>
          <p:cNvPr id="4" name="Content Placeholder 3"/>
          <p:cNvGraphicFramePr>
            <a:graphicFrameLocks noGrp="1"/>
          </p:cNvGraphicFramePr>
          <p:nvPr>
            <p:ph sz="quarter" idx="13"/>
          </p:nvPr>
        </p:nvGraphicFramePr>
        <p:xfrm>
          <a:off x="381000" y="990600"/>
          <a:ext cx="8382000" cy="5619750"/>
        </p:xfrm>
        <a:graphic>
          <a:graphicData uri="http://schemas.openxmlformats.org/drawingml/2006/table">
            <a:tbl>
              <a:tblPr firstRow="1" firstCol="1" bandRow="1"/>
              <a:tblGrid>
                <a:gridCol w="1789162"/>
                <a:gridCol w="2531457"/>
                <a:gridCol w="4061381"/>
              </a:tblGrid>
              <a:tr h="468313">
                <a:tc>
                  <a:txBody>
                    <a:bodyPr/>
                    <a:lstStyle/>
                    <a:p>
                      <a:pPr>
                        <a:lnSpc>
                          <a:spcPct val="115000"/>
                        </a:lnSpc>
                        <a:spcAft>
                          <a:spcPts val="0"/>
                        </a:spcAft>
                      </a:pPr>
                      <a:r>
                        <a:rPr lang="en-AU" sz="1300" dirty="0">
                          <a:solidFill>
                            <a:schemeClr val="bg2"/>
                          </a:solidFill>
                          <a:effectLst/>
                          <a:latin typeface="Times New Roman"/>
                          <a:ea typeface="Calibri"/>
                          <a:cs typeface="Times New Roman"/>
                        </a:rPr>
                        <a:t>Brown (1995)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Newcastle-Upon-Tyne</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Undesirable effect.</a:t>
                      </a:r>
                    </a:p>
                    <a:p>
                      <a:pPr>
                        <a:lnSpc>
                          <a:spcPct val="115000"/>
                        </a:lnSpc>
                        <a:spcAft>
                          <a:spcPts val="0"/>
                        </a:spcAft>
                      </a:pPr>
                      <a:r>
                        <a:rPr lang="en-AU" sz="1300">
                          <a:solidFill>
                            <a:schemeClr val="bg2"/>
                          </a:solidFill>
                          <a:effectLst/>
                          <a:latin typeface="Times New Roman"/>
                          <a:ea typeface="Calibri"/>
                          <a:cs typeface="Times New Roman"/>
                        </a:rPr>
                        <a:t>Some displacement and diffusion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313">
                <a:tc>
                  <a:txBody>
                    <a:bodyPr/>
                    <a:lstStyle/>
                    <a:p>
                      <a:pPr>
                        <a:lnSpc>
                          <a:spcPct val="115000"/>
                        </a:lnSpc>
                        <a:spcAft>
                          <a:spcPts val="0"/>
                        </a:spcAft>
                      </a:pPr>
                      <a:r>
                        <a:rPr lang="en-AU" sz="1300" dirty="0">
                          <a:solidFill>
                            <a:schemeClr val="bg2"/>
                          </a:solidFill>
                          <a:effectLst/>
                          <a:latin typeface="Times New Roman"/>
                          <a:ea typeface="Calibri"/>
                          <a:cs typeface="Times New Roman"/>
                        </a:rPr>
                        <a:t>Brown (1995)</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Birmingham</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313">
                <a:tc>
                  <a:txBody>
                    <a:bodyPr/>
                    <a:lstStyle/>
                    <a:p>
                      <a:pPr>
                        <a:lnSpc>
                          <a:spcPct val="115000"/>
                        </a:lnSpc>
                        <a:spcAft>
                          <a:spcPts val="0"/>
                        </a:spcAft>
                      </a:pPr>
                      <a:r>
                        <a:rPr lang="en-AU" sz="1300">
                          <a:solidFill>
                            <a:schemeClr val="bg2"/>
                          </a:solidFill>
                          <a:effectLst/>
                          <a:latin typeface="Times New Roman"/>
                          <a:ea typeface="Calibri"/>
                          <a:cs typeface="Times New Roman"/>
                        </a:rPr>
                        <a:t>Sarno (1996)</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London Borough of Sutton</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Undesirable effect.</a:t>
                      </a:r>
                    </a:p>
                    <a:p>
                      <a:pPr>
                        <a:lnSpc>
                          <a:spcPct val="115000"/>
                        </a:lnSpc>
                        <a:spcAft>
                          <a:spcPts val="0"/>
                        </a:spcAft>
                      </a:pPr>
                      <a:r>
                        <a:rPr lang="en-AU" sz="1300">
                          <a:solidFill>
                            <a:schemeClr val="bg2"/>
                          </a:solidFill>
                          <a:effectLst/>
                          <a:latin typeface="Times New Roman"/>
                          <a:ea typeface="Calibri"/>
                          <a:cs typeface="Times New Roman"/>
                        </a:rPr>
                        <a:t>Displacement/diffusion not measured.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313">
                <a:tc>
                  <a:txBody>
                    <a:bodyPr/>
                    <a:lstStyle/>
                    <a:p>
                      <a:pPr>
                        <a:lnSpc>
                          <a:spcPct val="115000"/>
                        </a:lnSpc>
                        <a:spcAft>
                          <a:spcPts val="0"/>
                        </a:spcAft>
                      </a:pPr>
                      <a:r>
                        <a:rPr lang="en-AU" sz="1300">
                          <a:solidFill>
                            <a:schemeClr val="bg2"/>
                          </a:solidFill>
                          <a:effectLst/>
                          <a:latin typeface="Times New Roman"/>
                          <a:ea typeface="Calibri"/>
                          <a:cs typeface="Times New Roman"/>
                        </a:rPr>
                        <a:t>Skinns (1998)</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Doncaster</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No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313">
                <a:tc>
                  <a:txBody>
                    <a:bodyPr/>
                    <a:lstStyle/>
                    <a:p>
                      <a:pPr>
                        <a:lnSpc>
                          <a:spcPct val="115000"/>
                        </a:lnSpc>
                        <a:spcAft>
                          <a:spcPts val="0"/>
                        </a:spcAft>
                      </a:pPr>
                      <a:r>
                        <a:rPr lang="en-AU" sz="1300">
                          <a:solidFill>
                            <a:schemeClr val="bg2"/>
                          </a:solidFill>
                          <a:effectLst/>
                          <a:latin typeface="Times New Roman"/>
                          <a:ea typeface="Calibri"/>
                          <a:cs typeface="Times New Roman"/>
                        </a:rPr>
                        <a:t>Squires (1998)</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Ilford</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Desirable effect.</a:t>
                      </a:r>
                    </a:p>
                    <a:p>
                      <a:pPr>
                        <a:lnSpc>
                          <a:spcPct val="115000"/>
                        </a:lnSpc>
                        <a:spcAft>
                          <a:spcPts val="0"/>
                        </a:spcAft>
                      </a:pPr>
                      <a:r>
                        <a:rPr lang="en-AU" sz="1300">
                          <a:solidFill>
                            <a:schemeClr val="bg2"/>
                          </a:solidFill>
                          <a:effectLst/>
                          <a:latin typeface="Times New Roman"/>
                          <a:ea typeface="Calibri"/>
                          <a:cs typeface="Times New Roman"/>
                        </a:rPr>
                        <a:t>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313">
                <a:tc>
                  <a:txBody>
                    <a:bodyPr/>
                    <a:lstStyle/>
                    <a:p>
                      <a:pPr>
                        <a:lnSpc>
                          <a:spcPct val="115000"/>
                        </a:lnSpc>
                        <a:spcAft>
                          <a:spcPts val="0"/>
                        </a:spcAft>
                      </a:pPr>
                      <a:r>
                        <a:rPr lang="en-AU" sz="1300" dirty="0">
                          <a:solidFill>
                            <a:schemeClr val="bg2"/>
                          </a:solidFill>
                          <a:effectLst/>
                          <a:latin typeface="Times New Roman"/>
                          <a:ea typeface="Calibri"/>
                          <a:cs typeface="Times New Roman"/>
                        </a:rPr>
                        <a:t>Armitage (1999)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Burnley</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Diffusion occurred. </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68313">
                <a:tc>
                  <a:txBody>
                    <a:bodyPr/>
                    <a:lstStyle/>
                    <a:p>
                      <a:pPr>
                        <a:lnSpc>
                          <a:spcPct val="115000"/>
                        </a:lnSpc>
                        <a:spcAft>
                          <a:spcPts val="0"/>
                        </a:spcAft>
                      </a:pPr>
                      <a:r>
                        <a:rPr lang="en-AU" sz="1300">
                          <a:solidFill>
                            <a:schemeClr val="bg2"/>
                          </a:solidFill>
                          <a:effectLst/>
                          <a:latin typeface="Times New Roman"/>
                          <a:ea typeface="Calibri"/>
                          <a:cs typeface="Times New Roman"/>
                        </a:rPr>
                        <a:t>Ditton (1999)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Airdrie</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Diffusion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936624">
                <a:tc>
                  <a:txBody>
                    <a:bodyPr/>
                    <a:lstStyle/>
                    <a:p>
                      <a:pPr>
                        <a:lnSpc>
                          <a:spcPct val="115000"/>
                        </a:lnSpc>
                        <a:spcAft>
                          <a:spcPts val="0"/>
                        </a:spcAft>
                      </a:pPr>
                      <a:r>
                        <a:rPr lang="en-AU" sz="1300">
                          <a:solidFill>
                            <a:schemeClr val="bg2"/>
                          </a:solidFill>
                          <a:effectLst/>
                          <a:latin typeface="Times New Roman"/>
                          <a:ea typeface="Calibri"/>
                          <a:cs typeface="Times New Roman"/>
                        </a:rPr>
                        <a:t>Sarno (1999)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London Borough of Southwark (Elephant and Castle)</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Null effect.</a:t>
                      </a:r>
                    </a:p>
                    <a:p>
                      <a:pPr>
                        <a:lnSpc>
                          <a:spcPct val="115000"/>
                        </a:lnSpc>
                        <a:spcAft>
                          <a:spcPts val="0"/>
                        </a:spcAft>
                      </a:pPr>
                      <a:r>
                        <a:rPr lang="en-AU" sz="1300" dirty="0">
                          <a:solidFill>
                            <a:schemeClr val="bg2"/>
                          </a:solidFill>
                          <a:effectLst/>
                          <a:latin typeface="Times New Roman"/>
                          <a:ea typeface="Calibri"/>
                          <a:cs typeface="Times New Roman"/>
                        </a:rPr>
                        <a:t>Possible evidence of diffusion.</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02469">
                <a:tc>
                  <a:txBody>
                    <a:bodyPr/>
                    <a:lstStyle/>
                    <a:p>
                      <a:pPr>
                        <a:lnSpc>
                          <a:spcPct val="115000"/>
                        </a:lnSpc>
                        <a:spcAft>
                          <a:spcPts val="0"/>
                        </a:spcAft>
                      </a:pPr>
                      <a:r>
                        <a:rPr lang="en-AU" sz="1300">
                          <a:solidFill>
                            <a:schemeClr val="bg2"/>
                          </a:solidFill>
                          <a:effectLst/>
                          <a:latin typeface="Times New Roman"/>
                          <a:ea typeface="Calibri"/>
                          <a:cs typeface="Times New Roman"/>
                        </a:rPr>
                        <a:t>Sarno (1999)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a:solidFill>
                            <a:schemeClr val="bg2"/>
                          </a:solidFill>
                          <a:effectLst/>
                          <a:latin typeface="Times New Roman"/>
                          <a:ea typeface="Calibri"/>
                          <a:cs typeface="Times New Roman"/>
                        </a:rPr>
                        <a:t>London Borough of Southwark (Camberwell)</a:t>
                      </a:r>
                    </a:p>
                    <a:p>
                      <a:pPr>
                        <a:lnSpc>
                          <a:spcPct val="115000"/>
                        </a:lnSpc>
                        <a:spcAft>
                          <a:spcPts val="0"/>
                        </a:spcAft>
                      </a:pPr>
                      <a:r>
                        <a:rPr lang="en-AU" sz="130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Desirable effect.</a:t>
                      </a:r>
                    </a:p>
                    <a:p>
                      <a:pPr>
                        <a:lnSpc>
                          <a:spcPct val="115000"/>
                        </a:lnSpc>
                        <a:spcAft>
                          <a:spcPts val="0"/>
                        </a:spcAft>
                      </a:pPr>
                      <a:r>
                        <a:rPr lang="en-AU" sz="1300" dirty="0">
                          <a:solidFill>
                            <a:schemeClr val="bg2"/>
                          </a:solidFill>
                          <a:effectLst/>
                          <a:latin typeface="Times New Roman"/>
                          <a:ea typeface="Calibri"/>
                          <a:cs typeface="Times New Roman"/>
                        </a:rPr>
                        <a:t>No displacement occurred.</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02469">
                <a:tc>
                  <a:txBody>
                    <a:bodyPr/>
                    <a:lstStyle/>
                    <a:p>
                      <a:pPr>
                        <a:lnSpc>
                          <a:spcPct val="115000"/>
                        </a:lnSpc>
                        <a:spcAft>
                          <a:spcPts val="0"/>
                        </a:spcAft>
                      </a:pPr>
                      <a:r>
                        <a:rPr lang="en-AU" sz="1300" dirty="0" err="1">
                          <a:solidFill>
                            <a:schemeClr val="bg2"/>
                          </a:solidFill>
                          <a:effectLst/>
                          <a:latin typeface="Times New Roman"/>
                          <a:ea typeface="Calibri"/>
                          <a:cs typeface="Times New Roman"/>
                        </a:rPr>
                        <a:t>Sarno</a:t>
                      </a:r>
                      <a:r>
                        <a:rPr lang="en-AU" sz="1300" dirty="0">
                          <a:solidFill>
                            <a:schemeClr val="bg2"/>
                          </a:solidFill>
                          <a:effectLst/>
                          <a:latin typeface="Times New Roman"/>
                          <a:ea typeface="Calibri"/>
                          <a:cs typeface="Times New Roman"/>
                        </a:rPr>
                        <a:t> (1999)</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London Borough of Southwark (East Street)</a:t>
                      </a:r>
                    </a:p>
                    <a:p>
                      <a:pPr>
                        <a:lnSpc>
                          <a:spcPct val="115000"/>
                        </a:lnSpc>
                        <a:spcAft>
                          <a:spcPts val="0"/>
                        </a:spcAft>
                      </a:pPr>
                      <a:r>
                        <a:rPr lang="en-AU" sz="1300" dirty="0">
                          <a:solidFill>
                            <a:schemeClr val="bg2"/>
                          </a:solidFill>
                          <a:effectLst/>
                          <a:latin typeface="Times New Roman"/>
                          <a:ea typeface="Calibri"/>
                          <a:cs typeface="Times New Roman"/>
                        </a:rPr>
                        <a:t>UK</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nSpc>
                          <a:spcPct val="115000"/>
                        </a:lnSpc>
                        <a:spcAft>
                          <a:spcPts val="0"/>
                        </a:spcAft>
                      </a:pPr>
                      <a:r>
                        <a:rPr lang="en-AU" sz="1300" dirty="0">
                          <a:solidFill>
                            <a:schemeClr val="bg2"/>
                          </a:solidFill>
                          <a:effectLst/>
                          <a:latin typeface="Times New Roman"/>
                          <a:ea typeface="Calibri"/>
                          <a:cs typeface="Times New Roman"/>
                        </a:rPr>
                        <a:t>Uncertain effect.</a:t>
                      </a:r>
                    </a:p>
                    <a:p>
                      <a:pPr>
                        <a:lnSpc>
                          <a:spcPct val="115000"/>
                        </a:lnSpc>
                        <a:spcAft>
                          <a:spcPts val="0"/>
                        </a:spcAft>
                      </a:pPr>
                      <a:r>
                        <a:rPr lang="en-AU" sz="1300" dirty="0">
                          <a:solidFill>
                            <a:schemeClr val="bg2"/>
                          </a:solidFill>
                          <a:effectLst/>
                          <a:latin typeface="Times New Roman"/>
                          <a:ea typeface="Calibri"/>
                          <a:cs typeface="Times New Roman"/>
                        </a:rPr>
                        <a:t>No diffusion; possible functional displacement occurred. </a:t>
                      </a:r>
                    </a:p>
                  </a:txBody>
                  <a:tcPr marL="63157" marR="63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4904</TotalTime>
  <Words>1691</Words>
  <Application>Microsoft Office PowerPoint</Application>
  <PresentationFormat>On-screen Show (4:3)</PresentationFormat>
  <Paragraphs>375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Horizon</vt:lpstr>
      <vt:lpstr>Technological Innovations in Crime Prevention Global Perspectives on CCTV:  What Does the Research Reveal?</vt:lpstr>
      <vt:lpstr>Slide 2</vt:lpstr>
      <vt:lpstr>Presentation Overview</vt:lpstr>
      <vt:lpstr>CCTV Applications around the Globe</vt:lpstr>
      <vt:lpstr>The New Technology of Crime Prevention: CCTV Applications</vt:lpstr>
      <vt:lpstr>Does CCTV Technology reduce crime?</vt:lpstr>
      <vt:lpstr>Evidence of Impact  of CCTV Technology on Crime</vt:lpstr>
      <vt:lpstr>Welsh, B.C. &amp; Farrington, D.P. (2008). Effects of closed circuit television surveillance on crime. Campbell Systematic Review.</vt:lpstr>
      <vt:lpstr>CCTV evaluations of City and Town Centres</vt:lpstr>
      <vt:lpstr>CCTV evaluations of City and Town Centres</vt:lpstr>
      <vt:lpstr>CCTV evaluations of public housing</vt:lpstr>
      <vt:lpstr>CCTV evaluations of public transport</vt:lpstr>
      <vt:lpstr>CCTV evaluations of car parks</vt:lpstr>
      <vt:lpstr>CCTV evaluations in other settings</vt:lpstr>
      <vt:lpstr>CCTV evaluations of public space  (POST Welsh &amp; Farrington)</vt:lpstr>
      <vt:lpstr>Assessing the Impact of  CCTV Technology on Crime and Justice: Three Critical Issues to Consider in Australia</vt:lpstr>
      <vt:lpstr>Slide 17</vt:lpstr>
    </vt:vector>
  </TitlesOfParts>
  <Company>JEFF RIDDLE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TECHNOLOGY IN POLICING</dc:title>
  <dc:creator>JEFF RIDDLE</dc:creator>
  <cp:lastModifiedBy>Carol</cp:lastModifiedBy>
  <cp:revision>39</cp:revision>
  <cp:lastPrinted>2014-06-10T02:40:27Z</cp:lastPrinted>
  <dcterms:created xsi:type="dcterms:W3CDTF">2008-03-26T15:36:56Z</dcterms:created>
  <dcterms:modified xsi:type="dcterms:W3CDTF">2014-09-28T19:27:50Z</dcterms:modified>
</cp:coreProperties>
</file>