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3"/>
  </p:notesMasterIdLst>
  <p:sldIdLst>
    <p:sldId id="256" r:id="rId2"/>
    <p:sldId id="296" r:id="rId3"/>
    <p:sldId id="298" r:id="rId4"/>
    <p:sldId id="300" r:id="rId5"/>
    <p:sldId id="257" r:id="rId6"/>
    <p:sldId id="291" r:id="rId7"/>
    <p:sldId id="258" r:id="rId8"/>
    <p:sldId id="292" r:id="rId9"/>
    <p:sldId id="259" r:id="rId10"/>
    <p:sldId id="260" r:id="rId11"/>
    <p:sldId id="261" r:id="rId12"/>
    <p:sldId id="290" r:id="rId13"/>
    <p:sldId id="282" r:id="rId14"/>
    <p:sldId id="262" r:id="rId15"/>
    <p:sldId id="283" r:id="rId16"/>
    <p:sldId id="263" r:id="rId17"/>
    <p:sldId id="264" r:id="rId18"/>
    <p:sldId id="265" r:id="rId19"/>
    <p:sldId id="266" r:id="rId20"/>
    <p:sldId id="267" r:id="rId21"/>
    <p:sldId id="287" r:id="rId22"/>
    <p:sldId id="268" r:id="rId23"/>
    <p:sldId id="293" r:id="rId24"/>
    <p:sldId id="294" r:id="rId25"/>
    <p:sldId id="269" r:id="rId26"/>
    <p:sldId id="270" r:id="rId27"/>
    <p:sldId id="271" r:id="rId28"/>
    <p:sldId id="272" r:id="rId29"/>
    <p:sldId id="273" r:id="rId30"/>
    <p:sldId id="274" r:id="rId31"/>
    <p:sldId id="275" r:id="rId32"/>
    <p:sldId id="288" r:id="rId33"/>
    <p:sldId id="276" r:id="rId34"/>
    <p:sldId id="289" r:id="rId35"/>
    <p:sldId id="277" r:id="rId36"/>
    <p:sldId id="278" r:id="rId37"/>
    <p:sldId id="279" r:id="rId38"/>
    <p:sldId id="280" r:id="rId39"/>
    <p:sldId id="284" r:id="rId40"/>
    <p:sldId id="281" r:id="rId41"/>
    <p:sldId id="285"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00" autoAdjust="0"/>
    <p:restoredTop sz="94660"/>
  </p:normalViewPr>
  <p:slideViewPr>
    <p:cSldViewPr>
      <p:cViewPr>
        <p:scale>
          <a:sx n="100" d="100"/>
          <a:sy n="100" d="100"/>
        </p:scale>
        <p:origin x="-73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2EA02B6-238A-4FFF-822D-C22DA51A6B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4507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4507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5F4881F4-E4CE-44B3-B5D9-A28C597CC60D}"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CB10891-C041-4EB0-9FE5-0321346EA4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6B43D0A-DB27-4E1A-AA3D-B88A6B608E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A96DAD5-91AF-4748-89DD-0B59076863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8FAF78A-3706-4499-9F35-BA96B72AAB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914CFCA-BCE1-4BB7-96F7-038BB9F5D1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BEC90416-6DCE-4D83-9E71-8456424D59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8C68541C-C7DC-489D-AB6F-FF6FABE030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5B0E834C-6FD3-4A66-8793-0D58DB46CE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0FFCBCE-4BA9-455B-BA99-ACB8EF59D6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214EADF-81FB-482E-9BAA-BEE1338E00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4403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4403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4403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1028" name="Group 6"/>
          <p:cNvGrpSpPr>
            <a:grpSpLocks/>
          </p:cNvGrpSpPr>
          <p:nvPr/>
        </p:nvGrpSpPr>
        <p:grpSpPr bwMode="auto">
          <a:xfrm>
            <a:off x="0" y="6019800"/>
            <a:ext cx="7848600" cy="857250"/>
            <a:chOff x="0" y="3792"/>
            <a:chExt cx="4944" cy="540"/>
          </a:xfrm>
        </p:grpSpPr>
        <p:sp>
          <p:nvSpPr>
            <p:cNvPr id="4403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4404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4404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4404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4404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4404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4404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4404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4404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4405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4405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4405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4405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4405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5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4405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p>
        </p:txBody>
      </p:sp>
      <p:sp>
        <p:nvSpPr>
          <p:cNvPr id="4405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32FC5CEE-CCFF-4B26-BDE8-418C58AEA1F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800" smtClean="0"/>
              <a:t> Technological Innovations in Institutional Corrections</a:t>
            </a:r>
          </a:p>
        </p:txBody>
      </p:sp>
      <p:sp>
        <p:nvSpPr>
          <p:cNvPr id="6" name="Subtitle 5"/>
          <p:cNvSpPr>
            <a:spLocks noGrp="1"/>
          </p:cNvSpPr>
          <p:nvPr>
            <p:ph type="subTitle" sz="quarter" idx="1"/>
          </p:nvPr>
        </p:nvSpPr>
        <p:spPr>
          <a:xfrm>
            <a:off x="1371600" y="3429000"/>
            <a:ext cx="6400800" cy="1981200"/>
          </a:xfrm>
        </p:spPr>
        <p:txBody>
          <a:bodyPr/>
          <a:lstStyle/>
          <a:p>
            <a:pPr eaLnBrk="1" hangingPunct="1">
              <a:defRPr/>
            </a:pPr>
            <a:r>
              <a:rPr lang="en-US" dirty="0" smtClean="0"/>
              <a:t>James Byrne</a:t>
            </a:r>
          </a:p>
          <a:p>
            <a:pPr eaLnBrk="1" hangingPunct="1">
              <a:defRPr/>
            </a:pPr>
            <a:r>
              <a:rPr lang="en-US" dirty="0" smtClean="0"/>
              <a:t>University of Massachusetts Lowell</a:t>
            </a:r>
          </a:p>
          <a:p>
            <a:pPr eaLnBrk="1" hangingPunct="1">
              <a:defRPr/>
            </a:pPr>
            <a:r>
              <a:rPr lang="en-US" dirty="0" smtClean="0"/>
              <a:t>April 16,2015</a:t>
            </a:r>
          </a:p>
          <a:p>
            <a:pPr eaLnBrk="1" hangingPunct="1">
              <a:defRPr/>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Special Prison Populations</a:t>
            </a:r>
          </a:p>
        </p:txBody>
      </p:sp>
      <p:sp>
        <p:nvSpPr>
          <p:cNvPr id="9219" name="Rectangle 3"/>
          <p:cNvSpPr>
            <a:spLocks noGrp="1" noChangeArrowheads="1"/>
          </p:cNvSpPr>
          <p:nvPr>
            <p:ph type="body" idx="1"/>
          </p:nvPr>
        </p:nvSpPr>
        <p:spPr/>
        <p:txBody>
          <a:bodyPr/>
          <a:lstStyle/>
          <a:p>
            <a:pPr eaLnBrk="1" hangingPunct="1"/>
            <a:r>
              <a:rPr lang="en-US" sz="2800" smtClean="0"/>
              <a:t>Approximately 15% of all inmates are classified (or reclassified) as </a:t>
            </a:r>
            <a:r>
              <a:rPr lang="en-US" sz="2800" i="1" smtClean="0"/>
              <a:t>special </a:t>
            </a:r>
            <a:r>
              <a:rPr lang="en-US" sz="2800" smtClean="0"/>
              <a:t>populations requiring separate housing away from the general population of prisoners;</a:t>
            </a:r>
          </a:p>
          <a:p>
            <a:pPr eaLnBrk="1" hangingPunct="1"/>
            <a:r>
              <a:rPr lang="en-US" sz="2800" smtClean="0"/>
              <a:t> These inmates are placed in administrative segregation (6%), protective custody (2%), and facilities designed specifically for inmates with severe mental health (2%) or medical problems (2%).</a:t>
            </a:r>
          </a:p>
          <a:p>
            <a:pPr eaLnBrk="1" hangingPunct="1">
              <a:buFontTx/>
              <a:buNone/>
            </a:pPr>
            <a:endParaRPr lang="en-US"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4000" smtClean="0"/>
              <a:t>Recent Trends in Special Populations: Segregation Units</a:t>
            </a:r>
          </a:p>
        </p:txBody>
      </p:sp>
      <p:sp>
        <p:nvSpPr>
          <p:cNvPr id="10243" name="Rectangle 3"/>
          <p:cNvSpPr>
            <a:spLocks noGrp="1" noChangeArrowheads="1"/>
          </p:cNvSpPr>
          <p:nvPr>
            <p:ph type="body" idx="1"/>
          </p:nvPr>
        </p:nvSpPr>
        <p:spPr/>
        <p:txBody>
          <a:bodyPr/>
          <a:lstStyle/>
          <a:p>
            <a:pPr eaLnBrk="1" hangingPunct="1">
              <a:lnSpc>
                <a:spcPct val="90000"/>
              </a:lnSpc>
            </a:pPr>
            <a:r>
              <a:rPr lang="en-US" sz="2400" smtClean="0">
                <a:solidFill>
                  <a:srgbClr val="FF0066"/>
                </a:solidFill>
              </a:rPr>
              <a:t>Use of Segregation Units has Increased</a:t>
            </a:r>
            <a:r>
              <a:rPr lang="en-US" sz="2400" smtClean="0"/>
              <a:t>: The percentage of inmates placed in administrative and disciplinary segregation has risen 40 percent nationally between 1995 and 2000; by comparison, the prison population increased by 28 percent during this same period . </a:t>
            </a:r>
          </a:p>
          <a:p>
            <a:pPr eaLnBrk="1" hangingPunct="1">
              <a:lnSpc>
                <a:spcPct val="90000"/>
              </a:lnSpc>
            </a:pPr>
            <a:r>
              <a:rPr lang="en-US" sz="2400" smtClean="0">
                <a:solidFill>
                  <a:srgbClr val="FF0066"/>
                </a:solidFill>
              </a:rPr>
              <a:t>However, Use of Segregation varies by Location</a:t>
            </a:r>
            <a:r>
              <a:rPr lang="en-US" sz="2400" smtClean="0"/>
              <a:t>: a recent study of special population units  noted that several states reported using segregation for less than 1 percent of the male and female inmate population (Maryland, New Hampshire, Ohio, and Vermont), while a few states placed a much larger percentage of inmates in segregation (West Virginia (16%), New Mexico (13%), and Colorado (8%)).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914400"/>
            <a:ext cx="8229600" cy="1143000"/>
          </a:xfrm>
        </p:spPr>
        <p:txBody>
          <a:bodyPr/>
          <a:lstStyle/>
          <a:p>
            <a:pPr eaLnBrk="1" hangingPunct="1">
              <a:defRPr/>
            </a:pPr>
            <a:r>
              <a:rPr lang="en-US" sz="4000" smtClean="0"/>
              <a:t>National Commission Recommendations on Use of Segregation</a:t>
            </a:r>
          </a:p>
        </p:txBody>
      </p:sp>
      <p:sp>
        <p:nvSpPr>
          <p:cNvPr id="11267" name="Rectangle 3"/>
          <p:cNvSpPr>
            <a:spLocks noGrp="1" noChangeArrowheads="1"/>
          </p:cNvSpPr>
          <p:nvPr>
            <p:ph type="body" idx="1"/>
          </p:nvPr>
        </p:nvSpPr>
        <p:spPr>
          <a:xfrm>
            <a:off x="457200" y="1828800"/>
            <a:ext cx="8229600" cy="4267200"/>
          </a:xfrm>
        </p:spPr>
        <p:txBody>
          <a:bodyPr/>
          <a:lstStyle/>
          <a:p>
            <a:pPr eaLnBrk="1" hangingPunct="1">
              <a:buFontTx/>
              <a:buNone/>
            </a:pPr>
            <a:endParaRPr lang="en-US" b="1" smtClean="0"/>
          </a:p>
          <a:p>
            <a:pPr eaLnBrk="1" hangingPunct="1">
              <a:buFontTx/>
              <a:buNone/>
            </a:pPr>
            <a:r>
              <a:rPr lang="en-US" b="1" smtClean="0"/>
              <a:t>1. Make segregation a last resort and a more productive form of confinement, and stop releasing people directly from segregation to the streets.</a:t>
            </a:r>
          </a:p>
          <a:p>
            <a:pPr eaLnBrk="1" hangingPunct="1">
              <a:buFontTx/>
              <a:buNone/>
            </a:pPr>
            <a:r>
              <a:rPr lang="en-US" b="1" smtClean="0"/>
              <a:t>2. End conditions of isolation.</a:t>
            </a:r>
          </a:p>
          <a:p>
            <a:pPr eaLnBrk="1" hangingPunct="1">
              <a:buFontTx/>
              <a:buNone/>
            </a:pPr>
            <a:r>
              <a:rPr lang="en-US" b="1" smtClean="0"/>
              <a:t>3. Protect mentally ill prisoners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smtClean="0"/>
              <a:t>Recent Trends in Special Populations: Mental Health Units</a:t>
            </a:r>
          </a:p>
        </p:txBody>
      </p:sp>
      <p:sp>
        <p:nvSpPr>
          <p:cNvPr id="12291" name="Rectangle 3"/>
          <p:cNvSpPr>
            <a:spLocks noGrp="1" noChangeArrowheads="1"/>
          </p:cNvSpPr>
          <p:nvPr>
            <p:ph type="body" idx="1"/>
          </p:nvPr>
        </p:nvSpPr>
        <p:spPr/>
        <p:txBody>
          <a:bodyPr/>
          <a:lstStyle/>
          <a:p>
            <a:pPr eaLnBrk="1" hangingPunct="1"/>
            <a:r>
              <a:rPr lang="en-US" sz="2800" smtClean="0"/>
              <a:t>There is </a:t>
            </a:r>
            <a:r>
              <a:rPr lang="en-US" sz="2800" smtClean="0">
                <a:solidFill>
                  <a:srgbClr val="FF0066"/>
                </a:solidFill>
              </a:rPr>
              <a:t>Variation in the percentage of inmates assigned to mental health units</a:t>
            </a:r>
            <a:r>
              <a:rPr lang="en-US" sz="2800" smtClean="0"/>
              <a:t>:</a:t>
            </a:r>
          </a:p>
          <a:p>
            <a:pPr eaLnBrk="1" hangingPunct="1"/>
            <a:r>
              <a:rPr lang="en-US" sz="2800" smtClean="0"/>
              <a:t> Several states housed less than 1 percent of their male and female inmate populations in mental health units( Florida, Indiana, Missouri, New York, Oregon, Pennsylvania, Vermont),</a:t>
            </a:r>
          </a:p>
          <a:p>
            <a:pPr eaLnBrk="1" hangingPunct="1"/>
            <a:r>
              <a:rPr lang="en-US" sz="2800" smtClean="0"/>
              <a:t> However, two states ( Georgia,12 %, and Alaska,5%) take a very different approach to the housing of mentally ill inmates.</a:t>
            </a:r>
          </a:p>
          <a:p>
            <a:pPr eaLnBrk="1" hangingPunct="1"/>
            <a:endParaRPr lang="en-US" sz="28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000" smtClean="0"/>
              <a:t> State-Level Variations in External Classification Decisions</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 In some prison systems (e.g. Rhode Island), only a small proportion (less than 5%) of all inmates are housed in one of these special population units;</a:t>
            </a:r>
          </a:p>
          <a:p>
            <a:pPr eaLnBrk="1" hangingPunct="1">
              <a:lnSpc>
                <a:spcPct val="90000"/>
              </a:lnSpc>
            </a:pPr>
            <a:r>
              <a:rPr lang="en-US" smtClean="0"/>
              <a:t> In other State Prison systems (e.g. Massachusetts), a much larger proportion (close to 40%) of all inmates are placed in these locations.</a:t>
            </a:r>
          </a:p>
          <a:p>
            <a:pPr eaLnBrk="1" hangingPunct="1">
              <a:lnSpc>
                <a:spcPct val="90000"/>
              </a:lnSpc>
              <a:buFontTx/>
              <a:buNone/>
            </a:pPr>
            <a:r>
              <a:rPr lang="en-US"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4000" smtClean="0"/>
              <a:t>Why do State Prison Systems Vary in the Use of Special Population Housing?</a:t>
            </a:r>
          </a:p>
        </p:txBody>
      </p:sp>
      <p:sp>
        <p:nvSpPr>
          <p:cNvPr id="14339" name="Rectangle 3"/>
          <p:cNvSpPr>
            <a:spLocks noGrp="1" noChangeArrowheads="1"/>
          </p:cNvSpPr>
          <p:nvPr>
            <p:ph type="body" idx="1"/>
          </p:nvPr>
        </p:nvSpPr>
        <p:spPr>
          <a:xfrm>
            <a:off x="457200" y="1828800"/>
            <a:ext cx="8229600" cy="4530725"/>
          </a:xfrm>
        </p:spPr>
        <p:txBody>
          <a:bodyPr/>
          <a:lstStyle/>
          <a:p>
            <a:pPr eaLnBrk="1" hangingPunct="1">
              <a:lnSpc>
                <a:spcPct val="90000"/>
              </a:lnSpc>
            </a:pPr>
            <a:r>
              <a:rPr lang="en-US" sz="2400" smtClean="0">
                <a:solidFill>
                  <a:srgbClr val="FF0066"/>
                </a:solidFill>
              </a:rPr>
              <a:t>Philosophy</a:t>
            </a:r>
            <a:r>
              <a:rPr lang="en-US" sz="2400" smtClean="0"/>
              <a:t>: It should be emphasized that the size of a particular state’s special population system is driven not by inmate characteristics and classification criteria alone; it represents a policy choice by corrections managers in each system.</a:t>
            </a:r>
          </a:p>
          <a:p>
            <a:pPr eaLnBrk="1" hangingPunct="1">
              <a:lnSpc>
                <a:spcPct val="90000"/>
              </a:lnSpc>
            </a:pPr>
            <a:r>
              <a:rPr lang="en-US" sz="2400" smtClean="0">
                <a:solidFill>
                  <a:srgbClr val="FF0066"/>
                </a:solidFill>
              </a:rPr>
              <a:t>Cost</a:t>
            </a:r>
            <a:r>
              <a:rPr lang="en-US" sz="2400" smtClean="0"/>
              <a:t>: Since it costs much more to house offenders in special population groupings than in general population groupings, it is not surprising that some corrections systems limit the size of the special population system by narrowly defining the criteria used to make this initial classification decision.</a:t>
            </a:r>
          </a:p>
          <a:p>
            <a:pPr eaLnBrk="1" hangingPunct="1">
              <a:lnSpc>
                <a:spcPct val="90000"/>
              </a:lnSpc>
            </a:pPr>
            <a:endParaRPr lang="en-US" sz="24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Maximum Security Inmates</a:t>
            </a:r>
          </a:p>
        </p:txBody>
      </p:sp>
      <p:sp>
        <p:nvSpPr>
          <p:cNvPr id="15363" name="Rectangle 3"/>
          <p:cNvSpPr>
            <a:spLocks noGrp="1" noChangeArrowheads="1"/>
          </p:cNvSpPr>
          <p:nvPr>
            <p:ph type="body" idx="1"/>
          </p:nvPr>
        </p:nvSpPr>
        <p:spPr/>
        <p:txBody>
          <a:bodyPr/>
          <a:lstStyle/>
          <a:p>
            <a:pPr eaLnBrk="1" hangingPunct="1">
              <a:lnSpc>
                <a:spcPct val="90000"/>
              </a:lnSpc>
            </a:pPr>
            <a:r>
              <a:rPr lang="en-US" sz="2400" smtClean="0"/>
              <a:t> It probably doesn’t come as a surprise that an inmate placed in a maximum security facility in one state (or federal) system, may be placed in a different security level facility somewhere else.</a:t>
            </a:r>
          </a:p>
          <a:p>
            <a:pPr eaLnBrk="1" hangingPunct="1">
              <a:lnSpc>
                <a:spcPct val="90000"/>
              </a:lnSpc>
            </a:pPr>
            <a:r>
              <a:rPr lang="en-US" sz="2400" smtClean="0"/>
              <a:t> In fact, many general population prisoners classified as maximum custody do not present management problems and are so classified because of the crime they committed, their prison sentence, or a violent event that occurred many years in the past”.</a:t>
            </a:r>
          </a:p>
          <a:p>
            <a:pPr eaLnBrk="1" hangingPunct="1">
              <a:lnSpc>
                <a:spcPct val="90000"/>
              </a:lnSpc>
            </a:pPr>
            <a:r>
              <a:rPr lang="en-US" sz="2400" smtClean="0"/>
              <a:t> Factors (e.g. punishment) other than risk control (or risk reduction) are driving the initial assignment process in many state and federal prisons today.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smtClean="0"/>
              <a:t>Internal Classification Systems: Assessment Areas</a:t>
            </a:r>
          </a:p>
        </p:txBody>
      </p:sp>
      <p:sp>
        <p:nvSpPr>
          <p:cNvPr id="16387" name="Rectangle 3"/>
          <p:cNvSpPr>
            <a:spLocks noGrp="1" noChangeArrowheads="1"/>
          </p:cNvSpPr>
          <p:nvPr>
            <p:ph type="body" idx="1"/>
          </p:nvPr>
        </p:nvSpPr>
        <p:spPr/>
        <p:txBody>
          <a:bodyPr/>
          <a:lstStyle/>
          <a:p>
            <a:pPr eaLnBrk="1" hangingPunct="1"/>
            <a:r>
              <a:rPr lang="en-US" sz="2800" smtClean="0"/>
              <a:t>In order to make prisons safer, a variety of assessment instruments are used to classify inmates in each of the following areas: </a:t>
            </a:r>
          </a:p>
          <a:p>
            <a:pPr eaLnBrk="1" hangingPunct="1"/>
            <a:r>
              <a:rPr lang="en-US" sz="2800" smtClean="0"/>
              <a:t>(1) Threat/dangerousness,</a:t>
            </a:r>
          </a:p>
          <a:p>
            <a:pPr eaLnBrk="1" hangingPunct="1"/>
            <a:r>
              <a:rPr lang="en-US" sz="2800" smtClean="0"/>
              <a:t> (2) Mental health/ potential for victimization and self-injury,</a:t>
            </a:r>
          </a:p>
          <a:p>
            <a:pPr eaLnBrk="1" hangingPunct="1"/>
            <a:r>
              <a:rPr lang="en-US" sz="2800" smtClean="0"/>
              <a:t> (3) Physical health,</a:t>
            </a:r>
          </a:p>
          <a:p>
            <a:pPr eaLnBrk="1" hangingPunct="1"/>
            <a:r>
              <a:rPr lang="en-US" sz="2800" smtClean="0"/>
              <a:t> (4) Treatment/programming needs, and</a:t>
            </a:r>
          </a:p>
          <a:p>
            <a:pPr eaLnBrk="1" hangingPunct="1"/>
            <a:r>
              <a:rPr lang="en-US" sz="2800" smtClean="0"/>
              <a:t> (5) Escape/ flight risk.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b="1" smtClean="0"/>
              <a:t>AREA 1:  Dangerousness and Threat Assessment</a:t>
            </a:r>
          </a:p>
        </p:txBody>
      </p:sp>
      <p:sp>
        <p:nvSpPr>
          <p:cNvPr id="17411" name="Rectangle 3"/>
          <p:cNvSpPr>
            <a:spLocks noGrp="1" noChangeArrowheads="1"/>
          </p:cNvSpPr>
          <p:nvPr>
            <p:ph type="body" idx="1"/>
          </p:nvPr>
        </p:nvSpPr>
        <p:spPr/>
        <p:txBody>
          <a:bodyPr/>
          <a:lstStyle/>
          <a:p>
            <a:pPr eaLnBrk="1" hangingPunct="1">
              <a:lnSpc>
                <a:spcPct val="90000"/>
              </a:lnSpc>
            </a:pPr>
            <a:r>
              <a:rPr lang="en-US" sz="2800" smtClean="0"/>
              <a:t> There are a number of different </a:t>
            </a:r>
            <a:r>
              <a:rPr lang="en-US" sz="2800" smtClean="0">
                <a:solidFill>
                  <a:srgbClr val="FF0066"/>
                </a:solidFill>
              </a:rPr>
              <a:t>risk assessment instruments</a:t>
            </a:r>
            <a:r>
              <a:rPr lang="en-US" sz="2800" smtClean="0"/>
              <a:t> currently in use across the country. </a:t>
            </a:r>
          </a:p>
          <a:p>
            <a:pPr eaLnBrk="1" hangingPunct="1">
              <a:lnSpc>
                <a:spcPct val="90000"/>
              </a:lnSpc>
            </a:pPr>
            <a:r>
              <a:rPr lang="en-US" sz="2800" smtClean="0"/>
              <a:t>Some instruments focus on specific forms of violence (e.g. the Rapid Risk Assessment for Sexual Offense Recidivism (</a:t>
            </a:r>
            <a:r>
              <a:rPr lang="en-US" sz="2800" smtClean="0">
                <a:solidFill>
                  <a:srgbClr val="FF0066"/>
                </a:solidFill>
              </a:rPr>
              <a:t>RRASOR</a:t>
            </a:r>
            <a:r>
              <a:rPr lang="en-US" sz="2800" smtClean="0"/>
              <a:t>), the Sexual Violence Risk-20(</a:t>
            </a:r>
            <a:r>
              <a:rPr lang="en-US" sz="2800" smtClean="0">
                <a:solidFill>
                  <a:srgbClr val="FF0066"/>
                </a:solidFill>
              </a:rPr>
              <a:t>SVR-20</a:t>
            </a:r>
            <a:r>
              <a:rPr lang="en-US" sz="2800" smtClean="0"/>
              <a:t>), and the Static-99, target sex offending),</a:t>
            </a:r>
          </a:p>
          <a:p>
            <a:pPr eaLnBrk="1" hangingPunct="1">
              <a:lnSpc>
                <a:spcPct val="90000"/>
              </a:lnSpc>
            </a:pPr>
            <a:r>
              <a:rPr lang="en-US" sz="2800" smtClean="0"/>
              <a:t>Other instruments assess an individual’s general propensity for violent/assaultive behavior(eg. the </a:t>
            </a:r>
            <a:r>
              <a:rPr lang="en-US" sz="2800" smtClean="0">
                <a:solidFill>
                  <a:srgbClr val="FF0066"/>
                </a:solidFill>
              </a:rPr>
              <a:t>Hare Psychopathy Checklist-Revised</a:t>
            </a:r>
            <a:r>
              <a:rPr lang="en-US" sz="2800" smtClean="0"/>
              <a:t> (PCL-R)).</a:t>
            </a:r>
          </a:p>
          <a:p>
            <a:pPr eaLnBrk="1" hangingPunct="1">
              <a:lnSpc>
                <a:spcPct val="90000"/>
              </a:lnSpc>
              <a:buFontTx/>
              <a:buNone/>
            </a:pPr>
            <a:endParaRPr 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smtClean="0"/>
              <a:t>Problems Related to Dangerousness Assessment</a:t>
            </a:r>
          </a:p>
        </p:txBody>
      </p:sp>
      <p:sp>
        <p:nvSpPr>
          <p:cNvPr id="18435" name="Rectangle 3"/>
          <p:cNvSpPr>
            <a:spLocks noGrp="1" noChangeArrowheads="1"/>
          </p:cNvSpPr>
          <p:nvPr>
            <p:ph type="body" idx="1"/>
          </p:nvPr>
        </p:nvSpPr>
        <p:spPr/>
        <p:txBody>
          <a:bodyPr/>
          <a:lstStyle/>
          <a:p>
            <a:pPr eaLnBrk="1" hangingPunct="1"/>
            <a:r>
              <a:rPr lang="en-US" sz="2800" smtClean="0"/>
              <a:t>The main problem associated with using the latest generation of risk assessment tools in prison settings is that these instruments were developed and validated using subsequent offender behavior in the </a:t>
            </a:r>
            <a:r>
              <a:rPr lang="en-US" sz="2800" i="1" smtClean="0"/>
              <a:t>community </a:t>
            </a:r>
            <a:r>
              <a:rPr lang="en-US" sz="2800" smtClean="0"/>
              <a:t>as the outcome measure of interest; </a:t>
            </a:r>
          </a:p>
          <a:p>
            <a:pPr eaLnBrk="1" hangingPunct="1"/>
            <a:r>
              <a:rPr lang="en-US" sz="2800" smtClean="0"/>
              <a:t>They have not been developed and tested using </a:t>
            </a:r>
            <a:r>
              <a:rPr lang="en-US" sz="2800" i="1" smtClean="0"/>
              <a:t>institutional violence</a:t>
            </a:r>
            <a:r>
              <a:rPr lang="en-US" sz="2800" smtClean="0"/>
              <a:t> as the criterion/outcome measure.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USA and Mass Incarceration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b="1" dirty="0" smtClean="0"/>
              <a:t>Incarceration Rates</a:t>
            </a:r>
            <a:r>
              <a:rPr lang="en-US" dirty="0" smtClean="0"/>
              <a:t>: 10-15 times higher than other developed countries</a:t>
            </a:r>
          </a:p>
          <a:p>
            <a:r>
              <a:rPr lang="en-US" b="1" dirty="0" smtClean="0"/>
              <a:t>Who goes to prison in USA</a:t>
            </a:r>
            <a:r>
              <a:rPr lang="en-US" dirty="0" smtClean="0"/>
              <a:t>: 1,574,700  in federal and state prisons in 2013; minority over-representation( blacks 16% of pop but about half of all state prisoners; Hispanics are fastest growing group of federal prisoners</a:t>
            </a:r>
          </a:p>
          <a:p>
            <a:r>
              <a:rPr lang="en-US" b="1" dirty="0" smtClean="0"/>
              <a:t>Federal Prisoner Crime Conviction Profile</a:t>
            </a:r>
            <a:r>
              <a:rPr lang="en-US" dirty="0" smtClean="0"/>
              <a:t>: 6/10 drug</a:t>
            </a:r>
          </a:p>
          <a:p>
            <a:r>
              <a:rPr lang="en-US" b="1" dirty="0" smtClean="0"/>
              <a:t>State Prisoner  Crime Conviction Profile</a:t>
            </a:r>
            <a:r>
              <a:rPr lang="en-US" dirty="0" smtClean="0"/>
              <a:t>: about half are convicted for violent crime; 30% drug, 20% property, gun, public order</a:t>
            </a:r>
          </a:p>
          <a:p>
            <a:r>
              <a:rPr lang="en-US" b="1" dirty="0" smtClean="0"/>
              <a:t>Global Context</a:t>
            </a:r>
            <a:r>
              <a:rPr lang="en-US" dirty="0" smtClean="0"/>
              <a:t>: 1in 3 women incarcerated globally are in USA prisons; USA has 5% of world pop., but 25% of all prisoners are in USA prisons</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smtClean="0"/>
              <a:t>Problems Related to Dangerousness Assessment</a:t>
            </a:r>
          </a:p>
        </p:txBody>
      </p:sp>
      <p:sp>
        <p:nvSpPr>
          <p:cNvPr id="19459" name="Rectangle 3"/>
          <p:cNvSpPr>
            <a:spLocks noGrp="1" noChangeArrowheads="1"/>
          </p:cNvSpPr>
          <p:nvPr>
            <p:ph type="body" idx="1"/>
          </p:nvPr>
        </p:nvSpPr>
        <p:spPr/>
        <p:txBody>
          <a:bodyPr/>
          <a:lstStyle/>
          <a:p>
            <a:pPr eaLnBrk="1" hangingPunct="1">
              <a:lnSpc>
                <a:spcPct val="90000"/>
              </a:lnSpc>
              <a:buFontTx/>
              <a:buNone/>
            </a:pPr>
            <a:endParaRPr lang="en-US" sz="2400" smtClean="0"/>
          </a:p>
          <a:p>
            <a:pPr eaLnBrk="1" hangingPunct="1">
              <a:lnSpc>
                <a:spcPct val="90000"/>
              </a:lnSpc>
            </a:pPr>
            <a:r>
              <a:rPr lang="en-US" sz="2400" smtClean="0"/>
              <a:t> Because the base rate of  various forms of institutional violence is very low, it is likely that current risk instruments—when validated—will have difficulty distinguishing dangerous from non-dangerous inmates.</a:t>
            </a:r>
          </a:p>
          <a:p>
            <a:pPr eaLnBrk="1" hangingPunct="1">
              <a:lnSpc>
                <a:spcPct val="90000"/>
              </a:lnSpc>
            </a:pPr>
            <a:r>
              <a:rPr lang="en-US" sz="2400" smtClean="0"/>
              <a:t>This creates two potential problems for corrections managers: </a:t>
            </a:r>
          </a:p>
          <a:p>
            <a:pPr eaLnBrk="1" hangingPunct="1">
              <a:lnSpc>
                <a:spcPct val="90000"/>
              </a:lnSpc>
            </a:pPr>
            <a:r>
              <a:rPr lang="en-US" sz="2400" smtClean="0">
                <a:solidFill>
                  <a:srgbClr val="FF0066"/>
                </a:solidFill>
              </a:rPr>
              <a:t>false positives</a:t>
            </a:r>
            <a:r>
              <a:rPr lang="en-US" sz="2400" smtClean="0"/>
              <a:t>, i.e. individuals predicted to be violent who actually do not become violent while in prison; and</a:t>
            </a:r>
          </a:p>
          <a:p>
            <a:pPr eaLnBrk="1" hangingPunct="1">
              <a:lnSpc>
                <a:spcPct val="90000"/>
              </a:lnSpc>
            </a:pPr>
            <a:r>
              <a:rPr lang="en-US" sz="2400" smtClean="0"/>
              <a:t> </a:t>
            </a:r>
            <a:r>
              <a:rPr lang="en-US" sz="2400" smtClean="0">
                <a:solidFill>
                  <a:srgbClr val="FF0066"/>
                </a:solidFill>
              </a:rPr>
              <a:t>false negatives</a:t>
            </a:r>
            <a:r>
              <a:rPr lang="en-US" sz="2400" smtClean="0"/>
              <a:t>, i.e. individuals predicted to be non-dangerous who do in fact commit a violent act while in prison.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smtClean="0"/>
              <a:t>How to Reduce Prison Violence: Recommendations of National Commission</a:t>
            </a:r>
          </a:p>
        </p:txBody>
      </p:sp>
      <p:sp>
        <p:nvSpPr>
          <p:cNvPr id="20483" name="Rectangle 3"/>
          <p:cNvSpPr>
            <a:spLocks noGrp="1" noChangeArrowheads="1"/>
          </p:cNvSpPr>
          <p:nvPr>
            <p:ph type="body" idx="1"/>
          </p:nvPr>
        </p:nvSpPr>
        <p:spPr/>
        <p:txBody>
          <a:bodyPr/>
          <a:lstStyle/>
          <a:p>
            <a:pPr eaLnBrk="1" hangingPunct="1">
              <a:lnSpc>
                <a:spcPct val="80000"/>
              </a:lnSpc>
            </a:pPr>
            <a:endParaRPr lang="en-US" sz="1400" b="1" smtClean="0"/>
          </a:p>
          <a:p>
            <a:pPr eaLnBrk="1" hangingPunct="1">
              <a:lnSpc>
                <a:spcPct val="80000"/>
              </a:lnSpc>
            </a:pPr>
            <a:r>
              <a:rPr lang="en-US" sz="1400" b="1" smtClean="0"/>
              <a:t>1. Reduce crowding. </a:t>
            </a:r>
            <a:r>
              <a:rPr lang="en-US" sz="1400" smtClean="0"/>
              <a:t>States and localities must commit to eliminating the crowded</a:t>
            </a:r>
          </a:p>
          <a:p>
            <a:pPr eaLnBrk="1" hangingPunct="1">
              <a:lnSpc>
                <a:spcPct val="80000"/>
              </a:lnSpc>
            </a:pPr>
            <a:r>
              <a:rPr lang="en-US" sz="1400" smtClean="0"/>
              <a:t>conditions that exist in many of the country’s prisons and jails and work with</a:t>
            </a:r>
          </a:p>
          <a:p>
            <a:pPr eaLnBrk="1" hangingPunct="1">
              <a:lnSpc>
                <a:spcPct val="80000"/>
              </a:lnSpc>
            </a:pPr>
            <a:r>
              <a:rPr lang="en-US" sz="1400" smtClean="0"/>
              <a:t>corrections administrators to set and meet reasonable limits on the number of</a:t>
            </a:r>
          </a:p>
          <a:p>
            <a:pPr eaLnBrk="1" hangingPunct="1">
              <a:lnSpc>
                <a:spcPct val="80000"/>
              </a:lnSpc>
            </a:pPr>
            <a:r>
              <a:rPr lang="en-US" sz="1400" smtClean="0"/>
              <a:t>prisoners that facilities can safely house.</a:t>
            </a:r>
          </a:p>
          <a:p>
            <a:pPr eaLnBrk="1" hangingPunct="1">
              <a:lnSpc>
                <a:spcPct val="80000"/>
              </a:lnSpc>
            </a:pPr>
            <a:r>
              <a:rPr lang="en-US" sz="1400" b="1" smtClean="0"/>
              <a:t>2. Promote productivity and rehabilitation. </a:t>
            </a:r>
            <a:r>
              <a:rPr lang="en-US" sz="1400" smtClean="0"/>
              <a:t>Invest in programs that are proven</a:t>
            </a:r>
          </a:p>
          <a:p>
            <a:pPr eaLnBrk="1" hangingPunct="1">
              <a:lnSpc>
                <a:spcPct val="80000"/>
              </a:lnSpc>
            </a:pPr>
            <a:r>
              <a:rPr lang="en-US" sz="1400" smtClean="0"/>
              <a:t>to reduce violence and to change behavior over the long term.</a:t>
            </a:r>
          </a:p>
          <a:p>
            <a:pPr eaLnBrk="1" hangingPunct="1">
              <a:lnSpc>
                <a:spcPct val="80000"/>
              </a:lnSpc>
            </a:pPr>
            <a:r>
              <a:rPr lang="en-US" sz="1400" b="1" smtClean="0"/>
              <a:t>3. Use objective classification and direct supervision. </a:t>
            </a:r>
            <a:r>
              <a:rPr lang="en-US" sz="1400" smtClean="0"/>
              <a:t>Incorporate violence</a:t>
            </a:r>
          </a:p>
          <a:p>
            <a:pPr eaLnBrk="1" hangingPunct="1">
              <a:lnSpc>
                <a:spcPct val="80000"/>
              </a:lnSpc>
            </a:pPr>
            <a:r>
              <a:rPr lang="en-US" sz="1400" smtClean="0"/>
              <a:t>prevention in every facility’s fundamental classification and supervision</a:t>
            </a:r>
          </a:p>
          <a:p>
            <a:pPr eaLnBrk="1" hangingPunct="1">
              <a:lnSpc>
                <a:spcPct val="80000"/>
              </a:lnSpc>
            </a:pPr>
            <a:r>
              <a:rPr lang="en-US" sz="1400" smtClean="0"/>
              <a:t>procedures.</a:t>
            </a:r>
          </a:p>
          <a:p>
            <a:pPr eaLnBrk="1" hangingPunct="1">
              <a:lnSpc>
                <a:spcPct val="80000"/>
              </a:lnSpc>
            </a:pPr>
            <a:r>
              <a:rPr lang="en-US" sz="1400" b="1" smtClean="0"/>
              <a:t>4. Use force, non-lethal weaponry, and restraints only as a last resort.</a:t>
            </a:r>
            <a:r>
              <a:rPr lang="en-US" sz="1400" smtClean="0"/>
              <a:t> Dramatically</a:t>
            </a:r>
          </a:p>
          <a:p>
            <a:pPr eaLnBrk="1" hangingPunct="1">
              <a:lnSpc>
                <a:spcPct val="80000"/>
              </a:lnSpc>
            </a:pPr>
            <a:r>
              <a:rPr lang="en-US" sz="1400" smtClean="0"/>
              <a:t>reduce the use of non-lethal weapons, restraints, and physical force by using</a:t>
            </a:r>
          </a:p>
          <a:p>
            <a:pPr eaLnBrk="1" hangingPunct="1">
              <a:lnSpc>
                <a:spcPct val="80000"/>
              </a:lnSpc>
            </a:pPr>
            <a:r>
              <a:rPr lang="en-US" sz="1400" smtClean="0"/>
              <a:t>non-forceful responses whenever possible, restricting the use of weaponry to</a:t>
            </a:r>
          </a:p>
          <a:p>
            <a:pPr eaLnBrk="1" hangingPunct="1">
              <a:lnSpc>
                <a:spcPct val="80000"/>
              </a:lnSpc>
            </a:pPr>
            <a:r>
              <a:rPr lang="en-US" sz="1400" smtClean="0"/>
              <a:t>qualified staff, and eliminating the use of restraints except when necessary to</a:t>
            </a:r>
          </a:p>
          <a:p>
            <a:pPr eaLnBrk="1" hangingPunct="1">
              <a:lnSpc>
                <a:spcPct val="80000"/>
              </a:lnSpc>
            </a:pPr>
            <a:r>
              <a:rPr lang="en-US" sz="1400" smtClean="0"/>
              <a:t>prevent serious injury to self or others.</a:t>
            </a:r>
          </a:p>
          <a:p>
            <a:pPr eaLnBrk="1" hangingPunct="1">
              <a:lnSpc>
                <a:spcPct val="80000"/>
              </a:lnSpc>
            </a:pPr>
            <a:r>
              <a:rPr lang="en-US" sz="1400" b="1" smtClean="0"/>
              <a:t>5. Employ surveillance technology. </a:t>
            </a:r>
            <a:r>
              <a:rPr lang="en-US" sz="1400" smtClean="0"/>
              <a:t>Make good use of recording surveillance</a:t>
            </a:r>
          </a:p>
          <a:p>
            <a:pPr eaLnBrk="1" hangingPunct="1">
              <a:lnSpc>
                <a:spcPct val="80000"/>
              </a:lnSpc>
            </a:pPr>
            <a:r>
              <a:rPr lang="en-US" sz="1400" smtClean="0"/>
              <a:t>cameras to monitor the correctional environment.</a:t>
            </a:r>
          </a:p>
          <a:p>
            <a:pPr eaLnBrk="1" hangingPunct="1">
              <a:lnSpc>
                <a:spcPct val="80000"/>
              </a:lnSpc>
            </a:pPr>
            <a:r>
              <a:rPr lang="en-US" sz="1400" b="1" smtClean="0"/>
              <a:t>6. Support community and family bonds. </a:t>
            </a:r>
            <a:r>
              <a:rPr lang="en-US" sz="1400" smtClean="0"/>
              <a:t>Reexamine where prisons are located</a:t>
            </a:r>
          </a:p>
          <a:p>
            <a:pPr eaLnBrk="1" hangingPunct="1">
              <a:lnSpc>
                <a:spcPct val="80000"/>
              </a:lnSpc>
            </a:pPr>
            <a:r>
              <a:rPr lang="en-US" sz="1400" smtClean="0"/>
              <a:t>and where prisoners are assigned, encourage visitation, and implement phone</a:t>
            </a:r>
          </a:p>
          <a:p>
            <a:pPr eaLnBrk="1" hangingPunct="1">
              <a:lnSpc>
                <a:spcPct val="80000"/>
              </a:lnSpc>
            </a:pPr>
            <a:r>
              <a:rPr lang="en-US" sz="1400" smtClean="0"/>
              <a:t>call reform.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Threat Assessment in Prison</a:t>
            </a:r>
          </a:p>
        </p:txBody>
      </p:sp>
      <p:sp>
        <p:nvSpPr>
          <p:cNvPr id="21507" name="Rectangle 3"/>
          <p:cNvSpPr>
            <a:spLocks noGrp="1" noChangeArrowheads="1"/>
          </p:cNvSpPr>
          <p:nvPr>
            <p:ph type="body" idx="1"/>
          </p:nvPr>
        </p:nvSpPr>
        <p:spPr/>
        <p:txBody>
          <a:bodyPr/>
          <a:lstStyle/>
          <a:p>
            <a:pPr eaLnBrk="1" hangingPunct="1">
              <a:lnSpc>
                <a:spcPct val="80000"/>
              </a:lnSpc>
            </a:pPr>
            <a:r>
              <a:rPr lang="en-US" sz="2400" smtClean="0">
                <a:solidFill>
                  <a:srgbClr val="FF0066"/>
                </a:solidFill>
              </a:rPr>
              <a:t>Gang Members</a:t>
            </a:r>
            <a:r>
              <a:rPr lang="en-US" sz="2400" smtClean="0"/>
              <a:t>: While almost 90% of all prisons screen for gang/security threat group membership, there is significant variation in the percentage of the inmate population (male and female) actually identified as gang/STG members.</a:t>
            </a:r>
          </a:p>
          <a:p>
            <a:pPr eaLnBrk="1" hangingPunct="1">
              <a:lnSpc>
                <a:spcPct val="80000"/>
              </a:lnSpc>
            </a:pPr>
            <a:r>
              <a:rPr lang="en-US" sz="2400" smtClean="0">
                <a:solidFill>
                  <a:srgbClr val="FF0066"/>
                </a:solidFill>
              </a:rPr>
              <a:t>Extent of Gang Membership Varies</a:t>
            </a:r>
            <a:r>
              <a:rPr lang="en-US" sz="2400" smtClean="0"/>
              <a:t>: In some states, such as Wisconsin (43%), New Mexico (36%), and Minnesota (30%), a large proportion of the incoming inmate population is identified; but in several other prison systems the initial screening results in the identification of a much smaller proportion of the inmate population.</a:t>
            </a:r>
          </a:p>
          <a:p>
            <a:pPr eaLnBrk="1" hangingPunct="1">
              <a:lnSpc>
                <a:spcPct val="80000"/>
              </a:lnSpc>
            </a:pPr>
            <a:r>
              <a:rPr lang="en-US" sz="2400" smtClean="0"/>
              <a:t> In California and Michigan, for example, only 1% of the inmate population was classified as gang/STG members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risonGangs_01"/>
          <p:cNvPicPr>
            <a:picLocks noChangeAspect="1" noChangeArrowheads="1"/>
          </p:cNvPicPr>
          <p:nvPr/>
        </p:nvPicPr>
        <p:blipFill>
          <a:blip r:embed="rId2" cstate="print"/>
          <a:srcRect/>
          <a:stretch>
            <a:fillRect/>
          </a:stretch>
        </p:blipFill>
        <p:spPr bwMode="auto">
          <a:xfrm>
            <a:off x="609600" y="762000"/>
            <a:ext cx="7843838" cy="48879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rison-gangs-canada-offence"/>
          <p:cNvPicPr>
            <a:picLocks noChangeAspect="1" noChangeArrowheads="1"/>
          </p:cNvPicPr>
          <p:nvPr/>
        </p:nvPicPr>
        <p:blipFill>
          <a:blip r:embed="rId2" cstate="print"/>
          <a:srcRect/>
          <a:stretch>
            <a:fillRect/>
          </a:stretch>
        </p:blipFill>
        <p:spPr bwMode="auto">
          <a:xfrm>
            <a:off x="533400" y="1066800"/>
            <a:ext cx="8153400" cy="40338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smtClean="0"/>
              <a:t>Gang Membership: How is it Defined?</a:t>
            </a:r>
          </a:p>
        </p:txBody>
      </p:sp>
      <p:sp>
        <p:nvSpPr>
          <p:cNvPr id="24579" name="Rectangle 3"/>
          <p:cNvSpPr>
            <a:spLocks noGrp="1" noChangeArrowheads="1"/>
          </p:cNvSpPr>
          <p:nvPr>
            <p:ph type="body" idx="1"/>
          </p:nvPr>
        </p:nvSpPr>
        <p:spPr/>
        <p:txBody>
          <a:bodyPr/>
          <a:lstStyle/>
          <a:p>
            <a:pPr eaLnBrk="1" hangingPunct="1">
              <a:lnSpc>
                <a:spcPct val="80000"/>
              </a:lnSpc>
            </a:pPr>
            <a:r>
              <a:rPr lang="en-US" sz="1600" smtClean="0"/>
              <a:t> Gang/ STG membership can be determined from a range of sources, including inmate interviews, official police and court records, and evidence of inmate tattoos identifying gang affiliation.</a:t>
            </a:r>
          </a:p>
          <a:p>
            <a:pPr eaLnBrk="1" hangingPunct="1">
              <a:lnSpc>
                <a:spcPct val="80000"/>
              </a:lnSpc>
            </a:pPr>
            <a:r>
              <a:rPr lang="en-US" sz="1600" smtClean="0"/>
              <a:t> In Florida’s department of corrections, an inmate would be classified as a gang member if he/she met any two of the following criteria: </a:t>
            </a:r>
          </a:p>
          <a:p>
            <a:pPr eaLnBrk="1" hangingPunct="1">
              <a:lnSpc>
                <a:spcPct val="80000"/>
              </a:lnSpc>
            </a:pPr>
            <a:r>
              <a:rPr lang="en-US" sz="1600" smtClean="0"/>
              <a:t>Admits to criminal street gang membership; </a:t>
            </a:r>
          </a:p>
          <a:p>
            <a:pPr eaLnBrk="1" hangingPunct="1">
              <a:lnSpc>
                <a:spcPct val="80000"/>
              </a:lnSpc>
            </a:pPr>
            <a:r>
              <a:rPr lang="en-US" sz="1600" smtClean="0"/>
              <a:t>Is identified as a gang member by a parent/guardian; </a:t>
            </a:r>
          </a:p>
          <a:p>
            <a:pPr eaLnBrk="1" hangingPunct="1">
              <a:lnSpc>
                <a:spcPct val="80000"/>
              </a:lnSpc>
            </a:pPr>
            <a:r>
              <a:rPr lang="en-US" sz="1600" smtClean="0"/>
              <a:t>Is identified as a gang member by a documented reliable informant; </a:t>
            </a:r>
          </a:p>
          <a:p>
            <a:pPr eaLnBrk="1" hangingPunct="1">
              <a:lnSpc>
                <a:spcPct val="80000"/>
              </a:lnSpc>
            </a:pPr>
            <a:r>
              <a:rPr lang="en-US" sz="1600" smtClean="0"/>
              <a:t>Reside/frequents a gang's area, adopts their style of dress, hand signs, or tattoos, and associates with known gang members; </a:t>
            </a:r>
          </a:p>
          <a:p>
            <a:pPr eaLnBrk="1" hangingPunct="1">
              <a:lnSpc>
                <a:spcPct val="80000"/>
              </a:lnSpc>
            </a:pPr>
            <a:r>
              <a:rPr lang="en-US" sz="1600" smtClean="0"/>
              <a:t>Is identified as a gang member by an informant of previously untested reliability and such identification is corroborated by independent information; </a:t>
            </a:r>
          </a:p>
          <a:p>
            <a:pPr eaLnBrk="1" hangingPunct="1">
              <a:lnSpc>
                <a:spcPct val="80000"/>
              </a:lnSpc>
            </a:pPr>
            <a:r>
              <a:rPr lang="en-US" sz="1600" smtClean="0"/>
              <a:t>Was arrested more than once in the company of identified gang member for offenses which are consistent with usual criminal street gang activity; </a:t>
            </a:r>
          </a:p>
          <a:p>
            <a:pPr eaLnBrk="1" hangingPunct="1">
              <a:lnSpc>
                <a:spcPct val="80000"/>
              </a:lnSpc>
            </a:pPr>
            <a:r>
              <a:rPr lang="en-US" sz="1600" smtClean="0"/>
              <a:t>Is identified as a criminal street gang member by physical evidence such as photographs or other documentation; </a:t>
            </a:r>
          </a:p>
          <a:p>
            <a:pPr eaLnBrk="1" hangingPunct="1">
              <a:lnSpc>
                <a:spcPct val="80000"/>
              </a:lnSpc>
            </a:pPr>
            <a:r>
              <a:rPr lang="en-US" sz="1600" smtClean="0"/>
              <a:t>Was stopped in the company of known criminal street gang members four or more times. </a:t>
            </a:r>
          </a:p>
          <a:p>
            <a:pPr eaLnBrk="1" hangingPunct="1">
              <a:lnSpc>
                <a:spcPct val="80000"/>
              </a:lnSpc>
            </a:pPr>
            <a:endParaRPr lang="en-US" sz="16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000" smtClean="0"/>
              <a:t>Problems with Gang/ Security Threat Assessment</a:t>
            </a:r>
          </a:p>
        </p:txBody>
      </p:sp>
      <p:sp>
        <p:nvSpPr>
          <p:cNvPr id="25603" name="Rectangle 3"/>
          <p:cNvSpPr>
            <a:spLocks noGrp="1" noChangeArrowheads="1"/>
          </p:cNvSpPr>
          <p:nvPr>
            <p:ph type="body" idx="1"/>
          </p:nvPr>
        </p:nvSpPr>
        <p:spPr/>
        <p:txBody>
          <a:bodyPr/>
          <a:lstStyle/>
          <a:p>
            <a:pPr eaLnBrk="1" hangingPunct="1">
              <a:lnSpc>
                <a:spcPct val="80000"/>
              </a:lnSpc>
            </a:pPr>
            <a:r>
              <a:rPr lang="en-US" sz="2400" smtClean="0"/>
              <a:t>A number of recent reviews have indicated that the influence of </a:t>
            </a:r>
            <a:r>
              <a:rPr lang="en-US" sz="2400" i="1" smtClean="0"/>
              <a:t>gangs </a:t>
            </a:r>
            <a:r>
              <a:rPr lang="en-US" sz="2400" smtClean="0"/>
              <a:t>on both community </a:t>
            </a:r>
            <a:r>
              <a:rPr lang="en-US" sz="2400" i="1" smtClean="0"/>
              <a:t>and</a:t>
            </a:r>
            <a:r>
              <a:rPr lang="en-US" sz="2400" smtClean="0"/>
              <a:t> institutional violence and disorder has been exaggerated (Byrne and Hummer, in press; Byrne, 2006). </a:t>
            </a:r>
          </a:p>
          <a:p>
            <a:pPr eaLnBrk="1" hangingPunct="1">
              <a:lnSpc>
                <a:spcPct val="80000"/>
              </a:lnSpc>
            </a:pPr>
            <a:r>
              <a:rPr lang="en-US" sz="2400" smtClean="0"/>
              <a:t>In addition, there is no current empirical evidence identifying a link between </a:t>
            </a:r>
            <a:r>
              <a:rPr lang="en-US" sz="2400" i="1" smtClean="0"/>
              <a:t>security threat group</a:t>
            </a:r>
            <a:r>
              <a:rPr lang="en-US" sz="2400" smtClean="0"/>
              <a:t> membership and prison violence .</a:t>
            </a:r>
          </a:p>
          <a:p>
            <a:pPr eaLnBrk="1" hangingPunct="1">
              <a:lnSpc>
                <a:spcPct val="80000"/>
              </a:lnSpc>
            </a:pPr>
            <a:r>
              <a:rPr lang="en-US" sz="2400" smtClean="0"/>
              <a:t> Despite this research shortfall, gang/STG status will likely result in placement in administrative segregation and/or location in a high security facility (maximum security or super –max prison).</a:t>
            </a:r>
          </a:p>
          <a:p>
            <a:pPr eaLnBrk="1" hangingPunct="1">
              <a:lnSpc>
                <a:spcPct val="80000"/>
              </a:lnSpc>
            </a:pPr>
            <a:r>
              <a:rPr lang="en-US" sz="2400" smtClean="0"/>
              <a:t>In some prison systems, it may even affect offender location during the initial prison classification process or upon transfer to a new institution.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i="1" smtClean="0"/>
              <a:t>Johnson v California</a:t>
            </a:r>
            <a:r>
              <a:rPr lang="en-US" smtClean="0"/>
              <a:t> Decision</a:t>
            </a:r>
          </a:p>
        </p:txBody>
      </p:sp>
      <p:sp>
        <p:nvSpPr>
          <p:cNvPr id="26627" name="Rectangle 3"/>
          <p:cNvSpPr>
            <a:spLocks noGrp="1" noChangeArrowheads="1"/>
          </p:cNvSpPr>
          <p:nvPr>
            <p:ph type="body" idx="1"/>
          </p:nvPr>
        </p:nvSpPr>
        <p:spPr/>
        <p:txBody>
          <a:bodyPr/>
          <a:lstStyle/>
          <a:p>
            <a:pPr eaLnBrk="1" hangingPunct="1">
              <a:lnSpc>
                <a:spcPct val="90000"/>
              </a:lnSpc>
            </a:pPr>
            <a:r>
              <a:rPr lang="en-US" sz="2400" smtClean="0"/>
              <a:t> In California,  corrections authorities were until recently assigning inmates to racially segregated cells in order to “ prevent members of race-based gangs from turning on one another in two-man cells”.</a:t>
            </a:r>
          </a:p>
          <a:p>
            <a:pPr eaLnBrk="1" hangingPunct="1">
              <a:lnSpc>
                <a:spcPct val="90000"/>
              </a:lnSpc>
            </a:pPr>
            <a:r>
              <a:rPr lang="en-US" sz="2400" smtClean="0"/>
              <a:t>In </a:t>
            </a:r>
            <a:r>
              <a:rPr lang="en-US" sz="2400" i="1" smtClean="0">
                <a:solidFill>
                  <a:srgbClr val="FF0066"/>
                </a:solidFill>
              </a:rPr>
              <a:t>Johnson v. California</a:t>
            </a:r>
            <a:r>
              <a:rPr lang="en-US" sz="2400" smtClean="0"/>
              <a:t>, the Supreme Court declared this practice unconstitutional . </a:t>
            </a:r>
          </a:p>
          <a:p>
            <a:pPr eaLnBrk="1" hangingPunct="1">
              <a:lnSpc>
                <a:spcPct val="90000"/>
              </a:lnSpc>
            </a:pPr>
            <a:r>
              <a:rPr lang="en-US" sz="2400" smtClean="0"/>
              <a:t>According to Justice Sandra Day O’Connor(2005), “ When government officers are permitted to use race as a proxy for gang membership and violence without demonstrating a compelling government interest and proving that their means are narrowly tailored, society as a whole suffers”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smtClean="0"/>
              <a:t>Religion and Security Threat Group Membership: Suspect Communities</a:t>
            </a:r>
          </a:p>
        </p:txBody>
      </p:sp>
      <p:sp>
        <p:nvSpPr>
          <p:cNvPr id="27651" name="Rectangle 3"/>
          <p:cNvSpPr>
            <a:spLocks noGrp="1" noChangeArrowheads="1"/>
          </p:cNvSpPr>
          <p:nvPr>
            <p:ph type="body" idx="1"/>
          </p:nvPr>
        </p:nvSpPr>
        <p:spPr/>
        <p:txBody>
          <a:bodyPr/>
          <a:lstStyle/>
          <a:p>
            <a:pPr eaLnBrk="1" hangingPunct="1">
              <a:lnSpc>
                <a:spcPct val="80000"/>
              </a:lnSpc>
            </a:pPr>
            <a:r>
              <a:rPr lang="en-US" sz="2400" smtClean="0">
                <a:solidFill>
                  <a:srgbClr val="FF0066"/>
                </a:solidFill>
              </a:rPr>
              <a:t>Religious Conversion and Terrorism</a:t>
            </a:r>
            <a:r>
              <a:rPr lang="en-US" sz="2400" smtClean="0"/>
              <a:t>: One area of potential controversy is an upcoming initiative to improve our data collection (and information sharing) on both religious preferences and religious conversion in prison; this approach is based on the belief that prisoner radicalization may result in increased levels of domestic terrorism in this country over the next few years.</a:t>
            </a:r>
          </a:p>
          <a:p>
            <a:pPr eaLnBrk="1" hangingPunct="1">
              <a:lnSpc>
                <a:spcPct val="80000"/>
              </a:lnSpc>
            </a:pPr>
            <a:r>
              <a:rPr lang="en-US" sz="2400" smtClean="0">
                <a:solidFill>
                  <a:srgbClr val="FF0066"/>
                </a:solidFill>
              </a:rPr>
              <a:t>Tracking Religion</a:t>
            </a:r>
            <a:r>
              <a:rPr lang="en-US" sz="2400" smtClean="0"/>
              <a:t>: Since it is estimated that over 70 percent of religious conversions in prison involve conversion to Islam, it appears that it is the identification and tracking of this group of converted inmates that will be the primary focus of this strategy, although radicalized right-wing Christian extremist groups are also identified( e.g. Aryan Nation)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smtClean="0"/>
              <a:t>AREA 2: Mental Health Assessment in Prison and Jail</a:t>
            </a:r>
          </a:p>
        </p:txBody>
      </p:sp>
      <p:sp>
        <p:nvSpPr>
          <p:cNvPr id="28675" name="Rectangle 3"/>
          <p:cNvSpPr>
            <a:spLocks noGrp="1" noChangeArrowheads="1"/>
          </p:cNvSpPr>
          <p:nvPr>
            <p:ph type="body" idx="1"/>
          </p:nvPr>
        </p:nvSpPr>
        <p:spPr/>
        <p:txBody>
          <a:bodyPr/>
          <a:lstStyle/>
          <a:p>
            <a:pPr eaLnBrk="1" hangingPunct="1">
              <a:lnSpc>
                <a:spcPct val="90000"/>
              </a:lnSpc>
            </a:pPr>
            <a:r>
              <a:rPr lang="en-US" sz="2400" smtClean="0">
                <a:solidFill>
                  <a:srgbClr val="FF0066"/>
                </a:solidFill>
              </a:rPr>
              <a:t>Nature of the Problem</a:t>
            </a:r>
            <a:r>
              <a:rPr lang="en-US" sz="2400" smtClean="0"/>
              <a:t>: A number of recent reviews of</a:t>
            </a:r>
            <a:r>
              <a:rPr lang="en-US" sz="2400" b="1" smtClean="0"/>
              <a:t>  </a:t>
            </a:r>
            <a:r>
              <a:rPr lang="en-US" sz="2400" smtClean="0"/>
              <a:t>federal, state, and local prisons and jails in the United States  have identified the classification, treatment, and control of the mentally ill offender as  one of the most serious management problems facing prison officials today.</a:t>
            </a:r>
          </a:p>
          <a:p>
            <a:pPr eaLnBrk="1" hangingPunct="1">
              <a:lnSpc>
                <a:spcPct val="90000"/>
              </a:lnSpc>
            </a:pPr>
            <a:r>
              <a:rPr lang="en-US" sz="2400" smtClean="0">
                <a:solidFill>
                  <a:srgbClr val="FF0066"/>
                </a:solidFill>
              </a:rPr>
              <a:t>Extent of the Problem</a:t>
            </a:r>
            <a:r>
              <a:rPr lang="en-US" sz="2400" smtClean="0"/>
              <a:t>: While estimates of the size of the mentally ill prison and jail populations vary by the type of assessment completed and the definition of mental illness used, there is general agreement that—at minimum-- about one in five offenders entering our prison system today have a serious mental disorder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Profile of new state prison  admissions in 2009</a:t>
            </a:r>
            <a:endParaRPr lang="en-US" dirty="0"/>
          </a:p>
        </p:txBody>
      </p:sp>
      <p:sp>
        <p:nvSpPr>
          <p:cNvPr id="3" name="Content Placeholder 2"/>
          <p:cNvSpPr>
            <a:spLocks noGrp="1"/>
          </p:cNvSpPr>
          <p:nvPr>
            <p:ph idx="1"/>
          </p:nvPr>
        </p:nvSpPr>
        <p:spPr/>
        <p:txBody>
          <a:bodyPr/>
          <a:lstStyle/>
          <a:p>
            <a:r>
              <a:rPr lang="en-US" dirty="0" smtClean="0"/>
              <a:t>482,000 new admissions(  new convictions and technical violators)</a:t>
            </a:r>
          </a:p>
          <a:p>
            <a:r>
              <a:rPr lang="en-US" dirty="0" smtClean="0"/>
              <a:t>27% Violent offenders( murder, rape, robbery , assault)</a:t>
            </a:r>
          </a:p>
          <a:p>
            <a:r>
              <a:rPr lang="en-US" dirty="0" smtClean="0"/>
              <a:t>29% property offenders</a:t>
            </a:r>
          </a:p>
          <a:p>
            <a:r>
              <a:rPr lang="en-US" dirty="0" smtClean="0"/>
              <a:t>28% drug offenders</a:t>
            </a:r>
          </a:p>
          <a:p>
            <a:r>
              <a:rPr lang="en-US" dirty="0" smtClean="0"/>
              <a:t>14.5% public order offenders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smtClean="0"/>
              <a:t>Types and Rates of Mental Illness among Prisoners</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 Rate of </a:t>
            </a:r>
            <a:r>
              <a:rPr lang="en-US" sz="2800" smtClean="0">
                <a:solidFill>
                  <a:srgbClr val="FF0066"/>
                </a:solidFill>
              </a:rPr>
              <a:t>schizophrenia</a:t>
            </a:r>
            <a:r>
              <a:rPr lang="en-US" sz="2800" smtClean="0"/>
              <a:t> or other psychotic disorders is three to five times greater among prisoners as compared to the U.S. population., while the rate of </a:t>
            </a:r>
            <a:r>
              <a:rPr lang="en-US" sz="2800" smtClean="0">
                <a:solidFill>
                  <a:srgbClr val="FF0066"/>
                </a:solidFill>
              </a:rPr>
              <a:t>bipolar disorder</a:t>
            </a:r>
            <a:r>
              <a:rPr lang="en-US" sz="2800" smtClean="0"/>
              <a:t> is 1.5 to 3 times greater (NCCHC,2002).</a:t>
            </a:r>
          </a:p>
          <a:p>
            <a:pPr eaLnBrk="1" hangingPunct="1">
              <a:lnSpc>
                <a:spcPct val="90000"/>
              </a:lnSpc>
            </a:pPr>
            <a:r>
              <a:rPr lang="en-US" sz="2800" smtClean="0"/>
              <a:t>Conservatively, it is estimated that “ there are at least 350,000 mentally ill people in prison and jail on any given day”,</a:t>
            </a:r>
          </a:p>
          <a:p>
            <a:pPr eaLnBrk="1" hangingPunct="1">
              <a:lnSpc>
                <a:spcPct val="90000"/>
              </a:lnSpc>
            </a:pPr>
            <a:r>
              <a:rPr lang="en-US" sz="2800" smtClean="0"/>
              <a:t> There are </a:t>
            </a:r>
            <a:r>
              <a:rPr lang="en-US" sz="2800" i="1" smtClean="0"/>
              <a:t>three times</a:t>
            </a:r>
            <a:r>
              <a:rPr lang="en-US" sz="2800" smtClean="0"/>
              <a:t> as many severely mentally ill individuals in prison than in psychiatric hospitals.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smtClean="0"/>
              <a:t>Impact of Mental Illness on Prison Management</a:t>
            </a:r>
          </a:p>
        </p:txBody>
      </p:sp>
      <p:sp>
        <p:nvSpPr>
          <p:cNvPr id="30723" name="Rectangle 3"/>
          <p:cNvSpPr>
            <a:spLocks noGrp="1" noChangeArrowheads="1"/>
          </p:cNvSpPr>
          <p:nvPr>
            <p:ph type="body" idx="1"/>
          </p:nvPr>
        </p:nvSpPr>
        <p:spPr/>
        <p:txBody>
          <a:bodyPr/>
          <a:lstStyle/>
          <a:p>
            <a:pPr eaLnBrk="1" hangingPunct="1"/>
            <a:r>
              <a:rPr lang="en-US" sz="2800" smtClean="0"/>
              <a:t>I agree with the conclusion of the National Commission on Safety and Abuse in America’s Prisons:</a:t>
            </a:r>
          </a:p>
          <a:p>
            <a:pPr eaLnBrk="1" hangingPunct="1"/>
            <a:r>
              <a:rPr lang="en-US" sz="2800" smtClean="0"/>
              <a:t> (1) it certainly appears that we have replaced yesterday’s asylums with today’s prisons; and</a:t>
            </a:r>
          </a:p>
          <a:p>
            <a:pPr eaLnBrk="1" hangingPunct="1"/>
            <a:r>
              <a:rPr lang="en-US" sz="2800" smtClean="0"/>
              <a:t>(2) “the result is not only needless suffering by the individuals who are under treated but safety problems those prisoners cause staff and other prisoners”.</a:t>
            </a:r>
          </a:p>
          <a:p>
            <a:pPr eaLnBrk="1" hangingPunct="1"/>
            <a:endParaRPr lang="en-US" sz="2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Mental Illness: The Gender Gap</a:t>
            </a:r>
          </a:p>
        </p:txBody>
      </p:sp>
      <p:sp>
        <p:nvSpPr>
          <p:cNvPr id="31747" name="Rectangle 3"/>
          <p:cNvSpPr>
            <a:spLocks noGrp="1" noChangeArrowheads="1"/>
          </p:cNvSpPr>
          <p:nvPr>
            <p:ph type="body" idx="1"/>
          </p:nvPr>
        </p:nvSpPr>
        <p:spPr/>
        <p:txBody>
          <a:bodyPr/>
          <a:lstStyle/>
          <a:p>
            <a:pPr eaLnBrk="1" hangingPunct="1">
              <a:lnSpc>
                <a:spcPct val="90000"/>
              </a:lnSpc>
            </a:pPr>
            <a:r>
              <a:rPr lang="en-US" sz="2800" b="1" smtClean="0"/>
              <a:t>Women prisoners are far more likely than men to identify as having a mental illness (24% vs 16%) </a:t>
            </a:r>
            <a:r>
              <a:rPr lang="en-US" sz="2800" smtClean="0"/>
              <a:t>and, </a:t>
            </a:r>
          </a:p>
          <a:p>
            <a:pPr eaLnBrk="1" hangingPunct="1">
              <a:lnSpc>
                <a:spcPct val="90000"/>
              </a:lnSpc>
            </a:pPr>
            <a:r>
              <a:rPr lang="en-US" sz="2800" b="1" smtClean="0"/>
              <a:t>Among those who do identify as mentally ill, women are far more likely than men to report a history of sexual (59% vs. 15%)and physical abuse (68% vs. 27%). </a:t>
            </a:r>
          </a:p>
          <a:p>
            <a:pPr eaLnBrk="1" hangingPunct="1">
              <a:lnSpc>
                <a:spcPct val="90000"/>
              </a:lnSpc>
            </a:pPr>
            <a:r>
              <a:rPr lang="en-US" sz="2800" b="1" smtClean="0"/>
              <a:t>The American Psychiatric Association recommends developing treatment programs especially for women prisoners that can address their history of trauma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4000" smtClean="0"/>
              <a:t>Area 3:Health Status of Prisoners: Disease Prevalence Compared to U.S. Population </a:t>
            </a:r>
          </a:p>
        </p:txBody>
      </p:sp>
      <p:sp>
        <p:nvSpPr>
          <p:cNvPr id="32771" name="Rectangle 3"/>
          <p:cNvSpPr>
            <a:spLocks noGrp="1" noChangeArrowheads="1"/>
          </p:cNvSpPr>
          <p:nvPr>
            <p:ph type="body" idx="1"/>
          </p:nvPr>
        </p:nvSpPr>
        <p:spPr>
          <a:xfrm>
            <a:off x="457200" y="1905000"/>
            <a:ext cx="8229600" cy="4191000"/>
          </a:xfrm>
        </p:spPr>
        <p:txBody>
          <a:bodyPr/>
          <a:lstStyle/>
          <a:p>
            <a:pPr eaLnBrk="1" hangingPunct="1"/>
            <a:r>
              <a:rPr lang="en-US" sz="2800" smtClean="0">
                <a:solidFill>
                  <a:srgbClr val="FF0066"/>
                </a:solidFill>
              </a:rPr>
              <a:t>Infectious disease</a:t>
            </a:r>
            <a:r>
              <a:rPr lang="en-US" sz="2800" smtClean="0"/>
              <a:t>: Hepatitus C(4x greater), AIDS infection (8-9 x higher), Active TB (4x greater) AIDS (5x greater)</a:t>
            </a:r>
          </a:p>
          <a:p>
            <a:pPr eaLnBrk="1" hangingPunct="1"/>
            <a:r>
              <a:rPr lang="en-US" sz="2800" smtClean="0">
                <a:solidFill>
                  <a:srgbClr val="FF0066"/>
                </a:solidFill>
              </a:rPr>
              <a:t>Chronic Disease</a:t>
            </a:r>
            <a:r>
              <a:rPr lang="en-US" sz="2800" smtClean="0"/>
              <a:t>: asthma (higher)</a:t>
            </a:r>
          </a:p>
          <a:p>
            <a:pPr eaLnBrk="1" hangingPunct="1"/>
            <a:r>
              <a:rPr lang="en-US" sz="2800" smtClean="0">
                <a:solidFill>
                  <a:srgbClr val="FF0066"/>
                </a:solidFill>
              </a:rPr>
              <a:t>Mental Illness</a:t>
            </a:r>
            <a:r>
              <a:rPr lang="en-US" sz="2800" smtClean="0"/>
              <a:t>: Schizophrenia(3-5x higher), Bipolar(1.5-3 x higher), major depression(same)</a:t>
            </a:r>
          </a:p>
          <a:p>
            <a:pPr eaLnBrk="1" hangingPunct="1"/>
            <a:r>
              <a:rPr lang="en-US" sz="2800" smtClean="0">
                <a:solidFill>
                  <a:srgbClr val="FF0066"/>
                </a:solidFill>
              </a:rPr>
              <a:t>Substance Abuse</a:t>
            </a:r>
            <a:r>
              <a:rPr lang="en-US" sz="2800" smtClean="0"/>
              <a:t>: 25% fit Alcohol dependent profile; 83% with drug use history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b="1" smtClean="0">
                <a:effectLst/>
              </a:rPr>
              <a:t>Returning Home with a Disease</a:t>
            </a:r>
          </a:p>
        </p:txBody>
      </p:sp>
      <p:sp>
        <p:nvSpPr>
          <p:cNvPr id="33795" name="Rectangle 3"/>
          <p:cNvSpPr>
            <a:spLocks noGrp="1" noChangeArrowheads="1"/>
          </p:cNvSpPr>
          <p:nvPr>
            <p:ph type="body" idx="1"/>
          </p:nvPr>
        </p:nvSpPr>
        <p:spPr/>
        <p:txBody>
          <a:bodyPr/>
          <a:lstStyle/>
          <a:p>
            <a:pPr eaLnBrk="1" hangingPunct="1">
              <a:buFontTx/>
              <a:buNone/>
            </a:pPr>
            <a:r>
              <a:rPr lang="en-US" smtClean="0"/>
              <a:t>People carrying an infectious disease who were released from prison and jail in 1996:</a:t>
            </a:r>
          </a:p>
          <a:p>
            <a:pPr eaLnBrk="1" hangingPunct="1"/>
            <a:r>
              <a:rPr lang="en-US" b="1" smtClean="0"/>
              <a:t>Hepatitis C :1.3-1.4 million</a:t>
            </a:r>
          </a:p>
          <a:p>
            <a:pPr eaLnBrk="1" hangingPunct="1"/>
            <a:r>
              <a:rPr lang="en-US" b="1" smtClean="0"/>
              <a:t>HIV : 98,000-145,000</a:t>
            </a:r>
          </a:p>
          <a:p>
            <a:pPr eaLnBrk="1" hangingPunct="1"/>
            <a:r>
              <a:rPr lang="en-US" b="1" smtClean="0"/>
              <a:t>AIDS: 39,000</a:t>
            </a:r>
          </a:p>
          <a:p>
            <a:pPr eaLnBrk="1" hangingPunct="1"/>
            <a:r>
              <a:rPr lang="en-US" b="1" smtClean="0"/>
              <a:t>Tuberculosis: 566,000 latent and 12,000 active cases</a:t>
            </a:r>
          </a:p>
          <a:p>
            <a:pPr eaLnBrk="1" hangingPunct="1">
              <a:buFontTx/>
              <a:buNone/>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Area 4:Treatment Assessment</a:t>
            </a:r>
          </a:p>
        </p:txBody>
      </p:sp>
      <p:sp>
        <p:nvSpPr>
          <p:cNvPr id="34819" name="Rectangle 3"/>
          <p:cNvSpPr>
            <a:spLocks noGrp="1" noChangeArrowheads="1"/>
          </p:cNvSpPr>
          <p:nvPr>
            <p:ph type="body" idx="1"/>
          </p:nvPr>
        </p:nvSpPr>
        <p:spPr/>
        <p:txBody>
          <a:bodyPr/>
          <a:lstStyle/>
          <a:p>
            <a:pPr eaLnBrk="1" hangingPunct="1"/>
            <a:r>
              <a:rPr lang="en-US" sz="2800" smtClean="0"/>
              <a:t>Education</a:t>
            </a:r>
          </a:p>
          <a:p>
            <a:pPr eaLnBrk="1" hangingPunct="1"/>
            <a:r>
              <a:rPr lang="en-US" sz="2800" smtClean="0"/>
              <a:t>Skill Level and Work History</a:t>
            </a:r>
          </a:p>
          <a:p>
            <a:pPr eaLnBrk="1" hangingPunct="1"/>
            <a:r>
              <a:rPr lang="en-US" sz="2800" smtClean="0"/>
              <a:t>Individual Problem Areas: substance abuse, mental health problems, sex offender treatment.</a:t>
            </a:r>
          </a:p>
          <a:p>
            <a:pPr eaLnBrk="1" hangingPunct="1"/>
            <a:r>
              <a:rPr lang="en-US" sz="2800" smtClean="0"/>
              <a:t>In each treatment area, objective, standardized assessment instruments are available</a:t>
            </a:r>
          </a:p>
          <a:p>
            <a:pPr eaLnBrk="1" hangingPunct="1"/>
            <a:r>
              <a:rPr lang="en-US" sz="2800" smtClean="0"/>
              <a:t>The problem? Treatment availability, access, and quality in prison settings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smtClean="0"/>
              <a:t>Area 5:Escape/ Flight Risk Assessment</a:t>
            </a:r>
          </a:p>
        </p:txBody>
      </p:sp>
      <p:sp>
        <p:nvSpPr>
          <p:cNvPr id="35843" name="Rectangle 3"/>
          <p:cNvSpPr>
            <a:spLocks noGrp="1" noChangeArrowheads="1"/>
          </p:cNvSpPr>
          <p:nvPr>
            <p:ph type="body" idx="1"/>
          </p:nvPr>
        </p:nvSpPr>
        <p:spPr/>
        <p:txBody>
          <a:bodyPr/>
          <a:lstStyle/>
          <a:p>
            <a:pPr eaLnBrk="1" hangingPunct="1">
              <a:lnSpc>
                <a:spcPct val="80000"/>
              </a:lnSpc>
            </a:pPr>
            <a:r>
              <a:rPr lang="en-US" sz="2800" smtClean="0"/>
              <a:t>Assessing flight risk is difficult because the base rate is so low.</a:t>
            </a:r>
          </a:p>
          <a:p>
            <a:pPr eaLnBrk="1" hangingPunct="1">
              <a:lnSpc>
                <a:spcPct val="80000"/>
              </a:lnSpc>
            </a:pPr>
            <a:r>
              <a:rPr lang="en-US" sz="2800" smtClean="0"/>
              <a:t>The prison escape rate declined significantly between 1988 and 1998, from 1.4 escapes per 100 inmates in 88 to .04 in 1998.</a:t>
            </a:r>
          </a:p>
          <a:p>
            <a:pPr eaLnBrk="1" hangingPunct="1">
              <a:lnSpc>
                <a:spcPct val="80000"/>
              </a:lnSpc>
            </a:pPr>
            <a:r>
              <a:rPr lang="en-US" sz="2800" smtClean="0"/>
              <a:t>The vast majority of all escapes are from minimum security institutions. They are usually walk-a ways, who are quickly captured or return.</a:t>
            </a:r>
          </a:p>
          <a:p>
            <a:pPr eaLnBrk="1" hangingPunct="1">
              <a:lnSpc>
                <a:spcPct val="80000"/>
              </a:lnSpc>
            </a:pPr>
            <a:r>
              <a:rPr lang="en-US" sz="2800" smtClean="0"/>
              <a:t>The problem of assessing flight risk is compounded by an unclear definition of attempted/completed escapes.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Internal Classification Systems</a:t>
            </a:r>
          </a:p>
        </p:txBody>
      </p:sp>
      <p:sp>
        <p:nvSpPr>
          <p:cNvPr id="36867" name="Rectangle 3"/>
          <p:cNvSpPr>
            <a:spLocks noGrp="1" noChangeArrowheads="1"/>
          </p:cNvSpPr>
          <p:nvPr>
            <p:ph type="body" idx="1"/>
          </p:nvPr>
        </p:nvSpPr>
        <p:spPr/>
        <p:txBody>
          <a:bodyPr/>
          <a:lstStyle/>
          <a:p>
            <a:pPr eaLnBrk="1" hangingPunct="1">
              <a:lnSpc>
                <a:spcPct val="90000"/>
              </a:lnSpc>
            </a:pPr>
            <a:r>
              <a:rPr lang="en-US" sz="2400" smtClean="0"/>
              <a:t>Comprehensive, automated, on-line management information systems represent the future of prison classification and offender management. </a:t>
            </a:r>
          </a:p>
          <a:p>
            <a:pPr eaLnBrk="1" hangingPunct="1">
              <a:lnSpc>
                <a:spcPct val="90000"/>
              </a:lnSpc>
            </a:pPr>
            <a:r>
              <a:rPr lang="en-US" sz="2400" smtClean="0"/>
              <a:t> </a:t>
            </a:r>
            <a:r>
              <a:rPr lang="en-US" sz="2400" smtClean="0">
                <a:solidFill>
                  <a:srgbClr val="FF0066"/>
                </a:solidFill>
              </a:rPr>
              <a:t>The Adult Internal Management System (AIMS)</a:t>
            </a:r>
            <a:r>
              <a:rPr lang="en-US" sz="2400" smtClean="0"/>
              <a:t> often referred to as the Quay system and designed and tested in several prison systems by Dr. Herbert Quay, is the most common internal classification system used today.</a:t>
            </a:r>
          </a:p>
          <a:p>
            <a:pPr eaLnBrk="1" hangingPunct="1">
              <a:lnSpc>
                <a:spcPct val="90000"/>
              </a:lnSpc>
            </a:pPr>
            <a:r>
              <a:rPr lang="en-US" sz="2400" smtClean="0">
                <a:solidFill>
                  <a:srgbClr val="FF0066"/>
                </a:solidFill>
              </a:rPr>
              <a:t>AIMS </a:t>
            </a:r>
            <a:r>
              <a:rPr lang="en-US" sz="2400" smtClean="0"/>
              <a:t>is currently being used by several facilities in the Federal  Bureau of Prisons and in all or part of several state prison systems ( Ohio, South Dakota, Missouri, and South Carolina).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hangingPunct="1">
              <a:defRPr/>
            </a:pPr>
            <a:r>
              <a:rPr lang="en-US" sz="4000" smtClean="0"/>
              <a:t>Effectiveness of Classification Systems: Two Randomized Experiments</a:t>
            </a:r>
          </a:p>
        </p:txBody>
      </p:sp>
      <p:sp>
        <p:nvSpPr>
          <p:cNvPr id="37891" name="Rectangle 3"/>
          <p:cNvSpPr>
            <a:spLocks noGrp="1" noChangeArrowheads="1"/>
          </p:cNvSpPr>
          <p:nvPr>
            <p:ph type="body" idx="1"/>
          </p:nvPr>
        </p:nvSpPr>
        <p:spPr>
          <a:xfrm>
            <a:off x="457200" y="2057400"/>
            <a:ext cx="8229600" cy="4419600"/>
          </a:xfrm>
        </p:spPr>
        <p:txBody>
          <a:bodyPr/>
          <a:lstStyle/>
          <a:p>
            <a:pPr eaLnBrk="1" hangingPunct="1">
              <a:lnSpc>
                <a:spcPct val="80000"/>
              </a:lnSpc>
            </a:pPr>
            <a:r>
              <a:rPr lang="en-US" sz="2800" smtClean="0"/>
              <a:t>Camp and Gaes (2005) randomly assigned medium security inmates to minimum security facilities,</a:t>
            </a:r>
          </a:p>
          <a:p>
            <a:pPr eaLnBrk="1" hangingPunct="1">
              <a:lnSpc>
                <a:spcPct val="80000"/>
              </a:lnSpc>
            </a:pPr>
            <a:r>
              <a:rPr lang="en-US" sz="2800" smtClean="0"/>
              <a:t> Bench and Allen (2003) randomly assigned maximum security inmates (based on the external risk classification) to medium security facilities;</a:t>
            </a:r>
          </a:p>
          <a:p>
            <a:pPr eaLnBrk="1" hangingPunct="1">
              <a:lnSpc>
                <a:spcPct val="80000"/>
              </a:lnSpc>
            </a:pPr>
            <a:r>
              <a:rPr lang="en-US" sz="2800" smtClean="0">
                <a:solidFill>
                  <a:srgbClr val="FF0066"/>
                </a:solidFill>
              </a:rPr>
              <a:t>Findings:</a:t>
            </a:r>
            <a:r>
              <a:rPr lang="en-US" sz="2800" smtClean="0"/>
              <a:t> both studies found no significant differences in either overall misconduct or serious misconduct violations across experimental and control groups.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4000" smtClean="0"/>
              <a:t>Classification Systems Need To Redefined</a:t>
            </a:r>
          </a:p>
        </p:txBody>
      </p:sp>
      <p:sp>
        <p:nvSpPr>
          <p:cNvPr id="38915" name="Rectangle 3"/>
          <p:cNvSpPr>
            <a:spLocks noGrp="1" noChangeArrowheads="1"/>
          </p:cNvSpPr>
          <p:nvPr>
            <p:ph type="body" idx="1"/>
          </p:nvPr>
        </p:nvSpPr>
        <p:spPr/>
        <p:txBody>
          <a:bodyPr/>
          <a:lstStyle/>
          <a:p>
            <a:pPr eaLnBrk="1" hangingPunct="1">
              <a:lnSpc>
                <a:spcPct val="90000"/>
              </a:lnSpc>
            </a:pPr>
            <a:r>
              <a:rPr lang="en-US" sz="2800" smtClean="0"/>
              <a:t>The implications of these findings for external classification systems are straight-forward:</a:t>
            </a:r>
          </a:p>
          <a:p>
            <a:pPr eaLnBrk="1" hangingPunct="1">
              <a:lnSpc>
                <a:spcPct val="90000"/>
              </a:lnSpc>
            </a:pPr>
            <a:r>
              <a:rPr lang="en-US" sz="2800" smtClean="0"/>
              <a:t> (1) contrary to expectations, placement of higher risk offenders in more restrictive prison settings does not lower their rate of institutional misconduct, while placement of higher risk offenders in lower risk settings does not raise their rate of misconduct; and,</a:t>
            </a:r>
          </a:p>
          <a:p>
            <a:pPr eaLnBrk="1" hangingPunct="1">
              <a:lnSpc>
                <a:spcPct val="90000"/>
              </a:lnSpc>
            </a:pPr>
            <a:r>
              <a:rPr lang="en-US" sz="2800" smtClean="0"/>
              <a:t> (2) alternatives to control-based placements should be field-tested to determine their effect on inmate misconduct. </a:t>
            </a:r>
          </a:p>
          <a:p>
            <a:pPr eaLnBrk="1" hangingPunct="1">
              <a:lnSpc>
                <a:spcPct val="90000"/>
              </a:lnSpc>
            </a:pPr>
            <a:endParaRPr 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Official View of Prison Violence in USA</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Death in prison</a:t>
            </a:r>
            <a:r>
              <a:rPr lang="en-US" dirty="0" smtClean="0"/>
              <a:t>: </a:t>
            </a:r>
            <a:r>
              <a:rPr lang="en-US" b="1" dirty="0" smtClean="0"/>
              <a:t>illness, homicide, suicide, and deaths from unknown causes</a:t>
            </a:r>
          </a:p>
          <a:p>
            <a:r>
              <a:rPr lang="en-US" dirty="0" smtClean="0"/>
              <a:t>3,175 deaths in prison in 2000; 3,351 in 2012</a:t>
            </a:r>
          </a:p>
          <a:p>
            <a:r>
              <a:rPr lang="en-US" dirty="0" smtClean="0"/>
              <a:t>2,402 illness/natural causes in 2000; 2,953 in 2012( 88% of all deaths, with over half age 55+)</a:t>
            </a:r>
          </a:p>
          <a:p>
            <a:r>
              <a:rPr lang="en-US" dirty="0" smtClean="0"/>
              <a:t>   302 AIDS in 2000 </a:t>
            </a:r>
            <a:r>
              <a:rPr lang="en-US" dirty="0" err="1" smtClean="0"/>
              <a:t>vs</a:t>
            </a:r>
            <a:r>
              <a:rPr lang="en-US" dirty="0" smtClean="0"/>
              <a:t> 74 in 2012</a:t>
            </a:r>
          </a:p>
          <a:p>
            <a:r>
              <a:rPr lang="en-US" dirty="0" smtClean="0"/>
              <a:t>   198 Suicide in 2000 </a:t>
            </a:r>
            <a:r>
              <a:rPr lang="en-US" dirty="0" err="1" smtClean="0"/>
              <a:t>vs</a:t>
            </a:r>
            <a:r>
              <a:rPr lang="en-US" dirty="0" smtClean="0"/>
              <a:t> 205 in 2012</a:t>
            </a:r>
          </a:p>
          <a:p>
            <a:r>
              <a:rPr lang="en-US" dirty="0" smtClean="0"/>
              <a:t>     56 Homicide in 2000 </a:t>
            </a:r>
            <a:r>
              <a:rPr lang="en-US" dirty="0" err="1" smtClean="0"/>
              <a:t>vs</a:t>
            </a:r>
            <a:r>
              <a:rPr lang="en-US" dirty="0" smtClean="0"/>
              <a:t> 85 in 2012</a:t>
            </a:r>
          </a:p>
          <a:p>
            <a:r>
              <a:rPr lang="en-US" dirty="0" smtClean="0"/>
              <a:t>   217 other causes: executions, accidents, drug overdoses in 2000 </a:t>
            </a:r>
            <a:r>
              <a:rPr lang="en-US" dirty="0" err="1" smtClean="0"/>
              <a:t>vs</a:t>
            </a:r>
            <a:r>
              <a:rPr lang="en-US" dirty="0" smtClean="0"/>
              <a:t> 26 in 2012</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4000" smtClean="0"/>
              <a:t>The New Technology of Offender Reentry</a:t>
            </a:r>
          </a:p>
        </p:txBody>
      </p:sp>
      <p:sp>
        <p:nvSpPr>
          <p:cNvPr id="39939" name="Rectangle 3"/>
          <p:cNvSpPr>
            <a:spLocks noGrp="1" noChangeArrowheads="1"/>
          </p:cNvSpPr>
          <p:nvPr>
            <p:ph type="body" idx="1"/>
          </p:nvPr>
        </p:nvSpPr>
        <p:spPr/>
        <p:txBody>
          <a:bodyPr/>
          <a:lstStyle/>
          <a:p>
            <a:pPr eaLnBrk="1" hangingPunct="1"/>
            <a:r>
              <a:rPr lang="en-US" smtClean="0"/>
              <a:t>The Identification of High Risk Offenders</a:t>
            </a:r>
          </a:p>
          <a:p>
            <a:pPr eaLnBrk="1" hangingPunct="1"/>
            <a:r>
              <a:rPr lang="en-US" smtClean="0"/>
              <a:t>The Identification of High Risk Locations</a:t>
            </a:r>
          </a:p>
          <a:p>
            <a:pPr eaLnBrk="1" hangingPunct="1"/>
            <a:r>
              <a:rPr lang="en-US" smtClean="0"/>
              <a:t>The Identification of High Risk Times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4000" smtClean="0"/>
              <a:t>Offender Reentry and Information Technology</a:t>
            </a:r>
          </a:p>
        </p:txBody>
      </p:sp>
      <p:sp>
        <p:nvSpPr>
          <p:cNvPr id="40963" name="Rectangle 3"/>
          <p:cNvSpPr>
            <a:spLocks noGrp="1" noChangeArrowheads="1"/>
          </p:cNvSpPr>
          <p:nvPr>
            <p:ph type="body" idx="1"/>
          </p:nvPr>
        </p:nvSpPr>
        <p:spPr/>
        <p:txBody>
          <a:bodyPr/>
          <a:lstStyle/>
          <a:p>
            <a:pPr eaLnBrk="1" hangingPunct="1">
              <a:lnSpc>
                <a:spcPct val="80000"/>
              </a:lnSpc>
            </a:pPr>
            <a:r>
              <a:rPr lang="en-US" sz="2400" smtClean="0"/>
              <a:t>An example of a sophisticated integrated offender case management system is the University of Maryland High Intensity Drug Trafficking Area Automated Tracking System (HATS). </a:t>
            </a:r>
          </a:p>
          <a:p>
            <a:pPr eaLnBrk="1" hangingPunct="1">
              <a:lnSpc>
                <a:spcPct val="80000"/>
              </a:lnSpc>
            </a:pPr>
            <a:r>
              <a:rPr lang="en-US" sz="2400" smtClean="0"/>
              <a:t> HATS is an automated  information system that is used in by the Maryland Division of Probation and Parole, drug courts, community-based treatment programs, and other agencies serving offenders in Maryland. </a:t>
            </a:r>
          </a:p>
          <a:p>
            <a:pPr eaLnBrk="1" hangingPunct="1">
              <a:lnSpc>
                <a:spcPct val="80000"/>
              </a:lnSpc>
            </a:pPr>
            <a:r>
              <a:rPr lang="en-US" sz="2400" smtClean="0"/>
              <a:t> This system integrates data from many sources relating to offender treatment and supervision. </a:t>
            </a:r>
          </a:p>
          <a:p>
            <a:pPr eaLnBrk="1" hangingPunct="1">
              <a:lnSpc>
                <a:spcPct val="80000"/>
              </a:lnSpc>
            </a:pPr>
            <a:r>
              <a:rPr lang="en-US" sz="2400" smtClean="0"/>
              <a:t> Information is available for offenders regarding intake, referrals and appointments, program inventory, offender confidentiality and releases, supervision, graduated sanctions and treatment tracking.</a:t>
            </a:r>
          </a:p>
          <a:p>
            <a:pPr eaLnBrk="1" hangingPunct="1">
              <a:lnSpc>
                <a:spcPct val="80000"/>
              </a:lnSpc>
            </a:pPr>
            <a:endParaRPr lang="en-US" sz="2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b="1" smtClean="0"/>
              <a:t>The New Technology of Inmate Classification</a:t>
            </a:r>
            <a:r>
              <a:rPr lang="en-US" sz="4000" smtClean="0"/>
              <a:t> </a:t>
            </a:r>
          </a:p>
        </p:txBody>
      </p:sp>
      <p:sp>
        <p:nvSpPr>
          <p:cNvPr id="4099" name="Rectangle 3"/>
          <p:cNvSpPr>
            <a:spLocks noGrp="1" noChangeArrowheads="1"/>
          </p:cNvSpPr>
          <p:nvPr>
            <p:ph type="body" idx="1"/>
          </p:nvPr>
        </p:nvSpPr>
        <p:spPr/>
        <p:txBody>
          <a:bodyPr/>
          <a:lstStyle/>
          <a:p>
            <a:pPr eaLnBrk="1" hangingPunct="1">
              <a:lnSpc>
                <a:spcPct val="80000"/>
              </a:lnSpc>
            </a:pPr>
            <a:r>
              <a:rPr lang="en-US" sz="2800" smtClean="0">
                <a:solidFill>
                  <a:srgbClr val="FF0066"/>
                </a:solidFill>
              </a:rPr>
              <a:t>Size of Prison Population</a:t>
            </a:r>
            <a:r>
              <a:rPr lang="en-US" sz="2400" smtClean="0"/>
              <a:t>: With over 2.5 million inmates currently under institutional control in this country, it is clear that imprisonment is viewed as an appropriate sanction for individuals convicted of a variety of crimes (violent, drug, property, public order). </a:t>
            </a:r>
          </a:p>
          <a:p>
            <a:pPr eaLnBrk="1" hangingPunct="1">
              <a:lnSpc>
                <a:spcPct val="80000"/>
              </a:lnSpc>
            </a:pPr>
            <a:r>
              <a:rPr lang="en-US" sz="2400" smtClean="0">
                <a:solidFill>
                  <a:srgbClr val="FF0066"/>
                </a:solidFill>
              </a:rPr>
              <a:t>Number of Prisons</a:t>
            </a:r>
            <a:r>
              <a:rPr lang="en-US" sz="2400" smtClean="0"/>
              <a:t>: To efficiently impose this sanction, the U.S. currently has over 5000 adult prison and jails, each with its own unique design features, staffing ratios, design and operational capacity, offender population characteristics, and resource level.</a:t>
            </a:r>
          </a:p>
          <a:p>
            <a:pPr eaLnBrk="1" hangingPunct="1">
              <a:lnSpc>
                <a:spcPct val="80000"/>
              </a:lnSpc>
            </a:pPr>
            <a:r>
              <a:rPr lang="en-US" sz="2400" smtClean="0">
                <a:solidFill>
                  <a:srgbClr val="FF0066"/>
                </a:solidFill>
              </a:rPr>
              <a:t>Classification</a:t>
            </a:r>
            <a:r>
              <a:rPr lang="en-US" sz="2400" smtClean="0"/>
              <a:t>: In each of these facilities, classification decisions are made that directly affect the level of violence and disorder in prison.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976438" y="1290638"/>
            <a:ext cx="5189537" cy="4283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b="1" smtClean="0"/>
              <a:t>External Classification Systems</a:t>
            </a:r>
          </a:p>
        </p:txBody>
      </p:sp>
      <p:sp>
        <p:nvSpPr>
          <p:cNvPr id="6147" name="Rectangle 3"/>
          <p:cNvSpPr>
            <a:spLocks noGrp="1" noChangeArrowheads="1"/>
          </p:cNvSpPr>
          <p:nvPr>
            <p:ph type="body" idx="1"/>
          </p:nvPr>
        </p:nvSpPr>
        <p:spPr/>
        <p:txBody>
          <a:bodyPr/>
          <a:lstStyle/>
          <a:p>
            <a:pPr eaLnBrk="1" hangingPunct="1">
              <a:lnSpc>
                <a:spcPct val="90000"/>
              </a:lnSpc>
            </a:pPr>
            <a:r>
              <a:rPr lang="en-US" smtClean="0"/>
              <a:t>Objective </a:t>
            </a:r>
            <a:r>
              <a:rPr lang="en-US" i="1" smtClean="0"/>
              <a:t>external </a:t>
            </a:r>
            <a:r>
              <a:rPr lang="en-US" smtClean="0"/>
              <a:t>classification systems are currently used by all federal and state prison systems in this country to determine the initial level of security/ control needed over the incoming prisoner population.</a:t>
            </a:r>
          </a:p>
          <a:p>
            <a:pPr eaLnBrk="1" hangingPunct="1">
              <a:lnSpc>
                <a:spcPct val="90000"/>
              </a:lnSpc>
            </a:pPr>
            <a:r>
              <a:rPr lang="en-US" smtClean="0"/>
              <a:t>Based on the offender’s overall assessment “score” he/she is assigned to a minimum, medium, maximum, or super-max prison facility.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mtClean="0"/>
              <a:t>How  do we classify prisoners?</a:t>
            </a:r>
          </a:p>
        </p:txBody>
      </p:sp>
      <p:sp>
        <p:nvSpPr>
          <p:cNvPr id="7171" name="Rectangle 3"/>
          <p:cNvSpPr>
            <a:spLocks noGrp="1" noChangeArrowheads="1"/>
          </p:cNvSpPr>
          <p:nvPr>
            <p:ph type="body" idx="1"/>
          </p:nvPr>
        </p:nvSpPr>
        <p:spPr/>
        <p:txBody>
          <a:bodyPr/>
          <a:lstStyle/>
          <a:p>
            <a:pPr eaLnBrk="1" hangingPunct="1"/>
            <a:r>
              <a:rPr lang="en-US" sz="2800" smtClean="0">
                <a:solidFill>
                  <a:srgbClr val="FF0066"/>
                </a:solidFill>
              </a:rPr>
              <a:t>We look at the following factors:</a:t>
            </a:r>
          </a:p>
          <a:p>
            <a:pPr eaLnBrk="1" hangingPunct="1"/>
            <a:r>
              <a:rPr lang="en-US" sz="2800" smtClean="0"/>
              <a:t>The seriousness of the commitment offense, </a:t>
            </a:r>
          </a:p>
          <a:p>
            <a:pPr eaLnBrk="1" hangingPunct="1"/>
            <a:r>
              <a:rPr lang="en-US" sz="2800" smtClean="0"/>
              <a:t>sentence length,</a:t>
            </a:r>
          </a:p>
          <a:p>
            <a:pPr eaLnBrk="1" hangingPunct="1"/>
            <a:r>
              <a:rPr lang="en-US" sz="2800" smtClean="0"/>
              <a:t>The offender’s criminal history,</a:t>
            </a:r>
          </a:p>
          <a:p>
            <a:pPr eaLnBrk="1" hangingPunct="1"/>
            <a:r>
              <a:rPr lang="en-US" sz="2800" smtClean="0"/>
              <a:t>Escape history, </a:t>
            </a:r>
          </a:p>
          <a:p>
            <a:pPr eaLnBrk="1" hangingPunct="1"/>
            <a:r>
              <a:rPr lang="en-US" sz="2800" smtClean="0"/>
              <a:t>Prior incarceration history, </a:t>
            </a:r>
          </a:p>
          <a:p>
            <a:pPr eaLnBrk="1" hangingPunct="1"/>
            <a:r>
              <a:rPr lang="en-US" sz="2800" smtClean="0"/>
              <a:t>Special monitoring needs (due to security threat assessment, gang affiliation, potential victimization, etc.), </a:t>
            </a:r>
          </a:p>
          <a:p>
            <a:pPr eaLnBrk="1" hangingPunct="1"/>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t>Initial Prisoner Location Decisions</a:t>
            </a:r>
          </a:p>
        </p:txBody>
      </p:sp>
      <p:sp>
        <p:nvSpPr>
          <p:cNvPr id="8195" name="Rectangle 3"/>
          <p:cNvSpPr>
            <a:spLocks noGrp="1" noChangeArrowheads="1"/>
          </p:cNvSpPr>
          <p:nvPr>
            <p:ph type="body" idx="1"/>
          </p:nvPr>
        </p:nvSpPr>
        <p:spPr/>
        <p:txBody>
          <a:bodyPr/>
          <a:lstStyle/>
          <a:p>
            <a:pPr eaLnBrk="1" hangingPunct="1">
              <a:lnSpc>
                <a:spcPct val="80000"/>
              </a:lnSpc>
            </a:pPr>
            <a:r>
              <a:rPr lang="en-US" sz="2800" smtClean="0"/>
              <a:t>We can learn a great deal about a prison system by closely examining how and why inmate location decisions are made. </a:t>
            </a:r>
          </a:p>
          <a:p>
            <a:pPr eaLnBrk="1" hangingPunct="1">
              <a:lnSpc>
                <a:spcPct val="80000"/>
              </a:lnSpc>
            </a:pPr>
            <a:r>
              <a:rPr lang="en-US" sz="2800" smtClean="0"/>
              <a:t>According to a recent nationwide review of prison classification systems conducted by Austin and McGinnis (2004), approximately 80 percent of the current federal and state prison population are identified as being appropriate for location in the </a:t>
            </a:r>
            <a:r>
              <a:rPr lang="en-US" sz="2800" i="1" smtClean="0"/>
              <a:t>general </a:t>
            </a:r>
            <a:r>
              <a:rPr lang="en-US" sz="2800" smtClean="0"/>
              <a:t>prison</a:t>
            </a:r>
            <a:r>
              <a:rPr lang="en-US" sz="2800" i="1" smtClean="0"/>
              <a:t> </a:t>
            </a:r>
            <a:r>
              <a:rPr lang="en-US" sz="2800" smtClean="0"/>
              <a:t>population;</a:t>
            </a:r>
          </a:p>
          <a:p>
            <a:pPr eaLnBrk="1" hangingPunct="1">
              <a:lnSpc>
                <a:spcPct val="80000"/>
              </a:lnSpc>
            </a:pPr>
            <a:r>
              <a:rPr lang="en-US" sz="2800" smtClean="0"/>
              <a:t>These inmates are placed in minimum (35%), medium (35%) and maximum security facilities (10%; about 1% in super-max facilities) </a:t>
            </a:r>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368</TotalTime>
  <Words>3390</Words>
  <Application>Microsoft Office PowerPoint</Application>
  <PresentationFormat>On-screen Show (4:3)</PresentationFormat>
  <Paragraphs>195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Wingdings</vt:lpstr>
      <vt:lpstr>Mountain Top</vt:lpstr>
      <vt:lpstr> Technological Innovations in Institutional Corrections</vt:lpstr>
      <vt:lpstr> USA and Mass Incarceration</vt:lpstr>
      <vt:lpstr>A Profile of new state prison  admissions in 2009</vt:lpstr>
      <vt:lpstr>Official View of Prison Violence in USA</vt:lpstr>
      <vt:lpstr>The New Technology of Inmate Classification </vt:lpstr>
      <vt:lpstr>Slide 6</vt:lpstr>
      <vt:lpstr>External Classification Systems</vt:lpstr>
      <vt:lpstr>How  do we classify prisoners?</vt:lpstr>
      <vt:lpstr>Initial Prisoner Location Decisions</vt:lpstr>
      <vt:lpstr>Special Prison Populations</vt:lpstr>
      <vt:lpstr>Recent Trends in Special Populations: Segregation Units</vt:lpstr>
      <vt:lpstr>National Commission Recommendations on Use of Segregation</vt:lpstr>
      <vt:lpstr>Recent Trends in Special Populations: Mental Health Units</vt:lpstr>
      <vt:lpstr> State-Level Variations in External Classification Decisions</vt:lpstr>
      <vt:lpstr>Why do State Prison Systems Vary in the Use of Special Population Housing?</vt:lpstr>
      <vt:lpstr>Maximum Security Inmates</vt:lpstr>
      <vt:lpstr>Internal Classification Systems: Assessment Areas</vt:lpstr>
      <vt:lpstr>AREA 1:  Dangerousness and Threat Assessment</vt:lpstr>
      <vt:lpstr>Problems Related to Dangerousness Assessment</vt:lpstr>
      <vt:lpstr>Problems Related to Dangerousness Assessment</vt:lpstr>
      <vt:lpstr>How to Reduce Prison Violence: Recommendations of National Commission</vt:lpstr>
      <vt:lpstr>Threat Assessment in Prison</vt:lpstr>
      <vt:lpstr>Slide 23</vt:lpstr>
      <vt:lpstr>Slide 24</vt:lpstr>
      <vt:lpstr>Gang Membership: How is it Defined?</vt:lpstr>
      <vt:lpstr>Problems with Gang/ Security Threat Assessment</vt:lpstr>
      <vt:lpstr>Johnson v California Decision</vt:lpstr>
      <vt:lpstr>Religion and Security Threat Group Membership: Suspect Communities</vt:lpstr>
      <vt:lpstr>AREA 2: Mental Health Assessment in Prison and Jail</vt:lpstr>
      <vt:lpstr>Types and Rates of Mental Illness among Prisoners</vt:lpstr>
      <vt:lpstr>Impact of Mental Illness on Prison Management</vt:lpstr>
      <vt:lpstr>Mental Illness: The Gender Gap</vt:lpstr>
      <vt:lpstr>Area 3:Health Status of Prisoners: Disease Prevalence Compared to U.S. Population </vt:lpstr>
      <vt:lpstr>Returning Home with a Disease</vt:lpstr>
      <vt:lpstr>Area 4:Treatment Assessment</vt:lpstr>
      <vt:lpstr>Area 5:Escape/ Flight Risk Assessment</vt:lpstr>
      <vt:lpstr>Internal Classification Systems</vt:lpstr>
      <vt:lpstr>Effectiveness of Classification Systems: Two Randomized Experiments</vt:lpstr>
      <vt:lpstr>Classification Systems Need To Redefined</vt:lpstr>
      <vt:lpstr>The New Technology of Offender Reentry</vt:lpstr>
      <vt:lpstr>Offender Reentry and Information Technology</vt:lpstr>
    </vt:vector>
  </TitlesOfParts>
  <Company>UMass Lowell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Innovations in Institutional Corrections</dc:title>
  <dc:creator>jbyrne</dc:creator>
  <cp:lastModifiedBy>Carol</cp:lastModifiedBy>
  <cp:revision>10</cp:revision>
  <dcterms:created xsi:type="dcterms:W3CDTF">2008-12-09T15:04:45Z</dcterms:created>
  <dcterms:modified xsi:type="dcterms:W3CDTF">2015-04-16T12:13:16Z</dcterms:modified>
</cp:coreProperties>
</file>