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48"/>
  </p:notesMasterIdLst>
  <p:sldIdLst>
    <p:sldId id="256" r:id="rId2"/>
    <p:sldId id="257" r:id="rId3"/>
    <p:sldId id="273" r:id="rId4"/>
    <p:sldId id="279" r:id="rId5"/>
    <p:sldId id="258" r:id="rId6"/>
    <p:sldId id="259" r:id="rId7"/>
    <p:sldId id="260" r:id="rId8"/>
    <p:sldId id="263" r:id="rId9"/>
    <p:sldId id="265" r:id="rId10"/>
    <p:sldId id="269" r:id="rId11"/>
    <p:sldId id="275" r:id="rId12"/>
    <p:sldId id="270" r:id="rId13"/>
    <p:sldId id="276" r:id="rId14"/>
    <p:sldId id="277" r:id="rId15"/>
    <p:sldId id="278" r:id="rId16"/>
    <p:sldId id="281" r:id="rId17"/>
    <p:sldId id="280" r:id="rId18"/>
    <p:sldId id="282" r:id="rId19"/>
    <p:sldId id="283" r:id="rId20"/>
    <p:sldId id="284" r:id="rId21"/>
    <p:sldId id="292" r:id="rId22"/>
    <p:sldId id="294" r:id="rId23"/>
    <p:sldId id="293" r:id="rId24"/>
    <p:sldId id="295" r:id="rId25"/>
    <p:sldId id="288" r:id="rId26"/>
    <p:sldId id="289" r:id="rId27"/>
    <p:sldId id="300" r:id="rId28"/>
    <p:sldId id="301" r:id="rId29"/>
    <p:sldId id="297" r:id="rId30"/>
    <p:sldId id="305" r:id="rId31"/>
    <p:sldId id="298" r:id="rId32"/>
    <p:sldId id="319" r:id="rId33"/>
    <p:sldId id="320" r:id="rId34"/>
    <p:sldId id="299" r:id="rId35"/>
    <p:sldId id="307" r:id="rId36"/>
    <p:sldId id="321" r:id="rId37"/>
    <p:sldId id="314" r:id="rId38"/>
    <p:sldId id="315" r:id="rId39"/>
    <p:sldId id="316" r:id="rId40"/>
    <p:sldId id="317" r:id="rId41"/>
    <p:sldId id="326" r:id="rId42"/>
    <p:sldId id="328" r:id="rId43"/>
    <p:sldId id="330" r:id="rId44"/>
    <p:sldId id="332" r:id="rId45"/>
    <p:sldId id="334" r:id="rId46"/>
    <p:sldId id="336"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79333" autoAdjust="0"/>
  </p:normalViewPr>
  <p:slideViewPr>
    <p:cSldViewPr>
      <p:cViewPr>
        <p:scale>
          <a:sx n="76" d="100"/>
          <a:sy n="76" d="100"/>
        </p:scale>
        <p:origin x="-1642"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711164-B457-423E-B3E4-FE38C1B8EA4B}" type="datetimeFigureOut">
              <a:rPr lang="en-US"/>
              <a:pPr>
                <a:defRPr/>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FCAF4E-590C-4E91-ABDF-3E4A0FF2384A}" type="slidenum">
              <a:rPr lang="en-US"/>
              <a:pPr>
                <a:defRPr/>
              </a:pPr>
              <a:t>‹#›</a:t>
            </a:fld>
            <a:endParaRPr lang="en-US"/>
          </a:p>
        </p:txBody>
      </p:sp>
    </p:spTree>
    <p:extLst>
      <p:ext uri="{BB962C8B-B14F-4D97-AF65-F5344CB8AC3E}">
        <p14:creationId xmlns:p14="http://schemas.microsoft.com/office/powerpoint/2010/main" val="1378121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B347EE-67EC-41D2-8E5D-AD0B7CC2A54B}"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FA5758-BA52-4B34-A2BA-1B022C45ABF1}"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782A9F-35A4-4F26-A6EC-88569406FB9B}"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C5C008-4BEA-4AA8-AC09-7CA73F918F4E}"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283A48-F55E-4EFD-9289-F44FBD4FEBCA}"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7BAE3F-0244-4713-82AB-40C77F2C44A3}"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722B91-BC89-46F6-A7A8-9057EADAA38E}"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72337-89D6-463E-8994-E741F6278606}"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06E419-4BC7-4357-917B-04ABDF06FC4A}"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67C5FF-D5DA-442C-9C4D-C20B20EDCF61}"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21F389-10C3-4219-B961-8FA3F2725C67}"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C0B743-B66F-4647-992D-E1E6D43C8238}"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6229C9-C740-4A34-B831-9DE334517808}"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BADB3E-6827-45B8-B1FE-AF4853EFE050}"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47D49E-0FA7-4059-848E-C3F64A421738}"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288778-6BAE-4F21-A900-34AEBCCB6F7F}"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7D7C5F-7380-4AD1-A744-3BA7B15762A8}"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EB6A87-99E3-4506-92C1-04D7D7AADBFC}"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541868-0899-4081-AED0-C1498394A8B2}"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7CA317-BF28-45DD-9A35-BD5719319A0A}"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737D42-E26E-4DA3-BC0F-F257FFD8311E}"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1D4F1E-D3FC-47A3-9309-B4940868640F}"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Clr>
                <a:schemeClr val="accent1"/>
              </a:buClr>
              <a:buFont typeface="Wingdings" pitchFamily="2" charset="2"/>
              <a:buChar char="§"/>
            </a:pPr>
            <a:r>
              <a:rPr lang="en-US" smtClean="0"/>
              <a:t>The major shift in parole release mechanisms over the past 25 years has been away from discretionary release and toward supervised mandatory release .</a:t>
            </a:r>
          </a:p>
          <a:p>
            <a:pPr eaLnBrk="1" hangingPunct="1">
              <a:spcBef>
                <a:spcPct val="0"/>
              </a:spcBef>
              <a:buClr>
                <a:schemeClr val="accent1"/>
              </a:buClr>
              <a:buFont typeface="Wingdings" pitchFamily="2" charset="2"/>
              <a:buChar char="§"/>
            </a:pPr>
            <a:r>
              <a:rPr lang="en-US" smtClean="0"/>
              <a:t>Discretionary Release: In 1980, about 55% of all offenders were released from prison based on a discretionary decision by a state parole board. By 2005, only slightly more than 20 % were released from prison in this manner .</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5A9B0F-FB74-4232-9E58-E7D983F94FDF}"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68E0C8-C550-4529-B911-71EC608532F2}"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45DF4-D21A-44FF-B808-D3AD4F3F18E6}"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D5E308E-1306-46C3-AFDE-1FE33B10B2F9}"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B4E5BE6-E538-4742-B5C2-170C9243EF0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75317-765A-4D53-A765-477CDBAB5812}"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DD28E-AC8D-4E43-8A2D-E43850314428}"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5AF31E0-3A57-48D0-8F0C-2BF4CFE58B6F}"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7EC0B5-0E65-425C-929F-4F38254B425C}" type="slidenum">
              <a:rPr lang="en-US"/>
              <a:pPr fontAlgn="base">
                <a:spcBef>
                  <a:spcPct val="0"/>
                </a:spcBef>
                <a:spcAft>
                  <a:spcPct val="0"/>
                </a:spcAft>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C29386-9D3E-4F16-AC8F-9B008E0944A5}" type="slidenum">
              <a:rPr lang="en-US"/>
              <a:pPr fontAlgn="base">
                <a:spcBef>
                  <a:spcPct val="0"/>
                </a:spcBef>
                <a:spcAft>
                  <a:spcPct val="0"/>
                </a:spcAft>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28A65B-23BA-4A78-A4FF-82AE2F38F9B4}" type="slidenum">
              <a:rPr lang="en-US"/>
              <a:pPr fontAlgn="base">
                <a:spcBef>
                  <a:spcPct val="0"/>
                </a:spcBef>
                <a:spcAft>
                  <a:spcPct val="0"/>
                </a:spcAft>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Clr>
                <a:schemeClr val="accent1"/>
              </a:buClr>
              <a:buFont typeface="Wingdings" pitchFamily="2" charset="2"/>
              <a:buChar char="§"/>
            </a:pPr>
            <a:r>
              <a:rPr lang="en-US" smtClean="0"/>
              <a:t>Mandatory Release: During this same period, many state legislatures rewrote their parole release guidelines to create a new release mechanism, supervised mandatory release, which essentially eliminated the need for a discretionary parole board review.</a:t>
            </a:r>
          </a:p>
          <a:p>
            <a:pPr eaLnBrk="1" hangingPunct="1">
              <a:spcBef>
                <a:spcPct val="0"/>
              </a:spcBef>
              <a:buClr>
                <a:schemeClr val="accent1"/>
              </a:buClr>
              <a:buFont typeface="Wingdings" pitchFamily="2" charset="2"/>
              <a:buChar char="§"/>
            </a:pPr>
            <a:r>
              <a:rPr lang="en-US" smtClean="0"/>
              <a:t>Once  offenders completed their mandatory minimum period of incarceration, they were released from prison and placed under mandatory community supervision for a specified follow-up period.</a:t>
            </a:r>
          </a:p>
          <a:p>
            <a:pPr eaLnBrk="1" hangingPunct="1">
              <a:spcBef>
                <a:spcPct val="0"/>
              </a:spcBef>
              <a:buClr>
                <a:schemeClr val="accent1"/>
              </a:buClr>
              <a:buFont typeface="Wingdings" pitchFamily="2" charset="2"/>
              <a:buChar char="§"/>
            </a:pPr>
            <a:r>
              <a:rPr lang="en-US" smtClean="0"/>
              <a:t> In 1980, approximately 18% of all prisoners were released in this manner, but by 2005, almost 40% of all inmates re-entered the community on supervised mandatory release. </a:t>
            </a:r>
          </a:p>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FF71F5-B851-420E-97AE-33E2B7C41F65}"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FAF28B-7D8F-4925-9B37-988AFC64445A}" type="slidenum">
              <a:rPr lang="en-US"/>
              <a:pPr fontAlgn="base">
                <a:spcBef>
                  <a:spcPct val="0"/>
                </a:spcBef>
                <a:spcAft>
                  <a:spcPct val="0"/>
                </a:spcAft>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846FAE4-E725-4996-8CFC-2DD290516515}" type="slidenum">
              <a:rPr lang="en-US" smtClean="0"/>
              <a:pPr>
                <a:defRPr/>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1D1CC-CDBC-4F95-936C-84837622B8EC}"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EA54E7-9037-4F6F-A91E-62E5CB9BAAE6}"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B680C9-0FDB-40DD-849E-41E11204F9D8}"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105A01-4F28-4D38-901E-DD048BF43B10}"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E4B743-BF9F-4D20-8635-7A20561BFD6B}"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B7FBF26-0AB1-442F-A86B-6F3508D08B7C}" type="datetimeFigureOut">
              <a:rPr lang="en-US" smtClean="0"/>
              <a:pPr>
                <a:defRPr/>
              </a:pPr>
              <a:t>12/2/2012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EF132F-D9FD-4472-8E2C-39DD42299ED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61C26AB-964B-4DF9-9831-FD86E2CC9C05}" type="datetimeFigureOut">
              <a:rPr lang="en-US" smtClean="0"/>
              <a:pPr>
                <a:defRPr/>
              </a:pPr>
              <a:t>12/2/2012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0D9675-BB57-4065-90EB-9BBEE51F5A9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725EAD9A-20E2-4270-99E5-47FED6C891AD}" type="datetimeFigureOut">
              <a:rPr lang="en-US" smtClean="0"/>
              <a:pPr>
                <a:defRPr/>
              </a:pPr>
              <a:t>12/2/2012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88FED0-1B3F-4864-86D6-783AF2BD8715}"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8B27CFC-4D96-4A4F-A52D-AE46162ADC83}" type="datetimeFigureOut">
              <a:rPr lang="en-US" smtClean="0"/>
              <a:pPr>
                <a:defRPr/>
              </a:pPr>
              <a:t>12/2/2012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F487DF-885F-4BAD-B677-5E61DE184DA2}"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999828C-AA7B-485D-9ECA-A628479D11DF}" type="datetimeFigureOut">
              <a:rPr lang="en-US" smtClean="0"/>
              <a:pPr>
                <a:defRPr/>
              </a:pPr>
              <a:t>12/2/2012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360EF2-3363-48D0-A3DC-79C0C4A45B8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38BE32FF-2D53-4E81-AF39-8467AB1816AD}" type="datetimeFigureOut">
              <a:rPr lang="en-US" smtClean="0"/>
              <a:pPr>
                <a:defRPr/>
              </a:pPr>
              <a:t>12/2/2012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307B56-3968-45F5-8DEA-9314B07352D0}"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39461EE-CFBB-4A40-9257-0E493DC28DB7}" type="datetimeFigureOut">
              <a:rPr lang="en-US" smtClean="0"/>
              <a:pPr>
                <a:defRPr/>
              </a:pPr>
              <a:t>12/2/2012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53ECA5-7E76-449B-BF0F-F9A5CF58739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5D7186B-C100-4836-8097-B2AD1BC386D7}" type="datetimeFigureOut">
              <a:rPr lang="en-US" smtClean="0"/>
              <a:pPr>
                <a:defRPr/>
              </a:pPr>
              <a:t>12/2/2012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EE3CBE6-0A40-4BA4-9192-5D108ECD5D2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89510194-0C29-4E36-ADB9-BC0CBD870C55}" type="datetimeFigureOut">
              <a:rPr lang="en-US" smtClean="0"/>
              <a:pPr>
                <a:defRPr/>
              </a:pPr>
              <a:t>12/2/2012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EBDBFD-8083-4F80-9AC7-CDBD833D93A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BC09C12E-6CB1-46FE-82A2-2BE93AA1FE41}" type="datetimeFigureOut">
              <a:rPr lang="en-US" smtClean="0"/>
              <a:pPr>
                <a:defRPr/>
              </a:pPr>
              <a:t>12/2/2012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160DDF-0392-460F-A776-CBD5F9F0C710}"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84D2287-242C-4284-8F56-1C9D62F3DBBF}" type="datetimeFigureOut">
              <a:rPr lang="en-US" smtClean="0"/>
              <a:pPr>
                <a:defRPr/>
              </a:pPr>
              <a:t>12/2/2012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0F5103-9159-4CD5-827F-348184A8D874}"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DEF2E1FE-4C40-41E4-A126-6074C555446D}" type="datetimeFigureOut">
              <a:rPr lang="en-US" smtClean="0"/>
              <a:pPr>
                <a:defRPr/>
              </a:pPr>
              <a:t>12/2/2012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6D068395-9DC3-46A0-9B50-679BC505C786}"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696200" cy="1924050"/>
          </a:xfrm>
        </p:spPr>
        <p:txBody>
          <a:bodyPr>
            <a:normAutofit fontScale="90000"/>
          </a:bodyPr>
          <a:lstStyle/>
          <a:p>
            <a:pPr eaLnBrk="1" fontAlgn="auto" hangingPunct="1">
              <a:spcAft>
                <a:spcPts val="0"/>
              </a:spcAft>
              <a:defRPr/>
            </a:pPr>
            <a:r>
              <a:rPr lang="en-US" b="1" dirty="0"/>
              <a:t>Technological Innovations </a:t>
            </a:r>
            <a:r>
              <a:rPr lang="en-US" b="1" dirty="0" smtClean="0"/>
              <a:t>in Corrections</a:t>
            </a:r>
            <a:br>
              <a:rPr lang="en-US" b="1" dirty="0" smtClean="0"/>
            </a:br>
            <a:r>
              <a:rPr lang="en-US" b="1" dirty="0" smtClean="0"/>
              <a:t> </a:t>
            </a:r>
            <a:br>
              <a:rPr lang="en-US" b="1" dirty="0" smtClean="0"/>
            </a:br>
            <a:r>
              <a:rPr lang="en-US" sz="2200" b="1" dirty="0" smtClean="0"/>
              <a:t>An </a:t>
            </a:r>
            <a:r>
              <a:rPr lang="en-US" sz="2200" b="1" dirty="0"/>
              <a:t>Evidence-Based Assessment of Current Technologies and a Call for New Innovations Designed not only to Control but also to Change Offenders</a:t>
            </a:r>
            <a:endParaRPr lang="en-US" sz="2200" dirty="0"/>
          </a:p>
        </p:txBody>
      </p:sp>
      <p:sp>
        <p:nvSpPr>
          <p:cNvPr id="3" name="Subtitle 2"/>
          <p:cNvSpPr>
            <a:spLocks noGrp="1"/>
          </p:cNvSpPr>
          <p:nvPr>
            <p:ph type="subTitle" idx="1"/>
          </p:nvPr>
        </p:nvSpPr>
        <p:spPr>
          <a:xfrm>
            <a:off x="381000" y="3733800"/>
            <a:ext cx="8229600" cy="2286000"/>
          </a:xfrm>
        </p:spPr>
        <p:txBody>
          <a:bodyPr>
            <a:normAutofit/>
          </a:bodyPr>
          <a:lstStyle/>
          <a:p>
            <a:pPr lvl="1"/>
            <a:endParaRPr lang="en-US" sz="2000" dirty="0" smtClean="0">
              <a:solidFill>
                <a:schemeClr val="tx2"/>
              </a:solidFill>
              <a:latin typeface="Arial Black" pitchFamily="34" charset="0"/>
            </a:endParaRPr>
          </a:p>
          <a:p>
            <a:pPr lvl="1"/>
            <a:endParaRPr lang="en-US" sz="2000" dirty="0">
              <a:solidFill>
                <a:schemeClr val="tx2"/>
              </a:solidFill>
              <a:latin typeface="Arial Black" pitchFamily="34" charset="0"/>
            </a:endParaRPr>
          </a:p>
          <a:p>
            <a:pPr lvl="1"/>
            <a:r>
              <a:rPr lang="en-US" sz="2000" dirty="0" smtClean="0">
                <a:solidFill>
                  <a:schemeClr val="tx2"/>
                </a:solidFill>
                <a:latin typeface="Arial Black" pitchFamily="34" charset="0"/>
              </a:rPr>
              <a:t>James </a:t>
            </a:r>
            <a:r>
              <a:rPr lang="en-US" sz="2000" dirty="0">
                <a:solidFill>
                  <a:schemeClr val="tx2"/>
                </a:solidFill>
                <a:latin typeface="Arial Black" pitchFamily="34" charset="0"/>
              </a:rPr>
              <a:t>Byrne, Professor, </a:t>
            </a:r>
          </a:p>
          <a:p>
            <a:pPr lvl="1"/>
            <a:r>
              <a:rPr lang="en-US" sz="2000" dirty="0">
                <a:solidFill>
                  <a:schemeClr val="tx2"/>
                </a:solidFill>
                <a:latin typeface="Arial Black" pitchFamily="34" charset="0"/>
              </a:rPr>
              <a:t>Department of Criminal Justice and Criminology  </a:t>
            </a:r>
          </a:p>
          <a:p>
            <a:pPr lvl="1"/>
            <a:r>
              <a:rPr lang="en-US" sz="2000" dirty="0">
                <a:solidFill>
                  <a:schemeClr val="tx2"/>
                </a:solidFill>
                <a:latin typeface="Arial Black" pitchFamily="34" charset="0"/>
              </a:rPr>
              <a:t>University of Massachusetts, Lowell</a:t>
            </a:r>
            <a:endParaRPr lang="en-US" sz="2000" dirty="0">
              <a:solidFill>
                <a:schemeClr val="tx2"/>
              </a:solidFill>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295400"/>
            <a:ext cx="8229600" cy="5278438"/>
          </a:xfrm>
        </p:spPr>
        <p:txBody>
          <a:bodyPr>
            <a:normAutofit/>
          </a:bodyPr>
          <a:lstStyle/>
          <a:p>
            <a:pPr eaLnBrk="1" hangingPunct="1">
              <a:lnSpc>
                <a:spcPct val="80000"/>
              </a:lnSpc>
              <a:buClr>
                <a:schemeClr val="accent1"/>
              </a:buClr>
              <a:buFont typeface="Wingdings" pitchFamily="2" charset="2"/>
              <a:buChar char="§"/>
            </a:pPr>
            <a:r>
              <a:rPr lang="en-US" sz="2600" b="1" smtClean="0">
                <a:solidFill>
                  <a:schemeClr val="accent2"/>
                </a:solidFill>
              </a:rPr>
              <a:t>New Electronic Monitoring Systems </a:t>
            </a:r>
          </a:p>
          <a:p>
            <a:pPr lvl="2" eaLnBrk="1" hangingPunct="1">
              <a:lnSpc>
                <a:spcPct val="80000"/>
              </a:lnSpc>
              <a:buFont typeface="Wingdings" pitchFamily="2" charset="2"/>
              <a:buChar char="§"/>
            </a:pPr>
            <a:r>
              <a:rPr lang="en-US" sz="2200" smtClean="0">
                <a:solidFill>
                  <a:schemeClr val="tx1"/>
                </a:solidFill>
              </a:rPr>
              <a:t>GPS systems are becoming more popular</a:t>
            </a:r>
          </a:p>
          <a:p>
            <a:pPr lvl="2" eaLnBrk="1" hangingPunct="1">
              <a:lnSpc>
                <a:spcPct val="80000"/>
              </a:lnSpc>
              <a:buFont typeface="Wingdings 2" pitchFamily="18" charset="2"/>
              <a:buNone/>
            </a:pPr>
            <a:endParaRPr lang="en-US" sz="800" b="1" smtClean="0"/>
          </a:p>
          <a:p>
            <a:pPr eaLnBrk="1" hangingPunct="1">
              <a:lnSpc>
                <a:spcPct val="80000"/>
              </a:lnSpc>
              <a:buClr>
                <a:schemeClr val="accent1"/>
              </a:buClr>
              <a:buFont typeface="Wingdings" pitchFamily="2" charset="2"/>
              <a:buChar char="§"/>
            </a:pPr>
            <a:r>
              <a:rPr lang="en-US" sz="2600" b="1" smtClean="0">
                <a:solidFill>
                  <a:schemeClr val="accent2"/>
                </a:solidFill>
              </a:rPr>
              <a:t>New Drug Testing technology</a:t>
            </a:r>
          </a:p>
          <a:p>
            <a:pPr eaLnBrk="1" hangingPunct="1">
              <a:lnSpc>
                <a:spcPct val="80000"/>
              </a:lnSpc>
              <a:buClr>
                <a:schemeClr val="accent1"/>
              </a:buClr>
              <a:buFont typeface="Wingdings" pitchFamily="2" charset="2"/>
              <a:buChar char="§"/>
            </a:pPr>
            <a:endParaRPr lang="en-US" sz="800" b="1" smtClean="0">
              <a:solidFill>
                <a:schemeClr val="accent1"/>
              </a:solidFill>
            </a:endParaRPr>
          </a:p>
          <a:p>
            <a:pPr eaLnBrk="1" hangingPunct="1">
              <a:lnSpc>
                <a:spcPct val="80000"/>
              </a:lnSpc>
              <a:buClr>
                <a:schemeClr val="accent1"/>
              </a:buClr>
              <a:buFont typeface="Wingdings" pitchFamily="2" charset="2"/>
              <a:buChar char="§"/>
            </a:pPr>
            <a:r>
              <a:rPr lang="en-US" sz="2600" b="1" smtClean="0">
                <a:solidFill>
                  <a:schemeClr val="accent2"/>
                </a:solidFill>
              </a:rPr>
              <a:t>New Technologies for managing alcohol-involved offenders</a:t>
            </a:r>
          </a:p>
          <a:p>
            <a:pPr lvl="2" eaLnBrk="1" hangingPunct="1">
              <a:lnSpc>
                <a:spcPct val="80000"/>
              </a:lnSpc>
              <a:buFont typeface="Wingdings" pitchFamily="2" charset="2"/>
              <a:buChar char="§"/>
            </a:pPr>
            <a:r>
              <a:rPr lang="en-US" sz="2000" smtClean="0">
                <a:solidFill>
                  <a:schemeClr val="tx1"/>
                </a:solidFill>
              </a:rPr>
              <a:t>Ignition interlock devices.</a:t>
            </a:r>
          </a:p>
          <a:p>
            <a:pPr lvl="2" eaLnBrk="1" hangingPunct="1">
              <a:lnSpc>
                <a:spcPct val="80000"/>
              </a:lnSpc>
              <a:buFont typeface="Wingdings" pitchFamily="2" charset="2"/>
              <a:buChar char="§"/>
            </a:pPr>
            <a:r>
              <a:rPr lang="en-US" sz="2000" smtClean="0">
                <a:solidFill>
                  <a:schemeClr val="tx1"/>
                </a:solidFill>
              </a:rPr>
              <a:t>Remote alcohol monitoring.</a:t>
            </a:r>
          </a:p>
          <a:p>
            <a:pPr lvl="2" eaLnBrk="1" hangingPunct="1">
              <a:lnSpc>
                <a:spcPct val="80000"/>
              </a:lnSpc>
              <a:buFont typeface="Wingdings 2" pitchFamily="18" charset="2"/>
              <a:buNone/>
            </a:pPr>
            <a:endParaRPr lang="en-US" sz="800" smtClean="0">
              <a:solidFill>
                <a:schemeClr val="accent2"/>
              </a:solidFill>
            </a:endParaRPr>
          </a:p>
          <a:p>
            <a:pPr eaLnBrk="1" hangingPunct="1">
              <a:lnSpc>
                <a:spcPct val="80000"/>
              </a:lnSpc>
              <a:buClr>
                <a:schemeClr val="accent1"/>
              </a:buClr>
              <a:buFont typeface="Wingdings" pitchFamily="2" charset="2"/>
              <a:buChar char="§"/>
            </a:pPr>
            <a:r>
              <a:rPr lang="en-US" sz="2600" b="1" smtClean="0">
                <a:solidFill>
                  <a:schemeClr val="accent2"/>
                </a:solidFill>
              </a:rPr>
              <a:t>New Technologies for managing sex offenders </a:t>
            </a:r>
          </a:p>
          <a:p>
            <a:pPr lvl="2" eaLnBrk="1" hangingPunct="1">
              <a:lnSpc>
                <a:spcPct val="80000"/>
              </a:lnSpc>
              <a:buFont typeface="Wingdings" pitchFamily="2" charset="2"/>
              <a:buChar char="§"/>
            </a:pPr>
            <a:r>
              <a:rPr lang="en-US" sz="2000" smtClean="0">
                <a:solidFill>
                  <a:schemeClr val="tx1"/>
                </a:solidFill>
              </a:rPr>
              <a:t>Polygraphs.</a:t>
            </a:r>
          </a:p>
          <a:p>
            <a:pPr lvl="2" eaLnBrk="1" hangingPunct="1">
              <a:lnSpc>
                <a:spcPct val="80000"/>
              </a:lnSpc>
              <a:buFont typeface="Wingdings" pitchFamily="2" charset="2"/>
              <a:buChar char="§"/>
            </a:pPr>
            <a:r>
              <a:rPr lang="en-US" sz="2000" smtClean="0">
                <a:solidFill>
                  <a:schemeClr val="tx1"/>
                </a:solidFill>
              </a:rPr>
              <a:t>Penile plethsysmographs.</a:t>
            </a:r>
          </a:p>
          <a:p>
            <a:pPr lvl="2" eaLnBrk="1" hangingPunct="1">
              <a:lnSpc>
                <a:spcPct val="80000"/>
              </a:lnSpc>
              <a:buFont typeface="Wingdings" pitchFamily="2" charset="2"/>
              <a:buChar char="§"/>
            </a:pPr>
            <a:r>
              <a:rPr lang="en-US" sz="2000" smtClean="0">
                <a:solidFill>
                  <a:schemeClr val="tx1"/>
                </a:solidFill>
              </a:rPr>
              <a:t>Computer use monitoring ( Field Search).</a:t>
            </a:r>
          </a:p>
          <a:p>
            <a:pPr lvl="2" eaLnBrk="1" hangingPunct="1">
              <a:lnSpc>
                <a:spcPct val="80000"/>
              </a:lnSpc>
              <a:buFont typeface="Wingdings 2" pitchFamily="18" charset="2"/>
              <a:buNone/>
            </a:pPr>
            <a:endParaRPr lang="en-US" sz="800" smtClean="0">
              <a:solidFill>
                <a:schemeClr val="tx1"/>
              </a:solidFill>
            </a:endParaRPr>
          </a:p>
          <a:p>
            <a:pPr eaLnBrk="1" hangingPunct="1">
              <a:lnSpc>
                <a:spcPct val="80000"/>
              </a:lnSpc>
              <a:buClr>
                <a:schemeClr val="accent1"/>
              </a:buClr>
              <a:buFont typeface="Wingdings" pitchFamily="2" charset="2"/>
              <a:buChar char="§"/>
            </a:pPr>
            <a:r>
              <a:rPr lang="en-US" sz="2600" b="1" smtClean="0">
                <a:solidFill>
                  <a:schemeClr val="accent2"/>
                </a:solidFill>
              </a:rPr>
              <a:t>Automated Reporting Systems (Kiosks)</a:t>
            </a:r>
          </a:p>
          <a:p>
            <a:pPr eaLnBrk="1" hangingPunct="1">
              <a:lnSpc>
                <a:spcPct val="80000"/>
              </a:lnSpc>
              <a:buClr>
                <a:schemeClr val="accent1"/>
              </a:buClr>
              <a:buFont typeface="Georgia" pitchFamily="18" charset="0"/>
              <a:buNone/>
            </a:pPr>
            <a:endParaRPr lang="en-US" sz="800" b="1" smtClean="0">
              <a:solidFill>
                <a:schemeClr val="accent2"/>
              </a:solidFill>
            </a:endParaRPr>
          </a:p>
          <a:p>
            <a:pPr eaLnBrk="1" hangingPunct="1">
              <a:lnSpc>
                <a:spcPct val="80000"/>
              </a:lnSpc>
              <a:buClr>
                <a:schemeClr val="accent1"/>
              </a:buClr>
              <a:buFont typeface="Wingdings" pitchFamily="2" charset="2"/>
              <a:buChar char="§"/>
            </a:pPr>
            <a:r>
              <a:rPr lang="en-US" sz="2600" b="1" smtClean="0">
                <a:solidFill>
                  <a:schemeClr val="accent2"/>
                </a:solidFill>
              </a:rPr>
              <a:t>Language Translation Devices</a:t>
            </a:r>
          </a:p>
          <a:p>
            <a:pPr eaLnBrk="1" hangingPunct="1">
              <a:lnSpc>
                <a:spcPct val="80000"/>
              </a:lnSpc>
            </a:pPr>
            <a:endParaRPr lang="en-US" smtClean="0"/>
          </a:p>
        </p:txBody>
      </p:sp>
      <p:sp>
        <p:nvSpPr>
          <p:cNvPr id="7170" name="Rectangle 2"/>
          <p:cNvSpPr>
            <a:spLocks noGrp="1" noChangeArrowheads="1"/>
          </p:cNvSpPr>
          <p:nvPr>
            <p:ph type="title"/>
          </p:nvPr>
        </p:nvSpPr>
        <p:spPr>
          <a:xfrm>
            <a:off x="0" y="381000"/>
            <a:ext cx="9144000" cy="1066800"/>
          </a:xfrm>
        </p:spPr>
        <p:txBody>
          <a:bodyPr>
            <a:normAutofit fontScale="90000"/>
          </a:bodyPr>
          <a:lstStyle/>
          <a:p>
            <a:pPr eaLnBrk="1" fontAlgn="auto" hangingPunct="1">
              <a:spcAft>
                <a:spcPts val="0"/>
              </a:spcAft>
              <a:defRPr/>
            </a:pPr>
            <a:r>
              <a:rPr lang="en-US" dirty="0"/>
              <a:t>Examples of Hard Technology Innovations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1">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p:cTn id="12" dur="1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17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p:cTn id="19" dur="1000" fill="hold"/>
                                        <p:tgtEl>
                                          <p:spTgt spid="7171">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7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17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7171">
                                            <p:txEl>
                                              <p:pRg st="5" end="5"/>
                                            </p:txEl>
                                          </p:spTgt>
                                        </p:tgtEl>
                                        <p:attrNameLst>
                                          <p:attrName>style.visibility</p:attrName>
                                        </p:attrNameLst>
                                      </p:cBhvr>
                                      <p:to>
                                        <p:strVal val="visible"/>
                                      </p:to>
                                    </p:set>
                                    <p:anim calcmode="lin" valueType="num">
                                      <p:cBhvr>
                                        <p:cTn id="26" dur="1000" fill="hold"/>
                                        <p:tgtEl>
                                          <p:spTgt spid="7171">
                                            <p:txEl>
                                              <p:pRg st="5" end="5"/>
                                            </p:txEl>
                                          </p:spTgt>
                                        </p:tgtEl>
                                        <p:attrNameLst>
                                          <p:attrName>ppt_x</p:attrName>
                                        </p:attrNameLst>
                                      </p:cBhvr>
                                      <p:tavLst>
                                        <p:tav tm="0">
                                          <p:val>
                                            <p:strVal val="#ppt_x-.2"/>
                                          </p:val>
                                        </p:tav>
                                        <p:tav tm="100000">
                                          <p:val>
                                            <p:strVal val="#ppt_x"/>
                                          </p:val>
                                        </p:tav>
                                      </p:tavLst>
                                    </p:anim>
                                    <p:anim calcmode="lin" valueType="num">
                                      <p:cBhvr>
                                        <p:cTn id="27" dur="1000" fill="hold"/>
                                        <p:tgtEl>
                                          <p:spTgt spid="717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171">
                                            <p:txEl>
                                              <p:pRg st="5" end="5"/>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 calcmode="lin" valueType="num">
                                      <p:cBhvr>
                                        <p:cTn id="31" dur="1000" fill="hold"/>
                                        <p:tgtEl>
                                          <p:spTgt spid="7171">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717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171">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7171">
                                            <p:txEl>
                                              <p:pRg st="7" end="7"/>
                                            </p:txEl>
                                          </p:spTgt>
                                        </p:tgtEl>
                                        <p:attrNameLst>
                                          <p:attrName>style.visibility</p:attrName>
                                        </p:attrNameLst>
                                      </p:cBhvr>
                                      <p:to>
                                        <p:strVal val="visible"/>
                                      </p:to>
                                    </p:set>
                                    <p:anim calcmode="lin" valueType="num">
                                      <p:cBhvr>
                                        <p:cTn id="36" dur="1000" fill="hold"/>
                                        <p:tgtEl>
                                          <p:spTgt spid="7171">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717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7171">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anim calcmode="lin" valueType="num">
                                      <p:cBhvr>
                                        <p:cTn id="43" dur="1000" fill="hold"/>
                                        <p:tgtEl>
                                          <p:spTgt spid="7171">
                                            <p:txEl>
                                              <p:pRg st="9" end="9"/>
                                            </p:txEl>
                                          </p:spTgt>
                                        </p:tgtEl>
                                        <p:attrNameLst>
                                          <p:attrName>ppt_x</p:attrName>
                                        </p:attrNameLst>
                                      </p:cBhvr>
                                      <p:tavLst>
                                        <p:tav tm="0">
                                          <p:val>
                                            <p:strVal val="#ppt_x-.2"/>
                                          </p:val>
                                        </p:tav>
                                        <p:tav tm="100000">
                                          <p:val>
                                            <p:strVal val="#ppt_x"/>
                                          </p:val>
                                        </p:tav>
                                      </p:tavLst>
                                    </p:anim>
                                    <p:anim calcmode="lin" valueType="num">
                                      <p:cBhvr>
                                        <p:cTn id="44" dur="1000" fill="hold"/>
                                        <p:tgtEl>
                                          <p:spTgt spid="7171">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7171">
                                            <p:txEl>
                                              <p:pRg st="9" end="9"/>
                                            </p:txEl>
                                          </p:spTgt>
                                        </p:tgtEl>
                                      </p:cBhvr>
                                    </p:animEffect>
                                  </p:childTnLst>
                                </p:cTn>
                              </p:par>
                              <p:par>
                                <p:cTn id="46" presetID="29" presetClass="entr" presetSubtype="0" fill="hold" nodeType="withEffect">
                                  <p:stCondLst>
                                    <p:cond delay="0"/>
                                  </p:stCondLst>
                                  <p:childTnLst>
                                    <p:set>
                                      <p:cBhvr>
                                        <p:cTn id="47" dur="1" fill="hold">
                                          <p:stCondLst>
                                            <p:cond delay="0"/>
                                          </p:stCondLst>
                                        </p:cTn>
                                        <p:tgtEl>
                                          <p:spTgt spid="7171">
                                            <p:txEl>
                                              <p:pRg st="10" end="10"/>
                                            </p:txEl>
                                          </p:spTgt>
                                        </p:tgtEl>
                                        <p:attrNameLst>
                                          <p:attrName>style.visibility</p:attrName>
                                        </p:attrNameLst>
                                      </p:cBhvr>
                                      <p:to>
                                        <p:strVal val="visible"/>
                                      </p:to>
                                    </p:set>
                                    <p:anim calcmode="lin" valueType="num">
                                      <p:cBhvr>
                                        <p:cTn id="48" dur="1000" fill="hold"/>
                                        <p:tgtEl>
                                          <p:spTgt spid="7171">
                                            <p:txEl>
                                              <p:pRg st="10" end="10"/>
                                            </p:txEl>
                                          </p:spTgt>
                                        </p:tgtEl>
                                        <p:attrNameLst>
                                          <p:attrName>ppt_x</p:attrName>
                                        </p:attrNameLst>
                                      </p:cBhvr>
                                      <p:tavLst>
                                        <p:tav tm="0">
                                          <p:val>
                                            <p:strVal val="#ppt_x-.2"/>
                                          </p:val>
                                        </p:tav>
                                        <p:tav tm="100000">
                                          <p:val>
                                            <p:strVal val="#ppt_x"/>
                                          </p:val>
                                        </p:tav>
                                      </p:tavLst>
                                    </p:anim>
                                    <p:anim calcmode="lin" valueType="num">
                                      <p:cBhvr>
                                        <p:cTn id="49" dur="1000" fill="hold"/>
                                        <p:tgtEl>
                                          <p:spTgt spid="7171">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7171">
                                            <p:txEl>
                                              <p:pRg st="10" end="10"/>
                                            </p:txEl>
                                          </p:spTgt>
                                        </p:tgtEl>
                                      </p:cBhvr>
                                    </p:animEffect>
                                  </p:childTnLst>
                                </p:cTn>
                              </p:par>
                              <p:par>
                                <p:cTn id="51" presetID="29" presetClass="entr" presetSubtype="0" fill="hold" nodeType="withEffect">
                                  <p:stCondLst>
                                    <p:cond delay="0"/>
                                  </p:stCondLst>
                                  <p:childTnLst>
                                    <p:set>
                                      <p:cBhvr>
                                        <p:cTn id="52" dur="1" fill="hold">
                                          <p:stCondLst>
                                            <p:cond delay="0"/>
                                          </p:stCondLst>
                                        </p:cTn>
                                        <p:tgtEl>
                                          <p:spTgt spid="7171">
                                            <p:txEl>
                                              <p:pRg st="11" end="11"/>
                                            </p:txEl>
                                          </p:spTgt>
                                        </p:tgtEl>
                                        <p:attrNameLst>
                                          <p:attrName>style.visibility</p:attrName>
                                        </p:attrNameLst>
                                      </p:cBhvr>
                                      <p:to>
                                        <p:strVal val="visible"/>
                                      </p:to>
                                    </p:set>
                                    <p:anim calcmode="lin" valueType="num">
                                      <p:cBhvr>
                                        <p:cTn id="53" dur="1000" fill="hold"/>
                                        <p:tgtEl>
                                          <p:spTgt spid="7171">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7171">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7171">
                                            <p:txEl>
                                              <p:pRg st="11" end="11"/>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7171">
                                            <p:txEl>
                                              <p:pRg st="12" end="12"/>
                                            </p:txEl>
                                          </p:spTgt>
                                        </p:tgtEl>
                                        <p:attrNameLst>
                                          <p:attrName>style.visibility</p:attrName>
                                        </p:attrNameLst>
                                      </p:cBhvr>
                                      <p:to>
                                        <p:strVal val="visible"/>
                                      </p:to>
                                    </p:set>
                                    <p:anim calcmode="lin" valueType="num">
                                      <p:cBhvr>
                                        <p:cTn id="58" dur="1000" fill="hold"/>
                                        <p:tgtEl>
                                          <p:spTgt spid="7171">
                                            <p:txEl>
                                              <p:pRg st="12" end="12"/>
                                            </p:txEl>
                                          </p:spTgt>
                                        </p:tgtEl>
                                        <p:attrNameLst>
                                          <p:attrName>ppt_x</p:attrName>
                                        </p:attrNameLst>
                                      </p:cBhvr>
                                      <p:tavLst>
                                        <p:tav tm="0">
                                          <p:val>
                                            <p:strVal val="#ppt_x-.2"/>
                                          </p:val>
                                        </p:tav>
                                        <p:tav tm="100000">
                                          <p:val>
                                            <p:strVal val="#ppt_x"/>
                                          </p:val>
                                        </p:tav>
                                      </p:tavLst>
                                    </p:anim>
                                    <p:anim calcmode="lin" valueType="num">
                                      <p:cBhvr>
                                        <p:cTn id="59" dur="1000" fill="hold"/>
                                        <p:tgtEl>
                                          <p:spTgt spid="7171">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7171">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nodeType="clickEffect">
                                  <p:stCondLst>
                                    <p:cond delay="0"/>
                                  </p:stCondLst>
                                  <p:childTnLst>
                                    <p:set>
                                      <p:cBhvr>
                                        <p:cTn id="64" dur="1" fill="hold">
                                          <p:stCondLst>
                                            <p:cond delay="0"/>
                                          </p:stCondLst>
                                        </p:cTn>
                                        <p:tgtEl>
                                          <p:spTgt spid="7171">
                                            <p:txEl>
                                              <p:pRg st="14" end="14"/>
                                            </p:txEl>
                                          </p:spTgt>
                                        </p:tgtEl>
                                        <p:attrNameLst>
                                          <p:attrName>style.visibility</p:attrName>
                                        </p:attrNameLst>
                                      </p:cBhvr>
                                      <p:to>
                                        <p:strVal val="visible"/>
                                      </p:to>
                                    </p:set>
                                    <p:anim calcmode="lin" valueType="num">
                                      <p:cBhvr>
                                        <p:cTn id="65" dur="1000" fill="hold"/>
                                        <p:tgtEl>
                                          <p:spTgt spid="7171">
                                            <p:txEl>
                                              <p:pRg st="14" end="14"/>
                                            </p:txEl>
                                          </p:spTgt>
                                        </p:tgtEl>
                                        <p:attrNameLst>
                                          <p:attrName>ppt_x</p:attrName>
                                        </p:attrNameLst>
                                      </p:cBhvr>
                                      <p:tavLst>
                                        <p:tav tm="0">
                                          <p:val>
                                            <p:strVal val="#ppt_x-.2"/>
                                          </p:val>
                                        </p:tav>
                                        <p:tav tm="100000">
                                          <p:val>
                                            <p:strVal val="#ppt_x"/>
                                          </p:val>
                                        </p:tav>
                                      </p:tavLst>
                                    </p:anim>
                                    <p:anim calcmode="lin" valueType="num">
                                      <p:cBhvr>
                                        <p:cTn id="66" dur="1000" fill="hold"/>
                                        <p:tgtEl>
                                          <p:spTgt spid="7171">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7171">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nodeType="clickEffect">
                                  <p:stCondLst>
                                    <p:cond delay="0"/>
                                  </p:stCondLst>
                                  <p:childTnLst>
                                    <p:set>
                                      <p:cBhvr>
                                        <p:cTn id="71" dur="1" fill="hold">
                                          <p:stCondLst>
                                            <p:cond delay="0"/>
                                          </p:stCondLst>
                                        </p:cTn>
                                        <p:tgtEl>
                                          <p:spTgt spid="7171">
                                            <p:txEl>
                                              <p:pRg st="16" end="16"/>
                                            </p:txEl>
                                          </p:spTgt>
                                        </p:tgtEl>
                                        <p:attrNameLst>
                                          <p:attrName>style.visibility</p:attrName>
                                        </p:attrNameLst>
                                      </p:cBhvr>
                                      <p:to>
                                        <p:strVal val="visible"/>
                                      </p:to>
                                    </p:set>
                                    <p:anim calcmode="lin" valueType="num">
                                      <p:cBhvr>
                                        <p:cTn id="72" dur="1000" fill="hold"/>
                                        <p:tgtEl>
                                          <p:spTgt spid="7171">
                                            <p:txEl>
                                              <p:pRg st="16" end="16"/>
                                            </p:txEl>
                                          </p:spTgt>
                                        </p:tgtEl>
                                        <p:attrNameLst>
                                          <p:attrName>ppt_x</p:attrName>
                                        </p:attrNameLst>
                                      </p:cBhvr>
                                      <p:tavLst>
                                        <p:tav tm="0">
                                          <p:val>
                                            <p:strVal val="#ppt_x-.2"/>
                                          </p:val>
                                        </p:tav>
                                        <p:tav tm="100000">
                                          <p:val>
                                            <p:strVal val="#ppt_x"/>
                                          </p:val>
                                        </p:tav>
                                      </p:tavLst>
                                    </p:anim>
                                    <p:anim calcmode="lin" valueType="num">
                                      <p:cBhvr>
                                        <p:cTn id="73" dur="1000" fill="hold"/>
                                        <p:tgtEl>
                                          <p:spTgt spid="7171">
                                            <p:txEl>
                                              <p:pRg st="16" end="16"/>
                                            </p:txEl>
                                          </p:spTgt>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17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5029200"/>
          </a:xfrm>
        </p:spPr>
        <p:txBody>
          <a:bodyPr/>
          <a:lstStyle/>
          <a:p>
            <a:pPr eaLnBrk="1" hangingPunct="1">
              <a:buClr>
                <a:schemeClr val="accent1"/>
              </a:buClr>
              <a:buFont typeface="Wingdings" pitchFamily="2" charset="2"/>
              <a:buChar char="§"/>
            </a:pPr>
            <a:r>
              <a:rPr lang="en-US" b="1" smtClean="0">
                <a:solidFill>
                  <a:schemeClr val="accent2"/>
                </a:solidFill>
              </a:rPr>
              <a:t>New Risk Assessment Instruments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New Case Management Systems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New Supervision Strategies </a:t>
            </a:r>
          </a:p>
          <a:p>
            <a:pPr lvl="2" eaLnBrk="1" hangingPunct="1">
              <a:buFont typeface="Wingdings" pitchFamily="2" charset="2"/>
              <a:buChar char="§"/>
            </a:pPr>
            <a:r>
              <a:rPr lang="en-US" smtClean="0">
                <a:solidFill>
                  <a:schemeClr val="tx1"/>
                </a:solidFill>
              </a:rPr>
              <a:t>Proactive Community Supervision</a:t>
            </a:r>
          </a:p>
          <a:p>
            <a:pPr lvl="2" eaLnBrk="1" hangingPunct="1">
              <a:buFont typeface="Wingdings" pitchFamily="2" charset="2"/>
              <a:buChar char="§"/>
            </a:pPr>
            <a:r>
              <a:rPr lang="en-US" smtClean="0">
                <a:solidFill>
                  <a:schemeClr val="tx1"/>
                </a:solidFill>
              </a:rPr>
              <a:t>Utilizing motivational interviewing </a:t>
            </a:r>
          </a:p>
          <a:p>
            <a:pPr lvl="2" eaLnBrk="1" hangingPunct="1">
              <a:buFont typeface="Wingdings" pitchFamily="2" charset="2"/>
              <a:buChar char="§"/>
            </a:pPr>
            <a:r>
              <a:rPr lang="en-US" smtClean="0">
                <a:solidFill>
                  <a:schemeClr val="tx1"/>
                </a:solidFill>
              </a:rPr>
              <a:t>Positive re-enforcers in conjunction with sanctions.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COMSTAT for Community Corrections</a:t>
            </a:r>
          </a:p>
          <a:p>
            <a:pPr lvl="2" eaLnBrk="1" hangingPunct="1">
              <a:buFont typeface="Wingdings" pitchFamily="2" charset="2"/>
              <a:buChar char="§"/>
            </a:pPr>
            <a:r>
              <a:rPr lang="en-US" smtClean="0">
                <a:solidFill>
                  <a:schemeClr val="tx1"/>
                </a:solidFill>
              </a:rPr>
              <a:t>Timing</a:t>
            </a:r>
          </a:p>
          <a:p>
            <a:pPr lvl="2" eaLnBrk="1" hangingPunct="1">
              <a:buFont typeface="Wingdings" pitchFamily="2" charset="2"/>
              <a:buChar char="§"/>
            </a:pPr>
            <a:r>
              <a:rPr lang="en-US" smtClean="0">
                <a:solidFill>
                  <a:schemeClr val="tx1"/>
                </a:solidFill>
              </a:rPr>
              <a:t>Location</a:t>
            </a:r>
          </a:p>
          <a:p>
            <a:pPr lvl="2" eaLnBrk="1" hangingPunct="1">
              <a:buFont typeface="Wingdings" pitchFamily="2" charset="2"/>
              <a:buChar char="§"/>
            </a:pPr>
            <a:r>
              <a:rPr lang="en-US" smtClean="0">
                <a:solidFill>
                  <a:schemeClr val="tx1"/>
                </a:solidFill>
              </a:rPr>
              <a:t>Risk</a:t>
            </a:r>
          </a:p>
        </p:txBody>
      </p:sp>
      <p:sp>
        <p:nvSpPr>
          <p:cNvPr id="8194" name="Rectangle 2"/>
          <p:cNvSpPr>
            <a:spLocks noGrp="1" noChangeArrowheads="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dirty="0"/>
              <a:t>Examples of Soft Technology Innovations In Community Corrections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 calcmode="lin" valueType="num">
                                      <p:cBhvr>
                                        <p:cTn id="14"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 calcmode="lin" valueType="num">
                                      <p:cBhvr>
                                        <p:cTn id="21"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4" end="4"/>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 calcmode="lin" valueType="num">
                                      <p:cBhvr>
                                        <p:cTn id="26"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8195">
                                            <p:txEl>
                                              <p:pRg st="5" end="5"/>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anim calcmode="lin" valueType="num">
                                      <p:cBhvr>
                                        <p:cTn id="31" dur="1000" fill="hold"/>
                                        <p:tgtEl>
                                          <p:spTgt spid="8195">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819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8195">
                                            <p:txEl>
                                              <p:pRg st="6" end="6"/>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8195">
                                            <p:txEl>
                                              <p:pRg st="7" end="7"/>
                                            </p:txEl>
                                          </p:spTgt>
                                        </p:tgtEl>
                                        <p:attrNameLst>
                                          <p:attrName>style.visibility</p:attrName>
                                        </p:attrNameLst>
                                      </p:cBhvr>
                                      <p:to>
                                        <p:strVal val="visible"/>
                                      </p:to>
                                    </p:set>
                                    <p:anim calcmode="lin" valueType="num">
                                      <p:cBhvr>
                                        <p:cTn id="36" dur="1000" fill="hold"/>
                                        <p:tgtEl>
                                          <p:spTgt spid="8195">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8195">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819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anim calcmode="lin" valueType="num">
                                      <p:cBhvr>
                                        <p:cTn id="43" dur="1000" fill="hold"/>
                                        <p:tgtEl>
                                          <p:spTgt spid="8195">
                                            <p:txEl>
                                              <p:pRg st="9" end="9"/>
                                            </p:txEl>
                                          </p:spTgt>
                                        </p:tgtEl>
                                        <p:attrNameLst>
                                          <p:attrName>ppt_w</p:attrName>
                                        </p:attrNameLst>
                                      </p:cBhvr>
                                      <p:tavLst>
                                        <p:tav tm="0">
                                          <p:val>
                                            <p:strVal val="#ppt_w*0.70"/>
                                          </p:val>
                                        </p:tav>
                                        <p:tav tm="100000">
                                          <p:val>
                                            <p:strVal val="#ppt_w"/>
                                          </p:val>
                                        </p:tav>
                                      </p:tavLst>
                                    </p:anim>
                                    <p:anim calcmode="lin" valueType="num">
                                      <p:cBhvr>
                                        <p:cTn id="44" dur="1000" fill="hold"/>
                                        <p:tgtEl>
                                          <p:spTgt spid="8195">
                                            <p:txEl>
                                              <p:pRg st="9" end="9"/>
                                            </p:txEl>
                                          </p:spTgt>
                                        </p:tgtEl>
                                        <p:attrNameLst>
                                          <p:attrName>ppt_h</p:attrName>
                                        </p:attrNameLst>
                                      </p:cBhvr>
                                      <p:tavLst>
                                        <p:tav tm="0">
                                          <p:val>
                                            <p:strVal val="#ppt_h"/>
                                          </p:val>
                                        </p:tav>
                                        <p:tav tm="100000">
                                          <p:val>
                                            <p:strVal val="#ppt_h"/>
                                          </p:val>
                                        </p:tav>
                                      </p:tavLst>
                                    </p:anim>
                                    <p:animEffect transition="in" filter="fade">
                                      <p:cBhvr>
                                        <p:cTn id="45" dur="1000"/>
                                        <p:tgtEl>
                                          <p:spTgt spid="8195">
                                            <p:txEl>
                                              <p:pRg st="9" end="9"/>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8195">
                                            <p:txEl>
                                              <p:pRg st="10" end="10"/>
                                            </p:txEl>
                                          </p:spTgt>
                                        </p:tgtEl>
                                        <p:attrNameLst>
                                          <p:attrName>style.visibility</p:attrName>
                                        </p:attrNameLst>
                                      </p:cBhvr>
                                      <p:to>
                                        <p:strVal val="visible"/>
                                      </p:to>
                                    </p:set>
                                    <p:anim calcmode="lin" valueType="num">
                                      <p:cBhvr>
                                        <p:cTn id="48" dur="1000" fill="hold"/>
                                        <p:tgtEl>
                                          <p:spTgt spid="8195">
                                            <p:txEl>
                                              <p:pRg st="10" end="10"/>
                                            </p:txEl>
                                          </p:spTgt>
                                        </p:tgtEl>
                                        <p:attrNameLst>
                                          <p:attrName>ppt_w</p:attrName>
                                        </p:attrNameLst>
                                      </p:cBhvr>
                                      <p:tavLst>
                                        <p:tav tm="0">
                                          <p:val>
                                            <p:strVal val="#ppt_w*0.70"/>
                                          </p:val>
                                        </p:tav>
                                        <p:tav tm="100000">
                                          <p:val>
                                            <p:strVal val="#ppt_w"/>
                                          </p:val>
                                        </p:tav>
                                      </p:tavLst>
                                    </p:anim>
                                    <p:anim calcmode="lin" valueType="num">
                                      <p:cBhvr>
                                        <p:cTn id="49" dur="1000" fill="hold"/>
                                        <p:tgtEl>
                                          <p:spTgt spid="8195">
                                            <p:txEl>
                                              <p:pRg st="10" end="10"/>
                                            </p:txEl>
                                          </p:spTgt>
                                        </p:tgtEl>
                                        <p:attrNameLst>
                                          <p:attrName>ppt_h</p:attrName>
                                        </p:attrNameLst>
                                      </p:cBhvr>
                                      <p:tavLst>
                                        <p:tav tm="0">
                                          <p:val>
                                            <p:strVal val="#ppt_h"/>
                                          </p:val>
                                        </p:tav>
                                        <p:tav tm="100000">
                                          <p:val>
                                            <p:strVal val="#ppt_h"/>
                                          </p:val>
                                        </p:tav>
                                      </p:tavLst>
                                    </p:anim>
                                    <p:animEffect transition="in" filter="fade">
                                      <p:cBhvr>
                                        <p:cTn id="50" dur="1000"/>
                                        <p:tgtEl>
                                          <p:spTgt spid="8195">
                                            <p:txEl>
                                              <p:pRg st="10" end="10"/>
                                            </p:txEl>
                                          </p:spTgt>
                                        </p:tgtEl>
                                      </p:cBhvr>
                                    </p:animEffect>
                                  </p:childTnLst>
                                </p:cTn>
                              </p:par>
                              <p:par>
                                <p:cTn id="51" presetID="55" presetClass="entr" presetSubtype="0" fill="hold" nodeType="withEffect">
                                  <p:stCondLst>
                                    <p:cond delay="0"/>
                                  </p:stCondLst>
                                  <p:childTnLst>
                                    <p:set>
                                      <p:cBhvr>
                                        <p:cTn id="52" dur="1" fill="hold">
                                          <p:stCondLst>
                                            <p:cond delay="0"/>
                                          </p:stCondLst>
                                        </p:cTn>
                                        <p:tgtEl>
                                          <p:spTgt spid="8195">
                                            <p:txEl>
                                              <p:pRg st="11" end="11"/>
                                            </p:txEl>
                                          </p:spTgt>
                                        </p:tgtEl>
                                        <p:attrNameLst>
                                          <p:attrName>style.visibility</p:attrName>
                                        </p:attrNameLst>
                                      </p:cBhvr>
                                      <p:to>
                                        <p:strVal val="visible"/>
                                      </p:to>
                                    </p:set>
                                    <p:anim calcmode="lin" valueType="num">
                                      <p:cBhvr>
                                        <p:cTn id="53" dur="1000" fill="hold"/>
                                        <p:tgtEl>
                                          <p:spTgt spid="8195">
                                            <p:txEl>
                                              <p:pRg st="11" end="11"/>
                                            </p:txEl>
                                          </p:spTgt>
                                        </p:tgtEl>
                                        <p:attrNameLst>
                                          <p:attrName>ppt_w</p:attrName>
                                        </p:attrNameLst>
                                      </p:cBhvr>
                                      <p:tavLst>
                                        <p:tav tm="0">
                                          <p:val>
                                            <p:strVal val="#ppt_w*0.70"/>
                                          </p:val>
                                        </p:tav>
                                        <p:tav tm="100000">
                                          <p:val>
                                            <p:strVal val="#ppt_w"/>
                                          </p:val>
                                        </p:tav>
                                      </p:tavLst>
                                    </p:anim>
                                    <p:anim calcmode="lin" valueType="num">
                                      <p:cBhvr>
                                        <p:cTn id="54" dur="1000" fill="hold"/>
                                        <p:tgtEl>
                                          <p:spTgt spid="8195">
                                            <p:txEl>
                                              <p:pRg st="11" end="11"/>
                                            </p:txEl>
                                          </p:spTgt>
                                        </p:tgtEl>
                                        <p:attrNameLst>
                                          <p:attrName>ppt_h</p:attrName>
                                        </p:attrNameLst>
                                      </p:cBhvr>
                                      <p:tavLst>
                                        <p:tav tm="0">
                                          <p:val>
                                            <p:strVal val="#ppt_h"/>
                                          </p:val>
                                        </p:tav>
                                        <p:tav tm="100000">
                                          <p:val>
                                            <p:strVal val="#ppt_h"/>
                                          </p:val>
                                        </p:tav>
                                      </p:tavLst>
                                    </p:anim>
                                    <p:animEffect transition="in" filter="fade">
                                      <p:cBhvr>
                                        <p:cTn id="55" dur="1000"/>
                                        <p:tgtEl>
                                          <p:spTgt spid="8195">
                                            <p:txEl>
                                              <p:pRg st="11" end="11"/>
                                            </p:txEl>
                                          </p:spTgt>
                                        </p:tgtEl>
                                      </p:cBhvr>
                                    </p:animEffect>
                                  </p:childTnLst>
                                </p:cTn>
                              </p:par>
                              <p:par>
                                <p:cTn id="56" presetID="55" presetClass="entr" presetSubtype="0" fill="hold" nodeType="withEffect">
                                  <p:stCondLst>
                                    <p:cond delay="0"/>
                                  </p:stCondLst>
                                  <p:childTnLst>
                                    <p:set>
                                      <p:cBhvr>
                                        <p:cTn id="57" dur="1" fill="hold">
                                          <p:stCondLst>
                                            <p:cond delay="0"/>
                                          </p:stCondLst>
                                        </p:cTn>
                                        <p:tgtEl>
                                          <p:spTgt spid="8195">
                                            <p:txEl>
                                              <p:pRg st="12" end="12"/>
                                            </p:txEl>
                                          </p:spTgt>
                                        </p:tgtEl>
                                        <p:attrNameLst>
                                          <p:attrName>style.visibility</p:attrName>
                                        </p:attrNameLst>
                                      </p:cBhvr>
                                      <p:to>
                                        <p:strVal val="visible"/>
                                      </p:to>
                                    </p:set>
                                    <p:anim calcmode="lin" valueType="num">
                                      <p:cBhvr>
                                        <p:cTn id="58" dur="1000" fill="hold"/>
                                        <p:tgtEl>
                                          <p:spTgt spid="8195">
                                            <p:txEl>
                                              <p:pRg st="12" end="12"/>
                                            </p:txEl>
                                          </p:spTgt>
                                        </p:tgtEl>
                                        <p:attrNameLst>
                                          <p:attrName>ppt_w</p:attrName>
                                        </p:attrNameLst>
                                      </p:cBhvr>
                                      <p:tavLst>
                                        <p:tav tm="0">
                                          <p:val>
                                            <p:strVal val="#ppt_w*0.70"/>
                                          </p:val>
                                        </p:tav>
                                        <p:tav tm="100000">
                                          <p:val>
                                            <p:strVal val="#ppt_w"/>
                                          </p:val>
                                        </p:tav>
                                      </p:tavLst>
                                    </p:anim>
                                    <p:anim calcmode="lin" valueType="num">
                                      <p:cBhvr>
                                        <p:cTn id="59" dur="1000" fill="hold"/>
                                        <p:tgtEl>
                                          <p:spTgt spid="8195">
                                            <p:txEl>
                                              <p:pRg st="12" end="12"/>
                                            </p:txEl>
                                          </p:spTgt>
                                        </p:tgtEl>
                                        <p:attrNameLst>
                                          <p:attrName>ppt_h</p:attrName>
                                        </p:attrNameLst>
                                      </p:cBhvr>
                                      <p:tavLst>
                                        <p:tav tm="0">
                                          <p:val>
                                            <p:strVal val="#ppt_h"/>
                                          </p:val>
                                        </p:tav>
                                        <p:tav tm="100000">
                                          <p:val>
                                            <p:strVal val="#ppt_h"/>
                                          </p:val>
                                        </p:tav>
                                      </p:tavLst>
                                    </p:anim>
                                    <p:animEffect transition="in" filter="fade">
                                      <p:cBhvr>
                                        <p:cTn id="60" dur="1000"/>
                                        <p:tgtEl>
                                          <p:spTgt spid="8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458200" cy="1470025"/>
          </a:xfrm>
        </p:spPr>
        <p:txBody>
          <a:bodyPr>
            <a:normAutofit fontScale="90000"/>
          </a:bodyPr>
          <a:lstStyle/>
          <a:p>
            <a:pPr eaLnBrk="1" fontAlgn="auto" hangingPunct="1">
              <a:spcAft>
                <a:spcPts val="0"/>
              </a:spcAft>
              <a:defRPr/>
            </a:pPr>
            <a:r>
              <a:rPr lang="en-US" dirty="0" smtClean="0"/>
              <a:t>What do we know about the effectiveness of Current Reentry Strategies and Programs using these Technologies?</a:t>
            </a:r>
            <a:endParaRPr lang="en-US" dirty="0"/>
          </a:p>
        </p:txBody>
      </p:sp>
      <p:sp>
        <p:nvSpPr>
          <p:cNvPr id="3" name="Subtitle 2"/>
          <p:cNvSpPr>
            <a:spLocks noGrp="1"/>
          </p:cNvSpPr>
          <p:nvPr>
            <p:ph type="subTitle" idx="1"/>
          </p:nvPr>
        </p:nvSpPr>
        <p:spPr>
          <a:xfrm>
            <a:off x="1295400" y="4495800"/>
            <a:ext cx="6400800" cy="1143000"/>
          </a:xfrm>
        </p:spPr>
        <p:txBody>
          <a:bodyPr>
            <a:normAutofit fontScale="85000" lnSpcReduction="10000"/>
          </a:bodyPr>
          <a:lstStyle/>
          <a:p>
            <a:pPr marL="63500" algn="ctr" eaLnBrk="1" hangingPunct="1"/>
            <a:r>
              <a:rPr lang="en-US" sz="4800" i="1" smtClean="0">
                <a:solidFill>
                  <a:schemeClr val="accent1"/>
                </a:solidFill>
              </a:rPr>
              <a:t>The Short Answer: Not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981200"/>
            <a:ext cx="8229600" cy="4592638"/>
          </a:xfrm>
        </p:spPr>
        <p:txBody>
          <a:bodyPr>
            <a:normAutofit fontScale="62500" lnSpcReduction="20000"/>
          </a:bodyPr>
          <a:lstStyle/>
          <a:p>
            <a:pPr marL="365760" indent="-256032" eaLnBrk="1" fontAlgn="auto" hangingPunct="1">
              <a:spcAft>
                <a:spcPts val="0"/>
              </a:spcAft>
              <a:buClr>
                <a:schemeClr val="accent2"/>
              </a:buClr>
              <a:buFont typeface="Georgia"/>
              <a:buChar char="•"/>
              <a:defRPr/>
            </a:pPr>
            <a:r>
              <a:rPr lang="en-US" sz="3100" dirty="0" smtClean="0"/>
              <a:t>Most research studies measure the effectiveness of corrections programs by examining recidivism during a specified follow-up period (1 year, 2 years, 3 years).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Only a subgroup of these studies meet minimum quality review standards.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There is a debate about what we can conclude about correctional performance based on a review of these studies.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Some argue that a number of high performance corrections programs can be identified, while others that the vast majority of corrections programs perform poorly.</a:t>
            </a:r>
          </a:p>
          <a:p>
            <a:pPr marL="365760" indent="-256032" eaLnBrk="1" fontAlgn="auto" hangingPunct="1">
              <a:spcAft>
                <a:spcPts val="0"/>
              </a:spcAft>
              <a:buClr>
                <a:schemeClr val="accent2"/>
              </a:buClr>
              <a:buFont typeface="Georgia"/>
              <a:buNone/>
              <a:defRPr/>
            </a:pPr>
            <a:endParaRPr lang="en-US" sz="2600" dirty="0" smtClean="0"/>
          </a:p>
          <a:p>
            <a:pPr marL="365760" indent="-256032" algn="ctr" eaLnBrk="1" fontAlgn="auto" hangingPunct="1">
              <a:spcAft>
                <a:spcPts val="0"/>
              </a:spcAft>
              <a:buClr>
                <a:schemeClr val="accent2"/>
              </a:buClr>
              <a:buFont typeface="Georgia"/>
              <a:buNone/>
              <a:defRPr/>
            </a:pPr>
            <a:r>
              <a:rPr lang="en-US" sz="3400" b="1" i="1" dirty="0" smtClean="0"/>
              <a:t>Who is correct?</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None/>
              <a:defRPr/>
            </a:pPr>
            <a:endParaRPr lang="en-US" dirty="0"/>
          </a:p>
        </p:txBody>
      </p:sp>
      <p:sp>
        <p:nvSpPr>
          <p:cNvPr id="5" name="Title 4"/>
          <p:cNvSpPr>
            <a:spLocks noGrp="1"/>
          </p:cNvSpPr>
          <p:nvPr>
            <p:ph type="title"/>
          </p:nvPr>
        </p:nvSpPr>
        <p:spPr>
          <a:xfrm>
            <a:off x="457200" y="457200"/>
            <a:ext cx="8229600" cy="1600200"/>
          </a:xfrm>
        </p:spPr>
        <p:txBody>
          <a:bodyPr/>
          <a:lstStyle/>
          <a:p>
            <a:pPr eaLnBrk="1" hangingPunct="1"/>
            <a:r>
              <a:rPr lang="en-US" smtClean="0"/>
              <a:t>Thoughts on the Performance of Corrections Programs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500" fill="hold"/>
                                        <p:tgtEl>
                                          <p:spTgt spid="4">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4">
                                            <p:txEl>
                                              <p:pRg st="8" end="8"/>
                                            </p:txEl>
                                          </p:spTgt>
                                        </p:tgtEl>
                                        <p:attrNameLst>
                                          <p:attrName>ppt_y</p:attrName>
                                        </p:attrNameLst>
                                      </p:cBhvr>
                                      <p:tavLst>
                                        <p:tav tm="0">
                                          <p:val>
                                            <p:strVal val="#ppt_y"/>
                                          </p:val>
                                        </p:tav>
                                        <p:tav tm="100000">
                                          <p:val>
                                            <p:strVal val="#ppt_y"/>
                                          </p:val>
                                        </p:tav>
                                      </p:tavLst>
                                    </p:anim>
                                    <p:anim calcmode="lin" valueType="num">
                                      <p:cBhvr>
                                        <p:cTn id="44" dur="500" fill="hold"/>
                                        <p:tgtEl>
                                          <p:spTgt spid="4">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4">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GRAPH 1.jpg"/>
          <p:cNvPicPr>
            <a:picLocks noGrp="1" noChangeAspect="1"/>
          </p:cNvPicPr>
          <p:nvPr>
            <p:ph idx="1"/>
          </p:nvPr>
        </p:nvPicPr>
        <p:blipFill>
          <a:blip r:embed="rId3" cstate="print"/>
          <a:stretch>
            <a:fillRect/>
          </a:stretch>
        </p:blipFill>
        <p:spPr>
          <a:xfrm>
            <a:off x="871538" y="2817422"/>
            <a:ext cx="7408862" cy="3166257"/>
          </a:xfrm>
        </p:spPr>
      </p:pic>
      <p:sp>
        <p:nvSpPr>
          <p:cNvPr id="2" name="Title 1"/>
          <p:cNvSpPr>
            <a:spLocks noGrp="1"/>
          </p:cNvSpPr>
          <p:nvPr>
            <p:ph type="title"/>
          </p:nvPr>
        </p:nvSpPr>
        <p:spPr>
          <a:xfrm>
            <a:off x="533400" y="685800"/>
            <a:ext cx="8229600" cy="1066800"/>
          </a:xfrm>
        </p:spPr>
        <p:txBody>
          <a:bodyPr>
            <a:noAutofit/>
          </a:bodyPr>
          <a:lstStyle/>
          <a:p>
            <a:pPr eaLnBrk="1" fontAlgn="auto" hangingPunct="1">
              <a:spcAft>
                <a:spcPts val="0"/>
              </a:spcAft>
              <a:defRPr/>
            </a:pPr>
            <a:r>
              <a:rPr lang="en-US" sz="3200" dirty="0" smtClean="0"/>
              <a:t>Some thoughts on Performance: </a:t>
            </a:r>
            <a:br>
              <a:rPr lang="en-US" sz="3200" dirty="0" smtClean="0"/>
            </a:br>
            <a:r>
              <a:rPr lang="en-US" sz="3200" dirty="0" smtClean="0"/>
              <a:t>A Shark fin Graph would fit if most Criminal Justice Programs were successful</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1"/>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GRAPH 2.jpg"/>
          <p:cNvPicPr>
            <a:picLocks noGrp="1" noChangeAspect="1"/>
          </p:cNvPicPr>
          <p:nvPr>
            <p:ph idx="1"/>
          </p:nvPr>
        </p:nvPicPr>
        <p:blipFill>
          <a:blip r:embed="rId3" cstate="print"/>
          <a:srcRect/>
          <a:stretch>
            <a:fillRect/>
          </a:stretch>
        </p:blipFill>
        <p:spPr>
          <a:xfrm>
            <a:off x="838200" y="2362200"/>
            <a:ext cx="7162800" cy="3810000"/>
          </a:xfrm>
        </p:spPr>
      </p:pic>
      <p:sp>
        <p:nvSpPr>
          <p:cNvPr id="2" name="Title 1"/>
          <p:cNvSpPr>
            <a:spLocks noGrp="1"/>
          </p:cNvSpPr>
          <p:nvPr>
            <p:ph type="title"/>
          </p:nvPr>
        </p:nvSpPr>
        <p:spPr>
          <a:xfrm>
            <a:off x="228600" y="609600"/>
            <a:ext cx="8458200" cy="1524000"/>
          </a:xfrm>
        </p:spPr>
        <p:txBody>
          <a:bodyPr>
            <a:normAutofit fontScale="90000"/>
          </a:bodyPr>
          <a:lstStyle/>
          <a:p>
            <a:pPr eaLnBrk="1" fontAlgn="auto" hangingPunct="1">
              <a:spcAft>
                <a:spcPts val="0"/>
              </a:spcAft>
              <a:defRPr/>
            </a:pPr>
            <a:r>
              <a:rPr lang="en-US" dirty="0" smtClean="0"/>
              <a:t>But It is Possible that the Distribution Looks More Like a Bell-Shaped Curve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4" presetClass="entr" presetSubtype="0" accel="10000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strVal val="#ppt_w*0.05"/>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anim calcmode="lin" valueType="num">
                                      <p:cBhvr>
                                        <p:cTn id="15" dur="500" fill="hold"/>
                                        <p:tgtEl>
                                          <p:spTgt spid="5"/>
                                        </p:tgtEl>
                                        <p:attrNameLst>
                                          <p:attrName>ppt_x</p:attrName>
                                        </p:attrNameLst>
                                      </p:cBhvr>
                                      <p:tavLst>
                                        <p:tav tm="0">
                                          <p:val>
                                            <p:strVal val="#ppt_x-.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685800"/>
            <a:ext cx="8305800" cy="1143000"/>
          </a:xfrm>
          <a:prstGeom prst="rect">
            <a:avLst/>
          </a:prstGeom>
        </p:spPr>
        <p:txBody>
          <a:bodyPr anchor="ctr">
            <a:normAutofit fontScale="90000" lnSpcReduction="10000"/>
          </a:bodyPr>
          <a:lstStyle/>
          <a:p>
            <a:pPr fontAlgn="auto">
              <a:spcAft>
                <a:spcPts val="0"/>
              </a:spcAft>
              <a:defRPr/>
            </a:pPr>
            <a:r>
              <a:rPr lang="en-US" sz="4000" dirty="0">
                <a:solidFill>
                  <a:schemeClr val="tx2"/>
                </a:solidFill>
                <a:latin typeface="+mj-lt"/>
                <a:ea typeface="+mj-ea"/>
                <a:cs typeface="+mj-cs"/>
              </a:rPr>
              <a:t>Some Argue that Most </a:t>
            </a:r>
            <a:r>
              <a:rPr lang="en-US" sz="4000" dirty="0" smtClean="0">
                <a:solidFill>
                  <a:schemeClr val="tx2"/>
                </a:solidFill>
                <a:latin typeface="+mj-lt"/>
                <a:ea typeface="+mj-ea"/>
                <a:cs typeface="+mj-cs"/>
              </a:rPr>
              <a:t>Criminal </a:t>
            </a:r>
            <a:r>
              <a:rPr lang="en-US" sz="4000" dirty="0">
                <a:solidFill>
                  <a:schemeClr val="tx2"/>
                </a:solidFill>
                <a:latin typeface="+mj-lt"/>
                <a:ea typeface="+mj-ea"/>
                <a:cs typeface="+mj-cs"/>
              </a:rPr>
              <a:t>Programs are Actually Unsuccessful</a:t>
            </a:r>
          </a:p>
        </p:txBody>
      </p:sp>
      <p:pic>
        <p:nvPicPr>
          <p:cNvPr id="7" name="Picture 3" descr="GRAPH 3.jpg"/>
          <p:cNvPicPr>
            <a:picLocks noGrp="1" noChangeAspect="1"/>
          </p:cNvPicPr>
          <p:nvPr>
            <p:ph idx="1"/>
          </p:nvPr>
        </p:nvPicPr>
        <p:blipFill>
          <a:blip r:embed="rId3" cstate="print"/>
          <a:srcRect/>
          <a:stretch>
            <a:fillRect/>
          </a:stretch>
        </p:blipFill>
        <p:spPr>
          <a:xfrm>
            <a:off x="533400" y="2057400"/>
            <a:ext cx="7924800" cy="4038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533650"/>
            <a:ext cx="8229600" cy="4324350"/>
          </a:xfrm>
        </p:spPr>
        <p:txBody>
          <a:bodyPr>
            <a:normAutofit/>
          </a:bodyPr>
          <a:lstStyle/>
          <a:p>
            <a:pPr eaLnBrk="1" hangingPunct="1">
              <a:lnSpc>
                <a:spcPct val="80000"/>
              </a:lnSpc>
              <a:buClr>
                <a:schemeClr val="accent1"/>
              </a:buClr>
              <a:buFont typeface="Wingdings" pitchFamily="2" charset="2"/>
              <a:buChar char="§"/>
              <a:defRPr/>
            </a:pPr>
            <a:r>
              <a:rPr lang="en-US" sz="2400" dirty="0" smtClean="0"/>
              <a:t>Most corrections programs do NOT get evaluated. </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Consider </a:t>
            </a:r>
            <a:r>
              <a:rPr lang="en-US" sz="2400" dirty="0" smtClean="0">
                <a:solidFill>
                  <a:schemeClr val="accent1"/>
                </a:solidFill>
              </a:rPr>
              <a:t>Drug Courts: </a:t>
            </a:r>
            <a:r>
              <a:rPr lang="en-US" sz="2400" dirty="0" smtClean="0"/>
              <a:t>There are over 1,600 drug courts currently operating in the United States, but only 23 have been formally evaluated using minimum review standards; only 3 of these evaluations were experiments.</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The situation is even worse in the area of </a:t>
            </a:r>
            <a:r>
              <a:rPr lang="en-US" sz="2400" dirty="0" smtClean="0">
                <a:solidFill>
                  <a:schemeClr val="accent1"/>
                </a:solidFill>
              </a:rPr>
              <a:t>probation: </a:t>
            </a:r>
            <a:r>
              <a:rPr lang="en-US" sz="2400" dirty="0" smtClean="0"/>
              <a:t>despite the fact that we have over 4 million offenders on probation, only a handful of research studies (and 1 experiment) have been conducted over the past thirty years.</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Because of this research shortfall, it is currently impossible to identify and rank the performance of various corrections programs.</a:t>
            </a:r>
          </a:p>
          <a:p>
            <a:pPr eaLnBrk="1" hangingPunct="1">
              <a:lnSpc>
                <a:spcPct val="80000"/>
              </a:lnSpc>
              <a:buFont typeface="Georgia" pitchFamily="18" charset="0"/>
              <a:buNone/>
              <a:defRPr/>
            </a:pPr>
            <a:endParaRPr lang="en-US" sz="2400" dirty="0" smtClean="0"/>
          </a:p>
        </p:txBody>
      </p:sp>
      <p:sp>
        <p:nvSpPr>
          <p:cNvPr id="5" name="Title 4"/>
          <p:cNvSpPr>
            <a:spLocks noGrp="1"/>
          </p:cNvSpPr>
          <p:nvPr>
            <p:ph type="title"/>
          </p:nvPr>
        </p:nvSpPr>
        <p:spPr>
          <a:xfrm>
            <a:off x="457200" y="762000"/>
            <a:ext cx="8686800" cy="1524000"/>
          </a:xfrm>
        </p:spPr>
        <p:txBody>
          <a:bodyPr>
            <a:normAutofit fontScale="90000"/>
          </a:bodyPr>
          <a:lstStyle/>
          <a:p>
            <a:pPr eaLnBrk="1" hangingPunct="1"/>
            <a:r>
              <a:rPr lang="en-US" sz="3400" smtClean="0">
                <a:solidFill>
                  <a:schemeClr val="tx1"/>
                </a:solidFill>
              </a:rPr>
              <a:t>Measuring Performance and Identifying High Performance and Low Performance Corrections Programs is a Challenge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17" fill="hold">
                            <p:stCondLst>
                              <p:cond delay="2000"/>
                            </p:stCondLst>
                            <p:childTnLst>
                              <p:par>
                                <p:cTn id="18" presetID="37"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par>
                          <p:cTn id="31" fill="hold">
                            <p:stCondLst>
                              <p:cond delay="4000"/>
                            </p:stCondLst>
                            <p:childTnLst>
                              <p:par>
                                <p:cTn id="32" presetID="37" presetClass="entr" presetSubtype="0" fill="hold" grpId="0" nodeType="after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12963"/>
            <a:ext cx="8229600" cy="4745037"/>
          </a:xfrm>
        </p:spPr>
        <p:txBody>
          <a:bodyPr>
            <a:normAutofit fontScale="92500"/>
          </a:bodyPr>
          <a:lstStyle/>
          <a:p>
            <a:pPr marL="365760" indent="-256032" eaLnBrk="1" fontAlgn="auto" hangingPunct="1">
              <a:lnSpc>
                <a:spcPct val="90000"/>
              </a:lnSpc>
              <a:spcAft>
                <a:spcPts val="0"/>
              </a:spcAft>
              <a:buClr>
                <a:schemeClr val="accent2"/>
              </a:buClr>
              <a:buFont typeface="Wingdings" pitchFamily="2" charset="2"/>
              <a:buChar char="§"/>
              <a:defRPr/>
            </a:pPr>
            <a:r>
              <a:rPr lang="en-US" dirty="0" smtClean="0"/>
              <a:t>Before we can conduct an </a:t>
            </a:r>
            <a:r>
              <a:rPr lang="en-US" i="1" dirty="0" smtClean="0"/>
              <a:t>evidence-based</a:t>
            </a:r>
            <a:r>
              <a:rPr lang="en-US" dirty="0" smtClean="0"/>
              <a:t> review, we need </a:t>
            </a:r>
            <a:r>
              <a:rPr lang="en-US" b="1" dirty="0" smtClean="0"/>
              <a:t>evidence.</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Unfortunately, the necessary quality evaluation research on the effectiveness of specific corrections programs has not been completed.</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Legislators and Policy-makers have embraced the concept of evidence-based practice, and  many academic researchers have tried to tell them the truth</a:t>
            </a:r>
            <a:r>
              <a:rPr lang="en-US" i="1" dirty="0" smtClean="0"/>
              <a:t>: </a:t>
            </a:r>
            <a:r>
              <a:rPr lang="en-US" i="1" dirty="0" smtClean="0">
                <a:solidFill>
                  <a:schemeClr val="accent1"/>
                </a:solidFill>
              </a:rPr>
              <a:t>the effects of most correctional intervention—in both prison and community settings—are currently unknown.</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solidFill>
                <a:schemeClr val="hlink"/>
              </a:solidFill>
            </a:endParaRPr>
          </a:p>
          <a:p>
            <a:pPr marL="365760" indent="-256032" eaLnBrk="1" fontAlgn="auto" hangingPunct="1">
              <a:lnSpc>
                <a:spcPct val="90000"/>
              </a:lnSpc>
              <a:spcAft>
                <a:spcPts val="0"/>
              </a:spcAft>
              <a:buClr>
                <a:schemeClr val="accent2"/>
              </a:buClr>
              <a:buFont typeface="Wingdings" pitchFamily="2" charset="2"/>
              <a:buChar char="§"/>
              <a:defRPr/>
            </a:pPr>
            <a:r>
              <a:rPr lang="en-US" dirty="0" smtClean="0"/>
              <a:t>However, other academics have jumped on the evidence-based bandwagon and told these same legislators what they think they want to hear: we know what works, with whom, and why.</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dirty="0" smtClean="0"/>
              <a:t>The Use and Misuse of Systematic Evidence-based Reviews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4" end="4"/>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p:cTn id="31"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marL="365760" indent="-256032" eaLnBrk="1" fontAlgn="auto" hangingPunct="1">
              <a:spcAft>
                <a:spcPts val="0"/>
              </a:spcAft>
              <a:buClr>
                <a:schemeClr val="accent2"/>
              </a:buClr>
              <a:buFont typeface="Georgia"/>
              <a:buChar char="•"/>
              <a:defRPr/>
            </a:pPr>
            <a:r>
              <a:rPr lang="en-US" dirty="0" smtClean="0"/>
              <a:t>Campbell Collaborative Reviews have only been conducted on a small number of corrections programs.</a:t>
            </a:r>
          </a:p>
          <a:p>
            <a:pPr marL="365760" indent="-256032" eaLnBrk="1" fontAlgn="auto" hangingPunct="1">
              <a:spcAft>
                <a:spcPts val="0"/>
              </a:spcAft>
              <a:buClr>
                <a:schemeClr val="accent2"/>
              </a:buClr>
              <a:buFont typeface="Georgia"/>
              <a:buNone/>
              <a:defRPr/>
            </a:pPr>
            <a:endParaRPr lang="en-US" sz="900" dirty="0" smtClean="0"/>
          </a:p>
          <a:p>
            <a:pPr marL="365760" indent="-256032" eaLnBrk="1" fontAlgn="auto" hangingPunct="1">
              <a:spcAft>
                <a:spcPts val="0"/>
              </a:spcAft>
              <a:buClr>
                <a:schemeClr val="accent2"/>
              </a:buClr>
              <a:buFont typeface="Georgia"/>
              <a:buChar char="•"/>
              <a:defRPr/>
            </a:pPr>
            <a:r>
              <a:rPr lang="en-US" dirty="0" smtClean="0"/>
              <a:t>These reviews utilize a relaxed  review standard to assess what works, what doesn’t work, what is promising, and what is unknown.</a:t>
            </a:r>
          </a:p>
          <a:p>
            <a:pPr marL="365760" indent="-256032" eaLnBrk="1" fontAlgn="auto" hangingPunct="1">
              <a:spcAft>
                <a:spcPts val="0"/>
              </a:spcAft>
              <a:buClr>
                <a:schemeClr val="accent2"/>
              </a:buClr>
              <a:buFont typeface="Georgia"/>
              <a:buNone/>
              <a:defRPr/>
            </a:pPr>
            <a:endParaRPr lang="en-US" sz="900" dirty="0" smtClean="0"/>
          </a:p>
          <a:p>
            <a:pPr marL="365760" indent="-256032" eaLnBrk="1" fontAlgn="auto" hangingPunct="1">
              <a:spcAft>
                <a:spcPts val="0"/>
              </a:spcAft>
              <a:buClr>
                <a:schemeClr val="accent2"/>
              </a:buClr>
              <a:buFont typeface="Georgia"/>
              <a:buChar char="•"/>
              <a:defRPr/>
            </a:pPr>
            <a:r>
              <a:rPr lang="en-US" dirty="0" smtClean="0"/>
              <a:t>If you used the same Gold standard ( at least two experiments) employed in the hard sciences and medicine, we would have very little to say about corrections program performance.</a:t>
            </a:r>
          </a:p>
          <a:p>
            <a:pPr marL="365760" indent="-256032" eaLnBrk="1" fontAlgn="auto" hangingPunct="1">
              <a:spcAft>
                <a:spcPts val="0"/>
              </a:spcAft>
              <a:buClr>
                <a:schemeClr val="accent2"/>
              </a:buClr>
              <a:buFont typeface="Georgia"/>
              <a:buChar char="•"/>
              <a:defRPr/>
            </a:pPr>
            <a:endParaRPr lang="en-US" sz="900" dirty="0" smtClean="0">
              <a:latin typeface="SabonLT-Roman" charset="0"/>
            </a:endParaRPr>
          </a:p>
          <a:p>
            <a:pPr marL="365760" indent="-256032" eaLnBrk="1" fontAlgn="auto" hangingPunct="1">
              <a:spcAft>
                <a:spcPts val="0"/>
              </a:spcAft>
              <a:buClr>
                <a:schemeClr val="accent3"/>
              </a:buClr>
              <a:buFont typeface="Georgia"/>
              <a:buNone/>
              <a:defRPr/>
            </a:pPr>
            <a:endParaRPr lang="en-US" dirty="0" smtClean="0">
              <a:latin typeface="SabonLT-Roman" charset="0"/>
            </a:endParaRPr>
          </a:p>
          <a:p>
            <a:pPr marL="365760" indent="-256032" algn="ctr" eaLnBrk="1" fontAlgn="auto" hangingPunct="1">
              <a:spcAft>
                <a:spcPts val="0"/>
              </a:spcAft>
              <a:buClr>
                <a:schemeClr val="accent3"/>
              </a:buClr>
              <a:buFont typeface="Georgia"/>
              <a:buNone/>
              <a:defRPr/>
            </a:pPr>
            <a:r>
              <a:rPr lang="en-US" b="1" i="1" dirty="0" smtClean="0">
                <a:latin typeface="SabonLT-Roman" charset="0"/>
              </a:rPr>
              <a:t>Lets take a closer look on how these reviews are conducted.</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85800"/>
            <a:ext cx="8686800" cy="1066800"/>
          </a:xfrm>
        </p:spPr>
        <p:txBody>
          <a:bodyPr>
            <a:normAutofit fontScale="90000"/>
          </a:bodyPr>
          <a:lstStyle/>
          <a:p>
            <a:pPr eaLnBrk="1" hangingPunct="1"/>
            <a:r>
              <a:rPr lang="en-US" sz="3200" smtClean="0"/>
              <a:t>Systematic Evidence-based Reviews of Corrections Research Underscore the Need for More—and higher quality—Evaluation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par>
                          <p:cTn id="8" fill="hold">
                            <p:stCondLst>
                              <p:cond delay="2000"/>
                            </p:stCondLst>
                            <p:childTnLst>
                              <p:par>
                                <p:cTn id="9" presetID="15"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p:cTn id="31"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idx="1"/>
          </p:nvPr>
        </p:nvSpPr>
        <p:spPr>
          <a:xfrm>
            <a:off x="0" y="1752600"/>
            <a:ext cx="9144000" cy="5334000"/>
          </a:xfrm>
        </p:spPr>
        <p:txBody>
          <a:bodyPr/>
          <a:lstStyle/>
          <a:p>
            <a:pPr lvl="1" eaLnBrk="1" hangingPunct="1">
              <a:lnSpc>
                <a:spcPct val="80000"/>
              </a:lnSpc>
              <a:buClr>
                <a:srgbClr val="326064"/>
              </a:buClr>
              <a:buFont typeface="Wingdings" pitchFamily="2" charset="2"/>
              <a:buChar char="§"/>
            </a:pPr>
            <a:r>
              <a:rPr lang="en-US" sz="2400" b="1" smtClean="0"/>
              <a:t>Incarceration</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Individuals are being incarcerated at a higher rate across all major offense categories as the prison system grows. </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State</a:t>
            </a:r>
            <a:r>
              <a:rPr lang="en-US" sz="2000" smtClean="0"/>
              <a:t> </a:t>
            </a:r>
            <a:r>
              <a:rPr lang="en-US" sz="2400" b="1" smtClean="0"/>
              <a:t>Offender Profile</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There is a greater proportion of violent offenders in our state prison system today (52%) than a decade ago (47%).</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Federal Offender Profile</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6 out of 10 offenders in federal prison are serving time for drug related offenses.</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Time Served</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On average offenders sent to prison in the United States received sentences of approximately 4.5 years.</a:t>
            </a:r>
          </a:p>
          <a:p>
            <a:pPr lvl="2" eaLnBrk="1" hangingPunct="1">
              <a:lnSpc>
                <a:spcPct val="80000"/>
              </a:lnSpc>
              <a:buClr>
                <a:srgbClr val="326064"/>
              </a:buClr>
              <a:buFont typeface="Wingdings" pitchFamily="2" charset="2"/>
              <a:buChar char="§"/>
            </a:pPr>
            <a:r>
              <a:rPr lang="en-US" sz="2000" smtClean="0">
                <a:solidFill>
                  <a:schemeClr val="tx1"/>
                </a:solidFill>
              </a:rPr>
              <a:t>Typically be released in 2.5 years. </a:t>
            </a:r>
          </a:p>
          <a:p>
            <a:pPr lvl="2" eaLnBrk="1" hangingPunct="1">
              <a:lnSpc>
                <a:spcPct val="80000"/>
              </a:lnSpc>
              <a:buClr>
                <a:srgbClr val="326064"/>
              </a:buClr>
              <a:buFont typeface="Wingdings" pitchFamily="2" charset="2"/>
              <a:buChar char="§"/>
            </a:pPr>
            <a:r>
              <a:rPr lang="en-US" sz="2000" smtClean="0">
                <a:solidFill>
                  <a:schemeClr val="tx1"/>
                </a:solidFill>
              </a:rPr>
              <a:t>Offenders receive jail sentences of about 6 months in duration, but jail systems vary in the actual time served</a:t>
            </a:r>
            <a:r>
              <a:rPr lang="en-US" sz="2000" smtClean="0">
                <a:solidFill>
                  <a:schemeClr val="accent2"/>
                </a:solidFill>
              </a:rPr>
              <a:t>. </a:t>
            </a:r>
          </a:p>
          <a:p>
            <a:pPr eaLnBrk="1" hangingPunct="1"/>
            <a:endParaRPr lang="en-US" smtClean="0"/>
          </a:p>
        </p:txBody>
      </p:sp>
      <p:sp>
        <p:nvSpPr>
          <p:cNvPr id="2" name="Title 1"/>
          <p:cNvSpPr>
            <a:spLocks noGrp="1"/>
          </p:cNvSpPr>
          <p:nvPr>
            <p:ph type="title"/>
          </p:nvPr>
        </p:nvSpPr>
        <p:spPr>
          <a:xfrm>
            <a:off x="381000" y="609600"/>
            <a:ext cx="8229600" cy="1066800"/>
          </a:xfrm>
        </p:spPr>
        <p:txBody>
          <a:bodyPr>
            <a:normAutofit fontScale="90000"/>
          </a:bodyPr>
          <a:lstStyle/>
          <a:p>
            <a:pPr eaLnBrk="1" fontAlgn="auto" hangingPunct="1">
              <a:spcAft>
                <a:spcPts val="0"/>
              </a:spcAft>
              <a:defRPr/>
            </a:pPr>
            <a:r>
              <a:rPr lang="en-US" dirty="0" smtClean="0"/>
              <a:t>From Pre-entry to Reentry: Changes in Sentencing Type</a:t>
            </a:r>
            <a:r>
              <a:rPr lang="en-US" dirty="0"/>
              <a:t> </a:t>
            </a:r>
            <a:r>
              <a:rPr lang="en-US" dirty="0" smtClean="0"/>
              <a:t>and  Length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3" end="3"/>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9" end="9"/>
                                            </p:txEl>
                                          </p:spTgt>
                                        </p:tgtEl>
                                      </p:cBhvr>
                                    </p:animEffect>
                                  </p:childTnLst>
                                </p:cTn>
                              </p:par>
                              <p:par>
                                <p:cTn id="46" presetID="29"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p:cTn id="48"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
                                            <p:txEl>
                                              <p:pRg st="10" end="10"/>
                                            </p:txEl>
                                          </p:spTgt>
                                        </p:tgtEl>
                                      </p:cBhvr>
                                    </p:animEffect>
                                  </p:childTnLst>
                                </p:cTn>
                              </p:par>
                              <p:par>
                                <p:cTn id="51" presetID="29" presetClass="entr" presetSubtype="0"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p:cTn id="53"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
                                            <p:txEl>
                                              <p:pRg st="11" end="11"/>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 calcmode="lin" valueType="num">
                                      <p:cBhvr>
                                        <p:cTn id="58"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0000" lnSpcReduction="20000"/>
          </a:bodyPr>
          <a:lstStyle/>
          <a:p>
            <a:pPr marL="365760" indent="-256032" algn="ctr" eaLnBrk="1" fontAlgn="auto" hangingPunct="1">
              <a:lnSpc>
                <a:spcPct val="90000"/>
              </a:lnSpc>
              <a:spcAft>
                <a:spcPts val="0"/>
              </a:spcAft>
              <a:buClr>
                <a:schemeClr val="accent3"/>
              </a:buClr>
              <a:buFont typeface="Georgia"/>
              <a:buNone/>
              <a:defRPr/>
            </a:pPr>
            <a:r>
              <a:rPr lang="en-US" sz="3200" b="1" dirty="0" smtClean="0">
                <a:latin typeface="+mj-lt"/>
              </a:rPr>
              <a:t>THE EIGHT STEPS OF A C2 REVIEW</a:t>
            </a:r>
          </a:p>
          <a:p>
            <a:pPr marL="365760" indent="-256032" algn="ctr" eaLnBrk="1" fontAlgn="auto" hangingPunct="1">
              <a:lnSpc>
                <a:spcPct val="90000"/>
              </a:lnSpc>
              <a:spcAft>
                <a:spcPts val="0"/>
              </a:spcAft>
              <a:buClr>
                <a:schemeClr val="accent3"/>
              </a:buClr>
              <a:buFont typeface="Georgia"/>
              <a:buNone/>
              <a:defRPr/>
            </a:pPr>
            <a:endParaRPr lang="en-US" sz="900" dirty="0" smtClean="0"/>
          </a:p>
          <a:p>
            <a:pPr marL="457200" indent="-457200" eaLnBrk="1" fontAlgn="auto" hangingPunct="1">
              <a:lnSpc>
                <a:spcPct val="150000"/>
              </a:lnSpc>
              <a:spcBef>
                <a:spcPts val="0"/>
              </a:spcBef>
              <a:spcAft>
                <a:spcPts val="0"/>
              </a:spcAft>
              <a:buClrTx/>
              <a:buFont typeface="+mj-lt"/>
              <a:buAutoNum type="arabicPeriod"/>
              <a:defRPr/>
            </a:pPr>
            <a:r>
              <a:rPr lang="en-US" dirty="0" smtClean="0"/>
              <a:t>Formulate Review Question </a:t>
            </a:r>
          </a:p>
          <a:p>
            <a:pPr marL="457200" indent="-457200" eaLnBrk="1" fontAlgn="auto" hangingPunct="1">
              <a:lnSpc>
                <a:spcPct val="150000"/>
              </a:lnSpc>
              <a:spcBef>
                <a:spcPts val="0"/>
              </a:spcBef>
              <a:spcAft>
                <a:spcPts val="0"/>
              </a:spcAft>
              <a:buClrTx/>
              <a:buFont typeface="+mj-lt"/>
              <a:buAutoNum type="arabicPeriod"/>
              <a:defRPr/>
            </a:pPr>
            <a:r>
              <a:rPr lang="en-US" dirty="0" smtClean="0"/>
              <a:t>Define Inclusion/Exclusion Criteria </a:t>
            </a:r>
          </a:p>
          <a:p>
            <a:pPr marL="457200" indent="-457200" eaLnBrk="1" fontAlgn="auto" hangingPunct="1">
              <a:lnSpc>
                <a:spcPct val="150000"/>
              </a:lnSpc>
              <a:spcBef>
                <a:spcPts val="0"/>
              </a:spcBef>
              <a:spcAft>
                <a:spcPts val="0"/>
              </a:spcAft>
              <a:buClrTx/>
              <a:buFont typeface="+mj-lt"/>
              <a:buAutoNum type="arabicPeriod"/>
              <a:defRPr/>
            </a:pPr>
            <a:r>
              <a:rPr lang="en-US" dirty="0" smtClean="0"/>
              <a:t>Locate Studies </a:t>
            </a:r>
          </a:p>
          <a:p>
            <a:pPr marL="457200" indent="-457200" eaLnBrk="1" fontAlgn="auto" hangingPunct="1">
              <a:lnSpc>
                <a:spcPct val="150000"/>
              </a:lnSpc>
              <a:spcBef>
                <a:spcPts val="0"/>
              </a:spcBef>
              <a:spcAft>
                <a:spcPts val="0"/>
              </a:spcAft>
              <a:buClrTx/>
              <a:buFont typeface="+mj-lt"/>
              <a:buAutoNum type="arabicPeriod"/>
              <a:defRPr/>
            </a:pPr>
            <a:r>
              <a:rPr lang="en-US" dirty="0" smtClean="0"/>
              <a:t>Select Studies </a:t>
            </a:r>
          </a:p>
          <a:p>
            <a:pPr marL="457200" indent="-457200" eaLnBrk="1" fontAlgn="auto" hangingPunct="1">
              <a:lnSpc>
                <a:spcPct val="150000"/>
              </a:lnSpc>
              <a:spcBef>
                <a:spcPts val="0"/>
              </a:spcBef>
              <a:spcAft>
                <a:spcPts val="0"/>
              </a:spcAft>
              <a:buClrTx/>
              <a:buFont typeface="+mj-lt"/>
              <a:buAutoNum type="arabicPeriod"/>
              <a:defRPr/>
            </a:pPr>
            <a:r>
              <a:rPr lang="en-US" dirty="0" smtClean="0"/>
              <a:t>Analyze Study Quality </a:t>
            </a:r>
          </a:p>
          <a:p>
            <a:pPr marL="457200" indent="-457200" eaLnBrk="1" fontAlgn="auto" hangingPunct="1">
              <a:lnSpc>
                <a:spcPct val="150000"/>
              </a:lnSpc>
              <a:spcBef>
                <a:spcPts val="0"/>
              </a:spcBef>
              <a:spcAft>
                <a:spcPts val="0"/>
              </a:spcAft>
              <a:buClrTx/>
              <a:buFont typeface="+mj-lt"/>
              <a:buAutoNum type="arabicPeriod"/>
              <a:defRPr/>
            </a:pPr>
            <a:r>
              <a:rPr lang="en-US" dirty="0" smtClean="0"/>
              <a:t>Extract Data </a:t>
            </a:r>
          </a:p>
          <a:p>
            <a:pPr marL="457200" indent="-457200" eaLnBrk="1" fontAlgn="auto" hangingPunct="1">
              <a:lnSpc>
                <a:spcPct val="150000"/>
              </a:lnSpc>
              <a:spcBef>
                <a:spcPts val="0"/>
              </a:spcBef>
              <a:spcAft>
                <a:spcPts val="0"/>
              </a:spcAft>
              <a:buClrTx/>
              <a:buFont typeface="+mj-lt"/>
              <a:buAutoNum type="arabicPeriod"/>
              <a:defRPr/>
            </a:pPr>
            <a:r>
              <a:rPr lang="en-US" dirty="0" smtClean="0"/>
              <a:t>Analyze and Present Results </a:t>
            </a:r>
          </a:p>
          <a:p>
            <a:pPr marL="457200" indent="-457200" eaLnBrk="1" fontAlgn="auto" hangingPunct="1">
              <a:lnSpc>
                <a:spcPct val="150000"/>
              </a:lnSpc>
              <a:spcBef>
                <a:spcPts val="0"/>
              </a:spcBef>
              <a:spcAft>
                <a:spcPts val="0"/>
              </a:spcAft>
              <a:buClrTx/>
              <a:buFont typeface="+mj-lt"/>
              <a:buAutoNum type="arabicPeriod"/>
              <a:defRPr/>
            </a:pPr>
            <a:r>
              <a:rPr lang="en-US" dirty="0" smtClean="0"/>
              <a:t>Interpret Results </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09600"/>
            <a:ext cx="8229600" cy="1600200"/>
          </a:xfrm>
        </p:spPr>
        <p:txBody>
          <a:bodyPr/>
          <a:lstStyle/>
          <a:p>
            <a:pPr algn="ctr" eaLnBrk="1" hangingPunct="1"/>
            <a:r>
              <a:rPr lang="en-US" sz="3600" b="1" dirty="0" smtClean="0"/>
              <a:t>How to Conduct a Systematic, </a:t>
            </a:r>
            <a:br>
              <a:rPr lang="en-US" sz="3600" b="1" dirty="0" smtClean="0"/>
            </a:br>
            <a:r>
              <a:rPr lang="en-US" sz="3600" b="1" dirty="0" smtClean="0"/>
              <a:t>Evidence-based Review?</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447800"/>
            <a:ext cx="8686800" cy="5410200"/>
          </a:xfrm>
        </p:spPr>
        <p:txBody>
          <a:bodyPr>
            <a:normAutofit/>
          </a:bodyPr>
          <a:lstStyle/>
          <a:p>
            <a:pPr marL="365760" indent="-256032" eaLnBrk="1" fontAlgn="auto" hangingPunct="1">
              <a:lnSpc>
                <a:spcPct val="80000"/>
              </a:lnSpc>
              <a:spcAft>
                <a:spcPts val="0"/>
              </a:spcAft>
              <a:buClr>
                <a:schemeClr val="accent3"/>
              </a:buClr>
              <a:buFont typeface="Georgia"/>
              <a:buChar char="•"/>
              <a:defRPr/>
            </a:pPr>
            <a:endParaRPr lang="en-US" sz="2200" dirty="0" smtClean="0"/>
          </a:p>
          <a:p>
            <a:pPr marL="365760" indent="-256032" algn="ctr" eaLnBrk="1" fontAlgn="auto" hangingPunct="1">
              <a:lnSpc>
                <a:spcPct val="80000"/>
              </a:lnSpc>
              <a:spcAft>
                <a:spcPts val="0"/>
              </a:spcAft>
              <a:buClr>
                <a:schemeClr val="accent3"/>
              </a:buClr>
              <a:buFont typeface="Georgia"/>
              <a:buNone/>
              <a:defRPr/>
            </a:pPr>
            <a:endParaRPr lang="en-US" sz="3200" i="1" dirty="0" smtClean="0"/>
          </a:p>
          <a:p>
            <a:pPr marL="365760" indent="-256032" algn="ctr" eaLnBrk="1" fontAlgn="auto" hangingPunct="1">
              <a:lnSpc>
                <a:spcPct val="80000"/>
              </a:lnSpc>
              <a:spcAft>
                <a:spcPts val="0"/>
              </a:spcAft>
              <a:buClr>
                <a:schemeClr val="accent3"/>
              </a:buClr>
              <a:buFont typeface="Georgia"/>
              <a:buNone/>
              <a:defRPr/>
            </a:pPr>
            <a:r>
              <a:rPr lang="en-US" sz="3200" i="1" dirty="0" smtClean="0"/>
              <a:t>It is the development and implementation</a:t>
            </a:r>
          </a:p>
          <a:p>
            <a:pPr marL="106363" indent="3175" algn="ctr" eaLnBrk="1" fontAlgn="auto" hangingPunct="1">
              <a:lnSpc>
                <a:spcPct val="80000"/>
              </a:lnSpc>
              <a:spcAft>
                <a:spcPts val="0"/>
              </a:spcAft>
              <a:buClr>
                <a:schemeClr val="accent3"/>
              </a:buClr>
              <a:buFont typeface="Georgia"/>
              <a:buNone/>
              <a:defRPr/>
            </a:pPr>
            <a:r>
              <a:rPr lang="en-US" sz="3200" i="1" dirty="0" smtClean="0"/>
              <a:t>of programs based on a systematic review of “what works”</a:t>
            </a:r>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106363" indent="3175" algn="ctr" eaLnBrk="1" fontAlgn="auto" hangingPunct="1">
              <a:lnSpc>
                <a:spcPct val="80000"/>
              </a:lnSpc>
              <a:spcAft>
                <a:spcPts val="0"/>
              </a:spcAft>
              <a:buClr>
                <a:schemeClr val="accent3"/>
              </a:buClr>
              <a:buFont typeface="Georgia"/>
              <a:buNone/>
              <a:defRPr/>
            </a:pPr>
            <a:r>
              <a:rPr lang="en-US" sz="3200" i="1" dirty="0" smtClean="0"/>
              <a:t>There are three basic approaches to Evidence-based practice </a:t>
            </a:r>
          </a:p>
          <a:p>
            <a:pPr marL="365760" indent="-256032" algn="ctr" eaLnBrk="1" fontAlgn="auto" hangingPunct="1">
              <a:lnSpc>
                <a:spcPct val="80000"/>
              </a:lnSpc>
              <a:spcAft>
                <a:spcPts val="0"/>
              </a:spcAft>
              <a:buClr>
                <a:schemeClr val="accent3"/>
              </a:buClr>
              <a:buFont typeface="Georgia"/>
              <a:buChar char="•"/>
              <a:defRPr/>
            </a:pPr>
            <a:endParaRPr lang="en-US" sz="2000" dirty="0" smtClean="0"/>
          </a:p>
          <a:p>
            <a:pPr marL="658368" lvl="1" indent="-246888" eaLnBrk="1" fontAlgn="auto" hangingPunct="1">
              <a:lnSpc>
                <a:spcPct val="80000"/>
              </a:lnSpc>
              <a:spcAft>
                <a:spcPts val="0"/>
              </a:spcAft>
              <a:buFont typeface="Georgia"/>
              <a:buNone/>
              <a:defRPr/>
            </a:pPr>
            <a:endParaRPr lang="en-US" sz="2000" dirty="0" smtClean="0"/>
          </a:p>
          <a:p>
            <a:pPr marL="923544" lvl="2" indent="-219456" eaLnBrk="1" fontAlgn="auto" hangingPunct="1">
              <a:lnSpc>
                <a:spcPct val="80000"/>
              </a:lnSpc>
              <a:spcAft>
                <a:spcPts val="0"/>
              </a:spcAft>
              <a:buFont typeface="Wingdings 2"/>
              <a:buChar char=""/>
              <a:defRPr/>
            </a:pPr>
            <a:endParaRPr lang="en-US" sz="20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365760" indent="-256032" eaLnBrk="1" fontAlgn="auto" hangingPunct="1">
              <a:spcAft>
                <a:spcPts val="0"/>
              </a:spcAft>
              <a:buClr>
                <a:schemeClr val="accent3"/>
              </a:buClr>
              <a:buFont typeface="Georgia"/>
              <a:buChar char="•"/>
              <a:defRPr/>
            </a:pPr>
            <a:endParaRPr lang="en-US" sz="2000" dirty="0"/>
          </a:p>
        </p:txBody>
      </p:sp>
      <p:sp>
        <p:nvSpPr>
          <p:cNvPr id="5" name="Title 4"/>
          <p:cNvSpPr>
            <a:spLocks noGrp="1"/>
          </p:cNvSpPr>
          <p:nvPr>
            <p:ph type="title"/>
          </p:nvPr>
        </p:nvSpPr>
        <p:spPr>
          <a:xfrm>
            <a:off x="533400" y="533400"/>
            <a:ext cx="8229600" cy="1066800"/>
          </a:xfrm>
        </p:spPr>
        <p:txBody>
          <a:bodyPr/>
          <a:lstStyle/>
          <a:p>
            <a:pPr eaLnBrk="1" hangingPunct="1"/>
            <a:r>
              <a:rPr lang="en-US" smtClean="0">
                <a:solidFill>
                  <a:schemeClr val="tx1"/>
                </a:solidFill>
              </a:rPr>
              <a:t>What is Evidence-based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par>
                                <p:cTn id="18" presetID="15"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p:cTn id="28"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9"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30" dur="1000" fill="hold"/>
                                        <p:tgtEl>
                                          <p:spTgt spid="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229600" cy="5410200"/>
          </a:xfrm>
        </p:spPr>
        <p:txBody>
          <a:bodyPr>
            <a:normAutofit fontScale="92500" lnSpcReduction="10000"/>
          </a:bodyPr>
          <a:lstStyle/>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658368" lvl="1" indent="-246888" eaLnBrk="1" fontAlgn="auto" hangingPunct="1">
              <a:lnSpc>
                <a:spcPct val="80000"/>
              </a:lnSpc>
              <a:spcAft>
                <a:spcPts val="0"/>
              </a:spcAft>
              <a:buFont typeface="Georgia"/>
              <a:buNone/>
              <a:defRPr/>
            </a:pPr>
            <a:endParaRPr lang="en-US" sz="2800" dirty="0" smtClean="0"/>
          </a:p>
          <a:p>
            <a:pPr marL="923544" lvl="2" indent="-219456" eaLnBrk="1" fontAlgn="auto" hangingPunct="1">
              <a:lnSpc>
                <a:spcPct val="80000"/>
              </a:lnSpc>
              <a:spcAft>
                <a:spcPts val="0"/>
              </a:spcAft>
              <a:buFont typeface="Wingdings 2"/>
              <a:buChar char=""/>
              <a:defRPr/>
            </a:pPr>
            <a:endParaRPr lang="en-US" sz="2800" dirty="0" smtClean="0">
              <a:solidFill>
                <a:schemeClr val="tx1"/>
              </a:solidFill>
            </a:endParaRPr>
          </a:p>
          <a:p>
            <a:pPr marL="923544" lvl="2" indent="-219456" eaLnBrk="1" fontAlgn="auto" hangingPunct="1">
              <a:lnSpc>
                <a:spcPct val="80000"/>
              </a:lnSpc>
              <a:spcAft>
                <a:spcPts val="0"/>
              </a:spcAft>
              <a:buFont typeface="Wingdings 2"/>
              <a:buChar char=""/>
              <a:defRPr/>
            </a:pPr>
            <a:r>
              <a:rPr lang="en-US" sz="2800" dirty="0" smtClean="0">
                <a:solidFill>
                  <a:schemeClr val="tx1"/>
                </a:solidFill>
              </a:rPr>
              <a:t>Examples:</a:t>
            </a:r>
          </a:p>
          <a:p>
            <a:pPr marL="923544" lvl="2" indent="-219456" eaLnBrk="1" fontAlgn="auto" hangingPunct="1">
              <a:lnSpc>
                <a:spcPct val="80000"/>
              </a:lnSpc>
              <a:spcAft>
                <a:spcPts val="0"/>
              </a:spcAft>
              <a:buFont typeface="Wingdings 2"/>
              <a:buNone/>
              <a:defRPr/>
            </a:pPr>
            <a:endParaRPr lang="en-US" sz="2800" dirty="0" smtClean="0">
              <a:solidFill>
                <a:schemeClr val="tx1"/>
              </a:solidFill>
            </a:endParaRPr>
          </a:p>
          <a:p>
            <a:pPr marL="1179576" lvl="3" indent="-201168" eaLnBrk="1" fontAlgn="auto" hangingPunct="1">
              <a:lnSpc>
                <a:spcPct val="80000"/>
              </a:lnSpc>
              <a:spcAft>
                <a:spcPts val="0"/>
              </a:spcAft>
              <a:buFont typeface="Wingdings 2"/>
              <a:buChar char=""/>
              <a:defRPr/>
            </a:pPr>
            <a:r>
              <a:rPr lang="en-US" sz="2800" dirty="0" smtClean="0">
                <a:solidFill>
                  <a:schemeClr val="tx1"/>
                </a:solidFill>
              </a:rPr>
              <a:t>The systematic reviews conducted by the Campbell Collaboration Crime and Justice Group (Sherman et. al, 2005; Sherman, et. al, 1997)</a:t>
            </a:r>
          </a:p>
          <a:p>
            <a:pPr marL="1179576" lvl="3" indent="-201168" eaLnBrk="1" fontAlgn="auto" hangingPunct="1">
              <a:lnSpc>
                <a:spcPct val="80000"/>
              </a:lnSpc>
              <a:spcAft>
                <a:spcPts val="0"/>
              </a:spcAft>
              <a:buFont typeface="Wingdings 2"/>
              <a:buNone/>
              <a:defRPr/>
            </a:pPr>
            <a:endParaRPr lang="en-US" sz="2800" dirty="0" smtClean="0">
              <a:solidFill>
                <a:schemeClr val="tx1"/>
              </a:solidFill>
            </a:endParaRPr>
          </a:p>
          <a:p>
            <a:pPr marL="1179576" lvl="3" indent="-201168" eaLnBrk="1" fontAlgn="auto" hangingPunct="1">
              <a:lnSpc>
                <a:spcPct val="80000"/>
              </a:lnSpc>
              <a:spcAft>
                <a:spcPts val="0"/>
              </a:spcAft>
              <a:buFont typeface="Wingdings 2"/>
              <a:buChar char=""/>
              <a:defRPr/>
            </a:pPr>
            <a:r>
              <a:rPr lang="en-US" sz="2800" dirty="0" smtClean="0">
                <a:solidFill>
                  <a:schemeClr val="tx1"/>
                </a:solidFill>
              </a:rPr>
              <a:t>The systematic reviews using meta-analytic methods including experimental and quasi-experimental research (</a:t>
            </a:r>
            <a:r>
              <a:rPr lang="en-US" sz="2800" dirty="0" err="1" smtClean="0">
                <a:solidFill>
                  <a:schemeClr val="tx1"/>
                </a:solidFill>
              </a:rPr>
              <a:t>Gendreau</a:t>
            </a:r>
            <a:r>
              <a:rPr lang="en-US" sz="2800" dirty="0" smtClean="0">
                <a:solidFill>
                  <a:schemeClr val="tx1"/>
                </a:solidFill>
              </a:rPr>
              <a:t>, et. al, 1990)</a:t>
            </a:r>
          </a:p>
          <a:p>
            <a:pPr marL="365760" indent="-256032" eaLnBrk="1" fontAlgn="auto" hangingPunct="1">
              <a:spcAft>
                <a:spcPts val="0"/>
              </a:spcAft>
              <a:buClr>
                <a:schemeClr val="accent3"/>
              </a:buClr>
              <a:buFont typeface="Georgia"/>
              <a:buChar char="•"/>
              <a:defRPr/>
            </a:pPr>
            <a:endParaRPr lang="en-US" sz="2000" dirty="0"/>
          </a:p>
        </p:txBody>
      </p:sp>
      <p:sp>
        <p:nvSpPr>
          <p:cNvPr id="5" name="Title 4"/>
          <p:cNvSpPr>
            <a:spLocks noGrp="1"/>
          </p:cNvSpPr>
          <p:nvPr>
            <p:ph type="title"/>
          </p:nvPr>
        </p:nvSpPr>
        <p:spPr>
          <a:xfrm>
            <a:off x="381000" y="533400"/>
            <a:ext cx="8763000" cy="1066800"/>
          </a:xfrm>
        </p:spPr>
        <p:txBody>
          <a:bodyPr/>
          <a:lstStyle/>
          <a:p>
            <a:pPr eaLnBrk="1" hangingPunct="1"/>
            <a:r>
              <a:rPr lang="en-US" smtClean="0">
                <a:solidFill>
                  <a:schemeClr val="tx1"/>
                </a:solidFill>
              </a:rPr>
              <a:t>What is Evidence-based Practice? </a:t>
            </a:r>
            <a:r>
              <a:rPr lang="en-US" sz="1600" smtClean="0">
                <a:solidFill>
                  <a:schemeClr val="tx1"/>
                </a:solidFill>
              </a:rPr>
              <a:t>(Con’t)</a:t>
            </a:r>
          </a:p>
        </p:txBody>
      </p:sp>
      <p:grpSp>
        <p:nvGrpSpPr>
          <p:cNvPr id="2" name="Group 10"/>
          <p:cNvGrpSpPr>
            <a:grpSpLocks/>
          </p:cNvGrpSpPr>
          <p:nvPr/>
        </p:nvGrpSpPr>
        <p:grpSpPr bwMode="auto">
          <a:xfrm>
            <a:off x="0" y="1524000"/>
            <a:ext cx="9144000" cy="1471613"/>
            <a:chOff x="0" y="823267"/>
            <a:chExt cx="9144000" cy="944802"/>
          </a:xfrm>
        </p:grpSpPr>
        <p:sp>
          <p:nvSpPr>
            <p:cNvPr id="6" name="Right Arrow 5"/>
            <p:cNvSpPr/>
            <p:nvPr/>
          </p:nvSpPr>
          <p:spPr>
            <a:xfrm>
              <a:off x="304800" y="823267"/>
              <a:ext cx="609600" cy="342452"/>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349" name="Rectangle 9"/>
            <p:cNvSpPr>
              <a:spLocks noChangeArrowheads="1"/>
            </p:cNvSpPr>
            <p:nvPr/>
          </p:nvSpPr>
          <p:spPr bwMode="auto">
            <a:xfrm>
              <a:off x="0" y="823267"/>
              <a:ext cx="9144000" cy="944802"/>
            </a:xfrm>
            <a:prstGeom prst="rect">
              <a:avLst/>
            </a:prstGeom>
            <a:noFill/>
            <a:ln w="9525">
              <a:noFill/>
              <a:miter lim="800000"/>
              <a:headEnd/>
              <a:tailEnd/>
            </a:ln>
          </p:spPr>
          <p:txBody>
            <a:bodyPr>
              <a:spAutoFit/>
            </a:bodyPr>
            <a:lstStyle/>
            <a:p>
              <a:pPr lvl="2">
                <a:lnSpc>
                  <a:spcPct val="80000"/>
                </a:lnSpc>
              </a:pPr>
              <a:r>
                <a:rPr lang="en-US" sz="2800" b="1" i="1">
                  <a:solidFill>
                    <a:schemeClr val="accent2"/>
                  </a:solidFill>
                  <a:latin typeface="Georgia" pitchFamily="18" charset="0"/>
                </a:rPr>
                <a:t>   Strategy 1</a:t>
              </a:r>
              <a:r>
                <a:rPr lang="en-US" sz="2800" b="1">
                  <a:solidFill>
                    <a:schemeClr val="accent2"/>
                  </a:solidFill>
                  <a:latin typeface="Georgia" pitchFamily="18" charset="0"/>
                </a:rPr>
                <a:t>:  Conduct a comprehensive </a:t>
              </a:r>
            </a:p>
            <a:p>
              <a:pPr lvl="2">
                <a:lnSpc>
                  <a:spcPct val="80000"/>
                </a:lnSpc>
              </a:pPr>
              <a:r>
                <a:rPr lang="en-US" sz="2800" b="1">
                  <a:solidFill>
                    <a:schemeClr val="accent2"/>
                  </a:solidFill>
                  <a:latin typeface="Georgia" pitchFamily="18" charset="0"/>
                </a:rPr>
                <a:t>                            review of </a:t>
              </a:r>
              <a:r>
                <a:rPr lang="en-US" sz="2800" b="1" u="sng">
                  <a:solidFill>
                    <a:schemeClr val="accent2"/>
                  </a:solidFill>
                  <a:latin typeface="Georgia" pitchFamily="18" charset="0"/>
                </a:rPr>
                <a:t>all</a:t>
              </a:r>
              <a:r>
                <a:rPr lang="en-US" sz="2800" b="1">
                  <a:solidFill>
                    <a:schemeClr val="accent2"/>
                  </a:solidFill>
                  <a:latin typeface="Georgia" pitchFamily="18" charset="0"/>
                </a:rPr>
                <a:t> available </a:t>
              </a:r>
            </a:p>
            <a:p>
              <a:pPr lvl="2">
                <a:lnSpc>
                  <a:spcPct val="80000"/>
                </a:lnSpc>
              </a:pPr>
              <a:r>
                <a:rPr lang="en-US" sz="2800" b="1">
                  <a:solidFill>
                    <a:schemeClr val="accent2"/>
                  </a:solidFill>
                  <a:latin typeface="Georgia" pitchFamily="18" charset="0"/>
                </a:rPr>
                <a:t>                            research on a particular</a:t>
              </a:r>
            </a:p>
            <a:p>
              <a:pPr lvl="2">
                <a:lnSpc>
                  <a:spcPct val="80000"/>
                </a:lnSpc>
              </a:pPr>
              <a:r>
                <a:rPr lang="en-US" sz="2800" b="1">
                  <a:solidFill>
                    <a:schemeClr val="accent2"/>
                  </a:solidFill>
                  <a:latin typeface="Georgia" pitchFamily="18" charset="0"/>
                </a:rPr>
                <a:t>                            topic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37" presetClass="entr" presetSubtype="0" fill="hold" nodeType="after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Effect transition="in" filter="fade">
                                      <p:cBhvr>
                                        <p:cTn id="23" dur="1000"/>
                                        <p:tgtEl>
                                          <p:spTgt spid="4">
                                            <p:txEl>
                                              <p:pRg st="9" end="9"/>
                                            </p:txEl>
                                          </p:spTgt>
                                        </p:tgtEl>
                                      </p:cBhvr>
                                    </p:animEffect>
                                    <p:anim calcmode="lin" valueType="num">
                                      <p:cBhvr>
                                        <p:cTn id="2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9" end="9"/>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9" end="9"/>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animEffect transition="in" filter="fade">
                                      <p:cBhvr>
                                        <p:cTn id="29" dur="1000"/>
                                        <p:tgtEl>
                                          <p:spTgt spid="4">
                                            <p:txEl>
                                              <p:pRg st="11" end="11"/>
                                            </p:txEl>
                                          </p:spTgt>
                                        </p:tgtEl>
                                      </p:cBhvr>
                                    </p:animEffect>
                                    <p:anim calcmode="lin" valueType="num">
                                      <p:cBhvr>
                                        <p:cTn id="30"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686800" cy="5410200"/>
          </a:xfrm>
        </p:spPr>
        <p:txBody>
          <a:bodyPr/>
          <a:lstStyle/>
          <a:p>
            <a:pPr eaLnBrk="1" hangingPunct="1">
              <a:lnSpc>
                <a:spcPct val="80000"/>
              </a:lnSpc>
              <a:buFont typeface="Georgia" pitchFamily="18" charset="0"/>
              <a:buNone/>
            </a:pPr>
            <a:endParaRPr lang="en-US" sz="2000" smtClean="0"/>
          </a:p>
          <a:p>
            <a:pPr lvl="1" eaLnBrk="1" hangingPunct="1">
              <a:lnSpc>
                <a:spcPct val="80000"/>
              </a:lnSpc>
              <a:buFont typeface="Georgia" pitchFamily="18" charset="0"/>
              <a:buNone/>
            </a:pPr>
            <a:endParaRPr lang="en-US" sz="2000" smtClean="0"/>
          </a:p>
          <a:p>
            <a:pPr lvl="2" eaLnBrk="1" hangingPunct="1">
              <a:lnSpc>
                <a:spcPct val="80000"/>
              </a:lnSpc>
            </a:pPr>
            <a:endParaRPr lang="en-US" sz="2000" smtClean="0">
              <a:solidFill>
                <a:schemeClr val="tx1"/>
              </a:solidFill>
            </a:endParaRPr>
          </a:p>
          <a:p>
            <a:pPr lvl="2" eaLnBrk="1" hangingPunct="1">
              <a:lnSpc>
                <a:spcPct val="80000"/>
              </a:lnSpc>
            </a:pPr>
            <a:endParaRPr lang="en-US" sz="2200" smtClean="0">
              <a:solidFill>
                <a:schemeClr val="tx1"/>
              </a:solidFill>
            </a:endParaRPr>
          </a:p>
          <a:p>
            <a:pPr lvl="2" eaLnBrk="1" hangingPunct="1">
              <a:lnSpc>
                <a:spcPct val="80000"/>
              </a:lnSpc>
            </a:pPr>
            <a:endParaRPr lang="en-US" sz="2200" smtClean="0">
              <a:solidFill>
                <a:schemeClr val="tx1"/>
              </a:solidFill>
            </a:endParaRPr>
          </a:p>
          <a:p>
            <a:pPr lvl="4" eaLnBrk="1" hangingPunct="1">
              <a:spcBef>
                <a:spcPct val="0"/>
              </a:spcBef>
            </a:pPr>
            <a:endParaRPr lang="en-US" smtClean="0">
              <a:latin typeface="SabonLT-Roman"/>
            </a:endParaRPr>
          </a:p>
          <a:p>
            <a:pPr lvl="4" eaLnBrk="1" hangingPunct="1">
              <a:spcBef>
                <a:spcPct val="0"/>
              </a:spcBef>
            </a:pPr>
            <a:endParaRPr lang="en-US" smtClean="0">
              <a:latin typeface="SabonLT-Roman"/>
            </a:endParaRPr>
          </a:p>
          <a:p>
            <a:pPr lvl="4" eaLnBrk="1" hangingPunct="1">
              <a:spcBef>
                <a:spcPct val="0"/>
              </a:spcBef>
            </a:pPr>
            <a:endParaRPr lang="en-US" smtClean="0">
              <a:latin typeface="SabonLT-Roman"/>
            </a:endParaRPr>
          </a:p>
          <a:p>
            <a:pPr lvl="4" eaLnBrk="1" hangingPunct="1">
              <a:spcBef>
                <a:spcPct val="0"/>
              </a:spcBef>
              <a:buClr>
                <a:schemeClr val="accent1"/>
              </a:buClr>
              <a:buFont typeface="Georgia" pitchFamily="18" charset="0"/>
              <a:buNone/>
            </a:pPr>
            <a:endParaRPr lang="en-US" sz="3200" smtClean="0">
              <a:solidFill>
                <a:schemeClr val="tx1"/>
              </a:solidFill>
            </a:endParaRPr>
          </a:p>
          <a:p>
            <a:pPr lvl="4" eaLnBrk="1" hangingPunct="1">
              <a:spcBef>
                <a:spcPct val="0"/>
              </a:spcBef>
              <a:buClr>
                <a:schemeClr val="accent1"/>
              </a:buClr>
              <a:buFont typeface="Wingdings" pitchFamily="2" charset="2"/>
              <a:buChar char="§"/>
            </a:pPr>
            <a:r>
              <a:rPr lang="en-US" sz="2800" smtClean="0">
                <a:solidFill>
                  <a:schemeClr val="tx1"/>
                </a:solidFill>
              </a:rPr>
              <a:t>e.g. Farrington and Welsh’s recent </a:t>
            </a:r>
          </a:p>
          <a:p>
            <a:pPr lvl="4" eaLnBrk="1" hangingPunct="1">
              <a:spcBef>
                <a:spcPct val="0"/>
              </a:spcBef>
              <a:buClr>
                <a:schemeClr val="accent1"/>
              </a:buClr>
              <a:buFont typeface="Georgia" pitchFamily="18" charset="0"/>
              <a:buNone/>
            </a:pPr>
            <a:r>
              <a:rPr lang="en-US" sz="2800" smtClean="0">
                <a:solidFill>
                  <a:schemeClr val="tx1"/>
                </a:solidFill>
              </a:rPr>
              <a:t>   review of all randomized experiments </a:t>
            </a:r>
          </a:p>
          <a:p>
            <a:pPr lvl="4" eaLnBrk="1" hangingPunct="1">
              <a:spcBef>
                <a:spcPct val="0"/>
              </a:spcBef>
              <a:buClr>
                <a:schemeClr val="accent1"/>
              </a:buClr>
              <a:buFont typeface="Georgia" pitchFamily="18" charset="0"/>
              <a:buNone/>
            </a:pPr>
            <a:r>
              <a:rPr lang="en-US" sz="2800" smtClean="0">
                <a:solidFill>
                  <a:schemeClr val="tx1"/>
                </a:solidFill>
              </a:rPr>
              <a:t>   (2005)</a:t>
            </a:r>
          </a:p>
          <a:p>
            <a:pPr lvl="2" eaLnBrk="1" hangingPunct="1">
              <a:lnSpc>
                <a:spcPct val="80000"/>
              </a:lnSpc>
            </a:pPr>
            <a:endParaRPr lang="en-US" sz="2200" smtClean="0">
              <a:solidFill>
                <a:schemeClr val="tx1"/>
              </a:solidFill>
            </a:endParaRPr>
          </a:p>
        </p:txBody>
      </p:sp>
      <p:sp>
        <p:nvSpPr>
          <p:cNvPr id="5" name="Title 4"/>
          <p:cNvSpPr>
            <a:spLocks noGrp="1"/>
          </p:cNvSpPr>
          <p:nvPr>
            <p:ph type="title"/>
          </p:nvPr>
        </p:nvSpPr>
        <p:spPr>
          <a:xfrm>
            <a:off x="381000" y="457200"/>
            <a:ext cx="8763000" cy="1066800"/>
          </a:xfrm>
        </p:spPr>
        <p:txBody>
          <a:bodyPr/>
          <a:lstStyle/>
          <a:p>
            <a:pPr eaLnBrk="1" hangingPunct="1"/>
            <a:r>
              <a:rPr lang="en-US" smtClean="0">
                <a:solidFill>
                  <a:schemeClr val="tx1"/>
                </a:solidFill>
              </a:rPr>
              <a:t>What is Evidence-based Practice? </a:t>
            </a:r>
            <a:r>
              <a:rPr lang="en-US" sz="1400" smtClean="0">
                <a:solidFill>
                  <a:schemeClr val="tx1"/>
                </a:solidFill>
              </a:rPr>
              <a:t>(con’t)</a:t>
            </a:r>
          </a:p>
        </p:txBody>
      </p:sp>
      <p:grpSp>
        <p:nvGrpSpPr>
          <p:cNvPr id="2" name="Group 10"/>
          <p:cNvGrpSpPr>
            <a:grpSpLocks/>
          </p:cNvGrpSpPr>
          <p:nvPr/>
        </p:nvGrpSpPr>
        <p:grpSpPr bwMode="auto">
          <a:xfrm>
            <a:off x="304800" y="1676400"/>
            <a:ext cx="8839200" cy="2246313"/>
            <a:chOff x="304800" y="1557316"/>
            <a:chExt cx="8839200" cy="2404832"/>
          </a:xfrm>
        </p:grpSpPr>
        <p:sp>
          <p:nvSpPr>
            <p:cNvPr id="6" name="Right Arrow 5"/>
            <p:cNvSpPr/>
            <p:nvPr/>
          </p:nvSpPr>
          <p:spPr>
            <a:xfrm>
              <a:off x="381000" y="1720471"/>
              <a:ext cx="609600" cy="560844"/>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7" name="Rectangle 9"/>
            <p:cNvSpPr>
              <a:spLocks noChangeArrowheads="1"/>
            </p:cNvSpPr>
            <p:nvPr/>
          </p:nvSpPr>
          <p:spPr bwMode="auto">
            <a:xfrm>
              <a:off x="304800" y="1557316"/>
              <a:ext cx="8839200" cy="2404832"/>
            </a:xfrm>
            <a:prstGeom prst="rect">
              <a:avLst/>
            </a:prstGeom>
            <a:noFill/>
            <a:ln w="9525">
              <a:noFill/>
              <a:miter lim="800000"/>
              <a:headEnd/>
              <a:tailEnd/>
            </a:ln>
          </p:spPr>
          <p:txBody>
            <a:bodyPr>
              <a:spAutoFit/>
            </a:bodyPr>
            <a:lstStyle/>
            <a:p>
              <a:r>
                <a:rPr lang="en-US" sz="2400" b="1" i="1">
                  <a:solidFill>
                    <a:schemeClr val="accent2"/>
                  </a:solidFill>
                  <a:latin typeface="Georgia" pitchFamily="18" charset="0"/>
                </a:rPr>
                <a:t>             </a:t>
              </a:r>
              <a:r>
                <a:rPr lang="en-US" sz="2800" b="1" i="1">
                  <a:solidFill>
                    <a:schemeClr val="accent2"/>
                  </a:solidFill>
                  <a:latin typeface="Georgia" pitchFamily="18" charset="0"/>
                </a:rPr>
                <a:t>Strategy 2</a:t>
              </a:r>
              <a:r>
                <a:rPr lang="en-US" sz="2800" b="1">
                  <a:solidFill>
                    <a:schemeClr val="accent2"/>
                  </a:solidFill>
                  <a:latin typeface="Georgia" pitchFamily="18" charset="0"/>
                </a:rPr>
                <a:t>:  Examine only a subset of all </a:t>
              </a:r>
            </a:p>
            <a:p>
              <a:r>
                <a:rPr lang="en-US" sz="2800" b="1">
                  <a:solidFill>
                    <a:schemeClr val="accent2"/>
                  </a:solidFill>
                  <a:latin typeface="Georgia" pitchFamily="18" charset="0"/>
                </a:rPr>
                <a:t>                                    available research studies, </a:t>
              </a:r>
            </a:p>
            <a:p>
              <a:r>
                <a:rPr lang="en-US" sz="2800" b="1">
                  <a:solidFill>
                    <a:schemeClr val="accent2"/>
                  </a:solidFill>
                  <a:latin typeface="Georgia" pitchFamily="18" charset="0"/>
                </a:rPr>
                <a:t>                                    using randomized field </a:t>
              </a:r>
            </a:p>
            <a:p>
              <a:r>
                <a:rPr lang="en-US" sz="2800" b="1">
                  <a:solidFill>
                    <a:schemeClr val="accent2"/>
                  </a:solidFill>
                  <a:latin typeface="Georgia" pitchFamily="18" charset="0"/>
                </a:rPr>
                <a:t>                                    experiments as the</a:t>
              </a:r>
            </a:p>
            <a:p>
              <a:r>
                <a:rPr lang="en-US" sz="2800" b="1">
                  <a:solidFill>
                    <a:schemeClr val="accent2"/>
                  </a:solidFill>
                  <a:latin typeface="Georgia" pitchFamily="18" charset="0"/>
                </a:rPr>
                <a:t>                                     “Gold Standard”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fade">
                                      <p:cBhvr>
                                        <p:cTn id="17" dur="1000"/>
                                        <p:tgtEl>
                                          <p:spTgt spid="4">
                                            <p:txEl>
                                              <p:pRg st="9" end="9"/>
                                            </p:txEl>
                                          </p:spTgt>
                                        </p:tgtEl>
                                      </p:cBhvr>
                                    </p:animEffect>
                                    <p:anim calcmode="lin" valueType="num">
                                      <p:cBhvr>
                                        <p:cTn id="1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1000"/>
                                        <p:tgtEl>
                                          <p:spTgt spid="4">
                                            <p:txEl>
                                              <p:pRg st="10" end="10"/>
                                            </p:txEl>
                                          </p:spTgt>
                                        </p:tgtEl>
                                      </p:cBhvr>
                                    </p:animEffect>
                                    <p:anim calcmode="lin" valueType="num">
                                      <p:cBhvr>
                                        <p:cTn id="2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Effect transition="in" filter="fade">
                                      <p:cBhvr>
                                        <p:cTn id="27" dur="1000"/>
                                        <p:tgtEl>
                                          <p:spTgt spid="4">
                                            <p:txEl>
                                              <p:pRg st="11" end="11"/>
                                            </p:txEl>
                                          </p:spTgt>
                                        </p:tgtEl>
                                      </p:cBhvr>
                                    </p:animEffect>
                                    <p:anim calcmode="lin" valueType="num">
                                      <p:cBhvr>
                                        <p:cTn id="2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686800" cy="5410200"/>
          </a:xfrm>
        </p:spPr>
        <p:txBody>
          <a:bodyPr>
            <a:normAutofit lnSpcReduction="10000"/>
          </a:bodyPr>
          <a:lstStyle/>
          <a:p>
            <a:pPr marL="365760" indent="-256032" eaLnBrk="1" fontAlgn="auto" hangingPunct="1">
              <a:lnSpc>
                <a:spcPct val="80000"/>
              </a:lnSpc>
              <a:spcAft>
                <a:spcPts val="0"/>
              </a:spcAft>
              <a:buClr>
                <a:schemeClr val="accent3"/>
              </a:buClr>
              <a:buFont typeface="Georgia"/>
              <a:buNone/>
              <a:defRPr/>
            </a:pPr>
            <a:endParaRPr lang="en-US" sz="2000" dirty="0" smtClean="0"/>
          </a:p>
          <a:p>
            <a:pPr marL="658368" lvl="1" indent="-246888" eaLnBrk="1" fontAlgn="auto" hangingPunct="1">
              <a:lnSpc>
                <a:spcPct val="80000"/>
              </a:lnSpc>
              <a:spcAft>
                <a:spcPts val="0"/>
              </a:spcAft>
              <a:buFont typeface="Georgia"/>
              <a:buNone/>
              <a:defRPr/>
            </a:pPr>
            <a:endParaRPr lang="en-US" sz="2000" dirty="0" smtClean="0"/>
          </a:p>
          <a:p>
            <a:pPr marL="923544" lvl="2" indent="-219456" eaLnBrk="1" fontAlgn="auto" hangingPunct="1">
              <a:lnSpc>
                <a:spcPct val="80000"/>
              </a:lnSpc>
              <a:spcAft>
                <a:spcPts val="0"/>
              </a:spcAft>
              <a:buFont typeface="Wingdings 2"/>
              <a:buChar char=""/>
              <a:defRPr/>
            </a:pPr>
            <a:endParaRPr lang="en-US" sz="20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923544" lvl="2" indent="-219456" eaLnBrk="1" fontAlgn="auto" hangingPunct="1">
              <a:lnSpc>
                <a:spcPct val="80000"/>
              </a:lnSpc>
              <a:spcAft>
                <a:spcPts val="0"/>
              </a:spcAft>
              <a:buFont typeface="Wingdings 2"/>
              <a:buNone/>
              <a:defRPr/>
            </a:pPr>
            <a:endParaRPr lang="en-US" sz="2200" dirty="0" smtClean="0">
              <a:solidFill>
                <a:schemeClr val="tx1"/>
              </a:solidFill>
            </a:endParaRPr>
          </a:p>
          <a:p>
            <a:pPr marL="1389888" lvl="4" indent="-182880" eaLnBrk="1" fontAlgn="auto" hangingPunct="1">
              <a:spcBef>
                <a:spcPct val="0"/>
              </a:spcBef>
              <a:spcAft>
                <a:spcPts val="0"/>
              </a:spcAft>
              <a:buClr>
                <a:schemeClr val="accent3"/>
              </a:buClr>
              <a:buFont typeface="Georgia"/>
              <a:buChar char="▫"/>
              <a:defRPr/>
            </a:pPr>
            <a:endParaRPr lang="en-US" dirty="0" smtClean="0">
              <a:solidFill>
                <a:schemeClr val="accent3"/>
              </a:solidFill>
              <a:latin typeface="SabonLT-Roman" charset="0"/>
            </a:endParaRPr>
          </a:p>
          <a:p>
            <a:pPr marL="1389888" lvl="4" indent="-182880" eaLnBrk="1" fontAlgn="auto" hangingPunct="1">
              <a:spcBef>
                <a:spcPct val="0"/>
              </a:spcBef>
              <a:spcAft>
                <a:spcPts val="0"/>
              </a:spcAft>
              <a:buClr>
                <a:schemeClr val="accent3"/>
              </a:buClr>
              <a:buFont typeface="Georgia"/>
              <a:buChar char="▫"/>
              <a:defRPr/>
            </a:pPr>
            <a:endParaRPr lang="en-US" dirty="0" smtClean="0">
              <a:solidFill>
                <a:schemeClr val="accent3"/>
              </a:solidFill>
              <a:latin typeface="SabonLT-Roman" charset="0"/>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Reexamine/reposition scientific reviews</a:t>
            </a:r>
          </a:p>
          <a:p>
            <a:pPr marL="1389888" lvl="4" indent="-182880" eaLnBrk="1" fontAlgn="auto" hangingPunct="1">
              <a:spcAft>
                <a:spcPts val="0"/>
              </a:spcAft>
              <a:buClr>
                <a:schemeClr val="accent1"/>
              </a:buClr>
              <a:buFont typeface="Georgia"/>
              <a:buNone/>
              <a:defRPr/>
            </a:pPr>
            <a:endParaRPr lang="en-US" sz="2400" dirty="0" smtClean="0">
              <a:solidFill>
                <a:schemeClr val="tx1"/>
              </a:solidFill>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Only include a subset of all available research, often supporting either liberal or conservative ideology (</a:t>
            </a:r>
            <a:r>
              <a:rPr lang="en-US" sz="2400" dirty="0" err="1" smtClean="0">
                <a:solidFill>
                  <a:schemeClr val="tx1"/>
                </a:solidFill>
              </a:rPr>
              <a:t>Farabee</a:t>
            </a:r>
            <a:r>
              <a:rPr lang="en-US" sz="2400" dirty="0" smtClean="0">
                <a:solidFill>
                  <a:schemeClr val="tx1"/>
                </a:solidFill>
              </a:rPr>
              <a:t>, 2005; Cullen, 2002)</a:t>
            </a:r>
          </a:p>
          <a:p>
            <a:pPr marL="1389888" lvl="4" indent="-182880" eaLnBrk="1" fontAlgn="auto" hangingPunct="1">
              <a:spcAft>
                <a:spcPts val="0"/>
              </a:spcAft>
              <a:buClr>
                <a:schemeClr val="accent1"/>
              </a:buClr>
              <a:buFont typeface="Georgia"/>
              <a:buNone/>
              <a:defRPr/>
            </a:pPr>
            <a:endParaRPr lang="en-US" sz="2400" dirty="0" smtClean="0">
              <a:solidFill>
                <a:schemeClr val="tx1"/>
              </a:solidFill>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No specific identification of review procedures, inclusion/exclusion criteria, etc.</a:t>
            </a:r>
          </a:p>
          <a:p>
            <a:pPr marL="923544" lvl="2" indent="-219456" eaLnBrk="1" fontAlgn="auto" hangingPunct="1">
              <a:lnSpc>
                <a:spcPct val="80000"/>
              </a:lnSpc>
              <a:spcAft>
                <a:spcPts val="0"/>
              </a:spcAft>
              <a:buFont typeface="Wingdings 2"/>
              <a:buNone/>
              <a:defRPr/>
            </a:pPr>
            <a:endParaRPr lang="en-US" sz="2200" dirty="0" smtClean="0">
              <a:solidFill>
                <a:schemeClr val="tx1"/>
              </a:solidFill>
            </a:endParaRPr>
          </a:p>
        </p:txBody>
      </p:sp>
      <p:sp>
        <p:nvSpPr>
          <p:cNvPr id="5" name="Title 4"/>
          <p:cNvSpPr>
            <a:spLocks noGrp="1"/>
          </p:cNvSpPr>
          <p:nvPr>
            <p:ph type="title"/>
          </p:nvPr>
        </p:nvSpPr>
        <p:spPr>
          <a:xfrm>
            <a:off x="0" y="533400"/>
            <a:ext cx="8763000" cy="1066800"/>
          </a:xfrm>
        </p:spPr>
        <p:txBody>
          <a:bodyPr/>
          <a:lstStyle/>
          <a:p>
            <a:pPr eaLnBrk="1" hangingPunct="1"/>
            <a:r>
              <a:rPr lang="en-US" smtClean="0">
                <a:solidFill>
                  <a:schemeClr val="tx1"/>
                </a:solidFill>
              </a:rPr>
              <a:t>What is Evidence-based Practice? </a:t>
            </a:r>
            <a:r>
              <a:rPr lang="en-US" sz="1400" smtClean="0">
                <a:solidFill>
                  <a:schemeClr val="tx1"/>
                </a:solidFill>
              </a:rPr>
              <a:t>(con’t)</a:t>
            </a:r>
          </a:p>
        </p:txBody>
      </p:sp>
      <p:grpSp>
        <p:nvGrpSpPr>
          <p:cNvPr id="2" name="Group 10"/>
          <p:cNvGrpSpPr>
            <a:grpSpLocks/>
          </p:cNvGrpSpPr>
          <p:nvPr/>
        </p:nvGrpSpPr>
        <p:grpSpPr bwMode="auto">
          <a:xfrm>
            <a:off x="304800" y="1600200"/>
            <a:ext cx="8839200" cy="1816100"/>
            <a:chOff x="304800" y="1557316"/>
            <a:chExt cx="8839200" cy="1943632"/>
          </a:xfrm>
        </p:grpSpPr>
        <p:sp>
          <p:nvSpPr>
            <p:cNvPr id="6" name="Right Arrow 5"/>
            <p:cNvSpPr/>
            <p:nvPr/>
          </p:nvSpPr>
          <p:spPr>
            <a:xfrm>
              <a:off x="533400" y="1638867"/>
              <a:ext cx="609600" cy="560663"/>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04800" y="1557316"/>
              <a:ext cx="8839200" cy="1943632"/>
            </a:xfrm>
            <a:prstGeom prst="rect">
              <a:avLst/>
            </a:prstGeom>
          </p:spPr>
          <p:txBody>
            <a:bodyPr>
              <a:spAutoFit/>
            </a:bodyPr>
            <a:lstStyle/>
            <a:p>
              <a:pPr fontAlgn="auto">
                <a:spcAft>
                  <a:spcPts val="0"/>
                </a:spcAft>
                <a:defRPr/>
              </a:pPr>
              <a:r>
                <a:rPr lang="en-US" sz="2400" b="1" i="1" dirty="0">
                  <a:solidFill>
                    <a:schemeClr val="accent2"/>
                  </a:solidFill>
                  <a:latin typeface="+mn-lt"/>
                </a:rPr>
                <a:t>             </a:t>
              </a:r>
              <a:r>
                <a:rPr lang="en-US" sz="2800" b="1" i="1" dirty="0">
                  <a:solidFill>
                    <a:schemeClr val="accent2"/>
                  </a:solidFill>
                  <a:latin typeface="+mj-lt"/>
                </a:rPr>
                <a:t>Strategy 3:  </a:t>
              </a:r>
              <a:r>
                <a:rPr lang="en-US" sz="2800" b="1" dirty="0">
                  <a:solidFill>
                    <a:schemeClr val="accent2"/>
                  </a:solidFill>
                  <a:latin typeface="+mj-lt"/>
                </a:rPr>
                <a:t>Conduct a nonscientific review,</a:t>
              </a:r>
            </a:p>
            <a:p>
              <a:pPr fontAlgn="auto">
                <a:spcAft>
                  <a:spcPts val="0"/>
                </a:spcAft>
                <a:defRPr/>
              </a:pPr>
              <a:r>
                <a:rPr lang="en-US" sz="2800" b="1" dirty="0">
                  <a:solidFill>
                    <a:schemeClr val="accent2"/>
                  </a:solidFill>
                  <a:latin typeface="+mj-lt"/>
                </a:rPr>
                <a:t>                              simply say “evidence based”, </a:t>
              </a:r>
            </a:p>
            <a:p>
              <a:pPr fontAlgn="auto">
                <a:spcAft>
                  <a:spcPts val="0"/>
                </a:spcAft>
                <a:defRPr/>
              </a:pPr>
              <a:r>
                <a:rPr lang="en-US" sz="2800" b="1" dirty="0">
                  <a:solidFill>
                    <a:schemeClr val="accent2"/>
                  </a:solidFill>
                  <a:latin typeface="+mj-lt"/>
                </a:rPr>
                <a:t>                              and then offer your own listing</a:t>
              </a:r>
            </a:p>
            <a:p>
              <a:pPr fontAlgn="auto">
                <a:spcAft>
                  <a:spcPts val="0"/>
                </a:spcAft>
                <a:defRPr/>
              </a:pPr>
              <a:r>
                <a:rPr lang="en-US" sz="2800" b="1" dirty="0">
                  <a:solidFill>
                    <a:schemeClr val="accent2"/>
                  </a:solidFill>
                  <a:latin typeface="+mj-lt"/>
                </a:rPr>
                <a:t>                              of best practices.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1000"/>
                                        <p:tgtEl>
                                          <p:spTgt spid="4">
                                            <p:txEl>
                                              <p:pRg st="8" end="8"/>
                                            </p:txEl>
                                          </p:spTgt>
                                        </p:tgtEl>
                                      </p:cBhvr>
                                    </p:animEffect>
                                    <p:anim calcmode="lin" valueType="num">
                                      <p:cBhvr>
                                        <p:cTn id="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1000"/>
                                        <p:tgtEl>
                                          <p:spTgt spid="4">
                                            <p:txEl>
                                              <p:pRg st="10" end="10"/>
                                            </p:txEl>
                                          </p:spTgt>
                                        </p:tgtEl>
                                      </p:cBhvr>
                                    </p:animEffect>
                                    <p:anim calcmode="lin" valueType="num">
                                      <p:cBhvr>
                                        <p:cTn id="2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1000"/>
                                        <p:tgtEl>
                                          <p:spTgt spid="4">
                                            <p:txEl>
                                              <p:pRg st="12" end="12"/>
                                            </p:txEl>
                                          </p:spTgt>
                                        </p:tgtEl>
                                      </p:cBhvr>
                                    </p:animEffect>
                                    <p:anim calcmode="lin" valueType="num">
                                      <p:cBhvr>
                                        <p:cTn id="2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is a statistical technique designed to synthesize empirical relationships across a large number of studies.</a:t>
            </a:r>
          </a:p>
          <a:p>
            <a:pPr marL="365760" indent="-256032" eaLnBrk="1" fontAlgn="auto" hangingPunct="1">
              <a:lnSpc>
                <a:spcPct val="80000"/>
              </a:lnSpc>
              <a:spcAft>
                <a:spcPts val="0"/>
              </a:spcAft>
              <a:buClr>
                <a:schemeClr val="accent2"/>
              </a:buClr>
              <a:buFont typeface="Wingdings" pitchFamily="2" charset="2"/>
              <a:buChar char="§"/>
              <a:defRPr/>
            </a:pPr>
            <a:endParaRPr lang="en-US" dirty="0" smtClean="0"/>
          </a:p>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allows us to determine both the </a:t>
            </a:r>
            <a:r>
              <a:rPr lang="en-US" u="sng" dirty="0" smtClean="0"/>
              <a:t>Size</a:t>
            </a:r>
            <a:r>
              <a:rPr lang="en-US" dirty="0" smtClean="0"/>
              <a:t> and </a:t>
            </a:r>
            <a:r>
              <a:rPr lang="en-US" u="sng" dirty="0" smtClean="0"/>
              <a:t>Direction</a:t>
            </a:r>
            <a:r>
              <a:rPr lang="en-US" dirty="0" smtClean="0"/>
              <a:t> of effects across studies.</a:t>
            </a:r>
          </a:p>
          <a:p>
            <a:pPr marL="365760" indent="-256032" eaLnBrk="1" fontAlgn="auto" hangingPunct="1">
              <a:lnSpc>
                <a:spcPct val="80000"/>
              </a:lnSpc>
              <a:spcAft>
                <a:spcPts val="0"/>
              </a:spcAft>
              <a:buClr>
                <a:schemeClr val="accent2"/>
              </a:buClr>
              <a:buFont typeface="Wingdings" pitchFamily="2" charset="2"/>
              <a:buChar char="§"/>
              <a:defRPr/>
            </a:pPr>
            <a:endParaRPr lang="en-US" dirty="0" smtClean="0"/>
          </a:p>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techniques can be translated into summary statistics that public policy makers can easily understand (e.g. a 10% recidivism reduction effect for all correctional interventions using multi-systemic strategies) </a:t>
            </a:r>
          </a:p>
          <a:p>
            <a:pPr marL="365760" indent="-256032" eaLnBrk="1" fontAlgn="auto" hangingPunct="1">
              <a:lnSpc>
                <a:spcPct val="80000"/>
              </a:lnSpc>
              <a:spcAft>
                <a:spcPts val="0"/>
              </a:spcAft>
              <a:buClr>
                <a:schemeClr val="accent2"/>
              </a:buClr>
              <a:buFont typeface="Georgia"/>
              <a:buNone/>
              <a:defRPr/>
            </a:pPr>
            <a:endParaRPr lang="en-US" sz="2000"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endParaRPr lang="en-US" sz="1200" u="sng"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endParaRPr lang="en-US" sz="1200" u="sng"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r>
              <a:rPr lang="en-US" sz="1200" u="sng" dirty="0" smtClean="0">
                <a:latin typeface="SabonLT-Roman" charset="0"/>
              </a:rPr>
              <a:t>Sources:</a:t>
            </a:r>
            <a:r>
              <a:rPr lang="en-US" sz="1200" dirty="0" smtClean="0">
                <a:latin typeface="SabonLT-Roman" charset="0"/>
              </a:rPr>
              <a:t>  Wilson (2001); Rossi, Freeman, and </a:t>
            </a:r>
            <a:r>
              <a:rPr lang="en-US" sz="1200" dirty="0" err="1" smtClean="0">
                <a:latin typeface="SabonLT-Roman" charset="0"/>
              </a:rPr>
              <a:t>Lipsey</a:t>
            </a:r>
            <a:r>
              <a:rPr lang="en-US" sz="1200" dirty="0" smtClean="0">
                <a:latin typeface="SabonLT-Roman" charset="0"/>
              </a:rPr>
              <a:t> (2001)</a:t>
            </a:r>
            <a:endParaRPr lang="en-US" sz="1200" u="sng" dirty="0" smtClean="0">
              <a:latin typeface="SabonLT-Roman" charset="0"/>
            </a:endParaRP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533400" y="838200"/>
            <a:ext cx="8229600" cy="1066800"/>
          </a:xfrm>
        </p:spPr>
        <p:txBody>
          <a:bodyPr/>
          <a:lstStyle/>
          <a:p>
            <a:pPr algn="ctr" eaLnBrk="1" hangingPunct="1"/>
            <a:r>
              <a:rPr lang="en-US" smtClean="0">
                <a:solidFill>
                  <a:schemeClr val="tx1"/>
                </a:solidFill>
              </a:rPr>
              <a:t>What is Meta-Analysis?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4" end="4"/>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p:cTn id="31"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752600"/>
            <a:ext cx="8229600" cy="4324350"/>
          </a:xfrm>
        </p:spPr>
        <p:txBody>
          <a:bodyPr>
            <a:normAutofit/>
          </a:bodyPr>
          <a:lstStyle/>
          <a:p>
            <a:pPr marL="365760" indent="-256032" eaLnBrk="1" fontAlgn="auto" hangingPunct="1">
              <a:lnSpc>
                <a:spcPct val="90000"/>
              </a:lnSpc>
              <a:spcAft>
                <a:spcPts val="0"/>
              </a:spcAft>
              <a:buClr>
                <a:schemeClr val="accent2"/>
              </a:buClr>
              <a:buFont typeface="Georgia"/>
              <a:buChar char="•"/>
              <a:defRPr/>
            </a:pPr>
            <a:r>
              <a:rPr lang="en-US" dirty="0" smtClean="0"/>
              <a:t>Meta-Analysis should only be used to summarize research findings from methodologically rigorous evaluation designs.</a:t>
            </a:r>
          </a:p>
          <a:p>
            <a:pPr marL="365760" indent="-256032" eaLnBrk="1" fontAlgn="auto" hangingPunct="1">
              <a:lnSpc>
                <a:spcPct val="90000"/>
              </a:lnSpc>
              <a:spcAft>
                <a:spcPts val="0"/>
              </a:spcAft>
              <a:buClr>
                <a:schemeClr val="accent2"/>
              </a:buClr>
              <a:buFont typeface="Georgia"/>
              <a:buChar char="•"/>
              <a:defRPr/>
            </a:pPr>
            <a:endParaRPr lang="en-US" dirty="0" smtClean="0"/>
          </a:p>
          <a:p>
            <a:pPr marL="365760" indent="-256032" eaLnBrk="1" fontAlgn="auto" hangingPunct="1">
              <a:lnSpc>
                <a:spcPct val="90000"/>
              </a:lnSpc>
              <a:spcAft>
                <a:spcPts val="0"/>
              </a:spcAft>
              <a:buClr>
                <a:schemeClr val="accent2"/>
              </a:buClr>
              <a:buFont typeface="Georgia"/>
              <a:buChar char="•"/>
              <a:defRPr/>
            </a:pPr>
            <a:r>
              <a:rPr lang="en-US" dirty="0" smtClean="0"/>
              <a:t>Meta-Analysis should not be used when there are only a small number of studies (10 or less) being included in the review.</a:t>
            </a:r>
          </a:p>
          <a:p>
            <a:pPr marL="365760" indent="-256032" eaLnBrk="1" fontAlgn="auto" hangingPunct="1">
              <a:lnSpc>
                <a:spcPct val="90000"/>
              </a:lnSpc>
              <a:spcAft>
                <a:spcPts val="0"/>
              </a:spcAft>
              <a:buClr>
                <a:schemeClr val="accent2"/>
              </a:buClr>
              <a:buFont typeface="Georgia"/>
              <a:buNone/>
              <a:defRPr/>
            </a:pPr>
            <a:endParaRPr lang="en-US" dirty="0" smtClean="0"/>
          </a:p>
          <a:p>
            <a:pPr marL="365760" indent="-256032" eaLnBrk="1" fontAlgn="auto" hangingPunct="1">
              <a:lnSpc>
                <a:spcPct val="90000"/>
              </a:lnSpc>
              <a:spcAft>
                <a:spcPts val="0"/>
              </a:spcAft>
              <a:buClr>
                <a:schemeClr val="accent2"/>
              </a:buClr>
              <a:buFont typeface="Georgia"/>
              <a:buChar char="•"/>
              <a:defRPr/>
            </a:pPr>
            <a:r>
              <a:rPr lang="en-US" dirty="0" smtClean="0"/>
              <a:t>Meta-Analysis is most appropriate for studies examining the relationship between clearly defined independent and dependent variables</a:t>
            </a:r>
            <a:r>
              <a:rPr lang="en-US" dirty="0" smtClean="0">
                <a:latin typeface="SabonLT-Roman" charset="0"/>
              </a:rPr>
              <a:t>.</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533400"/>
            <a:ext cx="8229600" cy="1066800"/>
          </a:xfrm>
        </p:spPr>
        <p:txBody>
          <a:bodyPr>
            <a:normAutofit fontScale="90000"/>
          </a:bodyPr>
          <a:lstStyle/>
          <a:p>
            <a:pPr algn="ctr" eaLnBrk="1" fontAlgn="auto" hangingPunct="1">
              <a:spcAft>
                <a:spcPts val="0"/>
              </a:spcAft>
              <a:defRPr/>
            </a:pPr>
            <a:r>
              <a:rPr lang="en-US" dirty="0" smtClean="0">
                <a:solidFill>
                  <a:schemeClr val="tx1"/>
                </a:solidFill>
              </a:rPr>
              <a:t>When Should Meta-Analysis be Used?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762000"/>
            <a:ext cx="8229600" cy="5583238"/>
          </a:xfrm>
        </p:spPr>
        <p:txBody>
          <a:bodyPr/>
          <a:lstStyle/>
          <a:p>
            <a:pPr eaLnBrk="1" hangingPunct="1">
              <a:buFont typeface="Georgia" pitchFamily="18" charset="0"/>
              <a:buNone/>
            </a:pPr>
            <a:endParaRPr lang="en-US" i="1" smtClean="0"/>
          </a:p>
          <a:p>
            <a:pPr eaLnBrk="1" hangingPunct="1">
              <a:buFont typeface="Georgia" pitchFamily="18" charset="0"/>
              <a:buNone/>
            </a:pPr>
            <a:endParaRPr lang="en-US" i="1" smtClean="0"/>
          </a:p>
          <a:p>
            <a:pPr eaLnBrk="1" hangingPunct="1">
              <a:buFont typeface="Georgia" pitchFamily="18" charset="0"/>
              <a:buNone/>
            </a:pPr>
            <a:endParaRPr lang="en-US" i="1" smtClean="0"/>
          </a:p>
          <a:p>
            <a:pPr eaLnBrk="1" hangingPunct="1">
              <a:buFont typeface="Georgia" pitchFamily="18" charset="0"/>
              <a:buNone/>
            </a:pPr>
            <a:endParaRPr lang="en-US" i="1" smtClean="0"/>
          </a:p>
          <a:p>
            <a:pPr algn="ctr" eaLnBrk="1" hangingPunct="1">
              <a:buFont typeface="Georgia" pitchFamily="18" charset="0"/>
              <a:buNone/>
            </a:pPr>
            <a:r>
              <a:rPr lang="en-US" sz="3600" b="1" i="1" smtClean="0">
                <a:solidFill>
                  <a:schemeClr val="accent1"/>
                </a:solidFill>
              </a:rPr>
              <a:t>What Review Criteria are Used in The Campbell Collaborative  Systematic Reviews?</a:t>
            </a:r>
            <a:endParaRPr lang="en-US" sz="3600" b="1" smtClean="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800" decel="100000"/>
                                        <p:tgtEl>
                                          <p:spTgt spid="4">
                                            <p:txEl>
                                              <p:pRg st="4" end="4"/>
                                            </p:txEl>
                                          </p:spTgt>
                                        </p:tgtEl>
                                      </p:cBhvr>
                                    </p:animEffect>
                                    <p:anim calcmode="lin" valueType="num">
                                      <p:cBhvr>
                                        <p:cTn id="8"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762000"/>
            <a:ext cx="8839200" cy="1066800"/>
          </a:xfrm>
        </p:spPr>
        <p:txBody>
          <a:bodyPr>
            <a:normAutofit fontScale="90000"/>
          </a:bodyPr>
          <a:lstStyle/>
          <a:p>
            <a:pPr eaLnBrk="1" fontAlgn="auto" hangingPunct="1">
              <a:spcAft>
                <a:spcPts val="0"/>
              </a:spcAft>
              <a:defRPr/>
            </a:pPr>
            <a:r>
              <a:rPr lang="en-US" sz="3600" dirty="0" smtClean="0"/>
              <a:t>Study Inclusion Criteria For Systematic Reviews</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7" name="Rectangle 6"/>
          <p:cNvSpPr>
            <a:spLocks noChangeArrowheads="1"/>
          </p:cNvSpPr>
          <p:nvPr/>
        </p:nvSpPr>
        <p:spPr bwMode="auto">
          <a:xfrm>
            <a:off x="304800" y="1371600"/>
            <a:ext cx="8458200" cy="5311775"/>
          </a:xfrm>
          <a:prstGeom prst="rect">
            <a:avLst/>
          </a:prstGeom>
          <a:noFill/>
          <a:ln w="9525">
            <a:noFill/>
            <a:miter lim="800000"/>
            <a:headEnd/>
            <a:tailEnd/>
          </a:ln>
        </p:spPr>
        <p:txBody>
          <a:bodyPr>
            <a:spAutoFit/>
          </a:bodyPr>
          <a:lstStyle/>
          <a:p>
            <a:pPr marL="609600" indent="-609600" algn="ctr">
              <a:lnSpc>
                <a:spcPct val="80000"/>
              </a:lnSpc>
            </a:pPr>
            <a:r>
              <a:rPr lang="en-US" sz="1900">
                <a:latin typeface="Georgia" pitchFamily="18" charset="0"/>
              </a:rPr>
              <a:t>The scientific methods scale ranks evaluation studies from 1=weakest to 5=strongest on overall internal validity:</a:t>
            </a:r>
          </a:p>
          <a:p>
            <a:pPr marL="609600" indent="-609600" algn="ctr">
              <a:lnSpc>
                <a:spcPct val="80000"/>
              </a:lnSpc>
            </a:pPr>
            <a:endParaRPr lang="en-US" sz="800">
              <a:latin typeface="Georgia" pitchFamily="18" charset="0"/>
            </a:endParaRPr>
          </a:p>
          <a:p>
            <a:pPr marL="609600" indent="-609600">
              <a:lnSpc>
                <a:spcPct val="80000"/>
              </a:lnSpc>
            </a:pPr>
            <a:endParaRPr lang="en-US" sz="8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Works:</a:t>
            </a:r>
            <a:r>
              <a:rPr lang="en-US" sz="2000">
                <a:solidFill>
                  <a:schemeClr val="accent1"/>
                </a:solidFill>
                <a:latin typeface="Georgia" pitchFamily="18" charset="0"/>
              </a:rPr>
              <a:t>  </a:t>
            </a:r>
            <a:r>
              <a:rPr lang="en-US" sz="2000">
                <a:latin typeface="Georgia" pitchFamily="18" charset="0"/>
              </a:rPr>
              <a:t>For a program to be classified as working, there must be a minimum of two level 3 studies with significance tests showing effectiveness and the preponderance of evidence in the same direction.</a:t>
            </a:r>
          </a:p>
          <a:p>
            <a:pPr marL="609600" indent="-609600">
              <a:lnSpc>
                <a:spcPct val="80000"/>
              </a:lnSpc>
              <a:buClr>
                <a:schemeClr val="accent2"/>
              </a:buClr>
            </a:pPr>
            <a:endParaRPr lang="en-US" sz="20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Does Not Work</a:t>
            </a:r>
            <a:r>
              <a:rPr lang="en-US" sz="2000" b="1" i="1">
                <a:latin typeface="Georgia" pitchFamily="18" charset="0"/>
              </a:rPr>
              <a:t>:</a:t>
            </a:r>
            <a:r>
              <a:rPr lang="en-US" sz="2000">
                <a:latin typeface="Georgia" pitchFamily="18" charset="0"/>
              </a:rPr>
              <a:t>  For a classification of not working, there must be a minimum of two level 3 studies with significance tests showing ineffectiveness and the preponderance of evidence in the same direction.</a:t>
            </a:r>
          </a:p>
          <a:p>
            <a:pPr marL="609600" indent="-609600">
              <a:lnSpc>
                <a:spcPct val="80000"/>
              </a:lnSpc>
              <a:buClr>
                <a:schemeClr val="accent2"/>
              </a:buClr>
            </a:pPr>
            <a:endParaRPr lang="en-US" sz="2000">
              <a:solidFill>
                <a:schemeClr val="accent1"/>
              </a:solidFill>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is Promising:  </a:t>
            </a:r>
            <a:r>
              <a:rPr lang="en-US" sz="2000">
                <a:latin typeface="Georgia" pitchFamily="18" charset="0"/>
              </a:rPr>
              <a:t>For the classification of promising, at least one level 3 study is required with significance tests showing effectiveness and preponderance of evidence in support of the same conclusion.</a:t>
            </a:r>
          </a:p>
          <a:p>
            <a:pPr marL="609600" indent="-609600">
              <a:lnSpc>
                <a:spcPct val="80000"/>
              </a:lnSpc>
              <a:buClr>
                <a:schemeClr val="accent2"/>
              </a:buClr>
            </a:pPr>
            <a:endParaRPr lang="en-US" sz="20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is Unknown:  </a:t>
            </a:r>
            <a:r>
              <a:rPr lang="en-US" sz="2000">
                <a:latin typeface="Georgia" pitchFamily="18" charset="0"/>
              </a:rPr>
              <a:t>Any program not classified in one of the three</a:t>
            </a:r>
            <a:r>
              <a:rPr lang="en-US" sz="2000" b="1" i="1">
                <a:latin typeface="Georgia" pitchFamily="18" charset="0"/>
              </a:rPr>
              <a:t> </a:t>
            </a:r>
            <a:r>
              <a:rPr lang="en-US" sz="2000">
                <a:latin typeface="Georgia" pitchFamily="18" charset="0"/>
              </a:rPr>
              <a:t>above categories is considered to have unknown effects.</a:t>
            </a:r>
          </a:p>
          <a:p>
            <a:pPr marL="609600" indent="-609600" algn="r">
              <a:lnSpc>
                <a:spcPct val="80000"/>
              </a:lnSpc>
            </a:pPr>
            <a:endParaRPr lang="en-US" sz="1000" u="sng">
              <a:latin typeface="Georgia" pitchFamily="18" charset="0"/>
            </a:endParaRPr>
          </a:p>
          <a:p>
            <a:pPr marL="609600" indent="-609600" algn="r">
              <a:lnSpc>
                <a:spcPct val="80000"/>
              </a:lnSpc>
            </a:pPr>
            <a:endParaRPr lang="en-US" sz="1000" u="sng">
              <a:latin typeface="Georgia" pitchFamily="18" charset="0"/>
            </a:endParaRPr>
          </a:p>
          <a:p>
            <a:pPr marL="609600" indent="-609600" algn="r">
              <a:lnSpc>
                <a:spcPct val="80000"/>
              </a:lnSpc>
            </a:pPr>
            <a:r>
              <a:rPr lang="en-US" sz="1000" u="sng">
                <a:latin typeface="SabonLT-Roman"/>
              </a:rPr>
              <a:t>Source:</a:t>
            </a:r>
            <a:r>
              <a:rPr lang="en-US" sz="1000">
                <a:latin typeface="SabonLT-Roman"/>
              </a:rPr>
              <a:t> Welsh and Farrington, (2003: 169-170)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38200"/>
            <a:ext cx="8229600" cy="5735638"/>
          </a:xfrm>
        </p:spPr>
        <p:txBody>
          <a:bodyPr>
            <a:normAutofit lnSpcReduction="10000"/>
          </a:bodyPr>
          <a:lstStyle/>
          <a:p>
            <a:pPr marL="365760" indent="-256032" eaLnBrk="1" fontAlgn="auto" hangingPunct="1">
              <a:lnSpc>
                <a:spcPct val="90000"/>
              </a:lnSpc>
              <a:spcAft>
                <a:spcPts val="0"/>
              </a:spcAft>
              <a:buClr>
                <a:schemeClr val="accent3"/>
              </a:buClr>
              <a:buFont typeface="Georgia"/>
              <a:buNone/>
              <a:defRPr/>
            </a:pPr>
            <a:r>
              <a:rPr lang="en-US" b="1" u="sng" dirty="0" smtClean="0">
                <a:solidFill>
                  <a:schemeClr val="accent1"/>
                </a:solidFill>
                <a:latin typeface="+mj-lt"/>
              </a:rPr>
              <a:t>The evidence in favor of rehabilitation:</a:t>
            </a:r>
          </a:p>
          <a:p>
            <a:pPr marL="365760" indent="-256032" eaLnBrk="1" fontAlgn="auto" hangingPunct="1">
              <a:lnSpc>
                <a:spcPct val="90000"/>
              </a:lnSpc>
              <a:spcAft>
                <a:spcPts val="0"/>
              </a:spcAft>
              <a:buClr>
                <a:schemeClr val="accent3"/>
              </a:buClr>
              <a:buFont typeface="Georgia"/>
              <a:buNone/>
              <a:defRPr/>
            </a:pPr>
            <a:endParaRPr lang="en-US" sz="1600" b="1" dirty="0" smtClean="0">
              <a:latin typeface="SabonLT-Roman" charset="0"/>
            </a:endParaRPr>
          </a:p>
          <a:p>
            <a:pPr marL="365760" indent="-256032" eaLnBrk="1" fontAlgn="auto" hangingPunct="1">
              <a:lnSpc>
                <a:spcPct val="90000"/>
              </a:lnSpc>
              <a:spcAft>
                <a:spcPts val="0"/>
              </a:spcAft>
              <a:buClr>
                <a:schemeClr val="accent2"/>
              </a:buClr>
              <a:buFont typeface="Wingdings" pitchFamily="2" charset="2"/>
              <a:buChar char="§"/>
              <a:defRPr/>
            </a:pPr>
            <a:r>
              <a:rPr lang="en-US" dirty="0" smtClean="0">
                <a:latin typeface="SabonLT-Roman" charset="0"/>
              </a:rPr>
              <a:t>  </a:t>
            </a:r>
            <a:r>
              <a:rPr lang="en-US" dirty="0" smtClean="0"/>
              <a:t>Found in systematic reviews of correction research </a:t>
            </a:r>
          </a:p>
          <a:p>
            <a:pPr marL="365760" indent="-256032" eaLnBrk="1" fontAlgn="auto" hangingPunct="1">
              <a:lnSpc>
                <a:spcPct val="90000"/>
              </a:lnSpc>
              <a:spcAft>
                <a:spcPts val="0"/>
              </a:spcAft>
              <a:buClr>
                <a:schemeClr val="accent2"/>
              </a:buClr>
              <a:buFont typeface="Georgia"/>
              <a:buNone/>
              <a:defRPr/>
            </a:pPr>
            <a:r>
              <a:rPr lang="en-US" dirty="0" smtClean="0"/>
              <a:t>      that estimate that the provision of treatment (in </a:t>
            </a:r>
          </a:p>
          <a:p>
            <a:pPr marL="365760" indent="-256032" eaLnBrk="1" fontAlgn="auto" hangingPunct="1">
              <a:lnSpc>
                <a:spcPct val="90000"/>
              </a:lnSpc>
              <a:spcAft>
                <a:spcPts val="0"/>
              </a:spcAft>
              <a:buClr>
                <a:schemeClr val="accent2"/>
              </a:buClr>
              <a:buFont typeface="Georgia"/>
              <a:buNone/>
              <a:defRPr/>
            </a:pPr>
            <a:r>
              <a:rPr lang="en-US" dirty="0" smtClean="0"/>
              <a:t>      sufficient dosages and duration) is cost-effective </a:t>
            </a:r>
          </a:p>
          <a:p>
            <a:pPr marL="365760" indent="-256032" eaLnBrk="1" fontAlgn="auto" hangingPunct="1">
              <a:lnSpc>
                <a:spcPct val="90000"/>
              </a:lnSpc>
              <a:spcAft>
                <a:spcPts val="0"/>
              </a:spcAft>
              <a:buClr>
                <a:schemeClr val="accent2"/>
              </a:buClr>
              <a:buFont typeface="Georgia"/>
              <a:buNone/>
              <a:defRPr/>
            </a:pPr>
            <a:r>
              <a:rPr lang="en-US" dirty="0" smtClean="0"/>
              <a:t>      and results in modest offender change (10% </a:t>
            </a:r>
          </a:p>
          <a:p>
            <a:pPr marL="365760" indent="-256032" eaLnBrk="1" fontAlgn="auto" hangingPunct="1">
              <a:lnSpc>
                <a:spcPct val="90000"/>
              </a:lnSpc>
              <a:spcAft>
                <a:spcPts val="0"/>
              </a:spcAft>
              <a:buClr>
                <a:schemeClr val="accent2"/>
              </a:buClr>
              <a:buFont typeface="Georgia"/>
              <a:buNone/>
              <a:defRPr/>
            </a:pPr>
            <a:r>
              <a:rPr lang="en-US" dirty="0" smtClean="0"/>
              <a:t>      reduction).</a:t>
            </a:r>
          </a:p>
          <a:p>
            <a:pPr marL="365760" indent="-256032" eaLnBrk="1" fontAlgn="auto" hangingPunct="1">
              <a:lnSpc>
                <a:spcPct val="90000"/>
              </a:lnSpc>
              <a:spcAft>
                <a:spcPts val="0"/>
              </a:spcAft>
              <a:buClr>
                <a:schemeClr val="accent2"/>
              </a:buClr>
              <a:buFont typeface="Georgia"/>
              <a:buNone/>
              <a:defRPr/>
            </a:pPr>
            <a:endParaRPr lang="en-US" dirty="0" smtClean="0">
              <a:latin typeface="SabonLT-Roman" charset="0"/>
            </a:endParaRPr>
          </a:p>
          <a:p>
            <a:pPr marL="365760" indent="-256032" eaLnBrk="1" fontAlgn="auto" hangingPunct="1">
              <a:lnSpc>
                <a:spcPct val="90000"/>
              </a:lnSpc>
              <a:spcAft>
                <a:spcPts val="0"/>
              </a:spcAft>
              <a:buClr>
                <a:schemeClr val="accent2"/>
              </a:buClr>
              <a:buFont typeface="Georgia"/>
              <a:buNone/>
              <a:defRPr/>
            </a:pPr>
            <a:r>
              <a:rPr lang="en-US" b="1" u="sng" dirty="0" smtClean="0">
                <a:solidFill>
                  <a:schemeClr val="accent1"/>
                </a:solidFill>
                <a:latin typeface="+mj-lt"/>
              </a:rPr>
              <a:t>The evidence opposed to rehabilitation:</a:t>
            </a:r>
          </a:p>
          <a:p>
            <a:pPr marL="365760" indent="-256032" eaLnBrk="1" fontAlgn="auto" hangingPunct="1">
              <a:lnSpc>
                <a:spcPct val="90000"/>
              </a:lnSpc>
              <a:spcAft>
                <a:spcPts val="0"/>
              </a:spcAft>
              <a:buClr>
                <a:schemeClr val="accent2"/>
              </a:buClr>
              <a:buFont typeface="Georgia"/>
              <a:buNone/>
              <a:defRPr/>
            </a:pPr>
            <a:endParaRPr lang="en-US" sz="1600" b="1" u="sng"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  Found in these same systematic reviews, which  </a:t>
            </a:r>
          </a:p>
          <a:p>
            <a:pPr marL="365760" indent="-256032" eaLnBrk="1" fontAlgn="auto" hangingPunct="1">
              <a:lnSpc>
                <a:spcPct val="90000"/>
              </a:lnSpc>
              <a:spcAft>
                <a:spcPts val="0"/>
              </a:spcAft>
              <a:buClr>
                <a:schemeClr val="accent2"/>
              </a:buClr>
              <a:buFont typeface="Georgia"/>
              <a:buNone/>
              <a:defRPr/>
            </a:pPr>
            <a:r>
              <a:rPr lang="en-US" dirty="0" smtClean="0"/>
              <a:t>     reveal that the vast majority of individual research </a:t>
            </a:r>
          </a:p>
          <a:p>
            <a:pPr marL="365760" indent="-256032" eaLnBrk="1" fontAlgn="auto" hangingPunct="1">
              <a:lnSpc>
                <a:spcPct val="90000"/>
              </a:lnSpc>
              <a:spcAft>
                <a:spcPts val="0"/>
              </a:spcAft>
              <a:buClr>
                <a:schemeClr val="accent2"/>
              </a:buClr>
              <a:buFont typeface="Georgia"/>
              <a:buNone/>
              <a:defRPr/>
            </a:pPr>
            <a:r>
              <a:rPr lang="en-US" dirty="0" smtClean="0"/>
              <a:t>     studies do not find statistically significant </a:t>
            </a:r>
          </a:p>
          <a:p>
            <a:pPr marL="365760" indent="-256032" eaLnBrk="1" fontAlgn="auto" hangingPunct="1">
              <a:lnSpc>
                <a:spcPct val="90000"/>
              </a:lnSpc>
              <a:spcAft>
                <a:spcPts val="0"/>
              </a:spcAft>
              <a:buClr>
                <a:schemeClr val="accent2"/>
              </a:buClr>
              <a:buFont typeface="Georgia"/>
              <a:buNone/>
              <a:defRPr/>
            </a:pPr>
            <a:r>
              <a:rPr lang="en-US" dirty="0" smtClean="0"/>
              <a:t>      differences between experimental and control </a:t>
            </a:r>
          </a:p>
          <a:p>
            <a:pPr marL="365760" indent="-256032" eaLnBrk="1" fontAlgn="auto" hangingPunct="1">
              <a:lnSpc>
                <a:spcPct val="90000"/>
              </a:lnSpc>
              <a:spcAft>
                <a:spcPts val="0"/>
              </a:spcAft>
              <a:buClr>
                <a:schemeClr val="accent2"/>
              </a:buClr>
              <a:buFont typeface="Georgia"/>
              <a:buNone/>
              <a:defRPr/>
            </a:pPr>
            <a:r>
              <a:rPr lang="en-US" dirty="0" smtClean="0"/>
              <a:t>      groups in recidivism.</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anim calcmode="lin" valueType="num">
                                      <p:cBhvr>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fade">
                                      <p:cBhvr>
                                        <p:cTn id="45" dur="1000"/>
                                        <p:tgtEl>
                                          <p:spTgt spid="4">
                                            <p:txEl>
                                              <p:pRg st="8" end="8"/>
                                            </p:txEl>
                                          </p:spTgt>
                                        </p:tgtEl>
                                      </p:cBhvr>
                                    </p:animEffect>
                                    <p:anim calcmode="lin" valueType="num">
                                      <p:cBhvr>
                                        <p:cTn id="4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4">
                                            <p:txEl>
                                              <p:pRg st="8" end="8"/>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
                                            <p:txEl>
                                              <p:pRg st="8" end="8"/>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fade">
                                      <p:cBhvr>
                                        <p:cTn id="51" dur="1000"/>
                                        <p:tgtEl>
                                          <p:spTgt spid="4">
                                            <p:txEl>
                                              <p:pRg st="10" end="10"/>
                                            </p:txEl>
                                          </p:spTgt>
                                        </p:tgtEl>
                                      </p:cBhvr>
                                    </p:animEffect>
                                    <p:anim calcmode="lin" valueType="num">
                                      <p:cBhvr>
                                        <p:cTn id="5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1000"/>
                                        <p:tgtEl>
                                          <p:spTgt spid="4">
                                            <p:txEl>
                                              <p:pRg st="11" end="11"/>
                                            </p:txEl>
                                          </p:spTgt>
                                        </p:tgtEl>
                                      </p:cBhvr>
                                    </p:animEffect>
                                    <p:anim calcmode="lin" valueType="num">
                                      <p:cBhvr>
                                        <p:cTn id="5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4">
                                            <p:txEl>
                                              <p:pRg st="12" end="12"/>
                                            </p:txEl>
                                          </p:spTgt>
                                        </p:tgtEl>
                                        <p:attrNameLst>
                                          <p:attrName>style.visibility</p:attrName>
                                        </p:attrNameLst>
                                      </p:cBhvr>
                                      <p:to>
                                        <p:strVal val="visible"/>
                                      </p:to>
                                    </p:set>
                                    <p:animEffect transition="in" filter="fade">
                                      <p:cBhvr>
                                        <p:cTn id="63" dur="1000"/>
                                        <p:tgtEl>
                                          <p:spTgt spid="4">
                                            <p:txEl>
                                              <p:pRg st="12" end="12"/>
                                            </p:txEl>
                                          </p:spTgt>
                                        </p:tgtEl>
                                      </p:cBhvr>
                                    </p:animEffect>
                                    <p:anim calcmode="lin" valueType="num">
                                      <p:cBhvr>
                                        <p:cTn id="64"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12" end="12"/>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12" end="12"/>
                                            </p:txEl>
                                          </p:spTgt>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4">
                                            <p:txEl>
                                              <p:pRg st="13" end="13"/>
                                            </p:txEl>
                                          </p:spTgt>
                                        </p:tgtEl>
                                        <p:attrNameLst>
                                          <p:attrName>style.visibility</p:attrName>
                                        </p:attrNameLst>
                                      </p:cBhvr>
                                      <p:to>
                                        <p:strVal val="visible"/>
                                      </p:to>
                                    </p:set>
                                    <p:animEffect transition="in" filter="fade">
                                      <p:cBhvr>
                                        <p:cTn id="69" dur="1000"/>
                                        <p:tgtEl>
                                          <p:spTgt spid="4">
                                            <p:txEl>
                                              <p:pRg st="13" end="13"/>
                                            </p:txEl>
                                          </p:spTgt>
                                        </p:tgtEl>
                                      </p:cBhvr>
                                    </p:animEffect>
                                    <p:anim calcmode="lin" valueType="num">
                                      <p:cBhvr>
                                        <p:cTn id="70"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4">
                                            <p:txEl>
                                              <p:pRg st="13" end="13"/>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4">
                                            <p:txEl>
                                              <p:pRg st="13" end="13"/>
                                            </p:txEl>
                                          </p:spTgt>
                                        </p:tgtEl>
                                        <p:attrNameLst>
                                          <p:attrName>ppt_y</p:attrName>
                                        </p:attrNameLst>
                                      </p:cBhvr>
                                      <p:tavLst>
                                        <p:tav tm="0">
                                          <p:val>
                                            <p:strVal val="#ppt_y-.03"/>
                                          </p:val>
                                        </p:tav>
                                        <p:tav tm="100000">
                                          <p:val>
                                            <p:strVal val="#ppt_y"/>
                                          </p:val>
                                        </p:tav>
                                      </p:tavLst>
                                    </p:anim>
                                  </p:childTnLst>
                                </p:cTn>
                              </p:par>
                              <p:par>
                                <p:cTn id="73" presetID="37" presetClass="entr" presetSubtype="0" fill="hold" nodeType="withEffect">
                                  <p:stCondLst>
                                    <p:cond delay="0"/>
                                  </p:stCondLst>
                                  <p:childTnLst>
                                    <p:set>
                                      <p:cBhvr>
                                        <p:cTn id="74" dur="1" fill="hold">
                                          <p:stCondLst>
                                            <p:cond delay="0"/>
                                          </p:stCondLst>
                                        </p:cTn>
                                        <p:tgtEl>
                                          <p:spTgt spid="4">
                                            <p:txEl>
                                              <p:pRg st="14" end="14"/>
                                            </p:txEl>
                                          </p:spTgt>
                                        </p:tgtEl>
                                        <p:attrNameLst>
                                          <p:attrName>style.visibility</p:attrName>
                                        </p:attrNameLst>
                                      </p:cBhvr>
                                      <p:to>
                                        <p:strVal val="visible"/>
                                      </p:to>
                                    </p:set>
                                    <p:animEffect transition="in" filter="fade">
                                      <p:cBhvr>
                                        <p:cTn id="75" dur="1000"/>
                                        <p:tgtEl>
                                          <p:spTgt spid="4">
                                            <p:txEl>
                                              <p:pRg st="14" end="14"/>
                                            </p:txEl>
                                          </p:spTgt>
                                        </p:tgtEl>
                                      </p:cBhvr>
                                    </p:animEffect>
                                    <p:anim calcmode="lin" valueType="num">
                                      <p:cBhvr>
                                        <p:cTn id="76"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4">
                                            <p:txEl>
                                              <p:pRg st="14" end="14"/>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1676400"/>
            <a:ext cx="9144000" cy="5181600"/>
          </a:xfrm>
        </p:spPr>
        <p:txBody>
          <a:bodyPr>
            <a:noAutofit/>
          </a:bodyPr>
          <a:lstStyle/>
          <a:p>
            <a:pPr marL="114300" indent="-4763" algn="ctr" eaLnBrk="1" fontAlgn="auto" hangingPunct="1">
              <a:spcAft>
                <a:spcPts val="0"/>
              </a:spcAft>
              <a:buClr>
                <a:schemeClr val="accent1"/>
              </a:buClr>
              <a:buFont typeface="Georgia"/>
              <a:buNone/>
              <a:defRPr/>
            </a:pPr>
            <a:endParaRPr lang="en-US" sz="2400" i="1" dirty="0" smtClean="0"/>
          </a:p>
          <a:p>
            <a:pPr marL="114300" indent="-4763" algn="ctr" eaLnBrk="1" fontAlgn="auto" hangingPunct="1">
              <a:spcAft>
                <a:spcPts val="0"/>
              </a:spcAft>
              <a:buClr>
                <a:schemeClr val="accent1"/>
              </a:buClr>
              <a:buFont typeface="Georgia"/>
              <a:buNone/>
              <a:defRPr/>
            </a:pPr>
            <a:r>
              <a:rPr lang="en-US" sz="2400" i="1" dirty="0" smtClean="0">
                <a:solidFill>
                  <a:schemeClr val="accent2">
                    <a:lumMod val="75000"/>
                  </a:schemeClr>
                </a:solidFill>
              </a:rPr>
              <a:t>There has been a major shift in parole release mechanisms over the past 25 years away from discretionary release and toward supervised mandatory release:</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365760" indent="-256032" eaLnBrk="1" fontAlgn="auto" hangingPunct="1">
              <a:spcAft>
                <a:spcPts val="0"/>
              </a:spcAft>
              <a:buClr>
                <a:schemeClr val="accent1"/>
              </a:buClr>
              <a:buFont typeface="Wingdings" pitchFamily="2" charset="2"/>
              <a:buChar char="§"/>
              <a:defRPr/>
            </a:pPr>
            <a:r>
              <a:rPr lang="en-US" b="1" dirty="0" smtClean="0">
                <a:solidFill>
                  <a:schemeClr val="accent2"/>
                </a:solidFill>
              </a:rPr>
              <a:t>Discretionary Release</a:t>
            </a:r>
            <a:r>
              <a:rPr lang="en-US" dirty="0" smtClean="0">
                <a:solidFill>
                  <a:schemeClr val="accent2"/>
                </a:solidFill>
              </a:rPr>
              <a:t>: </a:t>
            </a:r>
          </a:p>
          <a:p>
            <a:pPr marL="365760" indent="-256032" eaLnBrk="1" fontAlgn="auto" hangingPunct="1">
              <a:spcAft>
                <a:spcPts val="0"/>
              </a:spcAft>
              <a:buClr>
                <a:schemeClr val="accent1"/>
              </a:buClr>
              <a:buFont typeface="Georgia"/>
              <a:buNone/>
              <a:defRPr/>
            </a:pPr>
            <a:endParaRPr lang="en-US" sz="800" dirty="0" smtClean="0">
              <a:solidFill>
                <a:schemeClr val="accent2">
                  <a:lumMod val="75000"/>
                </a:schemeClr>
              </a:solidFill>
            </a:endParaRPr>
          </a:p>
          <a:p>
            <a:pPr marL="658368" lvl="1" indent="-246888" eaLnBrk="1" fontAlgn="auto" hangingPunct="1">
              <a:spcAft>
                <a:spcPts val="0"/>
              </a:spcAft>
              <a:buClr>
                <a:schemeClr val="accent1"/>
              </a:buClr>
              <a:buFont typeface="Wingdings" pitchFamily="2" charset="2"/>
              <a:buChar char="§"/>
              <a:defRPr/>
            </a:pPr>
            <a:r>
              <a:rPr lang="en-US" sz="2500" dirty="0" smtClean="0">
                <a:solidFill>
                  <a:schemeClr val="tx1"/>
                </a:solidFill>
              </a:rPr>
              <a:t>1980:  55% all offenders released from prison based on discretionary decisions by state parole boards.</a:t>
            </a:r>
          </a:p>
          <a:p>
            <a:pPr marL="658368" lvl="1" indent="-246888" eaLnBrk="1" fontAlgn="auto" hangingPunct="1">
              <a:spcAft>
                <a:spcPts val="0"/>
              </a:spcAft>
              <a:buClr>
                <a:schemeClr val="accent1"/>
              </a:buClr>
              <a:buFont typeface="Georgia"/>
              <a:buNone/>
              <a:defRPr/>
            </a:pPr>
            <a:endParaRPr lang="en-US" sz="1400" dirty="0" smtClean="0">
              <a:solidFill>
                <a:schemeClr val="tx1"/>
              </a:solidFill>
            </a:endParaRPr>
          </a:p>
          <a:p>
            <a:pPr marL="658368" lvl="1" indent="-246888" eaLnBrk="1" fontAlgn="auto" hangingPunct="1">
              <a:spcAft>
                <a:spcPts val="0"/>
              </a:spcAft>
              <a:buClr>
                <a:schemeClr val="accent1"/>
              </a:buClr>
              <a:buFont typeface="Wingdings" pitchFamily="2" charset="2"/>
              <a:buChar char="§"/>
              <a:defRPr/>
            </a:pPr>
            <a:r>
              <a:rPr lang="en-US" sz="2500" dirty="0" smtClean="0">
                <a:solidFill>
                  <a:schemeClr val="tx1"/>
                </a:solidFill>
              </a:rPr>
              <a:t>2005:  Slightly more than 20% released in this manner.</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a:solidFill>
                <a:schemeClr val="tx1"/>
              </a:solidFill>
            </a:endParaRPr>
          </a:p>
        </p:txBody>
      </p:sp>
      <p:sp>
        <p:nvSpPr>
          <p:cNvPr id="13314" name="Rectangle 2"/>
          <p:cNvSpPr>
            <a:spLocks noGrp="1" noChangeArrowheads="1"/>
          </p:cNvSpPr>
          <p:nvPr>
            <p:ph type="title"/>
          </p:nvPr>
        </p:nvSpPr>
        <p:spPr>
          <a:xfrm>
            <a:off x="533400" y="533400"/>
            <a:ext cx="8229600" cy="1066800"/>
          </a:xfrm>
        </p:spPr>
        <p:txBody>
          <a:bodyPr>
            <a:normAutofit fontScale="90000"/>
          </a:bodyPr>
          <a:lstStyle/>
          <a:p>
            <a:pPr eaLnBrk="1" fontAlgn="auto" hangingPunct="1">
              <a:spcAft>
                <a:spcPts val="0"/>
              </a:spcAft>
              <a:defRPr/>
            </a:pPr>
            <a:r>
              <a:rPr lang="en-US" dirty="0" smtClean="0"/>
              <a:t>Changes in Prison Release Policies have an Impact on Reentry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p:cTn id="7" dur="1000" fill="hold"/>
                                        <p:tgtEl>
                                          <p:spTgt spid="1331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315">
                                            <p:txEl>
                                              <p:pRg st="4" end="4"/>
                                            </p:txEl>
                                          </p:spTgt>
                                        </p:tgtEl>
                                        <p:attrNameLst>
                                          <p:attrName>style.visibility</p:attrName>
                                        </p:attrNameLst>
                                      </p:cBhvr>
                                      <p:to>
                                        <p:strVal val="visible"/>
                                      </p:to>
                                    </p:set>
                                    <p:anim calcmode="lin" valueType="num">
                                      <p:cBhvr>
                                        <p:cTn id="14" dur="1000" fill="hold"/>
                                        <p:tgtEl>
                                          <p:spTgt spid="13315">
                                            <p:txEl>
                                              <p:pRg st="4" end="4"/>
                                            </p:txEl>
                                          </p:spTgt>
                                        </p:tgtEl>
                                        <p:attrNameLst>
                                          <p:attrName>ppt_x</p:attrName>
                                        </p:attrNameLst>
                                      </p:cBhvr>
                                      <p:tavLst>
                                        <p:tav tm="0">
                                          <p:val>
                                            <p:strVal val="#ppt_x-.2"/>
                                          </p:val>
                                        </p:tav>
                                        <p:tav tm="100000">
                                          <p:val>
                                            <p:strVal val="#ppt_x"/>
                                          </p:val>
                                        </p:tav>
                                      </p:tavLst>
                                    </p:anim>
                                    <p:anim calcmode="lin" valueType="num">
                                      <p:cBhvr>
                                        <p:cTn id="15" dur="1000" fill="hold"/>
                                        <p:tgtEl>
                                          <p:spTgt spid="1331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315">
                                            <p:txEl>
                                              <p:pRg st="4" end="4"/>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13315">
                                            <p:txEl>
                                              <p:pRg st="6" end="6"/>
                                            </p:txEl>
                                          </p:spTgt>
                                        </p:tgtEl>
                                        <p:attrNameLst>
                                          <p:attrName>style.visibility</p:attrName>
                                        </p:attrNameLst>
                                      </p:cBhvr>
                                      <p:to>
                                        <p:strVal val="visible"/>
                                      </p:to>
                                    </p:set>
                                    <p:anim calcmode="lin" valueType="num">
                                      <p:cBhvr>
                                        <p:cTn id="19" dur="1000" fill="hold"/>
                                        <p:tgtEl>
                                          <p:spTgt spid="13315">
                                            <p:txEl>
                                              <p:pRg st="6" end="6"/>
                                            </p:txEl>
                                          </p:spTgt>
                                        </p:tgtEl>
                                        <p:attrNameLst>
                                          <p:attrName>ppt_x</p:attrName>
                                        </p:attrNameLst>
                                      </p:cBhvr>
                                      <p:tavLst>
                                        <p:tav tm="0">
                                          <p:val>
                                            <p:strVal val="#ppt_x-.2"/>
                                          </p:val>
                                        </p:tav>
                                        <p:tav tm="100000">
                                          <p:val>
                                            <p:strVal val="#ppt_x"/>
                                          </p:val>
                                        </p:tav>
                                      </p:tavLst>
                                    </p:anim>
                                    <p:anim calcmode="lin" valueType="num">
                                      <p:cBhvr>
                                        <p:cTn id="20" dur="1000" fill="hold"/>
                                        <p:tgtEl>
                                          <p:spTgt spid="1331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315">
                                            <p:txEl>
                                              <p:pRg st="6" end="6"/>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13315">
                                            <p:txEl>
                                              <p:pRg st="8" end="8"/>
                                            </p:txEl>
                                          </p:spTgt>
                                        </p:tgtEl>
                                        <p:attrNameLst>
                                          <p:attrName>style.visibility</p:attrName>
                                        </p:attrNameLst>
                                      </p:cBhvr>
                                      <p:to>
                                        <p:strVal val="visible"/>
                                      </p:to>
                                    </p:set>
                                    <p:anim calcmode="lin" valueType="num">
                                      <p:cBhvr>
                                        <p:cTn id="24" dur="1000" fill="hold"/>
                                        <p:tgtEl>
                                          <p:spTgt spid="13315">
                                            <p:txEl>
                                              <p:pRg st="8" end="8"/>
                                            </p:txEl>
                                          </p:spTgt>
                                        </p:tgtEl>
                                        <p:attrNameLst>
                                          <p:attrName>ppt_x</p:attrName>
                                        </p:attrNameLst>
                                      </p:cBhvr>
                                      <p:tavLst>
                                        <p:tav tm="0">
                                          <p:val>
                                            <p:strVal val="#ppt_x-.2"/>
                                          </p:val>
                                        </p:tav>
                                        <p:tav tm="100000">
                                          <p:val>
                                            <p:strVal val="#ppt_x"/>
                                          </p:val>
                                        </p:tav>
                                      </p:tavLst>
                                    </p:anim>
                                    <p:anim calcmode="lin" valueType="num">
                                      <p:cBhvr>
                                        <p:cTn id="25" dur="1000" fill="hold"/>
                                        <p:tgtEl>
                                          <p:spTgt spid="1331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960563"/>
            <a:ext cx="8229600" cy="4897437"/>
          </a:xfrm>
        </p:spPr>
        <p:txBody>
          <a:bodyPr>
            <a:normAutofit/>
          </a:bodyPr>
          <a:lstStyle/>
          <a:p>
            <a:pPr marL="609600" indent="-609600" eaLnBrk="1" fontAlgn="auto" hangingPunct="1">
              <a:lnSpc>
                <a:spcPct val="80000"/>
              </a:lnSpc>
              <a:spcAft>
                <a:spcPts val="0"/>
              </a:spcAft>
              <a:buClrTx/>
              <a:buFont typeface="+mj-lt"/>
              <a:buAutoNum type="arabicPeriod"/>
              <a:defRPr/>
            </a:pPr>
            <a:r>
              <a:rPr lang="en-US" sz="2400" b="1" dirty="0" smtClean="0">
                <a:solidFill>
                  <a:schemeClr val="accent1"/>
                </a:solidFill>
              </a:rPr>
              <a:t>Prison-related Topics: </a:t>
            </a:r>
          </a:p>
          <a:p>
            <a:pPr marL="609600" indent="-609600" eaLnBrk="1" fontAlgn="auto" hangingPunct="1">
              <a:lnSpc>
                <a:spcPct val="80000"/>
              </a:lnSpc>
              <a:spcAft>
                <a:spcPts val="0"/>
              </a:spcAft>
              <a:buClrTx/>
              <a:buFont typeface="Georgia"/>
              <a:buNone/>
              <a:defRPr/>
            </a:pPr>
            <a:endParaRPr lang="en-US" sz="800" dirty="0" smtClean="0"/>
          </a:p>
          <a:p>
            <a:pPr marL="860425" lvl="2" eaLnBrk="1" fontAlgn="auto" hangingPunct="1">
              <a:lnSpc>
                <a:spcPct val="80000"/>
              </a:lnSpc>
              <a:spcAft>
                <a:spcPts val="0"/>
              </a:spcAft>
              <a:buClrTx/>
              <a:buFont typeface="Wingdings 2"/>
              <a:buChar char=""/>
              <a:defRPr/>
            </a:pPr>
            <a:r>
              <a:rPr lang="en-US" b="1" i="1" dirty="0" smtClean="0">
                <a:solidFill>
                  <a:schemeClr val="tx1"/>
                </a:solidFill>
              </a:rPr>
              <a:t>2 reviews:</a:t>
            </a:r>
          </a:p>
          <a:p>
            <a:pPr marL="860425" lvl="2" eaLnBrk="1" fontAlgn="auto" hangingPunct="1">
              <a:lnSpc>
                <a:spcPct val="80000"/>
              </a:lnSpc>
              <a:spcAft>
                <a:spcPts val="0"/>
              </a:spcAft>
              <a:buClrTx/>
              <a:buFont typeface="Wingdings 2"/>
              <a:buNone/>
              <a:defRPr/>
            </a:pPr>
            <a:endParaRPr lang="en-US" sz="800" dirty="0" smtClean="0">
              <a:solidFill>
                <a:schemeClr val="tx1"/>
              </a:solidFill>
            </a:endParaRPr>
          </a:p>
          <a:p>
            <a:pPr marL="860425" lvl="2" indent="-628650" eaLnBrk="1" fontAlgn="auto" hangingPunct="1">
              <a:lnSpc>
                <a:spcPct val="80000"/>
              </a:lnSpc>
              <a:spcAft>
                <a:spcPts val="0"/>
              </a:spcAft>
              <a:buClrTx/>
              <a:buFont typeface="Wingdings 2"/>
              <a:buNone/>
              <a:defRPr/>
            </a:pPr>
            <a:r>
              <a:rPr lang="en-US" sz="2200" i="1" dirty="0" smtClean="0">
                <a:solidFill>
                  <a:schemeClr val="tx1"/>
                </a:solidFill>
              </a:rPr>
              <a:t>Effects of Cognitive-Behavioral Programs for Criminal Offenders: </a:t>
            </a:r>
          </a:p>
          <a:p>
            <a:pPr marL="1133475" lvl="3" indent="-219075" eaLnBrk="1" fontAlgn="auto" hangingPunct="1">
              <a:spcBef>
                <a:spcPts val="0"/>
              </a:spcBef>
              <a:spcAft>
                <a:spcPts val="0"/>
              </a:spcAft>
              <a:buClrTx/>
              <a:buFont typeface="Wingdings 2"/>
              <a:buNone/>
              <a:defRPr/>
            </a:pPr>
            <a:r>
              <a:rPr lang="en-US" sz="2400" i="1" dirty="0" smtClean="0">
                <a:solidFill>
                  <a:schemeClr val="tx1"/>
                </a:solidFill>
              </a:rPr>
              <a:t>	</a:t>
            </a:r>
            <a:r>
              <a:rPr lang="en-US" dirty="0" smtClean="0">
                <a:solidFill>
                  <a:schemeClr val="tx1"/>
                </a:solidFill>
              </a:rPr>
              <a:t>by:  Mark W </a:t>
            </a:r>
            <a:r>
              <a:rPr lang="en-US" dirty="0" err="1" smtClean="0">
                <a:solidFill>
                  <a:schemeClr val="tx1"/>
                </a:solidFill>
              </a:rPr>
              <a:t>Lipsey</a:t>
            </a:r>
            <a:r>
              <a:rPr lang="en-US" dirty="0" smtClean="0">
                <a:solidFill>
                  <a:schemeClr val="tx1"/>
                </a:solidFill>
              </a:rPr>
              <a:t>, Nana A. </a:t>
            </a:r>
            <a:r>
              <a:rPr lang="en-US" dirty="0" err="1" smtClean="0">
                <a:solidFill>
                  <a:schemeClr val="tx1"/>
                </a:solidFill>
              </a:rPr>
              <a:t>Landenberger</a:t>
            </a:r>
            <a:r>
              <a:rPr lang="en-US" dirty="0" smtClean="0">
                <a:solidFill>
                  <a:schemeClr val="tx1"/>
                </a:solidFill>
              </a:rPr>
              <a:t>, Sandra Jo </a:t>
            </a:r>
            <a:r>
              <a:rPr lang="en-US" dirty="0" err="1" smtClean="0">
                <a:solidFill>
                  <a:schemeClr val="tx1"/>
                </a:solidFill>
              </a:rPr>
              <a:t>WilsonPublished</a:t>
            </a:r>
            <a:r>
              <a:rPr lang="en-US" dirty="0" smtClean="0">
                <a:solidFill>
                  <a:schemeClr val="tx1"/>
                </a:solidFill>
              </a:rPr>
              <a:t>:  13.08.2007</a:t>
            </a:r>
          </a:p>
          <a:p>
            <a:pPr marL="1133475" lvl="3" indent="-219075" eaLnBrk="1" fontAlgn="auto" hangingPunct="1">
              <a:spcBef>
                <a:spcPts val="0"/>
              </a:spcBef>
              <a:spcAft>
                <a:spcPts val="0"/>
              </a:spcAft>
              <a:buClrTx/>
              <a:buFont typeface="Wingdings 2"/>
              <a:buNone/>
              <a:defRPr/>
            </a:pPr>
            <a:endParaRPr lang="en-US" dirty="0" smtClean="0">
              <a:solidFill>
                <a:schemeClr val="tx1"/>
              </a:solidFill>
            </a:endParaRPr>
          </a:p>
          <a:p>
            <a:pPr marL="804863" lvl="3" indent="-573088" eaLnBrk="1" fontAlgn="auto" hangingPunct="1">
              <a:lnSpc>
                <a:spcPct val="80000"/>
              </a:lnSpc>
              <a:spcAft>
                <a:spcPts val="0"/>
              </a:spcAft>
              <a:buClrTx/>
              <a:buFont typeface="Wingdings 2"/>
              <a:buNone/>
              <a:defRPr/>
            </a:pPr>
            <a:r>
              <a:rPr lang="en-US" i="1" dirty="0" smtClean="0">
                <a:solidFill>
                  <a:schemeClr val="tx1"/>
                </a:solidFill>
              </a:rPr>
              <a:t>The Effectiveness of Incarceration-Based Drug Treatment on Criminal Behavior:</a:t>
            </a:r>
            <a:endParaRPr lang="en-US" sz="800" i="1" dirty="0" smtClean="0">
              <a:solidFill>
                <a:schemeClr val="tx1"/>
              </a:solidFill>
            </a:endParaRPr>
          </a:p>
          <a:p>
            <a:pPr marL="1133475" lvl="3" indent="-219075" eaLnBrk="1" fontAlgn="auto" hangingPunct="1">
              <a:lnSpc>
                <a:spcPct val="80000"/>
              </a:lnSpc>
              <a:spcAft>
                <a:spcPts val="0"/>
              </a:spcAft>
              <a:buClrTx/>
              <a:buFont typeface="Wingdings 2"/>
              <a:buNone/>
              <a:defRPr/>
            </a:pPr>
            <a:r>
              <a:rPr lang="en-US" sz="2400" dirty="0" smtClean="0">
                <a:solidFill>
                  <a:schemeClr val="tx1"/>
                </a:solidFill>
              </a:rPr>
              <a:t>    </a:t>
            </a:r>
            <a:r>
              <a:rPr lang="en-US" dirty="0" smtClean="0">
                <a:solidFill>
                  <a:schemeClr val="tx1"/>
                </a:solidFill>
              </a:rPr>
              <a:t>by:  </a:t>
            </a:r>
            <a:r>
              <a:rPr lang="en-US" dirty="0" err="1" smtClean="0">
                <a:solidFill>
                  <a:schemeClr val="tx1"/>
                </a:solidFill>
              </a:rPr>
              <a:t>Ojmarrh</a:t>
            </a:r>
            <a:r>
              <a:rPr lang="en-US" dirty="0" smtClean="0">
                <a:solidFill>
                  <a:schemeClr val="tx1"/>
                </a:solidFill>
              </a:rPr>
              <a:t> Mitchell, Doris Layton </a:t>
            </a:r>
            <a:r>
              <a:rPr lang="en-US" dirty="0" err="1" smtClean="0">
                <a:solidFill>
                  <a:schemeClr val="tx1"/>
                </a:solidFill>
              </a:rPr>
              <a:t>MacKenzie</a:t>
            </a:r>
            <a:r>
              <a:rPr lang="en-US" dirty="0" smtClean="0">
                <a:solidFill>
                  <a:schemeClr val="tx1"/>
                </a:solidFill>
              </a:rPr>
              <a:t>, </a:t>
            </a:r>
          </a:p>
          <a:p>
            <a:pPr marL="1133475" lvl="3" indent="-219075" eaLnBrk="1" fontAlgn="auto" hangingPunct="1">
              <a:lnSpc>
                <a:spcPct val="80000"/>
              </a:lnSpc>
              <a:spcAft>
                <a:spcPts val="0"/>
              </a:spcAft>
              <a:buClrTx/>
              <a:buFont typeface="Wingdings 2"/>
              <a:buNone/>
              <a:defRPr/>
            </a:pPr>
            <a:r>
              <a:rPr lang="en-US" dirty="0" smtClean="0">
                <a:solidFill>
                  <a:schemeClr val="tx1"/>
                </a:solidFill>
              </a:rPr>
              <a:t>     David Wilson Published:  16.10.2006</a:t>
            </a:r>
          </a:p>
          <a:p>
            <a:pPr marL="609600" indent="-609600" eaLnBrk="1" fontAlgn="auto" hangingPunct="1">
              <a:lnSpc>
                <a:spcPct val="80000"/>
              </a:lnSpc>
              <a:spcAft>
                <a:spcPts val="0"/>
              </a:spcAft>
              <a:buClr>
                <a:schemeClr val="accent3"/>
              </a:buClr>
              <a:buFont typeface="Georgia"/>
              <a:buNone/>
              <a:defRPr/>
            </a:pPr>
            <a:endParaRPr lang="en-US" sz="2400" dirty="0" smtClean="0"/>
          </a:p>
          <a:p>
            <a:pPr marL="609600" indent="-609600" eaLnBrk="1" fontAlgn="auto" hangingPunct="1">
              <a:lnSpc>
                <a:spcPct val="80000"/>
              </a:lnSpc>
              <a:spcAft>
                <a:spcPts val="0"/>
              </a:spcAft>
              <a:buClr>
                <a:schemeClr val="accent3"/>
              </a:buClr>
              <a:buFont typeface="Georgia"/>
              <a:buNone/>
              <a:defRPr/>
            </a:pPr>
            <a:r>
              <a:rPr lang="en-US" sz="2400" b="1" dirty="0" smtClean="0">
                <a:solidFill>
                  <a:schemeClr val="accent1"/>
                </a:solidFill>
              </a:rPr>
              <a:t>2.      Jail-related Topics: </a:t>
            </a:r>
            <a:r>
              <a:rPr lang="en-US" sz="2400" dirty="0" smtClean="0"/>
              <a:t>no reviews</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304800" y="457200"/>
            <a:ext cx="8839200" cy="1524000"/>
          </a:xfrm>
        </p:spPr>
        <p:txBody>
          <a:bodyPr/>
          <a:lstStyle/>
          <a:p>
            <a:pPr eaLnBrk="1" hangingPunct="1"/>
            <a:r>
              <a:rPr lang="en-US" sz="2800" smtClean="0">
                <a:solidFill>
                  <a:schemeClr val="tx1"/>
                </a:solidFill>
              </a:rPr>
              <a:t>Evidence-Based Reviews in Adult Corrections: A Look at the Campbell Collaborative Collection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p:cTn id="24"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4">
                                            <p:txEl>
                                              <p:pRg st="4" end="4"/>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4">
                                            <p:txEl>
                                              <p:pRg st="5" end="5"/>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 calcmode="lin" valueType="num">
                                      <p:cBhvr>
                                        <p:cTn id="34"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35"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36" dur="1000"/>
                                        <p:tgtEl>
                                          <p:spTgt spid="4">
                                            <p:txEl>
                                              <p:pRg st="7" end="7"/>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p:cTn id="39"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40"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41" dur="1000"/>
                                        <p:tgtEl>
                                          <p:spTgt spid="4">
                                            <p:txEl>
                                              <p:pRg st="8" end="8"/>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p:cTn id="44"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p:cTn id="51" dur="1000" fill="hold"/>
                                        <p:tgtEl>
                                          <p:spTgt spid="4">
                                            <p:txEl>
                                              <p:pRg st="11" end="11"/>
                                            </p:txEl>
                                          </p:spTgt>
                                        </p:tgtEl>
                                        <p:attrNameLst>
                                          <p:attrName>ppt_w</p:attrName>
                                        </p:attrNameLst>
                                      </p:cBhvr>
                                      <p:tavLst>
                                        <p:tav tm="0">
                                          <p:val>
                                            <p:strVal val="#ppt_w*0.70"/>
                                          </p:val>
                                        </p:tav>
                                        <p:tav tm="100000">
                                          <p:val>
                                            <p:strVal val="#ppt_w"/>
                                          </p:val>
                                        </p:tav>
                                      </p:tavLst>
                                    </p:anim>
                                    <p:anim calcmode="lin" valueType="num">
                                      <p:cBhvr>
                                        <p:cTn id="52" dur="10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53"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a:xfrm>
            <a:off x="0" y="685800"/>
            <a:ext cx="9144000" cy="6172200"/>
          </a:xfrm>
        </p:spPr>
        <p:txBody>
          <a:bodyPr/>
          <a:lstStyle/>
          <a:p>
            <a:pPr marL="609600" indent="-609600" eaLnBrk="1" hangingPunct="1">
              <a:lnSpc>
                <a:spcPct val="80000"/>
              </a:lnSpc>
              <a:buFont typeface="Wingdings 2" pitchFamily="18" charset="2"/>
              <a:buNone/>
            </a:pPr>
            <a:r>
              <a:rPr lang="en-US" sz="2000" b="1" dirty="0" smtClean="0">
                <a:solidFill>
                  <a:schemeClr val="accent1"/>
                </a:solidFill>
                <a:latin typeface="SabonLT-Roman"/>
              </a:rPr>
              <a:t> </a:t>
            </a:r>
            <a:r>
              <a:rPr lang="en-US" sz="2400" b="1" dirty="0" smtClean="0">
                <a:solidFill>
                  <a:schemeClr val="accent1"/>
                </a:solidFill>
                <a:latin typeface="SabonLT-Roman"/>
              </a:rPr>
              <a:t>3.  </a:t>
            </a:r>
            <a:r>
              <a:rPr lang="en-US" sz="2400" b="1" dirty="0" smtClean="0">
                <a:solidFill>
                  <a:schemeClr val="tx1"/>
                </a:solidFill>
              </a:rPr>
              <a:t>Sentencing Topics</a:t>
            </a:r>
            <a:r>
              <a:rPr lang="en-US" sz="2400" b="1" dirty="0" smtClean="0">
                <a:solidFill>
                  <a:schemeClr val="accent1"/>
                </a:solidFill>
              </a:rPr>
              <a:t>: </a:t>
            </a:r>
          </a:p>
          <a:p>
            <a:pPr marL="976313" lvl="1" indent="-609600" eaLnBrk="1" hangingPunct="1">
              <a:lnSpc>
                <a:spcPct val="80000"/>
              </a:lnSpc>
              <a:buFont typeface="Wingdings" pitchFamily="2" charset="2"/>
              <a:buChar char="§"/>
            </a:pPr>
            <a:r>
              <a:rPr lang="en-US" sz="2000" b="1" dirty="0" smtClean="0">
                <a:solidFill>
                  <a:schemeClr val="tx1"/>
                </a:solidFill>
              </a:rPr>
              <a:t>2 reviews- </a:t>
            </a:r>
          </a:p>
          <a:p>
            <a:pPr marL="976313" lvl="1" indent="-609600" eaLnBrk="1" hangingPunct="1">
              <a:lnSpc>
                <a:spcPct val="80000"/>
              </a:lnSpc>
              <a:buFont typeface="Wingdings 2" pitchFamily="18" charset="2"/>
              <a:buNone/>
            </a:pPr>
            <a:endParaRPr lang="en-US" sz="800" dirty="0" smtClean="0"/>
          </a:p>
          <a:p>
            <a:pPr marL="976313" lvl="1" indent="-609600" eaLnBrk="1" hangingPunct="1">
              <a:lnSpc>
                <a:spcPct val="80000"/>
              </a:lnSpc>
              <a:buFont typeface="Wingdings 2" pitchFamily="18" charset="2"/>
              <a:buNone/>
            </a:pPr>
            <a:r>
              <a:rPr lang="en-US" sz="2000" i="1" dirty="0" smtClean="0">
                <a:solidFill>
                  <a:schemeClr val="tx1"/>
                </a:solidFill>
              </a:rPr>
              <a:t>Domestic Violence Interventions:</a:t>
            </a:r>
          </a:p>
          <a:p>
            <a:pPr marL="976313" lvl="1" indent="-609600" eaLnBrk="1" hangingPunct="1">
              <a:lnSpc>
                <a:spcPct val="80000"/>
              </a:lnSpc>
              <a:buFont typeface="Wingdings 2" pitchFamily="18" charset="2"/>
              <a:buNone/>
            </a:pPr>
            <a:r>
              <a:rPr lang="en-US" sz="2000" dirty="0" smtClean="0">
                <a:solidFill>
                  <a:schemeClr val="tx1"/>
                </a:solidFill>
              </a:rPr>
              <a:t>	by</a:t>
            </a:r>
            <a:r>
              <a:rPr lang="en-US" sz="2000" b="1" dirty="0" smtClean="0">
                <a:solidFill>
                  <a:schemeClr val="tx1"/>
                </a:solidFill>
              </a:rPr>
              <a:t> </a:t>
            </a:r>
            <a:r>
              <a:rPr lang="en-US" sz="2000" dirty="0" smtClean="0">
                <a:solidFill>
                  <a:schemeClr val="tx1"/>
                </a:solidFill>
              </a:rPr>
              <a:t>Lynette </a:t>
            </a:r>
            <a:r>
              <a:rPr lang="en-US" sz="2000" dirty="0" err="1" smtClean="0">
                <a:solidFill>
                  <a:schemeClr val="tx1"/>
                </a:solidFill>
              </a:rPr>
              <a:t>Feder</a:t>
            </a:r>
            <a:r>
              <a:rPr lang="en-US" sz="2000" dirty="0" smtClean="0">
                <a:solidFill>
                  <a:schemeClr val="tx1"/>
                </a:solidFill>
              </a:rPr>
              <a:t>, Sabrina Austin, David Wilson Published:  30.08.2008 </a:t>
            </a:r>
          </a:p>
          <a:p>
            <a:pPr marL="976313" lvl="1" indent="-609600" eaLnBrk="1" hangingPunct="1">
              <a:lnSpc>
                <a:spcPct val="80000"/>
              </a:lnSpc>
              <a:buFont typeface="Wingdings 2" pitchFamily="18" charset="2"/>
              <a:buNone/>
            </a:pPr>
            <a:endParaRPr lang="en-US" sz="2000" dirty="0" smtClean="0">
              <a:solidFill>
                <a:schemeClr val="tx1"/>
              </a:solidFill>
            </a:endParaRPr>
          </a:p>
          <a:p>
            <a:pPr marL="976313" lvl="1" indent="-609600" eaLnBrk="1" hangingPunct="1">
              <a:lnSpc>
                <a:spcPct val="80000"/>
              </a:lnSpc>
              <a:buFont typeface="Wingdings 2" pitchFamily="18" charset="2"/>
              <a:buNone/>
            </a:pPr>
            <a:r>
              <a:rPr lang="en-US" sz="2000" i="1" dirty="0" smtClean="0">
                <a:solidFill>
                  <a:schemeClr val="tx1"/>
                </a:solidFill>
              </a:rPr>
              <a:t>The Effects of Custodial vs. Non-Custodial Sentences on Re-Offending:</a:t>
            </a:r>
          </a:p>
          <a:p>
            <a:pPr marL="976313" lvl="1" indent="-609600" eaLnBrk="1" hangingPunct="1">
              <a:lnSpc>
                <a:spcPct val="80000"/>
              </a:lnSpc>
              <a:buFont typeface="Wingdings 2" pitchFamily="18" charset="2"/>
              <a:buNone/>
            </a:pPr>
            <a:r>
              <a:rPr lang="en-US" sz="2000" dirty="0" smtClean="0">
                <a:solidFill>
                  <a:schemeClr val="tx1"/>
                </a:solidFill>
              </a:rPr>
              <a:t>         </a:t>
            </a:r>
            <a:r>
              <a:rPr lang="en-US" sz="2000" dirty="0" err="1" smtClean="0">
                <a:solidFill>
                  <a:schemeClr val="tx1"/>
                </a:solidFill>
              </a:rPr>
              <a:t>byMartin</a:t>
            </a:r>
            <a:r>
              <a:rPr lang="en-US" sz="2000" dirty="0" smtClean="0">
                <a:solidFill>
                  <a:schemeClr val="tx1"/>
                </a:solidFill>
              </a:rPr>
              <a:t> </a:t>
            </a:r>
            <a:r>
              <a:rPr lang="en-US" sz="2000" dirty="0" err="1" smtClean="0">
                <a:solidFill>
                  <a:schemeClr val="tx1"/>
                </a:solidFill>
              </a:rPr>
              <a:t>Killias</a:t>
            </a:r>
            <a:r>
              <a:rPr lang="en-US" sz="2000" dirty="0" smtClean="0">
                <a:solidFill>
                  <a:schemeClr val="tx1"/>
                </a:solidFill>
              </a:rPr>
              <a:t>, Patrice </a:t>
            </a:r>
            <a:r>
              <a:rPr lang="en-US" sz="2000" dirty="0" err="1" smtClean="0">
                <a:solidFill>
                  <a:schemeClr val="tx1"/>
                </a:solidFill>
              </a:rPr>
              <a:t>Villettaz</a:t>
            </a:r>
            <a:r>
              <a:rPr lang="en-US" sz="2000" dirty="0" smtClean="0">
                <a:solidFill>
                  <a:schemeClr val="tx1"/>
                </a:solidFill>
              </a:rPr>
              <a:t>, Isabel </a:t>
            </a:r>
            <a:r>
              <a:rPr lang="en-US" sz="2000" dirty="0" err="1" smtClean="0">
                <a:solidFill>
                  <a:schemeClr val="tx1"/>
                </a:solidFill>
              </a:rPr>
              <a:t>ZoderPublished</a:t>
            </a:r>
            <a:r>
              <a:rPr lang="en-US" sz="2000" dirty="0" smtClean="0">
                <a:solidFill>
                  <a:schemeClr val="tx1"/>
                </a:solidFill>
              </a:rPr>
              <a:t>:  30.11.2006</a:t>
            </a:r>
          </a:p>
          <a:p>
            <a:pPr marL="609600" indent="-609600" eaLnBrk="1" hangingPunct="1">
              <a:lnSpc>
                <a:spcPct val="80000"/>
              </a:lnSpc>
              <a:buFont typeface="Wingdings 2" pitchFamily="18" charset="2"/>
              <a:buNone/>
            </a:pPr>
            <a:endParaRPr lang="en-US" sz="1800" b="1" dirty="0" smtClean="0"/>
          </a:p>
          <a:p>
            <a:pPr marL="609600" indent="-609600" eaLnBrk="1" hangingPunct="1">
              <a:lnSpc>
                <a:spcPct val="80000"/>
              </a:lnSpc>
              <a:buFont typeface="Wingdings 2" pitchFamily="18" charset="2"/>
              <a:buNone/>
            </a:pPr>
            <a:r>
              <a:rPr lang="en-US" sz="2400" b="1" dirty="0" smtClean="0"/>
              <a:t> </a:t>
            </a:r>
            <a:r>
              <a:rPr lang="en-US" sz="2400" b="1" dirty="0" smtClean="0">
                <a:solidFill>
                  <a:schemeClr val="accent1"/>
                </a:solidFill>
              </a:rPr>
              <a:t>4.  Community corrections topics:</a:t>
            </a:r>
          </a:p>
          <a:p>
            <a:pPr marL="976313" lvl="1" indent="-609600" eaLnBrk="1" hangingPunct="1">
              <a:lnSpc>
                <a:spcPct val="80000"/>
              </a:lnSpc>
              <a:buFont typeface="Wingdings 2" pitchFamily="18" charset="2"/>
              <a:buNone/>
            </a:pPr>
            <a:r>
              <a:rPr lang="en-US" sz="2200" b="1" dirty="0" smtClean="0"/>
              <a:t>     </a:t>
            </a:r>
            <a:r>
              <a:rPr lang="en-US" sz="1600" b="1" dirty="0" smtClean="0">
                <a:solidFill>
                  <a:schemeClr val="tx1"/>
                </a:solidFill>
              </a:rPr>
              <a:t>Traditional Probation: </a:t>
            </a:r>
            <a:r>
              <a:rPr lang="en-US" sz="1600" dirty="0" smtClean="0">
                <a:solidFill>
                  <a:schemeClr val="tx1"/>
                </a:solidFill>
              </a:rPr>
              <a:t>no reviews</a:t>
            </a:r>
          </a:p>
          <a:p>
            <a:pPr marL="1263650" lvl="2" indent="-533400" eaLnBrk="1" hangingPunct="1">
              <a:lnSpc>
                <a:spcPct val="80000"/>
              </a:lnSpc>
              <a:buFont typeface="Wingdings 2" pitchFamily="18" charset="2"/>
              <a:buNone/>
            </a:pPr>
            <a:r>
              <a:rPr lang="en-US" sz="1600" b="1" dirty="0" smtClean="0">
                <a:solidFill>
                  <a:schemeClr val="tx1"/>
                </a:solidFill>
              </a:rPr>
              <a:t>Intensive Probation Supervision: </a:t>
            </a:r>
            <a:r>
              <a:rPr lang="en-US" sz="1600" dirty="0" smtClean="0">
                <a:solidFill>
                  <a:schemeClr val="tx1"/>
                </a:solidFill>
              </a:rPr>
              <a:t>no reviews</a:t>
            </a:r>
          </a:p>
          <a:p>
            <a:pPr marL="1263650" lvl="2" indent="-533400" eaLnBrk="1" hangingPunct="1">
              <a:lnSpc>
                <a:spcPct val="80000"/>
              </a:lnSpc>
              <a:buFont typeface="Wingdings 2" pitchFamily="18" charset="2"/>
              <a:buNone/>
            </a:pPr>
            <a:r>
              <a:rPr lang="en-US" sz="1600" b="1" dirty="0" smtClean="0">
                <a:solidFill>
                  <a:schemeClr val="tx1"/>
                </a:solidFill>
              </a:rPr>
              <a:t>Electronic Monitoring/ House Arrest; </a:t>
            </a:r>
            <a:r>
              <a:rPr lang="en-US" sz="1600" dirty="0" smtClean="0">
                <a:solidFill>
                  <a:schemeClr val="tx1"/>
                </a:solidFill>
              </a:rPr>
              <a:t>1 protocol by Marc </a:t>
            </a:r>
            <a:r>
              <a:rPr lang="en-US" sz="1600" dirty="0" err="1" smtClean="0">
                <a:solidFill>
                  <a:schemeClr val="tx1"/>
                </a:solidFill>
              </a:rPr>
              <a:t>Renczemma</a:t>
            </a:r>
            <a:endParaRPr lang="en-US" sz="1600" dirty="0" smtClean="0">
              <a:solidFill>
                <a:schemeClr val="tx1"/>
              </a:solidFill>
            </a:endParaRPr>
          </a:p>
          <a:p>
            <a:pPr marL="1263650" lvl="2" indent="-533400" eaLnBrk="1" hangingPunct="1">
              <a:lnSpc>
                <a:spcPct val="80000"/>
              </a:lnSpc>
              <a:buFont typeface="Wingdings 2" pitchFamily="18" charset="2"/>
              <a:buNone/>
            </a:pPr>
            <a:r>
              <a:rPr lang="en-US" sz="1600" b="1" dirty="0" smtClean="0">
                <a:solidFill>
                  <a:schemeClr val="tx1"/>
                </a:solidFill>
              </a:rPr>
              <a:t>Day Reporting Centers: </a:t>
            </a:r>
            <a:r>
              <a:rPr lang="en-US" sz="1600" dirty="0" smtClean="0">
                <a:solidFill>
                  <a:schemeClr val="tx1"/>
                </a:solidFill>
              </a:rPr>
              <a:t>no reviews</a:t>
            </a:r>
          </a:p>
          <a:p>
            <a:pPr marL="1263650" lvl="2" indent="-533400" eaLnBrk="1" hangingPunct="1">
              <a:lnSpc>
                <a:spcPct val="80000"/>
              </a:lnSpc>
              <a:buFont typeface="Wingdings 2" pitchFamily="18" charset="2"/>
              <a:buNone/>
            </a:pPr>
            <a:r>
              <a:rPr lang="en-US" sz="1600" b="1" dirty="0" smtClean="0">
                <a:solidFill>
                  <a:schemeClr val="tx1"/>
                </a:solidFill>
              </a:rPr>
              <a:t>Community Service: no reviews</a:t>
            </a:r>
          </a:p>
          <a:p>
            <a:pPr marL="1263650" lvl="2" indent="-533400" eaLnBrk="1" hangingPunct="1">
              <a:lnSpc>
                <a:spcPct val="80000"/>
              </a:lnSpc>
              <a:buFont typeface="Wingdings 2" pitchFamily="18" charset="2"/>
              <a:buNone/>
            </a:pPr>
            <a:r>
              <a:rPr lang="en-US" sz="1600" b="1" dirty="0" smtClean="0">
                <a:solidFill>
                  <a:schemeClr val="tx1"/>
                </a:solidFill>
              </a:rPr>
              <a:t>Boot camps: </a:t>
            </a:r>
            <a:r>
              <a:rPr lang="en-US" sz="1600" dirty="0" smtClean="0">
                <a:solidFill>
                  <a:schemeClr val="tx1"/>
                </a:solidFill>
              </a:rPr>
              <a:t>David Wilson, Doris Layton </a:t>
            </a:r>
            <a:r>
              <a:rPr lang="en-US" sz="1600" dirty="0" err="1" smtClean="0">
                <a:solidFill>
                  <a:schemeClr val="tx1"/>
                </a:solidFill>
              </a:rPr>
              <a:t>MacKenzie</a:t>
            </a:r>
            <a:r>
              <a:rPr lang="en-US" sz="1600" dirty="0" smtClean="0">
                <a:solidFill>
                  <a:schemeClr val="tx1"/>
                </a:solidFill>
              </a:rPr>
              <a:t>, Fawn Ngo MitchellPublished:10.07.2005</a:t>
            </a:r>
            <a:endParaRPr lang="en-US" sz="1600" b="1" dirty="0" smtClean="0">
              <a:solidFill>
                <a:schemeClr val="tx1"/>
              </a:solidFill>
            </a:endParaRPr>
          </a:p>
          <a:p>
            <a:pPr marL="1263650" lvl="2" indent="-533400" eaLnBrk="1" hangingPunct="1">
              <a:lnSpc>
                <a:spcPct val="80000"/>
              </a:lnSpc>
              <a:buFont typeface="Wingdings 2" pitchFamily="18" charset="2"/>
              <a:buNone/>
            </a:pPr>
            <a:r>
              <a:rPr lang="en-US" sz="1600" b="1" dirty="0" smtClean="0">
                <a:solidFill>
                  <a:schemeClr val="tx1"/>
                </a:solidFill>
              </a:rPr>
              <a:t>Reentry: </a:t>
            </a:r>
            <a:r>
              <a:rPr lang="en-US" sz="1600" dirty="0" smtClean="0">
                <a:solidFill>
                  <a:schemeClr val="tx1"/>
                </a:solidFill>
              </a:rPr>
              <a:t>no reviews</a:t>
            </a:r>
          </a:p>
          <a:p>
            <a:pPr marL="1263650" lvl="2" indent="-533400" eaLnBrk="1" hangingPunct="1">
              <a:lnSpc>
                <a:spcPct val="80000"/>
              </a:lnSpc>
              <a:buFont typeface="Wingdings 2" pitchFamily="18" charset="2"/>
              <a:buNone/>
            </a:pPr>
            <a:r>
              <a:rPr lang="en-US" sz="1600" b="1" dirty="0" smtClean="0">
                <a:solidFill>
                  <a:schemeClr val="tx1"/>
                </a:solidFill>
              </a:rPr>
              <a:t>Residential Community Corrections: </a:t>
            </a:r>
            <a:r>
              <a:rPr lang="en-US" sz="1600" dirty="0" smtClean="0">
                <a:solidFill>
                  <a:schemeClr val="tx1"/>
                </a:solidFill>
              </a:rPr>
              <a:t>no reviews</a:t>
            </a:r>
          </a:p>
          <a:p>
            <a:pPr marL="1263650" lvl="2" indent="-533400" eaLnBrk="1" hangingPunct="1">
              <a:lnSpc>
                <a:spcPct val="80000"/>
              </a:lnSpc>
              <a:buFont typeface="Wingdings 2" pitchFamily="18" charset="2"/>
              <a:buNone/>
            </a:pPr>
            <a:r>
              <a:rPr lang="en-US" sz="1600" b="1" dirty="0" smtClean="0">
                <a:solidFill>
                  <a:schemeClr val="tx1"/>
                </a:solidFill>
              </a:rPr>
              <a:t>Other: </a:t>
            </a:r>
            <a:r>
              <a:rPr lang="en-US" sz="1600" dirty="0" smtClean="0">
                <a:solidFill>
                  <a:schemeClr val="tx1"/>
                </a:solidFill>
              </a:rPr>
              <a:t>1 review of non-custodial employment programs: </a:t>
            </a:r>
            <a:r>
              <a:rPr lang="en-US" sz="1600" b="1" dirty="0" smtClean="0">
                <a:solidFill>
                  <a:schemeClr val="tx1"/>
                </a:solidFill>
              </a:rPr>
              <a:t>Impact on recidivism rates of ex-offenders </a:t>
            </a:r>
            <a:r>
              <a:rPr lang="en-US" sz="1600" dirty="0" smtClean="0">
                <a:solidFill>
                  <a:schemeClr val="tx1"/>
                </a:solidFill>
              </a:rPr>
              <a:t>Christy A </a:t>
            </a:r>
            <a:r>
              <a:rPr lang="en-US" sz="1600" dirty="0" err="1" smtClean="0">
                <a:solidFill>
                  <a:schemeClr val="tx1"/>
                </a:solidFill>
              </a:rPr>
              <a:t>Visher</a:t>
            </a:r>
            <a:r>
              <a:rPr lang="en-US" sz="1600" dirty="0" smtClean="0">
                <a:solidFill>
                  <a:schemeClr val="tx1"/>
                </a:solidFill>
              </a:rPr>
              <a:t>, Mark B </a:t>
            </a:r>
            <a:r>
              <a:rPr lang="en-US" sz="1600" dirty="0" err="1" smtClean="0">
                <a:solidFill>
                  <a:schemeClr val="tx1"/>
                </a:solidFill>
              </a:rPr>
              <a:t>Coggeshall</a:t>
            </a:r>
            <a:r>
              <a:rPr lang="en-US" sz="1600" dirty="0" smtClean="0">
                <a:solidFill>
                  <a:schemeClr val="tx1"/>
                </a:solidFill>
              </a:rPr>
              <a:t>, Laura Winterfield03.07.2006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p:cTn id="17"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8">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 calcmode="lin" valueType="num">
                                      <p:cBhvr>
                                        <p:cTn id="22"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8">
                                            <p:txEl>
                                              <p:pRg st="4" end="4"/>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 calcmode="lin" valueType="num">
                                      <p:cBhvr>
                                        <p:cTn id="27" dur="1000" fill="hold"/>
                                        <p:tgtEl>
                                          <p:spTgt spid="8">
                                            <p:txEl>
                                              <p:pRg st="6" end="6"/>
                                            </p:txEl>
                                          </p:spTgt>
                                        </p:tgtEl>
                                        <p:attrNameLst>
                                          <p:attrName>ppt_w</p:attrName>
                                        </p:attrNameLst>
                                      </p:cBhvr>
                                      <p:tavLst>
                                        <p:tav tm="0">
                                          <p:val>
                                            <p:strVal val="#ppt_w*0.70"/>
                                          </p:val>
                                        </p:tav>
                                        <p:tav tm="100000">
                                          <p:val>
                                            <p:strVal val="#ppt_w"/>
                                          </p:val>
                                        </p:tav>
                                      </p:tavLst>
                                    </p:anim>
                                    <p:anim calcmode="lin" valueType="num">
                                      <p:cBhvr>
                                        <p:cTn id="28" dur="1000" fill="hold"/>
                                        <p:tgtEl>
                                          <p:spTgt spid="8">
                                            <p:txEl>
                                              <p:pRg st="6" end="6"/>
                                            </p:txEl>
                                          </p:spTgt>
                                        </p:tgtEl>
                                        <p:attrNameLst>
                                          <p:attrName>ppt_h</p:attrName>
                                        </p:attrNameLst>
                                      </p:cBhvr>
                                      <p:tavLst>
                                        <p:tav tm="0">
                                          <p:val>
                                            <p:strVal val="#ppt_h"/>
                                          </p:val>
                                        </p:tav>
                                        <p:tav tm="100000">
                                          <p:val>
                                            <p:strVal val="#ppt_h"/>
                                          </p:val>
                                        </p:tav>
                                      </p:tavLst>
                                    </p:anim>
                                    <p:animEffect transition="in" filter="fade">
                                      <p:cBhvr>
                                        <p:cTn id="29" dur="1000"/>
                                        <p:tgtEl>
                                          <p:spTgt spid="8">
                                            <p:txEl>
                                              <p:pRg st="6" end="6"/>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 calcmode="lin" valueType="num">
                                      <p:cBhvr>
                                        <p:cTn id="32" dur="1000" fill="hold"/>
                                        <p:tgtEl>
                                          <p:spTgt spid="8">
                                            <p:txEl>
                                              <p:pRg st="7" end="7"/>
                                            </p:txEl>
                                          </p:spTgt>
                                        </p:tgtEl>
                                        <p:attrNameLst>
                                          <p:attrName>ppt_w</p:attrName>
                                        </p:attrNameLst>
                                      </p:cBhvr>
                                      <p:tavLst>
                                        <p:tav tm="0">
                                          <p:val>
                                            <p:strVal val="#ppt_w*0.70"/>
                                          </p:val>
                                        </p:tav>
                                        <p:tav tm="100000">
                                          <p:val>
                                            <p:strVal val="#ppt_w"/>
                                          </p:val>
                                        </p:tav>
                                      </p:tavLst>
                                    </p:anim>
                                    <p:anim calcmode="lin" valueType="num">
                                      <p:cBhvr>
                                        <p:cTn id="33" dur="1000" fill="hold"/>
                                        <p:tgtEl>
                                          <p:spTgt spid="8">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8">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 calcmode="lin" valueType="num">
                                      <p:cBhvr>
                                        <p:cTn id="39" dur="1000" fill="hold"/>
                                        <p:tgtEl>
                                          <p:spTgt spid="8">
                                            <p:txEl>
                                              <p:pRg st="9" end="9"/>
                                            </p:txEl>
                                          </p:spTgt>
                                        </p:tgtEl>
                                        <p:attrNameLst>
                                          <p:attrName>ppt_w</p:attrName>
                                        </p:attrNameLst>
                                      </p:cBhvr>
                                      <p:tavLst>
                                        <p:tav tm="0">
                                          <p:val>
                                            <p:strVal val="#ppt_w*0.70"/>
                                          </p:val>
                                        </p:tav>
                                        <p:tav tm="100000">
                                          <p:val>
                                            <p:strVal val="#ppt_w"/>
                                          </p:val>
                                        </p:tav>
                                      </p:tavLst>
                                    </p:anim>
                                    <p:anim calcmode="lin" valueType="num">
                                      <p:cBhvr>
                                        <p:cTn id="40" dur="1000" fill="hold"/>
                                        <p:tgtEl>
                                          <p:spTgt spid="8">
                                            <p:txEl>
                                              <p:pRg st="9" end="9"/>
                                            </p:txEl>
                                          </p:spTgt>
                                        </p:tgtEl>
                                        <p:attrNameLst>
                                          <p:attrName>ppt_h</p:attrName>
                                        </p:attrNameLst>
                                      </p:cBhvr>
                                      <p:tavLst>
                                        <p:tav tm="0">
                                          <p:val>
                                            <p:strVal val="#ppt_h"/>
                                          </p:val>
                                        </p:tav>
                                        <p:tav tm="100000">
                                          <p:val>
                                            <p:strVal val="#ppt_h"/>
                                          </p:val>
                                        </p:tav>
                                      </p:tavLst>
                                    </p:anim>
                                    <p:animEffect transition="in" filter="fade">
                                      <p:cBhvr>
                                        <p:cTn id="41" dur="1000"/>
                                        <p:tgtEl>
                                          <p:spTgt spid="8">
                                            <p:txEl>
                                              <p:pRg st="9" end="9"/>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8">
                                            <p:txEl>
                                              <p:pRg st="10" end="10"/>
                                            </p:txEl>
                                          </p:spTgt>
                                        </p:tgtEl>
                                        <p:attrNameLst>
                                          <p:attrName>style.visibility</p:attrName>
                                        </p:attrNameLst>
                                      </p:cBhvr>
                                      <p:to>
                                        <p:strVal val="visible"/>
                                      </p:to>
                                    </p:set>
                                    <p:anim calcmode="lin" valueType="num">
                                      <p:cBhvr>
                                        <p:cTn id="44" dur="1000" fill="hold"/>
                                        <p:tgtEl>
                                          <p:spTgt spid="8">
                                            <p:txEl>
                                              <p:pRg st="10" end="10"/>
                                            </p:txEl>
                                          </p:spTgt>
                                        </p:tgtEl>
                                        <p:attrNameLst>
                                          <p:attrName>ppt_w</p:attrName>
                                        </p:attrNameLst>
                                      </p:cBhvr>
                                      <p:tavLst>
                                        <p:tav tm="0">
                                          <p:val>
                                            <p:strVal val="#ppt_w*0.70"/>
                                          </p:val>
                                        </p:tav>
                                        <p:tav tm="100000">
                                          <p:val>
                                            <p:strVal val="#ppt_w"/>
                                          </p:val>
                                        </p:tav>
                                      </p:tavLst>
                                    </p:anim>
                                    <p:anim calcmode="lin" valueType="num">
                                      <p:cBhvr>
                                        <p:cTn id="45" dur="1000" fill="hold"/>
                                        <p:tgtEl>
                                          <p:spTgt spid="8">
                                            <p:txEl>
                                              <p:pRg st="10" end="10"/>
                                            </p:txEl>
                                          </p:spTgt>
                                        </p:tgtEl>
                                        <p:attrNameLst>
                                          <p:attrName>ppt_h</p:attrName>
                                        </p:attrNameLst>
                                      </p:cBhvr>
                                      <p:tavLst>
                                        <p:tav tm="0">
                                          <p:val>
                                            <p:strVal val="#ppt_h"/>
                                          </p:val>
                                        </p:tav>
                                        <p:tav tm="100000">
                                          <p:val>
                                            <p:strVal val="#ppt_h"/>
                                          </p:val>
                                        </p:tav>
                                      </p:tavLst>
                                    </p:anim>
                                    <p:animEffect transition="in" filter="fade">
                                      <p:cBhvr>
                                        <p:cTn id="46" dur="1000"/>
                                        <p:tgtEl>
                                          <p:spTgt spid="8">
                                            <p:txEl>
                                              <p:pRg st="10" end="10"/>
                                            </p:txEl>
                                          </p:spTgt>
                                        </p:tgtEl>
                                      </p:cBhvr>
                                    </p:animEffect>
                                  </p:childTnLst>
                                </p:cTn>
                              </p:par>
                              <p:par>
                                <p:cTn id="47" presetID="55" presetClass="entr" presetSubtype="0" fill="hold" nodeType="withEffect">
                                  <p:stCondLst>
                                    <p:cond delay="0"/>
                                  </p:stCondLst>
                                  <p:childTnLst>
                                    <p:set>
                                      <p:cBhvr>
                                        <p:cTn id="48" dur="1" fill="hold">
                                          <p:stCondLst>
                                            <p:cond delay="0"/>
                                          </p:stCondLst>
                                        </p:cTn>
                                        <p:tgtEl>
                                          <p:spTgt spid="8">
                                            <p:txEl>
                                              <p:pRg st="11" end="11"/>
                                            </p:txEl>
                                          </p:spTgt>
                                        </p:tgtEl>
                                        <p:attrNameLst>
                                          <p:attrName>style.visibility</p:attrName>
                                        </p:attrNameLst>
                                      </p:cBhvr>
                                      <p:to>
                                        <p:strVal val="visible"/>
                                      </p:to>
                                    </p:set>
                                    <p:anim calcmode="lin" valueType="num">
                                      <p:cBhvr>
                                        <p:cTn id="49" dur="1000" fill="hold"/>
                                        <p:tgtEl>
                                          <p:spTgt spid="8">
                                            <p:txEl>
                                              <p:pRg st="11" end="11"/>
                                            </p:txEl>
                                          </p:spTgt>
                                        </p:tgtEl>
                                        <p:attrNameLst>
                                          <p:attrName>ppt_w</p:attrName>
                                        </p:attrNameLst>
                                      </p:cBhvr>
                                      <p:tavLst>
                                        <p:tav tm="0">
                                          <p:val>
                                            <p:strVal val="#ppt_w*0.70"/>
                                          </p:val>
                                        </p:tav>
                                        <p:tav tm="100000">
                                          <p:val>
                                            <p:strVal val="#ppt_w"/>
                                          </p:val>
                                        </p:tav>
                                      </p:tavLst>
                                    </p:anim>
                                    <p:anim calcmode="lin" valueType="num">
                                      <p:cBhvr>
                                        <p:cTn id="50" dur="1000" fill="hold"/>
                                        <p:tgtEl>
                                          <p:spTgt spid="8">
                                            <p:txEl>
                                              <p:pRg st="11" end="11"/>
                                            </p:txEl>
                                          </p:spTgt>
                                        </p:tgtEl>
                                        <p:attrNameLst>
                                          <p:attrName>ppt_h</p:attrName>
                                        </p:attrNameLst>
                                      </p:cBhvr>
                                      <p:tavLst>
                                        <p:tav tm="0">
                                          <p:val>
                                            <p:strVal val="#ppt_h"/>
                                          </p:val>
                                        </p:tav>
                                        <p:tav tm="100000">
                                          <p:val>
                                            <p:strVal val="#ppt_h"/>
                                          </p:val>
                                        </p:tav>
                                      </p:tavLst>
                                    </p:anim>
                                    <p:animEffect transition="in" filter="fade">
                                      <p:cBhvr>
                                        <p:cTn id="51" dur="1000"/>
                                        <p:tgtEl>
                                          <p:spTgt spid="8">
                                            <p:txEl>
                                              <p:pRg st="11" end="11"/>
                                            </p:txEl>
                                          </p:spTgt>
                                        </p:tgtEl>
                                      </p:cBhvr>
                                    </p:animEffect>
                                  </p:childTnLst>
                                </p:cTn>
                              </p:par>
                              <p:par>
                                <p:cTn id="52" presetID="55" presetClass="entr" presetSubtype="0" fill="hold" nodeType="withEffect">
                                  <p:stCondLst>
                                    <p:cond delay="0"/>
                                  </p:stCondLst>
                                  <p:childTnLst>
                                    <p:set>
                                      <p:cBhvr>
                                        <p:cTn id="53" dur="1" fill="hold">
                                          <p:stCondLst>
                                            <p:cond delay="0"/>
                                          </p:stCondLst>
                                        </p:cTn>
                                        <p:tgtEl>
                                          <p:spTgt spid="8">
                                            <p:txEl>
                                              <p:pRg st="12" end="12"/>
                                            </p:txEl>
                                          </p:spTgt>
                                        </p:tgtEl>
                                        <p:attrNameLst>
                                          <p:attrName>style.visibility</p:attrName>
                                        </p:attrNameLst>
                                      </p:cBhvr>
                                      <p:to>
                                        <p:strVal val="visible"/>
                                      </p:to>
                                    </p:set>
                                    <p:anim calcmode="lin" valueType="num">
                                      <p:cBhvr>
                                        <p:cTn id="54" dur="1000" fill="hold"/>
                                        <p:tgtEl>
                                          <p:spTgt spid="8">
                                            <p:txEl>
                                              <p:pRg st="12" end="12"/>
                                            </p:txEl>
                                          </p:spTgt>
                                        </p:tgtEl>
                                        <p:attrNameLst>
                                          <p:attrName>ppt_w</p:attrName>
                                        </p:attrNameLst>
                                      </p:cBhvr>
                                      <p:tavLst>
                                        <p:tav tm="0">
                                          <p:val>
                                            <p:strVal val="#ppt_w*0.70"/>
                                          </p:val>
                                        </p:tav>
                                        <p:tav tm="100000">
                                          <p:val>
                                            <p:strVal val="#ppt_w"/>
                                          </p:val>
                                        </p:tav>
                                      </p:tavLst>
                                    </p:anim>
                                    <p:anim calcmode="lin" valueType="num">
                                      <p:cBhvr>
                                        <p:cTn id="55" dur="1000" fill="hold"/>
                                        <p:tgtEl>
                                          <p:spTgt spid="8">
                                            <p:txEl>
                                              <p:pRg st="12" end="12"/>
                                            </p:txEl>
                                          </p:spTgt>
                                        </p:tgtEl>
                                        <p:attrNameLst>
                                          <p:attrName>ppt_h</p:attrName>
                                        </p:attrNameLst>
                                      </p:cBhvr>
                                      <p:tavLst>
                                        <p:tav tm="0">
                                          <p:val>
                                            <p:strVal val="#ppt_h"/>
                                          </p:val>
                                        </p:tav>
                                        <p:tav tm="100000">
                                          <p:val>
                                            <p:strVal val="#ppt_h"/>
                                          </p:val>
                                        </p:tav>
                                      </p:tavLst>
                                    </p:anim>
                                    <p:animEffect transition="in" filter="fade">
                                      <p:cBhvr>
                                        <p:cTn id="56" dur="1000"/>
                                        <p:tgtEl>
                                          <p:spTgt spid="8">
                                            <p:txEl>
                                              <p:pRg st="12" end="12"/>
                                            </p:txEl>
                                          </p:spTgt>
                                        </p:tgtEl>
                                      </p:cBhvr>
                                    </p:animEffect>
                                  </p:childTnLst>
                                </p:cTn>
                              </p:par>
                              <p:par>
                                <p:cTn id="57" presetID="55" presetClass="entr" presetSubtype="0" fill="hold" nodeType="with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anim calcmode="lin" valueType="num">
                                      <p:cBhvr>
                                        <p:cTn id="59" dur="1000" fill="hold"/>
                                        <p:tgtEl>
                                          <p:spTgt spid="8">
                                            <p:txEl>
                                              <p:pRg st="13" end="13"/>
                                            </p:txEl>
                                          </p:spTgt>
                                        </p:tgtEl>
                                        <p:attrNameLst>
                                          <p:attrName>ppt_w</p:attrName>
                                        </p:attrNameLst>
                                      </p:cBhvr>
                                      <p:tavLst>
                                        <p:tav tm="0">
                                          <p:val>
                                            <p:strVal val="#ppt_w*0.70"/>
                                          </p:val>
                                        </p:tav>
                                        <p:tav tm="100000">
                                          <p:val>
                                            <p:strVal val="#ppt_w"/>
                                          </p:val>
                                        </p:tav>
                                      </p:tavLst>
                                    </p:anim>
                                    <p:anim calcmode="lin" valueType="num">
                                      <p:cBhvr>
                                        <p:cTn id="60" dur="1000" fill="hold"/>
                                        <p:tgtEl>
                                          <p:spTgt spid="8">
                                            <p:txEl>
                                              <p:pRg st="13" end="13"/>
                                            </p:txEl>
                                          </p:spTgt>
                                        </p:tgtEl>
                                        <p:attrNameLst>
                                          <p:attrName>ppt_h</p:attrName>
                                        </p:attrNameLst>
                                      </p:cBhvr>
                                      <p:tavLst>
                                        <p:tav tm="0">
                                          <p:val>
                                            <p:strVal val="#ppt_h"/>
                                          </p:val>
                                        </p:tav>
                                        <p:tav tm="100000">
                                          <p:val>
                                            <p:strVal val="#ppt_h"/>
                                          </p:val>
                                        </p:tav>
                                      </p:tavLst>
                                    </p:anim>
                                    <p:animEffect transition="in" filter="fade">
                                      <p:cBhvr>
                                        <p:cTn id="61" dur="1000"/>
                                        <p:tgtEl>
                                          <p:spTgt spid="8">
                                            <p:txEl>
                                              <p:pRg st="13" end="13"/>
                                            </p:txEl>
                                          </p:spTgt>
                                        </p:tgtEl>
                                      </p:cBhvr>
                                    </p:animEffect>
                                  </p:childTnLst>
                                </p:cTn>
                              </p:par>
                              <p:par>
                                <p:cTn id="62" presetID="55" presetClass="entr" presetSubtype="0" fill="hold" nodeType="withEffect">
                                  <p:stCondLst>
                                    <p:cond delay="0"/>
                                  </p:stCondLst>
                                  <p:childTnLst>
                                    <p:set>
                                      <p:cBhvr>
                                        <p:cTn id="63" dur="1" fill="hold">
                                          <p:stCondLst>
                                            <p:cond delay="0"/>
                                          </p:stCondLst>
                                        </p:cTn>
                                        <p:tgtEl>
                                          <p:spTgt spid="8">
                                            <p:txEl>
                                              <p:pRg st="14" end="14"/>
                                            </p:txEl>
                                          </p:spTgt>
                                        </p:tgtEl>
                                        <p:attrNameLst>
                                          <p:attrName>style.visibility</p:attrName>
                                        </p:attrNameLst>
                                      </p:cBhvr>
                                      <p:to>
                                        <p:strVal val="visible"/>
                                      </p:to>
                                    </p:set>
                                    <p:anim calcmode="lin" valueType="num">
                                      <p:cBhvr>
                                        <p:cTn id="64" dur="1000" fill="hold"/>
                                        <p:tgtEl>
                                          <p:spTgt spid="8">
                                            <p:txEl>
                                              <p:pRg st="14" end="14"/>
                                            </p:txEl>
                                          </p:spTgt>
                                        </p:tgtEl>
                                        <p:attrNameLst>
                                          <p:attrName>ppt_w</p:attrName>
                                        </p:attrNameLst>
                                      </p:cBhvr>
                                      <p:tavLst>
                                        <p:tav tm="0">
                                          <p:val>
                                            <p:strVal val="#ppt_w*0.70"/>
                                          </p:val>
                                        </p:tav>
                                        <p:tav tm="100000">
                                          <p:val>
                                            <p:strVal val="#ppt_w"/>
                                          </p:val>
                                        </p:tav>
                                      </p:tavLst>
                                    </p:anim>
                                    <p:anim calcmode="lin" valueType="num">
                                      <p:cBhvr>
                                        <p:cTn id="65" dur="1000" fill="hold"/>
                                        <p:tgtEl>
                                          <p:spTgt spid="8">
                                            <p:txEl>
                                              <p:pRg st="14" end="14"/>
                                            </p:txEl>
                                          </p:spTgt>
                                        </p:tgtEl>
                                        <p:attrNameLst>
                                          <p:attrName>ppt_h</p:attrName>
                                        </p:attrNameLst>
                                      </p:cBhvr>
                                      <p:tavLst>
                                        <p:tav tm="0">
                                          <p:val>
                                            <p:strVal val="#ppt_h"/>
                                          </p:val>
                                        </p:tav>
                                        <p:tav tm="100000">
                                          <p:val>
                                            <p:strVal val="#ppt_h"/>
                                          </p:val>
                                        </p:tav>
                                      </p:tavLst>
                                    </p:anim>
                                    <p:animEffect transition="in" filter="fade">
                                      <p:cBhvr>
                                        <p:cTn id="66" dur="1000"/>
                                        <p:tgtEl>
                                          <p:spTgt spid="8">
                                            <p:txEl>
                                              <p:pRg st="14" end="14"/>
                                            </p:txEl>
                                          </p:spTgt>
                                        </p:tgtEl>
                                      </p:cBhvr>
                                    </p:animEffect>
                                  </p:childTnLst>
                                </p:cTn>
                              </p:par>
                              <p:par>
                                <p:cTn id="67" presetID="55" presetClass="entr" presetSubtype="0" fill="hold" nodeType="withEffect">
                                  <p:stCondLst>
                                    <p:cond delay="0"/>
                                  </p:stCondLst>
                                  <p:childTnLst>
                                    <p:set>
                                      <p:cBhvr>
                                        <p:cTn id="68" dur="1" fill="hold">
                                          <p:stCondLst>
                                            <p:cond delay="0"/>
                                          </p:stCondLst>
                                        </p:cTn>
                                        <p:tgtEl>
                                          <p:spTgt spid="8">
                                            <p:txEl>
                                              <p:pRg st="15" end="15"/>
                                            </p:txEl>
                                          </p:spTgt>
                                        </p:tgtEl>
                                        <p:attrNameLst>
                                          <p:attrName>style.visibility</p:attrName>
                                        </p:attrNameLst>
                                      </p:cBhvr>
                                      <p:to>
                                        <p:strVal val="visible"/>
                                      </p:to>
                                    </p:set>
                                    <p:anim calcmode="lin" valueType="num">
                                      <p:cBhvr>
                                        <p:cTn id="69" dur="1000" fill="hold"/>
                                        <p:tgtEl>
                                          <p:spTgt spid="8">
                                            <p:txEl>
                                              <p:pRg st="15" end="15"/>
                                            </p:txEl>
                                          </p:spTgt>
                                        </p:tgtEl>
                                        <p:attrNameLst>
                                          <p:attrName>ppt_w</p:attrName>
                                        </p:attrNameLst>
                                      </p:cBhvr>
                                      <p:tavLst>
                                        <p:tav tm="0">
                                          <p:val>
                                            <p:strVal val="#ppt_w*0.70"/>
                                          </p:val>
                                        </p:tav>
                                        <p:tav tm="100000">
                                          <p:val>
                                            <p:strVal val="#ppt_w"/>
                                          </p:val>
                                        </p:tav>
                                      </p:tavLst>
                                    </p:anim>
                                    <p:anim calcmode="lin" valueType="num">
                                      <p:cBhvr>
                                        <p:cTn id="70" dur="1000" fill="hold"/>
                                        <p:tgtEl>
                                          <p:spTgt spid="8">
                                            <p:txEl>
                                              <p:pRg st="15" end="15"/>
                                            </p:txEl>
                                          </p:spTgt>
                                        </p:tgtEl>
                                        <p:attrNameLst>
                                          <p:attrName>ppt_h</p:attrName>
                                        </p:attrNameLst>
                                      </p:cBhvr>
                                      <p:tavLst>
                                        <p:tav tm="0">
                                          <p:val>
                                            <p:strVal val="#ppt_h"/>
                                          </p:val>
                                        </p:tav>
                                        <p:tav tm="100000">
                                          <p:val>
                                            <p:strVal val="#ppt_h"/>
                                          </p:val>
                                        </p:tav>
                                      </p:tavLst>
                                    </p:anim>
                                    <p:animEffect transition="in" filter="fade">
                                      <p:cBhvr>
                                        <p:cTn id="71" dur="1000"/>
                                        <p:tgtEl>
                                          <p:spTgt spid="8">
                                            <p:txEl>
                                              <p:pRg st="15" end="15"/>
                                            </p:txEl>
                                          </p:spTgt>
                                        </p:tgtEl>
                                      </p:cBhvr>
                                    </p:animEffect>
                                  </p:childTnLst>
                                </p:cTn>
                              </p:par>
                              <p:par>
                                <p:cTn id="72" presetID="55" presetClass="entr" presetSubtype="0" fill="hold" nodeType="withEffect">
                                  <p:stCondLst>
                                    <p:cond delay="0"/>
                                  </p:stCondLst>
                                  <p:childTnLst>
                                    <p:set>
                                      <p:cBhvr>
                                        <p:cTn id="73" dur="1" fill="hold">
                                          <p:stCondLst>
                                            <p:cond delay="0"/>
                                          </p:stCondLst>
                                        </p:cTn>
                                        <p:tgtEl>
                                          <p:spTgt spid="8">
                                            <p:txEl>
                                              <p:pRg st="16" end="16"/>
                                            </p:txEl>
                                          </p:spTgt>
                                        </p:tgtEl>
                                        <p:attrNameLst>
                                          <p:attrName>style.visibility</p:attrName>
                                        </p:attrNameLst>
                                      </p:cBhvr>
                                      <p:to>
                                        <p:strVal val="visible"/>
                                      </p:to>
                                    </p:set>
                                    <p:anim calcmode="lin" valueType="num">
                                      <p:cBhvr>
                                        <p:cTn id="74" dur="1000" fill="hold"/>
                                        <p:tgtEl>
                                          <p:spTgt spid="8">
                                            <p:txEl>
                                              <p:pRg st="16" end="16"/>
                                            </p:txEl>
                                          </p:spTgt>
                                        </p:tgtEl>
                                        <p:attrNameLst>
                                          <p:attrName>ppt_w</p:attrName>
                                        </p:attrNameLst>
                                      </p:cBhvr>
                                      <p:tavLst>
                                        <p:tav tm="0">
                                          <p:val>
                                            <p:strVal val="#ppt_w*0.70"/>
                                          </p:val>
                                        </p:tav>
                                        <p:tav tm="100000">
                                          <p:val>
                                            <p:strVal val="#ppt_w"/>
                                          </p:val>
                                        </p:tav>
                                      </p:tavLst>
                                    </p:anim>
                                    <p:anim calcmode="lin" valueType="num">
                                      <p:cBhvr>
                                        <p:cTn id="75" dur="1000" fill="hold"/>
                                        <p:tgtEl>
                                          <p:spTgt spid="8">
                                            <p:txEl>
                                              <p:pRg st="16" end="16"/>
                                            </p:txEl>
                                          </p:spTgt>
                                        </p:tgtEl>
                                        <p:attrNameLst>
                                          <p:attrName>ppt_h</p:attrName>
                                        </p:attrNameLst>
                                      </p:cBhvr>
                                      <p:tavLst>
                                        <p:tav tm="0">
                                          <p:val>
                                            <p:strVal val="#ppt_h"/>
                                          </p:val>
                                        </p:tav>
                                        <p:tav tm="100000">
                                          <p:val>
                                            <p:strVal val="#ppt_h"/>
                                          </p:val>
                                        </p:tav>
                                      </p:tavLst>
                                    </p:anim>
                                    <p:animEffect transition="in" filter="fade">
                                      <p:cBhvr>
                                        <p:cTn id="76" dur="1000"/>
                                        <p:tgtEl>
                                          <p:spTgt spid="8">
                                            <p:txEl>
                                              <p:pRg st="16" end="16"/>
                                            </p:txEl>
                                          </p:spTgt>
                                        </p:tgtEl>
                                      </p:cBhvr>
                                    </p:animEffect>
                                  </p:childTnLst>
                                </p:cTn>
                              </p:par>
                              <p:par>
                                <p:cTn id="77" presetID="55" presetClass="entr" presetSubtype="0" fill="hold" nodeType="withEffect">
                                  <p:stCondLst>
                                    <p:cond delay="0"/>
                                  </p:stCondLst>
                                  <p:childTnLst>
                                    <p:set>
                                      <p:cBhvr>
                                        <p:cTn id="78" dur="1" fill="hold">
                                          <p:stCondLst>
                                            <p:cond delay="0"/>
                                          </p:stCondLst>
                                        </p:cTn>
                                        <p:tgtEl>
                                          <p:spTgt spid="8">
                                            <p:txEl>
                                              <p:pRg st="17" end="17"/>
                                            </p:txEl>
                                          </p:spTgt>
                                        </p:tgtEl>
                                        <p:attrNameLst>
                                          <p:attrName>style.visibility</p:attrName>
                                        </p:attrNameLst>
                                      </p:cBhvr>
                                      <p:to>
                                        <p:strVal val="visible"/>
                                      </p:to>
                                    </p:set>
                                    <p:anim calcmode="lin" valueType="num">
                                      <p:cBhvr>
                                        <p:cTn id="79" dur="1000" fill="hold"/>
                                        <p:tgtEl>
                                          <p:spTgt spid="8">
                                            <p:txEl>
                                              <p:pRg st="17" end="17"/>
                                            </p:txEl>
                                          </p:spTgt>
                                        </p:tgtEl>
                                        <p:attrNameLst>
                                          <p:attrName>ppt_w</p:attrName>
                                        </p:attrNameLst>
                                      </p:cBhvr>
                                      <p:tavLst>
                                        <p:tav tm="0">
                                          <p:val>
                                            <p:strVal val="#ppt_w*0.70"/>
                                          </p:val>
                                        </p:tav>
                                        <p:tav tm="100000">
                                          <p:val>
                                            <p:strVal val="#ppt_w"/>
                                          </p:val>
                                        </p:tav>
                                      </p:tavLst>
                                    </p:anim>
                                    <p:anim calcmode="lin" valueType="num">
                                      <p:cBhvr>
                                        <p:cTn id="80" dur="1000" fill="hold"/>
                                        <p:tgtEl>
                                          <p:spTgt spid="8">
                                            <p:txEl>
                                              <p:pRg st="17" end="17"/>
                                            </p:txEl>
                                          </p:spTgt>
                                        </p:tgtEl>
                                        <p:attrNameLst>
                                          <p:attrName>ppt_h</p:attrName>
                                        </p:attrNameLst>
                                      </p:cBhvr>
                                      <p:tavLst>
                                        <p:tav tm="0">
                                          <p:val>
                                            <p:strVal val="#ppt_h"/>
                                          </p:val>
                                        </p:tav>
                                        <p:tav tm="100000">
                                          <p:val>
                                            <p:strVal val="#ppt_h"/>
                                          </p:val>
                                        </p:tav>
                                      </p:tavLst>
                                    </p:anim>
                                    <p:animEffect transition="in" filter="fade">
                                      <p:cBhvr>
                                        <p:cTn id="81" dur="1000"/>
                                        <p:tgtEl>
                                          <p:spTgt spid="8">
                                            <p:txEl>
                                              <p:pRg st="17" end="17"/>
                                            </p:txEl>
                                          </p:spTgt>
                                        </p:tgtEl>
                                      </p:cBhvr>
                                    </p:animEffect>
                                  </p:childTnLst>
                                </p:cTn>
                              </p:par>
                              <p:par>
                                <p:cTn id="82" presetID="55" presetClass="entr" presetSubtype="0" fill="hold" nodeType="withEffect">
                                  <p:stCondLst>
                                    <p:cond delay="0"/>
                                  </p:stCondLst>
                                  <p:childTnLst>
                                    <p:set>
                                      <p:cBhvr>
                                        <p:cTn id="83" dur="1" fill="hold">
                                          <p:stCondLst>
                                            <p:cond delay="0"/>
                                          </p:stCondLst>
                                        </p:cTn>
                                        <p:tgtEl>
                                          <p:spTgt spid="8">
                                            <p:txEl>
                                              <p:pRg st="18" end="18"/>
                                            </p:txEl>
                                          </p:spTgt>
                                        </p:tgtEl>
                                        <p:attrNameLst>
                                          <p:attrName>style.visibility</p:attrName>
                                        </p:attrNameLst>
                                      </p:cBhvr>
                                      <p:to>
                                        <p:strVal val="visible"/>
                                      </p:to>
                                    </p:set>
                                    <p:anim calcmode="lin" valueType="num">
                                      <p:cBhvr>
                                        <p:cTn id="84" dur="1000" fill="hold"/>
                                        <p:tgtEl>
                                          <p:spTgt spid="8">
                                            <p:txEl>
                                              <p:pRg st="18" end="18"/>
                                            </p:txEl>
                                          </p:spTgt>
                                        </p:tgtEl>
                                        <p:attrNameLst>
                                          <p:attrName>ppt_w</p:attrName>
                                        </p:attrNameLst>
                                      </p:cBhvr>
                                      <p:tavLst>
                                        <p:tav tm="0">
                                          <p:val>
                                            <p:strVal val="#ppt_w*0.70"/>
                                          </p:val>
                                        </p:tav>
                                        <p:tav tm="100000">
                                          <p:val>
                                            <p:strVal val="#ppt_w"/>
                                          </p:val>
                                        </p:tav>
                                      </p:tavLst>
                                    </p:anim>
                                    <p:anim calcmode="lin" valueType="num">
                                      <p:cBhvr>
                                        <p:cTn id="85" dur="1000" fill="hold"/>
                                        <p:tgtEl>
                                          <p:spTgt spid="8">
                                            <p:txEl>
                                              <p:pRg st="18" end="18"/>
                                            </p:txEl>
                                          </p:spTgt>
                                        </p:tgtEl>
                                        <p:attrNameLst>
                                          <p:attrName>ppt_h</p:attrName>
                                        </p:attrNameLst>
                                      </p:cBhvr>
                                      <p:tavLst>
                                        <p:tav tm="0">
                                          <p:val>
                                            <p:strVal val="#ppt_h"/>
                                          </p:val>
                                        </p:tav>
                                        <p:tav tm="100000">
                                          <p:val>
                                            <p:strVal val="#ppt_h"/>
                                          </p:val>
                                        </p:tav>
                                      </p:tavLst>
                                    </p:anim>
                                    <p:animEffect transition="in" filter="fade">
                                      <p:cBhvr>
                                        <p:cTn id="86" dur="1000"/>
                                        <p:tgtEl>
                                          <p:spTgt spid="8">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p:cNvSpPr>
          <p:nvPr>
            <p:ph idx="1"/>
          </p:nvPr>
        </p:nvSpPr>
        <p:spPr>
          <a:xfrm>
            <a:off x="381000" y="1828800"/>
            <a:ext cx="8229600" cy="4821238"/>
          </a:xfrm>
        </p:spPr>
        <p:txBody>
          <a:bodyPr/>
          <a:lstStyle/>
          <a:p>
            <a:pPr eaLnBrk="1" hangingPunct="1">
              <a:lnSpc>
                <a:spcPct val="90000"/>
              </a:lnSpc>
              <a:buClr>
                <a:schemeClr val="accent1"/>
              </a:buClr>
              <a:buFont typeface="Wingdings" pitchFamily="2" charset="2"/>
              <a:buChar char="§"/>
            </a:pPr>
            <a:r>
              <a:rPr lang="en-US" sz="2400" b="1" smtClean="0">
                <a:solidFill>
                  <a:schemeClr val="accent1"/>
                </a:solidFill>
              </a:rPr>
              <a:t>Evidence-based review</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400" smtClean="0">
                <a:solidFill>
                  <a:schemeClr val="tx1"/>
                </a:solidFill>
              </a:rPr>
              <a:t>Renzema and Mayo-Wilson(2005) reviewed over 119 studies of the effects of electronic monitoring programs, but only 19 of these studies met even minimum review standards( 7 focused on low risk and 12 on high risk offenders). Findings were inconclusive and the authors recommend that we consider other options.</a:t>
            </a:r>
          </a:p>
          <a:p>
            <a:pPr lvl="1" eaLnBrk="1" hangingPunct="1">
              <a:lnSpc>
                <a:spcPct val="90000"/>
              </a:lnSpc>
              <a:buClr>
                <a:schemeClr val="accent1"/>
              </a:buClr>
              <a:buFont typeface="Georgia" pitchFamily="18" charset="0"/>
              <a:buNone/>
            </a:pPr>
            <a:endParaRPr lang="en-US" sz="800" smtClean="0">
              <a:solidFill>
                <a:schemeClr val="tx1"/>
              </a:solidFill>
            </a:endParaRPr>
          </a:p>
          <a:p>
            <a:pPr eaLnBrk="1" hangingPunct="1">
              <a:lnSpc>
                <a:spcPct val="90000"/>
              </a:lnSpc>
              <a:buClr>
                <a:schemeClr val="accent1"/>
              </a:buClr>
              <a:buFont typeface="Wingdings" pitchFamily="2" charset="2"/>
              <a:buChar char="§"/>
            </a:pPr>
            <a:r>
              <a:rPr lang="en-US" sz="2400" b="1" smtClean="0">
                <a:solidFill>
                  <a:schemeClr val="accent1"/>
                </a:solidFill>
              </a:rPr>
              <a:t>New Quasi-experimental Research</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400" smtClean="0">
                <a:solidFill>
                  <a:schemeClr val="tx1"/>
                </a:solidFill>
              </a:rPr>
              <a:t>On the impact of electronic monitoring in Florida by Bales( 2010) reveals that electronic monitoring (both GPS and RF) had a significant recidivism reduction effect.</a:t>
            </a:r>
          </a:p>
        </p:txBody>
      </p:sp>
      <p:sp>
        <p:nvSpPr>
          <p:cNvPr id="113666" name="Rectangle 2"/>
          <p:cNvSpPr>
            <a:spLocks noGrp="1"/>
          </p:cNvSpPr>
          <p:nvPr>
            <p:ph type="title"/>
          </p:nvPr>
        </p:nvSpPr>
        <p:spPr>
          <a:xfrm>
            <a:off x="457200" y="685800"/>
            <a:ext cx="8229600" cy="1066800"/>
          </a:xfrm>
        </p:spPr>
        <p:txBody>
          <a:bodyPr/>
          <a:lstStyle/>
          <a:p>
            <a:pPr eaLnBrk="1" hangingPunct="1"/>
            <a:r>
              <a:rPr lang="en-US" sz="3000" b="1" smtClean="0">
                <a:solidFill>
                  <a:schemeClr val="tx1"/>
                </a:solidFill>
              </a:rPr>
              <a:t>Evaluation Research On Electronic Monitoring: A Technology in Search of a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1000"/>
                                        <p:tgtEl>
                                          <p:spTgt spid="113666"/>
                                        </p:tgtEl>
                                      </p:cBhvr>
                                    </p:animEffect>
                                    <p:anim calcmode="lin" valueType="num">
                                      <p:cBhvr>
                                        <p:cTn id="8" dur="1000" fill="hold"/>
                                        <p:tgtEl>
                                          <p:spTgt spid="113666"/>
                                        </p:tgtEl>
                                        <p:attrNameLst>
                                          <p:attrName>ppt_x</p:attrName>
                                        </p:attrNameLst>
                                      </p:cBhvr>
                                      <p:tavLst>
                                        <p:tav tm="0">
                                          <p:val>
                                            <p:strVal val="#ppt_x"/>
                                          </p:val>
                                        </p:tav>
                                        <p:tav tm="100000">
                                          <p:val>
                                            <p:strVal val="#ppt_x"/>
                                          </p:val>
                                        </p:tav>
                                      </p:tavLst>
                                    </p:anim>
                                    <p:anim calcmode="lin" valueType="num">
                                      <p:cBhvr>
                                        <p:cTn id="9" dur="1000" fill="hold"/>
                                        <p:tgtEl>
                                          <p:spTgt spid="1136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3667">
                                            <p:txEl>
                                              <p:pRg st="0" end="0"/>
                                            </p:txEl>
                                          </p:spTgt>
                                        </p:tgtEl>
                                        <p:attrNameLst>
                                          <p:attrName>style.visibility</p:attrName>
                                        </p:attrNameLst>
                                      </p:cBhvr>
                                      <p:to>
                                        <p:strVal val="visible"/>
                                      </p:to>
                                    </p:set>
                                    <p:animEffect transition="in" filter="fade">
                                      <p:cBhvr>
                                        <p:cTn id="14" dur="1000"/>
                                        <p:tgtEl>
                                          <p:spTgt spid="113667">
                                            <p:txEl>
                                              <p:pRg st="0" end="0"/>
                                            </p:txEl>
                                          </p:spTgt>
                                        </p:tgtEl>
                                      </p:cBhvr>
                                    </p:animEffect>
                                    <p:anim calcmode="lin" valueType="num">
                                      <p:cBhvr>
                                        <p:cTn id="15"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3667">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Effect transition="in" filter="fade">
                                      <p:cBhvr>
                                        <p:cTn id="19" dur="1000"/>
                                        <p:tgtEl>
                                          <p:spTgt spid="113667">
                                            <p:txEl>
                                              <p:pRg st="1" end="1"/>
                                            </p:txEl>
                                          </p:spTgt>
                                        </p:tgtEl>
                                      </p:cBhvr>
                                    </p:animEffect>
                                    <p:anim calcmode="lin" valueType="num">
                                      <p:cBhvr>
                                        <p:cTn id="20"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3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13667">
                                            <p:txEl>
                                              <p:pRg st="3" end="3"/>
                                            </p:txEl>
                                          </p:spTgt>
                                        </p:tgtEl>
                                        <p:attrNameLst>
                                          <p:attrName>style.visibility</p:attrName>
                                        </p:attrNameLst>
                                      </p:cBhvr>
                                      <p:to>
                                        <p:strVal val="visible"/>
                                      </p:to>
                                    </p:set>
                                    <p:animEffect transition="in" filter="fade">
                                      <p:cBhvr>
                                        <p:cTn id="26" dur="1000"/>
                                        <p:tgtEl>
                                          <p:spTgt spid="113667">
                                            <p:txEl>
                                              <p:pRg st="3" end="3"/>
                                            </p:txEl>
                                          </p:spTgt>
                                        </p:tgtEl>
                                      </p:cBhvr>
                                    </p:animEffect>
                                    <p:anim calcmode="lin" valueType="num">
                                      <p:cBhvr>
                                        <p:cTn id="27" dur="10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3667">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13667">
                                            <p:txEl>
                                              <p:pRg st="4" end="4"/>
                                            </p:txEl>
                                          </p:spTgt>
                                        </p:tgtEl>
                                        <p:attrNameLst>
                                          <p:attrName>style.visibility</p:attrName>
                                        </p:attrNameLst>
                                      </p:cBhvr>
                                      <p:to>
                                        <p:strVal val="visible"/>
                                      </p:to>
                                    </p:set>
                                    <p:animEffect transition="in" filter="fade">
                                      <p:cBhvr>
                                        <p:cTn id="31" dur="1000"/>
                                        <p:tgtEl>
                                          <p:spTgt spid="113667">
                                            <p:txEl>
                                              <p:pRg st="4" end="4"/>
                                            </p:txEl>
                                          </p:spTgt>
                                        </p:tgtEl>
                                      </p:cBhvr>
                                    </p:animEffect>
                                    <p:anim calcmode="lin" valueType="num">
                                      <p:cBhvr>
                                        <p:cTn id="32" dur="10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36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p:cNvSpPr>
          <p:nvPr>
            <p:ph idx="1"/>
          </p:nvPr>
        </p:nvSpPr>
        <p:spPr>
          <a:xfrm>
            <a:off x="457200" y="1981200"/>
            <a:ext cx="8229600" cy="4592638"/>
          </a:xfrm>
        </p:spPr>
        <p:txBody>
          <a:bodyPr/>
          <a:lstStyle/>
          <a:p>
            <a:pPr eaLnBrk="1" hangingPunct="1">
              <a:lnSpc>
                <a:spcPct val="90000"/>
              </a:lnSpc>
              <a:buClr>
                <a:schemeClr val="accent1"/>
              </a:buClr>
              <a:buFont typeface="Wingdings" pitchFamily="2" charset="2"/>
              <a:buChar char="§"/>
            </a:pPr>
            <a:r>
              <a:rPr lang="en-US" sz="2400" b="1" smtClean="0">
                <a:solidFill>
                  <a:schemeClr val="accent1"/>
                </a:solidFill>
              </a:rPr>
              <a:t>Prison Treatment</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200" smtClean="0">
                <a:solidFill>
                  <a:schemeClr val="tx1"/>
                </a:solidFill>
              </a:rPr>
              <a:t>Several studies reveal significant, but modest reductions in  subsequent recidivism( 10% during 1 year following release) among offenders receiving various forms of  treatment-related programs while in prison.</a:t>
            </a:r>
          </a:p>
          <a:p>
            <a:pPr lvl="1" eaLnBrk="1" hangingPunct="1">
              <a:lnSpc>
                <a:spcPct val="90000"/>
              </a:lnSpc>
              <a:buClr>
                <a:schemeClr val="accent1"/>
              </a:buClr>
              <a:buFont typeface="Wingdings" pitchFamily="2" charset="2"/>
              <a:buChar char="§"/>
            </a:pPr>
            <a:endParaRPr lang="en-US" sz="2200" smtClean="0"/>
          </a:p>
          <a:p>
            <a:pPr eaLnBrk="1" hangingPunct="1">
              <a:lnSpc>
                <a:spcPct val="90000"/>
              </a:lnSpc>
              <a:buClr>
                <a:schemeClr val="accent1"/>
              </a:buClr>
              <a:buFont typeface="Wingdings" pitchFamily="2" charset="2"/>
              <a:buChar char="§"/>
            </a:pPr>
            <a:r>
              <a:rPr lang="en-US" sz="2400" b="1" smtClean="0">
                <a:solidFill>
                  <a:schemeClr val="accent1"/>
                </a:solidFill>
              </a:rPr>
              <a:t>Community Treatment</a:t>
            </a:r>
            <a:endParaRPr lang="en-US" sz="2400" smtClean="0">
              <a:solidFill>
                <a:schemeClr val="accent1"/>
              </a:solidFill>
            </a:endParaRPr>
          </a:p>
          <a:p>
            <a:pPr lvl="1" eaLnBrk="1" hangingPunct="1">
              <a:lnSpc>
                <a:spcPct val="90000"/>
              </a:lnSpc>
              <a:buClr>
                <a:schemeClr val="accent1"/>
              </a:buClr>
              <a:buFont typeface="Wingdings" pitchFamily="2" charset="2"/>
              <a:buChar char="§"/>
            </a:pPr>
            <a:r>
              <a:rPr lang="en-US" sz="2200" smtClean="0">
                <a:solidFill>
                  <a:schemeClr val="tx1"/>
                </a:solidFill>
              </a:rPr>
              <a:t>Similar findings reported for offenders receiving treatment for drug problems in community settings.</a:t>
            </a:r>
          </a:p>
          <a:p>
            <a:pPr lvl="1" eaLnBrk="1" hangingPunct="1">
              <a:lnSpc>
                <a:spcPct val="90000"/>
              </a:lnSpc>
              <a:buClr>
                <a:schemeClr val="accent1"/>
              </a:buClr>
              <a:buFont typeface="Wingdings" pitchFamily="2" charset="2"/>
              <a:buChar char="§"/>
            </a:pPr>
            <a:r>
              <a:rPr lang="en-US" sz="2200" smtClean="0">
                <a:solidFill>
                  <a:schemeClr val="tx1"/>
                </a:solidFill>
              </a:rPr>
              <a:t>These findings have been questioned by critics who point out that the majority of programs showing positive effects were conducted by the program developer.</a:t>
            </a:r>
          </a:p>
        </p:txBody>
      </p:sp>
      <p:sp>
        <p:nvSpPr>
          <p:cNvPr id="114690" name="Rectangle 2"/>
          <p:cNvSpPr>
            <a:spLocks noGrp="1"/>
          </p:cNvSpPr>
          <p:nvPr>
            <p:ph type="title"/>
          </p:nvPr>
        </p:nvSpPr>
        <p:spPr>
          <a:xfrm>
            <a:off x="457200" y="609600"/>
            <a:ext cx="8229600" cy="1066800"/>
          </a:xfrm>
        </p:spPr>
        <p:txBody>
          <a:bodyPr>
            <a:normAutofit fontScale="90000"/>
          </a:bodyPr>
          <a:lstStyle/>
          <a:p>
            <a:pPr eaLnBrk="1" hangingPunct="1"/>
            <a:r>
              <a:rPr lang="en-US" sz="3600" smtClean="0">
                <a:solidFill>
                  <a:schemeClr val="tx1"/>
                </a:solidFill>
              </a:rPr>
              <a:t>Evaluation Research on Treatment in Institutional and Community Settings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1000"/>
                                        <p:tgtEl>
                                          <p:spTgt spid="114690"/>
                                        </p:tgtEl>
                                      </p:cBhvr>
                                    </p:animEffect>
                                    <p:anim calcmode="lin" valueType="num">
                                      <p:cBhvr>
                                        <p:cTn id="8" dur="1000" fill="hold"/>
                                        <p:tgtEl>
                                          <p:spTgt spid="114690"/>
                                        </p:tgtEl>
                                        <p:attrNameLst>
                                          <p:attrName>ppt_x</p:attrName>
                                        </p:attrNameLst>
                                      </p:cBhvr>
                                      <p:tavLst>
                                        <p:tav tm="0">
                                          <p:val>
                                            <p:strVal val="#ppt_x"/>
                                          </p:val>
                                        </p:tav>
                                        <p:tav tm="100000">
                                          <p:val>
                                            <p:strVal val="#ppt_x"/>
                                          </p:val>
                                        </p:tav>
                                      </p:tavLst>
                                    </p:anim>
                                    <p:anim calcmode="lin" valueType="num">
                                      <p:cBhvr>
                                        <p:cTn id="9" dur="1000" fill="hold"/>
                                        <p:tgtEl>
                                          <p:spTgt spid="1146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4691">
                                            <p:txEl>
                                              <p:pRg st="0" end="0"/>
                                            </p:txEl>
                                          </p:spTgt>
                                        </p:tgtEl>
                                        <p:attrNameLst>
                                          <p:attrName>style.visibility</p:attrName>
                                        </p:attrNameLst>
                                      </p:cBhvr>
                                      <p:to>
                                        <p:strVal val="visible"/>
                                      </p:to>
                                    </p:set>
                                    <p:animEffect transition="in" filter="fade">
                                      <p:cBhvr>
                                        <p:cTn id="14" dur="1000"/>
                                        <p:tgtEl>
                                          <p:spTgt spid="114691">
                                            <p:txEl>
                                              <p:pRg st="0" end="0"/>
                                            </p:txEl>
                                          </p:spTgt>
                                        </p:tgtEl>
                                      </p:cBhvr>
                                    </p:animEffect>
                                    <p:anim calcmode="lin" valueType="num">
                                      <p:cBhvr>
                                        <p:cTn id="15" dur="1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469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4691">
                                            <p:txEl>
                                              <p:pRg st="1" end="1"/>
                                            </p:txEl>
                                          </p:spTgt>
                                        </p:tgtEl>
                                        <p:attrNameLst>
                                          <p:attrName>style.visibility</p:attrName>
                                        </p:attrNameLst>
                                      </p:cBhvr>
                                      <p:to>
                                        <p:strVal val="visible"/>
                                      </p:to>
                                    </p:set>
                                    <p:animEffect transition="in" filter="fade">
                                      <p:cBhvr>
                                        <p:cTn id="19" dur="1000"/>
                                        <p:tgtEl>
                                          <p:spTgt spid="114691">
                                            <p:txEl>
                                              <p:pRg st="1" end="1"/>
                                            </p:txEl>
                                          </p:spTgt>
                                        </p:tgtEl>
                                      </p:cBhvr>
                                    </p:animEffect>
                                    <p:anim calcmode="lin" valueType="num">
                                      <p:cBhvr>
                                        <p:cTn id="20"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4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4691">
                                            <p:txEl>
                                              <p:pRg st="3" end="3"/>
                                            </p:txEl>
                                          </p:spTgt>
                                        </p:tgtEl>
                                        <p:attrNameLst>
                                          <p:attrName>style.visibility</p:attrName>
                                        </p:attrNameLst>
                                      </p:cBhvr>
                                      <p:to>
                                        <p:strVal val="visible"/>
                                      </p:to>
                                    </p:set>
                                    <p:animEffect transition="in" filter="fade">
                                      <p:cBhvr>
                                        <p:cTn id="26" dur="1000"/>
                                        <p:tgtEl>
                                          <p:spTgt spid="114691">
                                            <p:txEl>
                                              <p:pRg st="3" end="3"/>
                                            </p:txEl>
                                          </p:spTgt>
                                        </p:tgtEl>
                                      </p:cBhvr>
                                    </p:animEffect>
                                    <p:anim calcmode="lin" valueType="num">
                                      <p:cBhvr>
                                        <p:cTn id="27" dur="10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469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4691">
                                            <p:txEl>
                                              <p:pRg st="4" end="4"/>
                                            </p:txEl>
                                          </p:spTgt>
                                        </p:tgtEl>
                                        <p:attrNameLst>
                                          <p:attrName>style.visibility</p:attrName>
                                        </p:attrNameLst>
                                      </p:cBhvr>
                                      <p:to>
                                        <p:strVal val="visible"/>
                                      </p:to>
                                    </p:set>
                                    <p:animEffect transition="in" filter="fade">
                                      <p:cBhvr>
                                        <p:cTn id="31" dur="1000"/>
                                        <p:tgtEl>
                                          <p:spTgt spid="114691">
                                            <p:txEl>
                                              <p:pRg st="4" end="4"/>
                                            </p:txEl>
                                          </p:spTgt>
                                        </p:tgtEl>
                                      </p:cBhvr>
                                    </p:animEffect>
                                    <p:anim calcmode="lin" valueType="num">
                                      <p:cBhvr>
                                        <p:cTn id="32" dur="10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469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4691">
                                            <p:txEl>
                                              <p:pRg st="5" end="5"/>
                                            </p:txEl>
                                          </p:spTgt>
                                        </p:tgtEl>
                                        <p:attrNameLst>
                                          <p:attrName>style.visibility</p:attrName>
                                        </p:attrNameLst>
                                      </p:cBhvr>
                                      <p:to>
                                        <p:strVal val="visible"/>
                                      </p:to>
                                    </p:set>
                                    <p:animEffect transition="in" filter="fade">
                                      <p:cBhvr>
                                        <p:cTn id="36" dur="1000"/>
                                        <p:tgtEl>
                                          <p:spTgt spid="114691">
                                            <p:txEl>
                                              <p:pRg st="5" end="5"/>
                                            </p:txEl>
                                          </p:spTgt>
                                        </p:tgtEl>
                                      </p:cBhvr>
                                    </p:animEffect>
                                    <p:anim calcmode="lin" valueType="num">
                                      <p:cBhvr>
                                        <p:cTn id="37" dur="1000" fill="hold"/>
                                        <p:tgtEl>
                                          <p:spTgt spid="11469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146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33400"/>
            <a:ext cx="8229600" cy="1524000"/>
          </a:xfrm>
        </p:spPr>
        <p:txBody>
          <a:bodyPr/>
          <a:lstStyle/>
          <a:p>
            <a:pPr eaLnBrk="1" hangingPunct="1"/>
            <a:r>
              <a:rPr lang="en-US" sz="2800" smtClean="0"/>
              <a:t>Current evidence-based reviews highlight the limitations inherent in offender-based change strategies:</a:t>
            </a:r>
          </a:p>
        </p:txBody>
      </p:sp>
      <p:sp>
        <p:nvSpPr>
          <p:cNvPr id="6" name="Rectangle 3"/>
          <p:cNvSpPr txBox="1">
            <a:spLocks/>
          </p:cNvSpPr>
          <p:nvPr/>
        </p:nvSpPr>
        <p:spPr bwMode="auto">
          <a:xfrm>
            <a:off x="457200" y="2133600"/>
            <a:ext cx="8229600" cy="4724400"/>
          </a:xfrm>
          <a:prstGeom prst="rect">
            <a:avLst/>
          </a:prstGeom>
          <a:noFill/>
          <a:ln w="9525">
            <a:noFill/>
            <a:miter lim="800000"/>
            <a:headEnd/>
            <a:tailEnd/>
          </a:ln>
        </p:spPr>
        <p:txBody>
          <a:bodyPr/>
          <a:lstStyle/>
          <a:p>
            <a:pPr marL="365125" indent="-255588">
              <a:lnSpc>
                <a:spcPct val="80000"/>
              </a:lnSpc>
              <a:spcBef>
                <a:spcPts val="300"/>
              </a:spcBef>
              <a:buClr>
                <a:schemeClr val="accent2"/>
              </a:buClr>
              <a:buFont typeface="Wingdings" pitchFamily="2" charset="2"/>
              <a:buChar char="§"/>
            </a:pPr>
            <a:r>
              <a:rPr lang="en-US" sz="2000">
                <a:latin typeface="Georgia" pitchFamily="18" charset="0"/>
              </a:rPr>
              <a:t>Only </a:t>
            </a:r>
            <a:r>
              <a:rPr lang="en-US" sz="2000" i="1">
                <a:latin typeface="Georgia" pitchFamily="18" charset="0"/>
              </a:rPr>
              <a:t>incremental, </a:t>
            </a:r>
            <a:r>
              <a:rPr lang="en-US" sz="2000">
                <a:latin typeface="Georgia" pitchFamily="18" charset="0"/>
              </a:rPr>
              <a:t>short-term changes in offender behavior should be expected from the full implementation of evidence-based practices in adult and juvenile corrections.</a:t>
            </a:r>
          </a:p>
          <a:p>
            <a:pPr marL="365125" indent="-255588">
              <a:lnSpc>
                <a:spcPct val="80000"/>
              </a:lnSpc>
              <a:spcBef>
                <a:spcPts val="300"/>
              </a:spcBef>
              <a:buClr>
                <a:schemeClr val="accent2"/>
              </a:buCl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Even this limited finding only applies to a handful of institutional and community-based corrections programs, because the necessary research has yet to be conducted.</a:t>
            </a:r>
          </a:p>
          <a:p>
            <a:pPr marL="365125" indent="-255588">
              <a:lnSpc>
                <a:spcPct val="80000"/>
              </a:lnSpc>
              <a:spcBef>
                <a:spcPts val="300"/>
              </a:spcBef>
              <a:buClr>
                <a:schemeClr val="accent2"/>
              </a:buClr>
              <a:buFont typeface="Wingdings" pitchFamily="2" charset="2"/>
              <a:buChar cha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If we are interested in long-term offender change, we need to focus our attention on the community context of offender behavior</a:t>
            </a:r>
          </a:p>
          <a:p>
            <a:pPr marL="365125" indent="-255588">
              <a:lnSpc>
                <a:spcPct val="80000"/>
              </a:lnSpc>
              <a:spcBef>
                <a:spcPts val="300"/>
              </a:spcBef>
              <a:buClr>
                <a:schemeClr val="accent2"/>
              </a:buClr>
              <a:buFont typeface="Wingdings" pitchFamily="2" charset="2"/>
              <a:buChar cha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There is a growing body of research on the need to integrate individual and community-level change strategies (Sampson, et. al. 2005; Bursik, 2005; Carr, 2003).</a:t>
            </a:r>
          </a:p>
          <a:p>
            <a:pPr marL="365125" indent="-255588">
              <a:lnSpc>
                <a:spcPct val="80000"/>
              </a:lnSpc>
              <a:spcBef>
                <a:spcPts val="300"/>
              </a:spcBef>
              <a:buClr>
                <a:schemeClr val="accent2"/>
              </a:buCl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However, we know very little about the effectiveness of community change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p:cNvSpPr>
          <p:nvPr>
            <p:ph type="title"/>
          </p:nvPr>
        </p:nvSpPr>
        <p:spPr>
          <a:xfrm>
            <a:off x="457200" y="609600"/>
            <a:ext cx="8229600" cy="1600200"/>
          </a:xfrm>
        </p:spPr>
        <p:txBody>
          <a:bodyPr/>
          <a:lstStyle/>
          <a:p>
            <a:pPr algn="ctr" eaLnBrk="1" hangingPunct="1"/>
            <a:r>
              <a:rPr lang="en-US" sz="4600" smtClean="0"/>
              <a:t>Next Steps: Do the Research</a:t>
            </a:r>
            <a:br>
              <a:rPr lang="en-US" sz="4600" smtClean="0"/>
            </a:br>
            <a:r>
              <a:rPr lang="en-US" sz="2400" i="1" smtClean="0">
                <a:solidFill>
                  <a:schemeClr val="accent1"/>
                </a:solidFill>
              </a:rPr>
              <a:t>Identify High Performance Programs, and Share the Results with Policy makers and the Public</a:t>
            </a:r>
          </a:p>
        </p:txBody>
      </p:sp>
      <p:sp>
        <p:nvSpPr>
          <p:cNvPr id="8" name="Rectangle 3"/>
          <p:cNvSpPr txBox="1">
            <a:spLocks/>
          </p:cNvSpPr>
          <p:nvPr/>
        </p:nvSpPr>
        <p:spPr>
          <a:xfrm>
            <a:off x="457200" y="2209800"/>
            <a:ext cx="8229600" cy="4114800"/>
          </a:xfrm>
          <a:prstGeom prst="rect">
            <a:avLst/>
          </a:prstGeom>
        </p:spPr>
        <p:txBody>
          <a:bodyPr>
            <a:normAutofit lnSpcReduction="10000"/>
          </a:bodyPr>
          <a:lstStyle/>
          <a:p>
            <a:pPr marL="365760" indent="-256032" fontAlgn="auto">
              <a:spcBef>
                <a:spcPts val="300"/>
              </a:spcBef>
              <a:spcAft>
                <a:spcPts val="0"/>
              </a:spcAft>
              <a:buClr>
                <a:schemeClr val="accent2"/>
              </a:buClr>
              <a:buFont typeface="Wingdings" pitchFamily="2" charset="2"/>
              <a:buChar char="§"/>
              <a:defRPr/>
            </a:pPr>
            <a:r>
              <a:rPr lang="en-US" sz="2200" dirty="0">
                <a:latin typeface="+mn-lt"/>
              </a:rPr>
              <a:t>We need to measure the performance of a broad range of corrections programs currently operating in both institutional and community-based settings.</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Once a sufficient number of evaluations have been completed, evidence-based reviews of the research should be completed, using the gold standard for review.</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 Using these reviews, we need to publicly identify both high performance and low performance correctional programs.</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It can be done: a review of the recent advances in medical research on Cystic Fibrosis, various forms of Cancer, and other serious life threatening illnesses underscores this point.</a:t>
            </a:r>
          </a:p>
          <a:p>
            <a:pPr marL="365760" indent="-256032" fontAlgn="auto">
              <a:spcBef>
                <a:spcPts val="300"/>
              </a:spcBef>
              <a:spcAft>
                <a:spcPts val="0"/>
              </a:spcAft>
              <a:buClr>
                <a:schemeClr val="accent3"/>
              </a:buClr>
              <a:buFont typeface="Georgia"/>
              <a:buChar char="•"/>
              <a:defRPr/>
            </a:pPr>
            <a:endParaRPr lang="en-US" sz="2200" dirty="0">
              <a:latin typeface="+mn-lt"/>
            </a:endParaRPr>
          </a:p>
          <a:p>
            <a:pPr marL="365760" indent="-256032" fontAlgn="auto">
              <a:spcBef>
                <a:spcPts val="300"/>
              </a:spcBef>
              <a:spcAft>
                <a:spcPts val="0"/>
              </a:spcAft>
              <a:buClr>
                <a:schemeClr val="accent3"/>
              </a:buClr>
              <a:buFont typeface="Georgia"/>
              <a:buChar char="•"/>
              <a:defRPr/>
            </a:pPr>
            <a:endParaRPr lang="en-US" sz="22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strVal val="#ppt_w*0.70"/>
                                          </p:val>
                                        </p:tav>
                                        <p:tav tm="100000">
                                          <p:val>
                                            <p:strVal val="#ppt_w"/>
                                          </p:val>
                                        </p:tav>
                                      </p:tavLst>
                                    </p:anim>
                                    <p:anim calcmode="lin" valueType="num">
                                      <p:cBhvr>
                                        <p:cTn id="12" dur="1000" fill="hold"/>
                                        <p:tgtEl>
                                          <p:spTgt spid="8"/>
                                        </p:tgtEl>
                                        <p:attrNameLst>
                                          <p:attrName>ppt_h</p:attrName>
                                        </p:attrNameLst>
                                      </p:cBhvr>
                                      <p:tavLst>
                                        <p:tav tm="0">
                                          <p:val>
                                            <p:strVal val="#ppt_h"/>
                                          </p:val>
                                        </p:tav>
                                        <p:tav tm="100000">
                                          <p:val>
                                            <p:strVal val="#ppt_h"/>
                                          </p:val>
                                        </p:tav>
                                      </p:tavLst>
                                    </p:anim>
                                    <p:animEffect transition="in" filter="fade">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p:cNvSpPr>
          <p:nvPr>
            <p:ph idx="1"/>
          </p:nvPr>
        </p:nvSpPr>
        <p:spPr>
          <a:xfrm>
            <a:off x="457200" y="1981200"/>
            <a:ext cx="8229600" cy="4592638"/>
          </a:xfrm>
        </p:spPr>
        <p:txBody>
          <a:bodyPr>
            <a:normAutofit/>
          </a:bodyPr>
          <a:lstStyle/>
          <a:p>
            <a:pPr eaLnBrk="1" hangingPunct="1">
              <a:buClr>
                <a:schemeClr val="accent1"/>
              </a:buClr>
              <a:buFont typeface="Wingdings" pitchFamily="2" charset="2"/>
              <a:buChar char="§"/>
            </a:pPr>
            <a:r>
              <a:rPr lang="en-US" b="1" smtClean="0">
                <a:solidFill>
                  <a:schemeClr val="accent2"/>
                </a:solidFill>
              </a:rPr>
              <a:t>Trend 1</a:t>
            </a:r>
            <a:r>
              <a:rPr lang="en-US" smtClean="0">
                <a:solidFill>
                  <a:schemeClr val="accent2"/>
                </a:solidFill>
              </a:rPr>
              <a:t>  </a:t>
            </a:r>
          </a:p>
          <a:p>
            <a:pPr lvl="1" eaLnBrk="1" hangingPunct="1">
              <a:buClr>
                <a:schemeClr val="accent1"/>
              </a:buClr>
              <a:buFont typeface="Wingdings" pitchFamily="2" charset="2"/>
              <a:buChar char="§"/>
            </a:pPr>
            <a:r>
              <a:rPr lang="en-US" sz="2200" b="1" i="1" smtClean="0">
                <a:solidFill>
                  <a:schemeClr val="accent1"/>
                </a:solidFill>
              </a:rPr>
              <a:t>Justice Reinvestment</a:t>
            </a:r>
            <a:r>
              <a:rPr lang="en-US" sz="2200" i="1" smtClean="0">
                <a:solidFill>
                  <a:schemeClr val="accent1"/>
                </a:solidFill>
              </a:rPr>
              <a:t>: </a:t>
            </a:r>
            <a:r>
              <a:rPr lang="en-US" sz="2200" smtClean="0">
                <a:solidFill>
                  <a:schemeClr val="tx1"/>
                </a:solidFill>
              </a:rPr>
              <a:t>There is an emerging consensus that we need to reallocate correctional resources in ways that maximize community safety and minimize cost. </a:t>
            </a:r>
          </a:p>
          <a:p>
            <a:pPr lvl="1" eaLnBrk="1" hangingPunct="1">
              <a:buClr>
                <a:schemeClr val="accent1"/>
              </a:buClr>
              <a:buFont typeface="Wingdings" pitchFamily="2" charset="2"/>
              <a:buChar char="§"/>
            </a:pPr>
            <a:endParaRPr lang="en-US" sz="800" smtClean="0">
              <a:solidFill>
                <a:schemeClr val="tx1"/>
              </a:solidFill>
            </a:endParaRPr>
          </a:p>
          <a:p>
            <a:pPr eaLnBrk="1" hangingPunct="1">
              <a:buClr>
                <a:schemeClr val="accent1"/>
              </a:buClr>
              <a:buFont typeface="Wingdings" pitchFamily="2" charset="2"/>
              <a:buChar char="§"/>
            </a:pPr>
            <a:r>
              <a:rPr lang="en-US" b="1" smtClean="0">
                <a:solidFill>
                  <a:schemeClr val="accent2"/>
                </a:solidFill>
              </a:rPr>
              <a:t>Technology Need</a:t>
            </a:r>
            <a:endParaRPr lang="en-US" smtClean="0">
              <a:solidFill>
                <a:schemeClr val="accent2"/>
              </a:solidFill>
            </a:endParaRPr>
          </a:p>
          <a:p>
            <a:pPr lvl="1" eaLnBrk="1" hangingPunct="1">
              <a:buClr>
                <a:schemeClr val="accent1"/>
              </a:buClr>
              <a:buFont typeface="Wingdings" pitchFamily="2" charset="2"/>
              <a:buChar char="§"/>
            </a:pPr>
            <a:r>
              <a:rPr lang="en-US" sz="2200" smtClean="0">
                <a:solidFill>
                  <a:schemeClr val="tx1"/>
                </a:solidFill>
              </a:rPr>
              <a:t>How do we target resources on high risk offenders, high risk locations, and high risk times( for re-offending)? </a:t>
            </a:r>
          </a:p>
          <a:p>
            <a:pPr lvl="1" eaLnBrk="1" hangingPunct="1">
              <a:buClr>
                <a:schemeClr val="accent1"/>
              </a:buClr>
              <a:buFont typeface="Wingdings" pitchFamily="2" charset="2"/>
              <a:buChar char="§"/>
            </a:pPr>
            <a:r>
              <a:rPr lang="en-US" sz="2200" smtClean="0">
                <a:solidFill>
                  <a:schemeClr val="tx1"/>
                </a:solidFill>
              </a:rPr>
              <a:t>What is the role of  technology—and the private sector-- in offender targeting, offender location, offender control, and offender change?</a:t>
            </a:r>
          </a:p>
          <a:p>
            <a:pPr lvl="1" eaLnBrk="1" hangingPunct="1">
              <a:buClr>
                <a:schemeClr val="accent1"/>
              </a:buClr>
              <a:buFont typeface="Wingdings" pitchFamily="2" charset="2"/>
              <a:buChar char="§"/>
            </a:pPr>
            <a:r>
              <a:rPr lang="en-US" sz="2200" smtClean="0">
                <a:solidFill>
                  <a:schemeClr val="tx1"/>
                </a:solidFill>
              </a:rPr>
              <a:t>How can technology be used to manage </a:t>
            </a:r>
            <a:r>
              <a:rPr lang="en-US" sz="2200" i="1" smtClean="0">
                <a:solidFill>
                  <a:schemeClr val="tx1"/>
                </a:solidFill>
              </a:rPr>
              <a:t>low risk</a:t>
            </a:r>
            <a:r>
              <a:rPr lang="en-US" sz="2200" smtClean="0">
                <a:solidFill>
                  <a:schemeClr val="tx1"/>
                </a:solidFill>
              </a:rPr>
              <a:t> offenders?</a:t>
            </a:r>
          </a:p>
        </p:txBody>
      </p:sp>
      <p:sp>
        <p:nvSpPr>
          <p:cNvPr id="115714" name="Rectangle 2"/>
          <p:cNvSpPr>
            <a:spLocks noGrp="1"/>
          </p:cNvSpPr>
          <p:nvPr>
            <p:ph type="title"/>
          </p:nvPr>
        </p:nvSpPr>
        <p:spPr>
          <a:xfrm>
            <a:off x="457200" y="685800"/>
            <a:ext cx="8229600" cy="1066800"/>
          </a:xfrm>
        </p:spPr>
        <p:txBody>
          <a:bodyPr>
            <a:normAutofit fontScale="90000"/>
          </a:bodyPr>
          <a:lstStyle/>
          <a:p>
            <a:pPr eaLnBrk="1" hangingPunct="1"/>
            <a:r>
              <a:rPr lang="en-US" sz="3600" dirty="0" smtClean="0">
                <a:solidFill>
                  <a:schemeClr val="tx1"/>
                </a:solidFill>
              </a:rPr>
              <a:t>Emerging Trends and New Directions for Corrections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1000"/>
                                        <p:tgtEl>
                                          <p:spTgt spid="115714"/>
                                        </p:tgtEl>
                                      </p:cBhvr>
                                    </p:animEffect>
                                    <p:anim calcmode="lin" valueType="num">
                                      <p:cBhvr>
                                        <p:cTn id="8" dur="1000" fill="hold"/>
                                        <p:tgtEl>
                                          <p:spTgt spid="115714"/>
                                        </p:tgtEl>
                                        <p:attrNameLst>
                                          <p:attrName>ppt_x</p:attrName>
                                        </p:attrNameLst>
                                      </p:cBhvr>
                                      <p:tavLst>
                                        <p:tav tm="0">
                                          <p:val>
                                            <p:strVal val="#ppt_x"/>
                                          </p:val>
                                        </p:tav>
                                        <p:tav tm="100000">
                                          <p:val>
                                            <p:strVal val="#ppt_x"/>
                                          </p:val>
                                        </p:tav>
                                      </p:tavLst>
                                    </p:anim>
                                    <p:anim calcmode="lin" valueType="num">
                                      <p:cBhvr>
                                        <p:cTn id="9" dur="1000" fill="hold"/>
                                        <p:tgtEl>
                                          <p:spTgt spid="1157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5715">
                                            <p:txEl>
                                              <p:pRg st="0" end="0"/>
                                            </p:txEl>
                                          </p:spTgt>
                                        </p:tgtEl>
                                        <p:attrNameLst>
                                          <p:attrName>style.visibility</p:attrName>
                                        </p:attrNameLst>
                                      </p:cBhvr>
                                      <p:to>
                                        <p:strVal val="visible"/>
                                      </p:to>
                                    </p:set>
                                    <p:animEffect transition="in" filter="fade">
                                      <p:cBhvr>
                                        <p:cTn id="14" dur="1000"/>
                                        <p:tgtEl>
                                          <p:spTgt spid="115715">
                                            <p:txEl>
                                              <p:pRg st="0" end="0"/>
                                            </p:txEl>
                                          </p:spTgt>
                                        </p:tgtEl>
                                      </p:cBhvr>
                                    </p:animEffect>
                                    <p:anim calcmode="lin" valueType="num">
                                      <p:cBhvr>
                                        <p:cTn id="15"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571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Effect transition="in" filter="fade">
                                      <p:cBhvr>
                                        <p:cTn id="19" dur="1000"/>
                                        <p:tgtEl>
                                          <p:spTgt spid="115715">
                                            <p:txEl>
                                              <p:pRg st="1" end="1"/>
                                            </p:txEl>
                                          </p:spTgt>
                                        </p:tgtEl>
                                      </p:cBhvr>
                                    </p:animEffect>
                                    <p:anim calcmode="lin" valueType="num">
                                      <p:cBhvr>
                                        <p:cTn id="20" dur="10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5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5715">
                                            <p:txEl>
                                              <p:pRg st="3" end="3"/>
                                            </p:txEl>
                                          </p:spTgt>
                                        </p:tgtEl>
                                        <p:attrNameLst>
                                          <p:attrName>style.visibility</p:attrName>
                                        </p:attrNameLst>
                                      </p:cBhvr>
                                      <p:to>
                                        <p:strVal val="visible"/>
                                      </p:to>
                                    </p:set>
                                    <p:animEffect transition="in" filter="fade">
                                      <p:cBhvr>
                                        <p:cTn id="26" dur="1000"/>
                                        <p:tgtEl>
                                          <p:spTgt spid="115715">
                                            <p:txEl>
                                              <p:pRg st="3" end="3"/>
                                            </p:txEl>
                                          </p:spTgt>
                                        </p:tgtEl>
                                      </p:cBhvr>
                                    </p:animEffect>
                                    <p:anim calcmode="lin" valueType="num">
                                      <p:cBhvr>
                                        <p:cTn id="27" dur="10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571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Effect transition="in" filter="fade">
                                      <p:cBhvr>
                                        <p:cTn id="31" dur="1000"/>
                                        <p:tgtEl>
                                          <p:spTgt spid="115715">
                                            <p:txEl>
                                              <p:pRg st="4" end="4"/>
                                            </p:txEl>
                                          </p:spTgt>
                                        </p:tgtEl>
                                      </p:cBhvr>
                                    </p:animEffect>
                                    <p:anim calcmode="lin" valueType="num">
                                      <p:cBhvr>
                                        <p:cTn id="32" dur="10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571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5715">
                                            <p:txEl>
                                              <p:pRg st="5" end="5"/>
                                            </p:txEl>
                                          </p:spTgt>
                                        </p:tgtEl>
                                        <p:attrNameLst>
                                          <p:attrName>style.visibility</p:attrName>
                                        </p:attrNameLst>
                                      </p:cBhvr>
                                      <p:to>
                                        <p:strVal val="visible"/>
                                      </p:to>
                                    </p:set>
                                    <p:animEffect transition="in" filter="fade">
                                      <p:cBhvr>
                                        <p:cTn id="36" dur="1000"/>
                                        <p:tgtEl>
                                          <p:spTgt spid="115715">
                                            <p:txEl>
                                              <p:pRg st="5" end="5"/>
                                            </p:txEl>
                                          </p:spTgt>
                                        </p:tgtEl>
                                      </p:cBhvr>
                                    </p:animEffect>
                                    <p:anim calcmode="lin" valueType="num">
                                      <p:cBhvr>
                                        <p:cTn id="37" dur="10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15715">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15715">
                                            <p:txEl>
                                              <p:pRg st="6" end="6"/>
                                            </p:txEl>
                                          </p:spTgt>
                                        </p:tgtEl>
                                        <p:attrNameLst>
                                          <p:attrName>style.visibility</p:attrName>
                                        </p:attrNameLst>
                                      </p:cBhvr>
                                      <p:to>
                                        <p:strVal val="visible"/>
                                      </p:to>
                                    </p:set>
                                    <p:animEffect transition="in" filter="fade">
                                      <p:cBhvr>
                                        <p:cTn id="41" dur="1000"/>
                                        <p:tgtEl>
                                          <p:spTgt spid="115715">
                                            <p:txEl>
                                              <p:pRg st="6" end="6"/>
                                            </p:txEl>
                                          </p:spTgt>
                                        </p:tgtEl>
                                      </p:cBhvr>
                                    </p:animEffect>
                                    <p:anim calcmode="lin" valueType="num">
                                      <p:cBhvr>
                                        <p:cTn id="42" dur="10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157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646331"/>
          </a:xfrm>
          <a:prstGeom prst="rect">
            <a:avLst/>
          </a:prstGeom>
        </p:spPr>
        <p:txBody>
          <a:bodyPr>
            <a:spAutoFit/>
          </a:bodyPr>
          <a:lstStyle/>
          <a:p>
            <a:pPr fontAlgn="auto">
              <a:spcBef>
                <a:spcPts val="0"/>
              </a:spcBef>
              <a:spcAft>
                <a:spcPts val="0"/>
              </a:spcAft>
              <a:defRPr/>
            </a:pPr>
            <a:r>
              <a:rPr lang="en-US" sz="3600" dirty="0">
                <a:latin typeface="+mj-lt"/>
              </a:rPr>
              <a:t>Emerging Trends and New Directions </a:t>
            </a:r>
          </a:p>
        </p:txBody>
      </p:sp>
      <p:sp>
        <p:nvSpPr>
          <p:cNvPr id="3" name="Rectangle 3"/>
          <p:cNvSpPr txBox="1">
            <a:spLocks/>
          </p:cNvSpPr>
          <p:nvPr/>
        </p:nvSpPr>
        <p:spPr bwMode="auto">
          <a:xfrm>
            <a:off x="457200" y="19812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2</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000" b="1" i="1">
                <a:solidFill>
                  <a:schemeClr val="accent1"/>
                </a:solidFill>
                <a:latin typeface="Georgia" pitchFamily="18" charset="0"/>
              </a:rPr>
              <a:t>Offender change is possible</a:t>
            </a:r>
            <a:r>
              <a:rPr lang="en-US" sz="2000" b="1">
                <a:latin typeface="Georgia" pitchFamily="18" charset="0"/>
              </a:rPr>
              <a:t>, </a:t>
            </a:r>
            <a:r>
              <a:rPr lang="en-US" sz="2000">
                <a:latin typeface="Georgia" pitchFamily="18" charset="0"/>
              </a:rPr>
              <a:t>but not probable, without community change. </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Recognition of the limitations of individual level change strategies. We can not expect to change offenders unless we also change the communities where offenders reside.</a:t>
            </a:r>
          </a:p>
          <a:p>
            <a:pPr marL="365125" indent="-255588">
              <a:lnSpc>
                <a:spcPct val="90000"/>
              </a:lnSpc>
              <a:spcBef>
                <a:spcPts val="300"/>
              </a:spcBef>
              <a:buClr>
                <a:schemeClr val="accent1"/>
              </a:buClr>
              <a:buFont typeface="Wingdings" pitchFamily="2" charset="2"/>
              <a:buChar cha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What would a treatment-oriented prison and community corrections system look like? </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What new classification and treatment technology will be needed? Sex Offender Registration poses a new challenge.</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How can we use technology to assess the community context of crime?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646331"/>
          </a:xfrm>
          <a:prstGeom prst="rect">
            <a:avLst/>
          </a:prstGeom>
        </p:spPr>
        <p:txBody>
          <a:bodyPr>
            <a:spAutoFit/>
          </a:bodyPr>
          <a:lstStyle/>
          <a:p>
            <a:pPr fontAlgn="auto">
              <a:spcBef>
                <a:spcPts val="0"/>
              </a:spcBef>
              <a:spcAft>
                <a:spcPts val="0"/>
              </a:spcAft>
              <a:defRPr/>
            </a:pPr>
            <a:r>
              <a:rPr lang="en-US" sz="3600" dirty="0">
                <a:latin typeface="+mj-lt"/>
              </a:rPr>
              <a:t>Emerging Trends and New Directions </a:t>
            </a:r>
          </a:p>
        </p:txBody>
      </p:sp>
      <p:sp>
        <p:nvSpPr>
          <p:cNvPr id="3" name="Rectangle 3"/>
          <p:cNvSpPr txBox="1">
            <a:spLocks/>
          </p:cNvSpPr>
          <p:nvPr/>
        </p:nvSpPr>
        <p:spPr bwMode="auto">
          <a:xfrm>
            <a:off x="381000" y="20574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3</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200" b="1" i="1">
                <a:solidFill>
                  <a:schemeClr val="accent1"/>
                </a:solidFill>
                <a:latin typeface="Georgia" pitchFamily="18" charset="0"/>
              </a:rPr>
              <a:t>Performance Measurement is the first step toward an evidence-based corrections system</a:t>
            </a:r>
            <a:endParaRPr lang="en-US" sz="2200" i="1">
              <a:solidFill>
                <a:schemeClr val="accent1"/>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New recognition that  correctional performance matters and that we can do better.</a:t>
            </a:r>
          </a:p>
          <a:p>
            <a:pPr marL="822325" lvl="1" indent="-255588">
              <a:lnSpc>
                <a:spcPct val="90000"/>
              </a:lnSpc>
              <a:spcBef>
                <a:spcPts val="300"/>
              </a:spcBef>
              <a:buClr>
                <a:schemeClr val="accent1"/>
              </a:buClr>
              <a:buFont typeface="Wingdings" pitchFamily="2" charset="2"/>
              <a:buChar cha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How should the performance of institutional and community corrections systems be measured? </a:t>
            </a: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Can high performing( positive deviants) and low performing institutional and community corrections programs be identified?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646331"/>
          </a:xfrm>
          <a:prstGeom prst="rect">
            <a:avLst/>
          </a:prstGeom>
        </p:spPr>
        <p:txBody>
          <a:bodyPr>
            <a:spAutoFit/>
          </a:bodyPr>
          <a:lstStyle/>
          <a:p>
            <a:pPr fontAlgn="auto">
              <a:spcBef>
                <a:spcPts val="0"/>
              </a:spcBef>
              <a:spcAft>
                <a:spcPts val="0"/>
              </a:spcAft>
              <a:defRPr/>
            </a:pPr>
            <a:r>
              <a:rPr lang="en-US" sz="3600" dirty="0">
                <a:latin typeface="+mj-lt"/>
              </a:rPr>
              <a:t>Emerging Trends and New Directions </a:t>
            </a:r>
          </a:p>
        </p:txBody>
      </p:sp>
      <p:sp>
        <p:nvSpPr>
          <p:cNvPr id="3" name="Rectangle 3"/>
          <p:cNvSpPr txBox="1">
            <a:spLocks/>
          </p:cNvSpPr>
          <p:nvPr/>
        </p:nvSpPr>
        <p:spPr bwMode="auto">
          <a:xfrm>
            <a:off x="457200" y="19812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4</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400" b="1" i="1">
                <a:solidFill>
                  <a:schemeClr val="accent1"/>
                </a:solidFill>
                <a:latin typeface="Georgia" pitchFamily="18" charset="0"/>
              </a:rPr>
              <a:t>Supervision in cyberspace</a:t>
            </a:r>
            <a:r>
              <a:rPr lang="en-US" sz="2400" i="1">
                <a:solidFill>
                  <a:schemeClr val="accent1"/>
                </a:solidFill>
                <a:latin typeface="Georgia" pitchFamily="18" charset="0"/>
              </a:rPr>
              <a:t>: </a:t>
            </a:r>
            <a:r>
              <a:rPr lang="en-US" sz="2400">
                <a:latin typeface="Georgia" pitchFamily="18" charset="0"/>
              </a:rPr>
              <a:t>New recognition of the fundamental change in social interactions due to the popularity of internet social networking sites.</a:t>
            </a:r>
          </a:p>
          <a:p>
            <a:pPr marL="822325" lvl="1" indent="-255588">
              <a:lnSpc>
                <a:spcPct val="90000"/>
              </a:lnSpc>
              <a:spcBef>
                <a:spcPts val="300"/>
              </a:spcBef>
              <a:buClr>
                <a:schemeClr val="accent1"/>
              </a:buClr>
              <a:buFont typeface="Wingdings" pitchFamily="2" charset="2"/>
              <a:buChar char="§"/>
            </a:pPr>
            <a:endParaRPr lang="en-US" sz="20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will we monitor offenders activities on these sites?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Do we need new software to monitor offenders or do we ask community corrections officers to monitor offenders directly by accessing these sites?</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will the emergence of cloud technology affect the internet behavior of offenders?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heckerboard(across)">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heckerboard(across)">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heckerboard(across)">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1447800"/>
            <a:ext cx="9144000" cy="5181600"/>
          </a:xfrm>
        </p:spPr>
        <p:txBody>
          <a:bodyPr>
            <a:noAutofit/>
          </a:bodyPr>
          <a:lstStyle/>
          <a:p>
            <a:pPr marL="114300" indent="-4763" algn="ctr" eaLnBrk="1" fontAlgn="auto" hangingPunct="1">
              <a:spcAft>
                <a:spcPts val="0"/>
              </a:spcAft>
              <a:buClr>
                <a:schemeClr val="accent1"/>
              </a:buClr>
              <a:buFont typeface="Georgia"/>
              <a:buNone/>
              <a:defRPr/>
            </a:pPr>
            <a:endParaRPr lang="en-US" sz="800" dirty="0" smtClean="0"/>
          </a:p>
          <a:p>
            <a:pPr marL="365760" indent="-256032" eaLnBrk="1" fontAlgn="auto" hangingPunct="1">
              <a:spcAft>
                <a:spcPts val="0"/>
              </a:spcAft>
              <a:buClr>
                <a:schemeClr val="accent1"/>
              </a:buClr>
              <a:buFont typeface="Wingdings" pitchFamily="2" charset="2"/>
              <a:buChar char="§"/>
              <a:defRPr/>
            </a:pPr>
            <a:r>
              <a:rPr lang="en-US" b="1" dirty="0" smtClean="0">
                <a:solidFill>
                  <a:schemeClr val="accent2"/>
                </a:solidFill>
              </a:rPr>
              <a:t>Mandatory Release</a:t>
            </a:r>
          </a:p>
          <a:p>
            <a:pPr marL="365760" indent="-256032" eaLnBrk="1" fontAlgn="auto" hangingPunct="1">
              <a:spcAft>
                <a:spcPts val="0"/>
              </a:spcAft>
              <a:buClr>
                <a:schemeClr val="accent1"/>
              </a:buClr>
              <a:buFont typeface="Georgia"/>
              <a:buNone/>
              <a:defRPr/>
            </a:pPr>
            <a:endParaRPr lang="en-US" sz="800" b="1" dirty="0" smtClean="0">
              <a:solidFill>
                <a:schemeClr val="accent2">
                  <a:lumMod val="75000"/>
                </a:schemeClr>
              </a:solidFill>
            </a:endParaRP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During this same period, many state legislatures rewrote their parole release guidelines to create a new release mechanism, supervised mandatory release.</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Essentially eliminated the need for a discretionary parole board review.</a:t>
            </a: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Once  mandatory minimum period of incarceration completed, offenders released and placed under mandatory community supervision for a specified follow-up period.</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923544" lvl="2" indent="-219456" eaLnBrk="1" fontAlgn="auto" hangingPunct="1">
              <a:spcAft>
                <a:spcPts val="0"/>
              </a:spcAft>
              <a:buFont typeface="Wingdings" pitchFamily="2" charset="2"/>
              <a:buChar char="§"/>
              <a:defRPr/>
            </a:pPr>
            <a:r>
              <a:rPr lang="en-US" sz="1800" dirty="0" smtClean="0">
                <a:solidFill>
                  <a:schemeClr val="tx1"/>
                </a:solidFill>
              </a:rPr>
              <a:t>1980: approximately 18% of all prisoners were released in this  manner.</a:t>
            </a:r>
          </a:p>
          <a:p>
            <a:pPr marL="923544" lvl="2" indent="-219456" eaLnBrk="1" fontAlgn="auto" hangingPunct="1">
              <a:spcAft>
                <a:spcPts val="0"/>
              </a:spcAft>
              <a:buFont typeface="Wingdings 2"/>
              <a:buNone/>
              <a:defRPr/>
            </a:pPr>
            <a:endParaRPr lang="en-US" sz="600" dirty="0" smtClean="0">
              <a:solidFill>
                <a:schemeClr val="tx1"/>
              </a:solidFill>
            </a:endParaRPr>
          </a:p>
          <a:p>
            <a:pPr marL="923544" lvl="2" indent="-219456" eaLnBrk="1" fontAlgn="auto" hangingPunct="1">
              <a:spcAft>
                <a:spcPts val="0"/>
              </a:spcAft>
              <a:buFont typeface="Wingdings" pitchFamily="2" charset="2"/>
              <a:buChar char="§"/>
              <a:defRPr/>
            </a:pPr>
            <a:r>
              <a:rPr lang="en-US" sz="1800" dirty="0" smtClean="0">
                <a:solidFill>
                  <a:schemeClr val="tx1"/>
                </a:solidFill>
              </a:rPr>
              <a:t>By 2005: almost 40% of all inmates re-entered the community on supervised mandatory release. </a:t>
            </a:r>
          </a:p>
          <a:p>
            <a:pPr marL="658368" lvl="1" indent="-246888" eaLnBrk="1" fontAlgn="auto" hangingPunct="1">
              <a:spcAft>
                <a:spcPts val="0"/>
              </a:spcAft>
              <a:buClr>
                <a:schemeClr val="accent1"/>
              </a:buClr>
              <a:buFont typeface="Wingdings" pitchFamily="2" charset="2"/>
              <a:buChar char="§"/>
              <a:defRPr/>
            </a:pPr>
            <a:endParaRPr lang="en-US" sz="2000" b="1"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a:solidFill>
                <a:schemeClr val="tx1"/>
              </a:solidFill>
            </a:endParaRPr>
          </a:p>
        </p:txBody>
      </p:sp>
      <p:sp>
        <p:nvSpPr>
          <p:cNvPr id="13314" name="Rectangle 2"/>
          <p:cNvSpPr>
            <a:spLocks noGrp="1" noChangeArrowheads="1"/>
          </p:cNvSpPr>
          <p:nvPr>
            <p:ph type="title"/>
          </p:nvPr>
        </p:nvSpPr>
        <p:spPr>
          <a:xfrm>
            <a:off x="228600" y="533400"/>
            <a:ext cx="8686800" cy="1066800"/>
          </a:xfrm>
        </p:spPr>
        <p:txBody>
          <a:bodyPr>
            <a:normAutofit fontScale="90000"/>
          </a:bodyPr>
          <a:lstStyle/>
          <a:p>
            <a:pPr eaLnBrk="1" fontAlgn="auto" hangingPunct="1">
              <a:spcAft>
                <a:spcPts val="0"/>
              </a:spcAft>
              <a:defRPr/>
            </a:pPr>
            <a:r>
              <a:rPr lang="en-US" dirty="0" smtClean="0"/>
              <a:t>Changes in Prison Release Policies have an Impact on Reentry </a:t>
            </a:r>
            <a:r>
              <a:rPr lang="en-US" sz="2000" dirty="0" smtClean="0"/>
              <a:t>(</a:t>
            </a:r>
            <a:r>
              <a:rPr lang="en-US" sz="2000" dirty="0" err="1" smtClean="0"/>
              <a:t>con’t</a:t>
            </a:r>
            <a:r>
              <a:rPr lang="en-US"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p:cTn id="7" dur="1000" fill="hold"/>
                                        <p:tgtEl>
                                          <p:spTgt spid="1331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331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5">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 calcmode="lin" valueType="num">
                                      <p:cBhvr>
                                        <p:cTn id="12" dur="1000" fill="hold"/>
                                        <p:tgtEl>
                                          <p:spTgt spid="13315">
                                            <p:txEl>
                                              <p:pRg st="3" end="3"/>
                                            </p:txEl>
                                          </p:spTgt>
                                        </p:tgtEl>
                                        <p:attrNameLst>
                                          <p:attrName>ppt_x</p:attrName>
                                        </p:attrNameLst>
                                      </p:cBhvr>
                                      <p:tavLst>
                                        <p:tav tm="0">
                                          <p:val>
                                            <p:strVal val="#ppt_x-.2"/>
                                          </p:val>
                                        </p:tav>
                                        <p:tav tm="100000">
                                          <p:val>
                                            <p:strVal val="#ppt_x"/>
                                          </p:val>
                                        </p:tav>
                                      </p:tavLst>
                                    </p:anim>
                                    <p:anim calcmode="lin" valueType="num">
                                      <p:cBhvr>
                                        <p:cTn id="13" dur="1000" fill="hold"/>
                                        <p:tgtEl>
                                          <p:spTgt spid="1331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331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anim calcmode="lin" valueType="num">
                                      <p:cBhvr>
                                        <p:cTn id="19" dur="1000" fill="hold"/>
                                        <p:tgtEl>
                                          <p:spTgt spid="13315">
                                            <p:txEl>
                                              <p:pRg st="5" end="5"/>
                                            </p:txEl>
                                          </p:spTgt>
                                        </p:tgtEl>
                                        <p:attrNameLst>
                                          <p:attrName>ppt_x</p:attrName>
                                        </p:attrNameLst>
                                      </p:cBhvr>
                                      <p:tavLst>
                                        <p:tav tm="0">
                                          <p:val>
                                            <p:strVal val="#ppt_x-.2"/>
                                          </p:val>
                                        </p:tav>
                                        <p:tav tm="100000">
                                          <p:val>
                                            <p:strVal val="#ppt_x"/>
                                          </p:val>
                                        </p:tav>
                                      </p:tavLst>
                                    </p:anim>
                                    <p:anim calcmode="lin" valueType="num">
                                      <p:cBhvr>
                                        <p:cTn id="20" dur="1000" fill="hold"/>
                                        <p:tgtEl>
                                          <p:spTgt spid="1331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31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3315">
                                            <p:txEl>
                                              <p:pRg st="6" end="6"/>
                                            </p:txEl>
                                          </p:spTgt>
                                        </p:tgtEl>
                                        <p:attrNameLst>
                                          <p:attrName>style.visibility</p:attrName>
                                        </p:attrNameLst>
                                      </p:cBhvr>
                                      <p:to>
                                        <p:strVal val="visible"/>
                                      </p:to>
                                    </p:set>
                                    <p:anim calcmode="lin" valueType="num">
                                      <p:cBhvr>
                                        <p:cTn id="26" dur="1000" fill="hold"/>
                                        <p:tgtEl>
                                          <p:spTgt spid="13315">
                                            <p:txEl>
                                              <p:pRg st="6" end="6"/>
                                            </p:txEl>
                                          </p:spTgt>
                                        </p:tgtEl>
                                        <p:attrNameLst>
                                          <p:attrName>ppt_x</p:attrName>
                                        </p:attrNameLst>
                                      </p:cBhvr>
                                      <p:tavLst>
                                        <p:tav tm="0">
                                          <p:val>
                                            <p:strVal val="#ppt_x-.2"/>
                                          </p:val>
                                        </p:tav>
                                        <p:tav tm="100000">
                                          <p:val>
                                            <p:strVal val="#ppt_x"/>
                                          </p:val>
                                        </p:tav>
                                      </p:tavLst>
                                    </p:anim>
                                    <p:anim calcmode="lin" valueType="num">
                                      <p:cBhvr>
                                        <p:cTn id="27" dur="1000" fill="hold"/>
                                        <p:tgtEl>
                                          <p:spTgt spid="1331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331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13315">
                                            <p:txEl>
                                              <p:pRg st="8" end="8"/>
                                            </p:txEl>
                                          </p:spTgt>
                                        </p:tgtEl>
                                        <p:attrNameLst>
                                          <p:attrName>style.visibility</p:attrName>
                                        </p:attrNameLst>
                                      </p:cBhvr>
                                      <p:to>
                                        <p:strVal val="visible"/>
                                      </p:to>
                                    </p:set>
                                    <p:anim calcmode="lin" valueType="num">
                                      <p:cBhvr>
                                        <p:cTn id="33" dur="1000" fill="hold"/>
                                        <p:tgtEl>
                                          <p:spTgt spid="13315">
                                            <p:txEl>
                                              <p:pRg st="8" end="8"/>
                                            </p:txEl>
                                          </p:spTgt>
                                        </p:tgtEl>
                                        <p:attrNameLst>
                                          <p:attrName>ppt_x</p:attrName>
                                        </p:attrNameLst>
                                      </p:cBhvr>
                                      <p:tavLst>
                                        <p:tav tm="0">
                                          <p:val>
                                            <p:strVal val="#ppt_x-.2"/>
                                          </p:val>
                                        </p:tav>
                                        <p:tav tm="100000">
                                          <p:val>
                                            <p:strVal val="#ppt_x"/>
                                          </p:val>
                                        </p:tav>
                                      </p:tavLst>
                                    </p:anim>
                                    <p:anim calcmode="lin" valueType="num">
                                      <p:cBhvr>
                                        <p:cTn id="34" dur="1000" fill="hold"/>
                                        <p:tgtEl>
                                          <p:spTgt spid="1331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315">
                                            <p:txEl>
                                              <p:pRg st="8" end="8"/>
                                            </p:txEl>
                                          </p:spTgt>
                                        </p:tgtEl>
                                      </p:cBhvr>
                                    </p:animEffect>
                                  </p:childTnLst>
                                </p:cTn>
                              </p:par>
                              <p:par>
                                <p:cTn id="36" presetID="29" presetClass="entr" presetSubtype="0" fill="hold" nodeType="withEffect">
                                  <p:stCondLst>
                                    <p:cond delay="0"/>
                                  </p:stCondLst>
                                  <p:childTnLst>
                                    <p:set>
                                      <p:cBhvr>
                                        <p:cTn id="37" dur="1" fill="hold">
                                          <p:stCondLst>
                                            <p:cond delay="0"/>
                                          </p:stCondLst>
                                        </p:cTn>
                                        <p:tgtEl>
                                          <p:spTgt spid="13315">
                                            <p:txEl>
                                              <p:pRg st="10" end="10"/>
                                            </p:txEl>
                                          </p:spTgt>
                                        </p:tgtEl>
                                        <p:attrNameLst>
                                          <p:attrName>style.visibility</p:attrName>
                                        </p:attrNameLst>
                                      </p:cBhvr>
                                      <p:to>
                                        <p:strVal val="visible"/>
                                      </p:to>
                                    </p:set>
                                    <p:anim calcmode="lin" valueType="num">
                                      <p:cBhvr>
                                        <p:cTn id="38" dur="1000" fill="hold"/>
                                        <p:tgtEl>
                                          <p:spTgt spid="13315">
                                            <p:txEl>
                                              <p:pRg st="10" end="10"/>
                                            </p:txEl>
                                          </p:spTgt>
                                        </p:tgtEl>
                                        <p:attrNameLst>
                                          <p:attrName>ppt_x</p:attrName>
                                        </p:attrNameLst>
                                      </p:cBhvr>
                                      <p:tavLst>
                                        <p:tav tm="0">
                                          <p:val>
                                            <p:strVal val="#ppt_x-.2"/>
                                          </p:val>
                                        </p:tav>
                                        <p:tav tm="100000">
                                          <p:val>
                                            <p:strVal val="#ppt_x"/>
                                          </p:val>
                                        </p:tav>
                                      </p:tavLst>
                                    </p:anim>
                                    <p:anim calcmode="lin" valueType="num">
                                      <p:cBhvr>
                                        <p:cTn id="39" dur="1000" fill="hold"/>
                                        <p:tgtEl>
                                          <p:spTgt spid="1331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646331"/>
          </a:xfrm>
          <a:prstGeom prst="rect">
            <a:avLst/>
          </a:prstGeom>
        </p:spPr>
        <p:txBody>
          <a:bodyPr>
            <a:spAutoFit/>
          </a:bodyPr>
          <a:lstStyle/>
          <a:p>
            <a:pPr fontAlgn="auto">
              <a:spcBef>
                <a:spcPts val="0"/>
              </a:spcBef>
              <a:spcAft>
                <a:spcPts val="0"/>
              </a:spcAft>
              <a:defRPr/>
            </a:pPr>
            <a:r>
              <a:rPr lang="en-US" sz="3600" dirty="0">
                <a:latin typeface="+mj-lt"/>
              </a:rPr>
              <a:t>Emerging Trends and New Directions </a:t>
            </a:r>
          </a:p>
        </p:txBody>
      </p:sp>
      <p:sp>
        <p:nvSpPr>
          <p:cNvPr id="3" name="Rectangle 3"/>
          <p:cNvSpPr txBox="1">
            <a:spLocks/>
          </p:cNvSpPr>
          <p:nvPr/>
        </p:nvSpPr>
        <p:spPr bwMode="auto">
          <a:xfrm>
            <a:off x="457200" y="1524000"/>
            <a:ext cx="8229600" cy="5105400"/>
          </a:xfrm>
          <a:prstGeom prst="rect">
            <a:avLst/>
          </a:prstGeom>
          <a:noFill/>
          <a:ln w="9525">
            <a:noFill/>
            <a:miter lim="800000"/>
            <a:headEnd/>
            <a:tailEnd/>
          </a:ln>
        </p:spPr>
        <p:txBody>
          <a:bodyPr/>
          <a:lstStyle/>
          <a:p>
            <a:pPr marL="365125" indent="-255588">
              <a:lnSpc>
                <a:spcPct val="90000"/>
              </a:lnSpc>
              <a:spcBef>
                <a:spcPts val="300"/>
              </a:spcBef>
              <a:buClr>
                <a:srgbClr val="A04DA3"/>
              </a:buClr>
              <a:buFont typeface="Georgia" pitchFamily="18" charset="0"/>
              <a:buChar char="•"/>
            </a:pPr>
            <a:endParaRPr lang="en-US" sz="2800" b="1">
              <a:solidFill>
                <a:schemeClr val="accent2"/>
              </a:solidFill>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5</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400" b="1" i="1">
                <a:solidFill>
                  <a:schemeClr val="accent1"/>
                </a:solidFill>
                <a:latin typeface="Georgia" pitchFamily="18" charset="0"/>
              </a:rPr>
              <a:t>The New technology of offender change</a:t>
            </a:r>
            <a:r>
              <a:rPr lang="en-US" sz="2400" i="1">
                <a:solidFill>
                  <a:schemeClr val="accent1"/>
                </a:solidFill>
                <a:latin typeface="Georgia" pitchFamily="18" charset="0"/>
              </a:rPr>
              <a:t>: </a:t>
            </a:r>
            <a:r>
              <a:rPr lang="en-US" sz="2400">
                <a:latin typeface="Georgia" pitchFamily="18" charset="0"/>
              </a:rPr>
              <a:t>Emerging recognition of the limitations of control-focused community control strategies, that do not provide adequate treatment opportunities and recognize the importance of informal social controls.</a:t>
            </a:r>
          </a:p>
          <a:p>
            <a:pPr marL="822325" lvl="1" indent="-255588">
              <a:lnSpc>
                <a:spcPct val="90000"/>
              </a:lnSpc>
              <a:spcBef>
                <a:spcPts val="300"/>
              </a:spcBef>
              <a:buClr>
                <a:schemeClr val="accent1"/>
              </a:buCl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What will persuasive technologies designed to motivate offenders to change look like?</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can electronic monitoring systems be redesigned to support offender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p:cNvSpPr>
          <p:nvPr>
            <p:ph idx="1"/>
          </p:nvPr>
        </p:nvSpPr>
        <p:spPr>
          <a:xfrm>
            <a:off x="457200" y="1981200"/>
            <a:ext cx="8229600" cy="4324350"/>
          </a:xfrm>
        </p:spPr>
        <p:txBody>
          <a:bodyPr>
            <a:normAutofit/>
          </a:bodyPr>
          <a:lstStyle/>
          <a:p>
            <a:pPr>
              <a:buClr>
                <a:schemeClr val="tx2"/>
              </a:buClr>
              <a:buFont typeface="Wingdings" pitchFamily="2" charset="2"/>
              <a:buChar char="§"/>
            </a:pPr>
            <a:r>
              <a:rPr lang="en-US" b="1" smtClean="0">
                <a:solidFill>
                  <a:schemeClr val="accent1"/>
                </a:solidFill>
              </a:rPr>
              <a:t>Trend  6 </a:t>
            </a:r>
          </a:p>
          <a:p>
            <a:pPr lvl="1">
              <a:buClr>
                <a:schemeClr val="tx2"/>
              </a:buClr>
              <a:buFont typeface="Wingdings" pitchFamily="2" charset="2"/>
              <a:buChar char="§"/>
            </a:pPr>
            <a:r>
              <a:rPr lang="en-US" b="1" smtClean="0">
                <a:solidFill>
                  <a:schemeClr val="tx1"/>
                </a:solidFill>
              </a:rPr>
              <a:t> </a:t>
            </a:r>
            <a:r>
              <a:rPr lang="en-US" b="1" i="1" smtClean="0">
                <a:solidFill>
                  <a:schemeClr val="accent1"/>
                </a:solidFill>
              </a:rPr>
              <a:t>Serendipity</a:t>
            </a:r>
            <a:endParaRPr lang="en-US" smtClean="0">
              <a:solidFill>
                <a:schemeClr val="tx1"/>
              </a:solidFill>
            </a:endParaRPr>
          </a:p>
          <a:p>
            <a:pPr lvl="2">
              <a:buClr>
                <a:schemeClr val="tx2"/>
              </a:buClr>
              <a:buFont typeface="Wingdings" pitchFamily="2" charset="2"/>
              <a:buChar char="§"/>
            </a:pPr>
            <a:r>
              <a:rPr lang="en-US" smtClean="0">
                <a:solidFill>
                  <a:schemeClr val="tx1"/>
                </a:solidFill>
              </a:rPr>
              <a:t>Searching for the floppy eared rabbit</a:t>
            </a:r>
          </a:p>
          <a:p>
            <a:pPr lvl="2">
              <a:buClr>
                <a:schemeClr val="tx2"/>
              </a:buClr>
              <a:buFont typeface="Wingdings" pitchFamily="2" charset="2"/>
              <a:buChar char="§"/>
            </a:pPr>
            <a:r>
              <a:rPr lang="en-US" smtClean="0">
                <a:solidFill>
                  <a:schemeClr val="tx1"/>
                </a:solidFill>
              </a:rPr>
              <a:t>The private sector keeps on finding new applications for existing technology.</a:t>
            </a:r>
          </a:p>
          <a:p>
            <a:pPr lvl="1">
              <a:buClr>
                <a:schemeClr val="tx2"/>
              </a:buClr>
              <a:buFont typeface="Wingdings" pitchFamily="2" charset="2"/>
              <a:buChar char="§"/>
            </a:pPr>
            <a:endParaRPr lang="en-US" sz="800" smtClean="0">
              <a:solidFill>
                <a:schemeClr val="tx1"/>
              </a:solidFill>
            </a:endParaRPr>
          </a:p>
          <a:p>
            <a:pPr>
              <a:buClr>
                <a:schemeClr val="tx2"/>
              </a:buClr>
              <a:buFont typeface="Wingdings" pitchFamily="2" charset="2"/>
              <a:buChar char="§"/>
            </a:pPr>
            <a:r>
              <a:rPr lang="en-US" b="1" smtClean="0">
                <a:solidFill>
                  <a:schemeClr val="accent1"/>
                </a:solidFill>
              </a:rPr>
              <a:t>Technology Need</a:t>
            </a:r>
            <a:r>
              <a:rPr lang="en-US" smtClean="0">
                <a:solidFill>
                  <a:schemeClr val="accent1"/>
                </a:solidFill>
              </a:rPr>
              <a:t>:</a:t>
            </a:r>
          </a:p>
          <a:p>
            <a:pPr lvl="1">
              <a:buClr>
                <a:schemeClr val="tx2"/>
              </a:buClr>
              <a:buFont typeface="Wingdings" pitchFamily="2" charset="2"/>
              <a:buChar char="§"/>
            </a:pPr>
            <a:r>
              <a:rPr lang="en-US" sz="2400" smtClean="0">
                <a:solidFill>
                  <a:schemeClr val="tx1"/>
                </a:solidFill>
              </a:rPr>
              <a:t>How can technology used to create fraud alerts and/or find people we’ve lost contact with be adapted to monitor the activities of parolees in general or registered sex offenders in particular?</a:t>
            </a:r>
          </a:p>
        </p:txBody>
      </p:sp>
      <p:sp>
        <p:nvSpPr>
          <p:cNvPr id="107522" name="Rectangle 2"/>
          <p:cNvSpPr>
            <a:spLocks noGrp="1"/>
          </p:cNvSpPr>
          <p:nvPr>
            <p:ph type="title"/>
          </p:nvPr>
        </p:nvSpPr>
        <p:spPr>
          <a:xfrm>
            <a:off x="457200" y="762000"/>
            <a:ext cx="8229600" cy="1066800"/>
          </a:xfrm>
        </p:spPr>
        <p:txBody>
          <a:bodyPr>
            <a:normAutofit/>
          </a:bodyPr>
          <a:lstStyle/>
          <a:p>
            <a:r>
              <a:rPr lang="en-US" sz="3600" dirty="0" smtClean="0">
                <a:solidFill>
                  <a:schemeClr val="tx1"/>
                </a:solidFill>
              </a:rPr>
              <a:t>Emerging Trends and New Directions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1000"/>
                                        <p:tgtEl>
                                          <p:spTgt spid="107522"/>
                                        </p:tgtEl>
                                      </p:cBhvr>
                                    </p:animEffect>
                                    <p:anim calcmode="lin" valueType="num">
                                      <p:cBhvr>
                                        <p:cTn id="8" dur="1000" fill="hold"/>
                                        <p:tgtEl>
                                          <p:spTgt spid="107522"/>
                                        </p:tgtEl>
                                        <p:attrNameLst>
                                          <p:attrName>ppt_x</p:attrName>
                                        </p:attrNameLst>
                                      </p:cBhvr>
                                      <p:tavLst>
                                        <p:tav tm="0">
                                          <p:val>
                                            <p:strVal val="#ppt_x"/>
                                          </p:val>
                                        </p:tav>
                                        <p:tav tm="100000">
                                          <p:val>
                                            <p:strVal val="#ppt_x"/>
                                          </p:val>
                                        </p:tav>
                                      </p:tavLst>
                                    </p:anim>
                                    <p:anim calcmode="lin" valueType="num">
                                      <p:cBhvr>
                                        <p:cTn id="9" dur="1000" fill="hold"/>
                                        <p:tgtEl>
                                          <p:spTgt spid="1075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7523">
                                            <p:txEl>
                                              <p:pRg st="0" end="0"/>
                                            </p:txEl>
                                          </p:spTgt>
                                        </p:tgtEl>
                                        <p:attrNameLst>
                                          <p:attrName>style.visibility</p:attrName>
                                        </p:attrNameLst>
                                      </p:cBhvr>
                                      <p:to>
                                        <p:strVal val="visible"/>
                                      </p:to>
                                    </p:set>
                                    <p:animEffect transition="in" filter="fade">
                                      <p:cBhvr>
                                        <p:cTn id="14" dur="1000"/>
                                        <p:tgtEl>
                                          <p:spTgt spid="107523">
                                            <p:txEl>
                                              <p:pRg st="0" end="0"/>
                                            </p:txEl>
                                          </p:spTgt>
                                        </p:tgtEl>
                                      </p:cBhvr>
                                    </p:animEffect>
                                    <p:anim calcmode="lin" valueType="num">
                                      <p:cBhvr>
                                        <p:cTn id="15"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752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animEffect transition="in" filter="fade">
                                      <p:cBhvr>
                                        <p:cTn id="19" dur="1000"/>
                                        <p:tgtEl>
                                          <p:spTgt spid="107523">
                                            <p:txEl>
                                              <p:pRg st="1" end="1"/>
                                            </p:txEl>
                                          </p:spTgt>
                                        </p:tgtEl>
                                      </p:cBhvr>
                                    </p:animEffect>
                                    <p:anim calcmode="lin" valueType="num">
                                      <p:cBhvr>
                                        <p:cTn id="20"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752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7523">
                                            <p:txEl>
                                              <p:pRg st="2" end="2"/>
                                            </p:txEl>
                                          </p:spTgt>
                                        </p:tgtEl>
                                        <p:attrNameLst>
                                          <p:attrName>style.visibility</p:attrName>
                                        </p:attrNameLst>
                                      </p:cBhvr>
                                      <p:to>
                                        <p:strVal val="visible"/>
                                      </p:to>
                                    </p:set>
                                    <p:animEffect transition="in" filter="fade">
                                      <p:cBhvr>
                                        <p:cTn id="24" dur="1000"/>
                                        <p:tgtEl>
                                          <p:spTgt spid="107523">
                                            <p:txEl>
                                              <p:pRg st="2" end="2"/>
                                            </p:txEl>
                                          </p:spTgt>
                                        </p:tgtEl>
                                      </p:cBhvr>
                                    </p:animEffect>
                                    <p:anim calcmode="lin" valueType="num">
                                      <p:cBhvr>
                                        <p:cTn id="25" dur="10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0752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07523">
                                            <p:txEl>
                                              <p:pRg st="3" end="3"/>
                                            </p:txEl>
                                          </p:spTgt>
                                        </p:tgtEl>
                                        <p:attrNameLst>
                                          <p:attrName>style.visibility</p:attrName>
                                        </p:attrNameLst>
                                      </p:cBhvr>
                                      <p:to>
                                        <p:strVal val="visible"/>
                                      </p:to>
                                    </p:set>
                                    <p:animEffect transition="in" filter="fade">
                                      <p:cBhvr>
                                        <p:cTn id="29" dur="1000"/>
                                        <p:tgtEl>
                                          <p:spTgt spid="107523">
                                            <p:txEl>
                                              <p:pRg st="3" end="3"/>
                                            </p:txEl>
                                          </p:spTgt>
                                        </p:tgtEl>
                                      </p:cBhvr>
                                    </p:animEffect>
                                    <p:anim calcmode="lin" valueType="num">
                                      <p:cBhvr>
                                        <p:cTn id="30"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7523">
                                            <p:txEl>
                                              <p:pRg st="5" end="5"/>
                                            </p:txEl>
                                          </p:spTgt>
                                        </p:tgtEl>
                                        <p:attrNameLst>
                                          <p:attrName>style.visibility</p:attrName>
                                        </p:attrNameLst>
                                      </p:cBhvr>
                                      <p:to>
                                        <p:strVal val="visible"/>
                                      </p:to>
                                    </p:set>
                                    <p:animEffect transition="in" filter="fade">
                                      <p:cBhvr>
                                        <p:cTn id="36" dur="1000"/>
                                        <p:tgtEl>
                                          <p:spTgt spid="107523">
                                            <p:txEl>
                                              <p:pRg st="5" end="5"/>
                                            </p:txEl>
                                          </p:spTgt>
                                        </p:tgtEl>
                                      </p:cBhvr>
                                    </p:animEffect>
                                    <p:anim calcmode="lin" valueType="num">
                                      <p:cBhvr>
                                        <p:cTn id="37" dur="1000" fill="hold"/>
                                        <p:tgtEl>
                                          <p:spTgt spid="10752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0752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07523">
                                            <p:txEl>
                                              <p:pRg st="6" end="6"/>
                                            </p:txEl>
                                          </p:spTgt>
                                        </p:tgtEl>
                                        <p:attrNameLst>
                                          <p:attrName>style.visibility</p:attrName>
                                        </p:attrNameLst>
                                      </p:cBhvr>
                                      <p:to>
                                        <p:strVal val="visible"/>
                                      </p:to>
                                    </p:set>
                                    <p:animEffect transition="in" filter="fade">
                                      <p:cBhvr>
                                        <p:cTn id="41" dur="1000"/>
                                        <p:tgtEl>
                                          <p:spTgt spid="107523">
                                            <p:txEl>
                                              <p:pRg st="6" end="6"/>
                                            </p:txEl>
                                          </p:spTgt>
                                        </p:tgtEl>
                                      </p:cBhvr>
                                    </p:animEffect>
                                    <p:anim calcmode="lin" valueType="num">
                                      <p:cBhvr>
                                        <p:cTn id="42" dur="1000" fill="hold"/>
                                        <p:tgtEl>
                                          <p:spTgt spid="10752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075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a:xfrm>
            <a:off x="0" y="1143000"/>
            <a:ext cx="8229600" cy="1066800"/>
          </a:xfrm>
        </p:spPr>
        <p:txBody>
          <a:bodyPr>
            <a:normAutofit fontScale="90000"/>
          </a:bodyPr>
          <a:lstStyle/>
          <a:p>
            <a:r>
              <a:rPr lang="en-US" sz="3600" smtClean="0"/>
              <a:t>New Research on the Use of Identity Theft Technology with Sex Offenders</a:t>
            </a:r>
          </a:p>
        </p:txBody>
      </p:sp>
      <p:sp>
        <p:nvSpPr>
          <p:cNvPr id="110595" name="Content Placeholder 2"/>
          <p:cNvSpPr>
            <a:spLocks noGrp="1"/>
          </p:cNvSpPr>
          <p:nvPr>
            <p:ph idx="4294967295"/>
          </p:nvPr>
        </p:nvSpPr>
        <p:spPr>
          <a:xfrm>
            <a:off x="0" y="2249488"/>
            <a:ext cx="8229600" cy="4324350"/>
          </a:xfrm>
        </p:spPr>
        <p:txBody>
          <a:bodyPr/>
          <a:lstStyle/>
          <a:p>
            <a:r>
              <a:rPr lang="en-US" sz="2400" smtClean="0"/>
              <a:t>The Center for Information Management and Identity Protection (CIMIP) of Utica College and ID Analytics, Inc. under a research grant provided by the  Bureau of Justice Assistance (BJA), have studied sex offenders (SOs) who manipulate their identities in order to evade the responsibilities of sex offender registration requirements. </a:t>
            </a:r>
          </a:p>
          <a:p>
            <a:r>
              <a:rPr lang="en-US" sz="2400" smtClean="0"/>
              <a:t>The research tested the hypothesis that sex offenders who avoid registration responsibilities act in a manner similar to identity fraudsters.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idx="4294967295"/>
          </p:nvPr>
        </p:nvSpPr>
        <p:spPr>
          <a:xfrm>
            <a:off x="0" y="1143000"/>
            <a:ext cx="8229600" cy="1066800"/>
          </a:xfrm>
        </p:spPr>
        <p:txBody>
          <a:bodyPr/>
          <a:lstStyle/>
          <a:p>
            <a:r>
              <a:rPr lang="en-US" smtClean="0"/>
              <a:t>New Technology Application</a:t>
            </a:r>
          </a:p>
        </p:txBody>
      </p:sp>
      <p:sp>
        <p:nvSpPr>
          <p:cNvPr id="112643" name="Content Placeholder 2"/>
          <p:cNvSpPr>
            <a:spLocks noGrp="1"/>
          </p:cNvSpPr>
          <p:nvPr>
            <p:ph idx="4294967295"/>
          </p:nvPr>
        </p:nvSpPr>
        <p:spPr>
          <a:xfrm>
            <a:off x="0" y="2249488"/>
            <a:ext cx="8229600" cy="4324350"/>
          </a:xfrm>
        </p:spPr>
        <p:txBody>
          <a:bodyPr/>
          <a:lstStyle/>
          <a:p>
            <a:r>
              <a:rPr lang="en-US" sz="2400" smtClean="0"/>
              <a:t>To conduct this research, ID Analytics tested and built a predictive analytical model to assess sexual offender identity manipulation. ID Analytics has experience in building predictive analytical models to identify fraud risk. </a:t>
            </a:r>
          </a:p>
          <a:p>
            <a:r>
              <a:rPr lang="en-US" sz="2200" smtClean="0"/>
              <a:t>ID Analytics developed this model – called the SO Manipulator Score - based on data from the National Sex Offender Registry (NSOR) provided by FBI, ID Analytics ID Score® (a predictive identity fraud score), and the ID Analytics ID Network® - a proprietary database of over 1.1 billion unique identity elements updated on a real time basis. </a:t>
            </a:r>
          </a:p>
          <a:p>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a:xfrm>
            <a:off x="0" y="1143000"/>
            <a:ext cx="8229600" cy="1066800"/>
          </a:xfrm>
        </p:spPr>
        <p:txBody>
          <a:bodyPr/>
          <a:lstStyle/>
          <a:p>
            <a:r>
              <a:rPr lang="en-US" smtClean="0"/>
              <a:t>New Technology Application</a:t>
            </a:r>
          </a:p>
        </p:txBody>
      </p:sp>
      <p:sp>
        <p:nvSpPr>
          <p:cNvPr id="114691" name="Content Placeholder 2"/>
          <p:cNvSpPr>
            <a:spLocks noGrp="1"/>
          </p:cNvSpPr>
          <p:nvPr>
            <p:ph idx="4294967295"/>
          </p:nvPr>
        </p:nvSpPr>
        <p:spPr>
          <a:xfrm>
            <a:off x="0" y="2249488"/>
            <a:ext cx="8229600" cy="4324350"/>
          </a:xfrm>
        </p:spPr>
        <p:txBody>
          <a:bodyPr/>
          <a:lstStyle/>
          <a:p>
            <a:r>
              <a:rPr lang="en-US" sz="2400" smtClean="0"/>
              <a:t>Analysis is being conducted to determine if sex offenders:</a:t>
            </a:r>
          </a:p>
          <a:p>
            <a:r>
              <a:rPr lang="en-US" sz="2400" smtClean="0"/>
              <a:t>Are not living at their registered addresses </a:t>
            </a:r>
          </a:p>
          <a:p>
            <a:r>
              <a:rPr lang="en-US" sz="2400" smtClean="0"/>
              <a:t>Have substantially manipulated their identities </a:t>
            </a:r>
          </a:p>
          <a:p>
            <a:r>
              <a:rPr lang="en-US" sz="2400" smtClean="0"/>
              <a:t>Have multiple unique, separate identities </a:t>
            </a:r>
          </a:p>
          <a:p>
            <a:r>
              <a:rPr lang="en-US" sz="2400" smtClean="0"/>
              <a:t>Are linked to other risky, or fraudulent, identities </a:t>
            </a:r>
          </a:p>
          <a:p>
            <a:r>
              <a:rPr lang="en-US" sz="2400" smtClean="0"/>
              <a:t>Are associated with a large number of different identity characteristics, such as multiple names, Social Security numbers and dates of birth </a:t>
            </a:r>
          </a:p>
          <a:p>
            <a:pPr>
              <a:buFont typeface="Georgia" pitchFamily="18" charset="0"/>
              <a:buNone/>
            </a:pPr>
            <a:r>
              <a:rPr lang="en-US" sz="2400" smtClean="0"/>
              <a:t> </a:t>
            </a:r>
          </a:p>
          <a:p>
            <a:endParaRPr lang="en-US" sz="2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idx="4294967295"/>
          </p:nvPr>
        </p:nvSpPr>
        <p:spPr>
          <a:xfrm>
            <a:off x="0" y="1143000"/>
            <a:ext cx="8229600" cy="1066800"/>
          </a:xfrm>
        </p:spPr>
        <p:txBody>
          <a:bodyPr/>
          <a:lstStyle/>
          <a:p>
            <a:r>
              <a:rPr lang="en-US" smtClean="0"/>
              <a:t>New Technology Application</a:t>
            </a:r>
          </a:p>
        </p:txBody>
      </p:sp>
      <p:sp>
        <p:nvSpPr>
          <p:cNvPr id="116739" name="Content Placeholder 2"/>
          <p:cNvSpPr>
            <a:spLocks noGrp="1"/>
          </p:cNvSpPr>
          <p:nvPr>
            <p:ph idx="4294967295"/>
          </p:nvPr>
        </p:nvSpPr>
        <p:spPr>
          <a:xfrm>
            <a:off x="0" y="2249488"/>
            <a:ext cx="8229600" cy="4324350"/>
          </a:xfrm>
        </p:spPr>
        <p:txBody>
          <a:bodyPr/>
          <a:lstStyle/>
          <a:p>
            <a:r>
              <a:rPr lang="en-US" sz="2400" smtClean="0"/>
              <a:t>The generation of an SO manipulator score has important implications for the monitoring of registered sexual offenders.  </a:t>
            </a:r>
          </a:p>
          <a:p>
            <a:r>
              <a:rPr lang="en-US" sz="2400" smtClean="0"/>
              <a:t>Through this technology, it is possible to identify systematically and on an ongoing basis, which sexual offenders are trying to avoid detection, and where these individuals are engaging in basic life activities like purchasing phones or getting credit. </a:t>
            </a:r>
          </a:p>
          <a:p>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idx="4294967295"/>
          </p:nvPr>
        </p:nvSpPr>
        <p:spPr>
          <a:xfrm>
            <a:off x="0" y="1143000"/>
            <a:ext cx="8229600" cy="1066800"/>
          </a:xfrm>
        </p:spPr>
        <p:txBody>
          <a:bodyPr/>
          <a:lstStyle/>
          <a:p>
            <a:r>
              <a:rPr lang="en-US" smtClean="0"/>
              <a:t>New Technology Application</a:t>
            </a:r>
          </a:p>
        </p:txBody>
      </p:sp>
      <p:sp>
        <p:nvSpPr>
          <p:cNvPr id="118787" name="Content Placeholder 2"/>
          <p:cNvSpPr>
            <a:spLocks noGrp="1"/>
          </p:cNvSpPr>
          <p:nvPr>
            <p:ph idx="4294967295"/>
          </p:nvPr>
        </p:nvSpPr>
        <p:spPr>
          <a:xfrm>
            <a:off x="0" y="2249488"/>
            <a:ext cx="8229600" cy="4324350"/>
          </a:xfrm>
        </p:spPr>
        <p:txBody>
          <a:bodyPr/>
          <a:lstStyle/>
          <a:p>
            <a:r>
              <a:rPr lang="en-US" sz="2400" smtClean="0"/>
              <a:t>Once the SO Manipulator Score identifies identity manipulators, it gives the reason why the SO score indicates identity manipulation and, if the SO is living at an address other than the registered address (“shadow address”), the system identifies the shadow address and can report that information to the proper authorities.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33400" y="228600"/>
            <a:ext cx="8077200" cy="6461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3600" dirty="0">
                <a:effectLst>
                  <a:outerShdw blurRad="38100" dist="38100" dir="2700000" algn="tl">
                    <a:srgbClr val="C0C0C0"/>
                  </a:outerShdw>
                </a:effectLst>
                <a:latin typeface="Arial Black" pitchFamily="34" charset="0"/>
              </a:rPr>
              <a:t> Three Key Stages of Reentry</a:t>
            </a:r>
          </a:p>
        </p:txBody>
      </p:sp>
      <p:grpSp>
        <p:nvGrpSpPr>
          <p:cNvPr id="91" name="Group 90"/>
          <p:cNvGrpSpPr>
            <a:grpSpLocks/>
          </p:cNvGrpSpPr>
          <p:nvPr/>
        </p:nvGrpSpPr>
        <p:grpSpPr bwMode="auto">
          <a:xfrm>
            <a:off x="4751388" y="1127125"/>
            <a:ext cx="4392612" cy="4832350"/>
            <a:chOff x="4751388" y="1127125"/>
            <a:chExt cx="4392612" cy="4832350"/>
          </a:xfrm>
        </p:grpSpPr>
        <p:grpSp>
          <p:nvGrpSpPr>
            <p:cNvPr id="22595" name="Group 170"/>
            <p:cNvGrpSpPr>
              <a:grpSpLocks/>
            </p:cNvGrpSpPr>
            <p:nvPr/>
          </p:nvGrpSpPr>
          <p:grpSpPr bwMode="auto">
            <a:xfrm>
              <a:off x="6362700" y="2743200"/>
              <a:ext cx="2781300" cy="3216275"/>
              <a:chOff x="4008" y="1813"/>
              <a:chExt cx="1752" cy="2026"/>
            </a:xfrm>
          </p:grpSpPr>
          <p:sp>
            <p:nvSpPr>
              <p:cNvPr id="22603" name="Line 116"/>
              <p:cNvSpPr>
                <a:spLocks noChangeShapeType="1"/>
              </p:cNvSpPr>
              <p:nvPr/>
            </p:nvSpPr>
            <p:spPr bwMode="auto">
              <a:xfrm>
                <a:off x="4368" y="1813"/>
                <a:ext cx="0" cy="1296"/>
              </a:xfrm>
              <a:prstGeom prst="line">
                <a:avLst/>
              </a:prstGeom>
              <a:noFill/>
              <a:ln w="12700">
                <a:solidFill>
                  <a:schemeClr val="tx1"/>
                </a:solidFill>
                <a:prstDash val="dash"/>
                <a:round/>
                <a:headEnd/>
                <a:tailEnd type="triangle" w="med" len="med"/>
              </a:ln>
            </p:spPr>
            <p:txBody>
              <a:bodyPr wrap="none" anchor="ctr"/>
              <a:lstStyle/>
              <a:p>
                <a:endParaRPr lang="en-US"/>
              </a:p>
            </p:txBody>
          </p:sp>
          <p:grpSp>
            <p:nvGrpSpPr>
              <p:cNvPr id="22604" name="Group 133"/>
              <p:cNvGrpSpPr>
                <a:grpSpLocks/>
              </p:cNvGrpSpPr>
              <p:nvPr/>
            </p:nvGrpSpPr>
            <p:grpSpPr bwMode="auto">
              <a:xfrm>
                <a:off x="4008" y="2707"/>
                <a:ext cx="1752" cy="1132"/>
                <a:chOff x="4008" y="2707"/>
                <a:chExt cx="1752" cy="1132"/>
              </a:xfrm>
            </p:grpSpPr>
            <p:sp>
              <p:nvSpPr>
                <p:cNvPr id="22605" name="Text Box 117"/>
                <p:cNvSpPr txBox="1">
                  <a:spLocks noChangeArrowheads="1"/>
                </p:cNvSpPr>
                <p:nvPr/>
              </p:nvSpPr>
              <p:spPr bwMode="auto">
                <a:xfrm>
                  <a:off x="4008" y="3109"/>
                  <a:ext cx="792" cy="29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Treatment      In-Community</a:t>
                  </a:r>
                </a:p>
              </p:txBody>
            </p:sp>
            <p:sp>
              <p:nvSpPr>
                <p:cNvPr id="22606" name="Line 120"/>
                <p:cNvSpPr>
                  <a:spLocks noChangeShapeType="1"/>
                </p:cNvSpPr>
                <p:nvPr/>
              </p:nvSpPr>
              <p:spPr bwMode="auto">
                <a:xfrm>
                  <a:off x="4800" y="3264"/>
                  <a:ext cx="144" cy="0"/>
                </a:xfrm>
                <a:prstGeom prst="line">
                  <a:avLst/>
                </a:prstGeom>
                <a:noFill/>
                <a:ln w="12700">
                  <a:solidFill>
                    <a:schemeClr val="tx1"/>
                  </a:solidFill>
                  <a:round/>
                  <a:headEnd/>
                  <a:tailEnd/>
                </a:ln>
              </p:spPr>
              <p:txBody>
                <a:bodyPr wrap="none" anchor="ctr"/>
                <a:lstStyle/>
                <a:p>
                  <a:endParaRPr lang="en-US"/>
                </a:p>
              </p:txBody>
            </p:sp>
            <p:sp>
              <p:nvSpPr>
                <p:cNvPr id="22607" name="Line 121"/>
                <p:cNvSpPr>
                  <a:spLocks noChangeShapeType="1"/>
                </p:cNvSpPr>
                <p:nvPr/>
              </p:nvSpPr>
              <p:spPr bwMode="auto">
                <a:xfrm>
                  <a:off x="4944" y="2784"/>
                  <a:ext cx="0" cy="978"/>
                </a:xfrm>
                <a:prstGeom prst="line">
                  <a:avLst/>
                </a:prstGeom>
                <a:noFill/>
                <a:ln w="12700">
                  <a:solidFill>
                    <a:schemeClr val="tx1"/>
                  </a:solidFill>
                  <a:round/>
                  <a:headEnd/>
                  <a:tailEnd/>
                </a:ln>
              </p:spPr>
              <p:txBody>
                <a:bodyPr wrap="none" anchor="ctr"/>
                <a:lstStyle/>
                <a:p>
                  <a:endParaRPr lang="en-US"/>
                </a:p>
              </p:txBody>
            </p:sp>
            <p:sp>
              <p:nvSpPr>
                <p:cNvPr id="22608" name="Line 122"/>
                <p:cNvSpPr>
                  <a:spLocks noChangeShapeType="1"/>
                </p:cNvSpPr>
                <p:nvPr/>
              </p:nvSpPr>
              <p:spPr bwMode="auto">
                <a:xfrm>
                  <a:off x="4944" y="278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09" name="Line 123"/>
                <p:cNvSpPr>
                  <a:spLocks noChangeShapeType="1"/>
                </p:cNvSpPr>
                <p:nvPr/>
              </p:nvSpPr>
              <p:spPr bwMode="auto">
                <a:xfrm>
                  <a:off x="4944" y="3762"/>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0" name="Line 124"/>
                <p:cNvSpPr>
                  <a:spLocks noChangeShapeType="1"/>
                </p:cNvSpPr>
                <p:nvPr/>
              </p:nvSpPr>
              <p:spPr bwMode="auto">
                <a:xfrm>
                  <a:off x="4944" y="350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1" name="Line 125"/>
                <p:cNvSpPr>
                  <a:spLocks noChangeShapeType="1"/>
                </p:cNvSpPr>
                <p:nvPr/>
              </p:nvSpPr>
              <p:spPr bwMode="auto">
                <a:xfrm>
                  <a:off x="4944" y="302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2" name="Line 126"/>
                <p:cNvSpPr>
                  <a:spLocks noChangeShapeType="1"/>
                </p:cNvSpPr>
                <p:nvPr/>
              </p:nvSpPr>
              <p:spPr bwMode="auto">
                <a:xfrm>
                  <a:off x="4944" y="326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3" name="Text Box 127"/>
                <p:cNvSpPr txBox="1">
                  <a:spLocks noChangeArrowheads="1"/>
                </p:cNvSpPr>
                <p:nvPr/>
              </p:nvSpPr>
              <p:spPr bwMode="auto">
                <a:xfrm>
                  <a:off x="5088" y="270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Change</a:t>
                  </a:r>
                </a:p>
              </p:txBody>
            </p:sp>
            <p:sp>
              <p:nvSpPr>
                <p:cNvPr id="22614" name="Text Box 128"/>
                <p:cNvSpPr txBox="1">
                  <a:spLocks noChangeArrowheads="1"/>
                </p:cNvSpPr>
                <p:nvPr/>
              </p:nvSpPr>
              <p:spPr bwMode="auto">
                <a:xfrm>
                  <a:off x="5088" y="295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Education</a:t>
                  </a:r>
                </a:p>
              </p:txBody>
            </p:sp>
            <p:sp>
              <p:nvSpPr>
                <p:cNvPr id="22615" name="Text Box 129"/>
                <p:cNvSpPr txBox="1">
                  <a:spLocks noChangeArrowheads="1"/>
                </p:cNvSpPr>
                <p:nvPr/>
              </p:nvSpPr>
              <p:spPr bwMode="auto">
                <a:xfrm>
                  <a:off x="5088" y="318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616" name="Text Box 130"/>
                <p:cNvSpPr txBox="1">
                  <a:spLocks noChangeArrowheads="1"/>
                </p:cNvSpPr>
                <p:nvPr/>
              </p:nvSpPr>
              <p:spPr bwMode="auto">
                <a:xfrm>
                  <a:off x="5088" y="342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617" name="Text Box 131"/>
                <p:cNvSpPr txBox="1">
                  <a:spLocks noChangeArrowheads="1"/>
                </p:cNvSpPr>
                <p:nvPr/>
              </p:nvSpPr>
              <p:spPr bwMode="auto">
                <a:xfrm>
                  <a:off x="5088" y="3685"/>
                  <a:ext cx="672"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Drug/Alcohol</a:t>
                  </a:r>
                </a:p>
              </p:txBody>
            </p:sp>
          </p:grpSp>
        </p:grpSp>
        <p:grpSp>
          <p:nvGrpSpPr>
            <p:cNvPr id="22596" name="Group 175"/>
            <p:cNvGrpSpPr>
              <a:grpSpLocks/>
            </p:cNvGrpSpPr>
            <p:nvPr/>
          </p:nvGrpSpPr>
          <p:grpSpPr bwMode="auto">
            <a:xfrm>
              <a:off x="4751388" y="1127125"/>
              <a:ext cx="4341812" cy="1828800"/>
              <a:chOff x="2993" y="710"/>
              <a:chExt cx="2735" cy="1152"/>
            </a:xfrm>
          </p:grpSpPr>
          <p:sp>
            <p:nvSpPr>
              <p:cNvPr id="22597" name="AutoShape 22"/>
              <p:cNvSpPr>
                <a:spLocks noChangeArrowheads="1"/>
              </p:cNvSpPr>
              <p:nvPr/>
            </p:nvSpPr>
            <p:spPr bwMode="auto">
              <a:xfrm>
                <a:off x="2993" y="710"/>
                <a:ext cx="2735" cy="1152"/>
              </a:xfrm>
              <a:prstGeom prst="notchedRightArrow">
                <a:avLst>
                  <a:gd name="adj1" fmla="val 50000"/>
                  <a:gd name="adj2" fmla="val 39943"/>
                </a:avLst>
              </a:prstGeom>
              <a:solidFill>
                <a:srgbClr val="0099CC"/>
              </a:solidFill>
              <a:ln w="9525">
                <a:solidFill>
                  <a:schemeClr val="tx1"/>
                </a:solidFill>
                <a:miter lim="800000"/>
                <a:headEnd/>
                <a:tailEnd/>
              </a:ln>
            </p:spPr>
            <p:txBody>
              <a:bodyPr wrap="none" anchor="ctr"/>
              <a:lstStyle/>
              <a:p>
                <a:endParaRPr lang="en-US">
                  <a:latin typeface="Georgia" pitchFamily="18" charset="0"/>
                </a:endParaRPr>
              </a:p>
            </p:txBody>
          </p:sp>
          <p:sp>
            <p:nvSpPr>
              <p:cNvPr id="22598" name="Text Box 4"/>
              <p:cNvSpPr txBox="1">
                <a:spLocks noChangeArrowheads="1"/>
              </p:cNvSpPr>
              <p:nvPr/>
            </p:nvSpPr>
            <p:spPr bwMode="auto">
              <a:xfrm>
                <a:off x="3823" y="1046"/>
                <a:ext cx="1417" cy="518"/>
              </a:xfrm>
              <a:prstGeom prst="rect">
                <a:avLst/>
              </a:prstGeom>
              <a:solidFill>
                <a:srgbClr val="0099CC"/>
              </a:solidFill>
              <a:ln w="9525">
                <a:noFill/>
                <a:miter lim="800000"/>
                <a:headEnd/>
                <a:tailEnd/>
              </a:ln>
            </p:spPr>
            <p:txBody>
              <a:bodyPr>
                <a:spAutoFit/>
              </a:bodyPr>
              <a:lstStyle/>
              <a:p>
                <a:pPr>
                  <a:spcBef>
                    <a:spcPct val="50000"/>
                  </a:spcBef>
                </a:pPr>
                <a:r>
                  <a:rPr lang="en-US" sz="2400">
                    <a:latin typeface="Georgia" pitchFamily="18" charset="0"/>
                  </a:rPr>
                  <a:t>Community/ Reintegration</a:t>
                </a:r>
              </a:p>
            </p:txBody>
          </p:sp>
          <p:grpSp>
            <p:nvGrpSpPr>
              <p:cNvPr id="22599" name="Group 173"/>
              <p:cNvGrpSpPr>
                <a:grpSpLocks/>
              </p:cNvGrpSpPr>
              <p:nvPr/>
            </p:nvGrpSpPr>
            <p:grpSpPr bwMode="auto">
              <a:xfrm>
                <a:off x="3408" y="1576"/>
                <a:ext cx="1832" cy="238"/>
                <a:chOff x="3408" y="1576"/>
                <a:chExt cx="1832" cy="238"/>
              </a:xfrm>
            </p:grpSpPr>
            <p:sp>
              <p:nvSpPr>
                <p:cNvPr id="22600" name="Line 162"/>
                <p:cNvSpPr>
                  <a:spLocks noChangeShapeType="1"/>
                </p:cNvSpPr>
                <p:nvPr/>
              </p:nvSpPr>
              <p:spPr bwMode="auto">
                <a:xfrm>
                  <a:off x="5040" y="1576"/>
                  <a:ext cx="0" cy="57"/>
                </a:xfrm>
                <a:prstGeom prst="line">
                  <a:avLst/>
                </a:prstGeom>
                <a:noFill/>
                <a:ln w="12700">
                  <a:solidFill>
                    <a:schemeClr val="tx1"/>
                  </a:solidFill>
                  <a:round/>
                  <a:headEnd/>
                  <a:tailEnd/>
                </a:ln>
              </p:spPr>
              <p:txBody>
                <a:bodyPr wrap="none" anchor="ctr"/>
                <a:lstStyle/>
                <a:p>
                  <a:endParaRPr lang="en-US"/>
                </a:p>
              </p:txBody>
            </p:sp>
            <p:sp>
              <p:nvSpPr>
                <p:cNvPr id="22601" name="Line 161"/>
                <p:cNvSpPr>
                  <a:spLocks noChangeShapeType="1"/>
                </p:cNvSpPr>
                <p:nvPr/>
              </p:nvSpPr>
              <p:spPr bwMode="auto">
                <a:xfrm>
                  <a:off x="3680" y="1576"/>
                  <a:ext cx="0" cy="57"/>
                </a:xfrm>
                <a:prstGeom prst="line">
                  <a:avLst/>
                </a:prstGeom>
                <a:noFill/>
                <a:ln w="12700">
                  <a:solidFill>
                    <a:schemeClr val="tx1"/>
                  </a:solidFill>
                  <a:round/>
                  <a:headEnd/>
                  <a:tailEnd/>
                </a:ln>
              </p:spPr>
              <p:txBody>
                <a:bodyPr wrap="none" anchor="ctr"/>
                <a:lstStyle/>
                <a:p>
                  <a:endParaRPr lang="en-US"/>
                </a:p>
              </p:txBody>
            </p:sp>
            <p:sp>
              <p:nvSpPr>
                <p:cNvPr id="22602" name="Text Box 158"/>
                <p:cNvSpPr txBox="1">
                  <a:spLocks noChangeArrowheads="1"/>
                </p:cNvSpPr>
                <p:nvPr/>
              </p:nvSpPr>
              <p:spPr bwMode="auto">
                <a:xfrm>
                  <a:off x="3408" y="1633"/>
                  <a:ext cx="1832" cy="181"/>
                </a:xfrm>
                <a:prstGeom prst="rect">
                  <a:avLst/>
                </a:prstGeom>
                <a:solidFill>
                  <a:schemeClr val="bg1"/>
                </a:solidFill>
                <a:ln w="12700">
                  <a:solidFill>
                    <a:schemeClr val="tx1"/>
                  </a:solidFill>
                  <a:miter lim="800000"/>
                  <a:headEnd/>
                  <a:tailEnd/>
                </a:ln>
              </p:spPr>
              <p:txBody>
                <a:bodyPr>
                  <a:spAutoFit/>
                </a:bodyPr>
                <a:lstStyle/>
                <a:p>
                  <a:pPr algn="ctr">
                    <a:spcBef>
                      <a:spcPct val="50000"/>
                    </a:spcBef>
                  </a:pPr>
                  <a:r>
                    <a:rPr lang="en-US" sz="1200">
                      <a:latin typeface="Georgia" pitchFamily="18" charset="0"/>
                    </a:rPr>
                    <a:t>Surveillance ● Monitor </a:t>
                  </a:r>
                  <a:r>
                    <a:rPr lang="en-US" sz="1200">
                      <a:latin typeface="MS Shell Dlg"/>
                    </a:rPr>
                    <a:t>● Outreach</a:t>
                  </a:r>
                  <a:endParaRPr lang="en-US">
                    <a:latin typeface="Georgia" pitchFamily="18" charset="0"/>
                  </a:endParaRPr>
                </a:p>
              </p:txBody>
            </p:sp>
          </p:grpSp>
        </p:grpSp>
      </p:grpSp>
      <p:grpSp>
        <p:nvGrpSpPr>
          <p:cNvPr id="90" name="Group 89"/>
          <p:cNvGrpSpPr>
            <a:grpSpLocks/>
          </p:cNvGrpSpPr>
          <p:nvPr/>
        </p:nvGrpSpPr>
        <p:grpSpPr bwMode="auto">
          <a:xfrm>
            <a:off x="1219200" y="1127125"/>
            <a:ext cx="5799138" cy="5532438"/>
            <a:chOff x="1219200" y="1127125"/>
            <a:chExt cx="5799139" cy="5532438"/>
          </a:xfrm>
        </p:grpSpPr>
        <p:grpSp>
          <p:nvGrpSpPr>
            <p:cNvPr id="22540" name="Group 169"/>
            <p:cNvGrpSpPr>
              <a:grpSpLocks/>
            </p:cNvGrpSpPr>
            <p:nvPr/>
          </p:nvGrpSpPr>
          <p:grpSpPr bwMode="auto">
            <a:xfrm>
              <a:off x="3752851" y="2482850"/>
              <a:ext cx="3265488" cy="4043363"/>
              <a:chOff x="2364" y="1564"/>
              <a:chExt cx="2057" cy="2547"/>
            </a:xfrm>
          </p:grpSpPr>
          <p:sp>
            <p:nvSpPr>
              <p:cNvPr id="22563" name="Line 90"/>
              <p:cNvSpPr>
                <a:spLocks noChangeShapeType="1"/>
              </p:cNvSpPr>
              <p:nvPr/>
            </p:nvSpPr>
            <p:spPr bwMode="auto">
              <a:xfrm>
                <a:off x="3744" y="1771"/>
                <a:ext cx="0" cy="581"/>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4" name="Line 86"/>
              <p:cNvSpPr>
                <a:spLocks noChangeShapeType="1"/>
              </p:cNvSpPr>
              <p:nvPr/>
            </p:nvSpPr>
            <p:spPr bwMode="auto">
              <a:xfrm>
                <a:off x="2928" y="1564"/>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5" name="Text Box 89"/>
              <p:cNvSpPr txBox="1">
                <a:spLocks noChangeArrowheads="1"/>
              </p:cNvSpPr>
              <p:nvPr/>
            </p:nvSpPr>
            <p:spPr bwMode="auto">
              <a:xfrm>
                <a:off x="2640" y="2384"/>
                <a:ext cx="624"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In-Prison Meeting with</a:t>
                </a:r>
              </a:p>
            </p:txBody>
          </p:sp>
          <p:sp>
            <p:nvSpPr>
              <p:cNvPr id="22566" name="Text Box 91"/>
              <p:cNvSpPr txBox="1">
                <a:spLocks noChangeArrowheads="1"/>
              </p:cNvSpPr>
              <p:nvPr/>
            </p:nvSpPr>
            <p:spPr bwMode="auto">
              <a:xfrm>
                <a:off x="3336" y="2384"/>
                <a:ext cx="672"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Community Meeting with</a:t>
                </a:r>
              </a:p>
            </p:txBody>
          </p:sp>
          <p:sp>
            <p:nvSpPr>
              <p:cNvPr id="22567" name="Line 92"/>
              <p:cNvSpPr>
                <a:spLocks noChangeShapeType="1"/>
              </p:cNvSpPr>
              <p:nvPr/>
            </p:nvSpPr>
            <p:spPr bwMode="auto">
              <a:xfrm>
                <a:off x="2928" y="2795"/>
                <a:ext cx="0" cy="85"/>
              </a:xfrm>
              <a:prstGeom prst="line">
                <a:avLst/>
              </a:prstGeom>
              <a:noFill/>
              <a:ln w="12700">
                <a:solidFill>
                  <a:schemeClr val="tx1"/>
                </a:solidFill>
                <a:round/>
                <a:headEnd/>
                <a:tailEnd/>
              </a:ln>
            </p:spPr>
            <p:txBody>
              <a:bodyPr wrap="none" anchor="ctr"/>
              <a:lstStyle/>
              <a:p>
                <a:endParaRPr lang="en-US"/>
              </a:p>
            </p:txBody>
          </p:sp>
          <p:sp>
            <p:nvSpPr>
              <p:cNvPr id="22568" name="Line 94"/>
              <p:cNvSpPr>
                <a:spLocks noChangeShapeType="1"/>
              </p:cNvSpPr>
              <p:nvPr/>
            </p:nvSpPr>
            <p:spPr bwMode="auto">
              <a:xfrm>
                <a:off x="3680" y="2795"/>
                <a:ext cx="0" cy="85"/>
              </a:xfrm>
              <a:prstGeom prst="line">
                <a:avLst/>
              </a:prstGeom>
              <a:noFill/>
              <a:ln w="12700">
                <a:solidFill>
                  <a:schemeClr val="tx1"/>
                </a:solidFill>
                <a:round/>
                <a:headEnd/>
                <a:tailEnd/>
              </a:ln>
            </p:spPr>
            <p:txBody>
              <a:bodyPr wrap="none" anchor="ctr"/>
              <a:lstStyle/>
              <a:p>
                <a:endParaRPr lang="en-US"/>
              </a:p>
            </p:txBody>
          </p:sp>
          <p:sp>
            <p:nvSpPr>
              <p:cNvPr id="22569" name="Line 95"/>
              <p:cNvSpPr>
                <a:spLocks noChangeShapeType="1"/>
              </p:cNvSpPr>
              <p:nvPr/>
            </p:nvSpPr>
            <p:spPr bwMode="auto">
              <a:xfrm>
                <a:off x="2928" y="2875"/>
                <a:ext cx="752" cy="0"/>
              </a:xfrm>
              <a:prstGeom prst="line">
                <a:avLst/>
              </a:prstGeom>
              <a:noFill/>
              <a:ln w="12700">
                <a:solidFill>
                  <a:schemeClr val="tx1"/>
                </a:solidFill>
                <a:round/>
                <a:headEnd/>
                <a:tailEnd/>
              </a:ln>
            </p:spPr>
            <p:txBody>
              <a:bodyPr wrap="none" anchor="ctr"/>
              <a:lstStyle/>
              <a:p>
                <a:endParaRPr lang="en-US"/>
              </a:p>
            </p:txBody>
          </p:sp>
          <p:sp>
            <p:nvSpPr>
              <p:cNvPr id="22570" name="Line 98"/>
              <p:cNvSpPr>
                <a:spLocks noChangeShapeType="1"/>
              </p:cNvSpPr>
              <p:nvPr/>
            </p:nvSpPr>
            <p:spPr bwMode="auto">
              <a:xfrm>
                <a:off x="3312" y="2875"/>
                <a:ext cx="0" cy="192"/>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71" name="Text Box 99"/>
              <p:cNvSpPr txBox="1">
                <a:spLocks noChangeArrowheads="1"/>
              </p:cNvSpPr>
              <p:nvPr/>
            </p:nvSpPr>
            <p:spPr bwMode="auto">
              <a:xfrm>
                <a:off x="2820" y="3109"/>
                <a:ext cx="984"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Police/Community Reintegration Team</a:t>
                </a:r>
              </a:p>
            </p:txBody>
          </p:sp>
          <p:sp>
            <p:nvSpPr>
              <p:cNvPr id="22572" name="Line 100"/>
              <p:cNvSpPr>
                <a:spLocks noChangeShapeType="1"/>
              </p:cNvSpPr>
              <p:nvPr/>
            </p:nvSpPr>
            <p:spPr bwMode="auto">
              <a:xfrm>
                <a:off x="3308" y="3520"/>
                <a:ext cx="0" cy="85"/>
              </a:xfrm>
              <a:prstGeom prst="line">
                <a:avLst/>
              </a:prstGeom>
              <a:noFill/>
              <a:ln w="12700">
                <a:solidFill>
                  <a:schemeClr val="tx1"/>
                </a:solidFill>
                <a:round/>
                <a:headEnd/>
                <a:tailEnd/>
              </a:ln>
            </p:spPr>
            <p:txBody>
              <a:bodyPr wrap="none" anchor="ctr"/>
              <a:lstStyle/>
              <a:p>
                <a:endParaRPr lang="en-US"/>
              </a:p>
            </p:txBody>
          </p:sp>
          <p:sp>
            <p:nvSpPr>
              <p:cNvPr id="22573" name="Line 101"/>
              <p:cNvSpPr>
                <a:spLocks noChangeShapeType="1"/>
              </p:cNvSpPr>
              <p:nvPr/>
            </p:nvSpPr>
            <p:spPr bwMode="auto">
              <a:xfrm>
                <a:off x="2580" y="3605"/>
                <a:ext cx="1464" cy="0"/>
              </a:xfrm>
              <a:prstGeom prst="line">
                <a:avLst/>
              </a:prstGeom>
              <a:noFill/>
              <a:ln w="12700">
                <a:solidFill>
                  <a:schemeClr val="tx1"/>
                </a:solidFill>
                <a:round/>
                <a:headEnd/>
                <a:tailEnd/>
              </a:ln>
            </p:spPr>
            <p:txBody>
              <a:bodyPr wrap="none" anchor="ctr"/>
              <a:lstStyle/>
              <a:p>
                <a:endParaRPr lang="en-US"/>
              </a:p>
            </p:txBody>
          </p:sp>
          <p:grpSp>
            <p:nvGrpSpPr>
              <p:cNvPr id="22574" name="Group 152"/>
              <p:cNvGrpSpPr>
                <a:grpSpLocks/>
              </p:cNvGrpSpPr>
              <p:nvPr/>
            </p:nvGrpSpPr>
            <p:grpSpPr bwMode="auto">
              <a:xfrm>
                <a:off x="2364" y="3601"/>
                <a:ext cx="432" cy="364"/>
                <a:chOff x="2364" y="3601"/>
                <a:chExt cx="432" cy="364"/>
              </a:xfrm>
            </p:grpSpPr>
            <p:sp>
              <p:nvSpPr>
                <p:cNvPr id="22593" name="Line 102"/>
                <p:cNvSpPr>
                  <a:spLocks noChangeShapeType="1"/>
                </p:cNvSpPr>
                <p:nvPr/>
              </p:nvSpPr>
              <p:spPr bwMode="auto">
                <a:xfrm rot="5363815">
                  <a:off x="2485" y="3696"/>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94" name="Text Box 109"/>
                <p:cNvSpPr txBox="1">
                  <a:spLocks noChangeArrowheads="1"/>
                </p:cNvSpPr>
                <p:nvPr/>
              </p:nvSpPr>
              <p:spPr bwMode="auto">
                <a:xfrm>
                  <a:off x="2364" y="3811"/>
                  <a:ext cx="432"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Housing</a:t>
                  </a:r>
                </a:p>
              </p:txBody>
            </p:sp>
          </p:grpSp>
          <p:grpSp>
            <p:nvGrpSpPr>
              <p:cNvPr id="22575" name="Group 151"/>
              <p:cNvGrpSpPr>
                <a:grpSpLocks/>
              </p:cNvGrpSpPr>
              <p:nvPr/>
            </p:nvGrpSpPr>
            <p:grpSpPr bwMode="auto">
              <a:xfrm>
                <a:off x="3525" y="3605"/>
                <a:ext cx="557" cy="342"/>
                <a:chOff x="3804" y="3605"/>
                <a:chExt cx="557" cy="342"/>
              </a:xfrm>
            </p:grpSpPr>
            <p:sp>
              <p:nvSpPr>
                <p:cNvPr id="22591" name="Text Box 113"/>
                <p:cNvSpPr txBox="1">
                  <a:spLocks noChangeArrowheads="1"/>
                </p:cNvSpPr>
                <p:nvPr/>
              </p:nvSpPr>
              <p:spPr bwMode="auto">
                <a:xfrm>
                  <a:off x="3804" y="3793"/>
                  <a:ext cx="557"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Community</a:t>
                  </a:r>
                </a:p>
              </p:txBody>
            </p:sp>
            <p:sp>
              <p:nvSpPr>
                <p:cNvPr id="22592" name="Line 115"/>
                <p:cNvSpPr>
                  <a:spLocks noChangeShapeType="1"/>
                </p:cNvSpPr>
                <p:nvPr/>
              </p:nvSpPr>
              <p:spPr bwMode="auto">
                <a:xfrm rot="5363815">
                  <a:off x="3949" y="3700"/>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6" name="Group 149"/>
              <p:cNvGrpSpPr>
                <a:grpSpLocks/>
              </p:cNvGrpSpPr>
              <p:nvPr/>
            </p:nvGrpSpPr>
            <p:grpSpPr bwMode="auto">
              <a:xfrm>
                <a:off x="2993" y="3601"/>
                <a:ext cx="264" cy="342"/>
                <a:chOff x="3180" y="3605"/>
                <a:chExt cx="264" cy="342"/>
              </a:xfrm>
            </p:grpSpPr>
            <p:sp>
              <p:nvSpPr>
                <p:cNvPr id="22589" name="Text Box 111"/>
                <p:cNvSpPr txBox="1">
                  <a:spLocks noChangeArrowheads="1"/>
                </p:cNvSpPr>
                <p:nvPr/>
              </p:nvSpPr>
              <p:spPr bwMode="auto">
                <a:xfrm>
                  <a:off x="3180" y="3793"/>
                  <a:ext cx="264"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590" name="Line 144"/>
                <p:cNvSpPr>
                  <a:spLocks noChangeShapeType="1"/>
                </p:cNvSpPr>
                <p:nvPr/>
              </p:nvSpPr>
              <p:spPr bwMode="auto">
                <a:xfrm rot="5363815">
                  <a:off x="3217" y="3700"/>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7" name="Group 148"/>
              <p:cNvGrpSpPr>
                <a:grpSpLocks/>
              </p:cNvGrpSpPr>
              <p:nvPr/>
            </p:nvGrpSpPr>
            <p:grpSpPr bwMode="auto">
              <a:xfrm>
                <a:off x="2688" y="3601"/>
                <a:ext cx="360" cy="510"/>
                <a:chOff x="2748" y="3605"/>
                <a:chExt cx="360" cy="510"/>
              </a:xfrm>
            </p:grpSpPr>
            <p:sp>
              <p:nvSpPr>
                <p:cNvPr id="22587" name="Text Box 110"/>
                <p:cNvSpPr txBox="1">
                  <a:spLocks noChangeArrowheads="1"/>
                </p:cNvSpPr>
                <p:nvPr/>
              </p:nvSpPr>
              <p:spPr bwMode="auto">
                <a:xfrm>
                  <a:off x="2748" y="3961"/>
                  <a:ext cx="36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588" name="Line 146"/>
                <p:cNvSpPr>
                  <a:spLocks noChangeShapeType="1"/>
                </p:cNvSpPr>
                <p:nvPr/>
              </p:nvSpPr>
              <p:spPr bwMode="auto">
                <a:xfrm>
                  <a:off x="2929" y="3605"/>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8" name="Group 150"/>
              <p:cNvGrpSpPr>
                <a:grpSpLocks/>
              </p:cNvGrpSpPr>
              <p:nvPr/>
            </p:nvGrpSpPr>
            <p:grpSpPr bwMode="auto">
              <a:xfrm>
                <a:off x="3304" y="3601"/>
                <a:ext cx="392" cy="501"/>
                <a:chOff x="3512" y="3601"/>
                <a:chExt cx="392" cy="501"/>
              </a:xfrm>
            </p:grpSpPr>
            <p:sp>
              <p:nvSpPr>
                <p:cNvPr id="22585" name="Text Box 112"/>
                <p:cNvSpPr txBox="1">
                  <a:spLocks noChangeArrowheads="1"/>
                </p:cNvSpPr>
                <p:nvPr/>
              </p:nvSpPr>
              <p:spPr bwMode="auto">
                <a:xfrm>
                  <a:off x="3512" y="3947"/>
                  <a:ext cx="392" cy="155"/>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Victim</a:t>
                  </a:r>
                </a:p>
              </p:txBody>
            </p:sp>
            <p:sp>
              <p:nvSpPr>
                <p:cNvPr id="22586" name="Line 147"/>
                <p:cNvSpPr>
                  <a:spLocks noChangeShapeType="1"/>
                </p:cNvSpPr>
                <p:nvPr/>
              </p:nvSpPr>
              <p:spPr bwMode="auto">
                <a:xfrm>
                  <a:off x="3678" y="3601"/>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9" name="Group 153"/>
              <p:cNvGrpSpPr>
                <a:grpSpLocks/>
              </p:cNvGrpSpPr>
              <p:nvPr/>
            </p:nvGrpSpPr>
            <p:grpSpPr bwMode="auto">
              <a:xfrm>
                <a:off x="3892" y="3605"/>
                <a:ext cx="529" cy="485"/>
                <a:chOff x="3558" y="3601"/>
                <a:chExt cx="400" cy="485"/>
              </a:xfrm>
            </p:grpSpPr>
            <p:sp>
              <p:nvSpPr>
                <p:cNvPr id="22583" name="Text Box 154"/>
                <p:cNvSpPr txBox="1">
                  <a:spLocks noChangeArrowheads="1"/>
                </p:cNvSpPr>
                <p:nvPr/>
              </p:nvSpPr>
              <p:spPr bwMode="auto">
                <a:xfrm>
                  <a:off x="3558" y="3932"/>
                  <a:ext cx="40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Outreach</a:t>
                  </a:r>
                </a:p>
              </p:txBody>
            </p:sp>
            <p:sp>
              <p:nvSpPr>
                <p:cNvPr id="22584" name="Line 155"/>
                <p:cNvSpPr>
                  <a:spLocks noChangeShapeType="1"/>
                </p:cNvSpPr>
                <p:nvPr/>
              </p:nvSpPr>
              <p:spPr bwMode="auto">
                <a:xfrm>
                  <a:off x="3678" y="3601"/>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sp>
            <p:nvSpPr>
              <p:cNvPr id="22580" name="Text Box 156"/>
              <p:cNvSpPr txBox="1">
                <a:spLocks noChangeArrowheads="1"/>
              </p:cNvSpPr>
              <p:nvPr/>
            </p:nvSpPr>
            <p:spPr bwMode="auto">
              <a:xfrm>
                <a:off x="2993" y="1938"/>
                <a:ext cx="687" cy="258"/>
              </a:xfrm>
              <a:prstGeom prst="rect">
                <a:avLst/>
              </a:prstGeom>
              <a:noFill/>
              <a:ln w="12700">
                <a:solidFill>
                  <a:schemeClr val="tx1"/>
                </a:solidFill>
                <a:miter lim="800000"/>
                <a:headEnd/>
                <a:tailEnd/>
              </a:ln>
            </p:spPr>
            <p:txBody>
              <a:bodyPr>
                <a:spAutoFit/>
              </a:bodyPr>
              <a:lstStyle/>
              <a:p>
                <a:pPr algn="ctr">
                  <a:spcBef>
                    <a:spcPct val="50000"/>
                  </a:spcBef>
                </a:pPr>
                <a:r>
                  <a:rPr lang="en-US" sz="1000">
                    <a:latin typeface="Georgia" pitchFamily="18" charset="0"/>
                  </a:rPr>
                  <a:t>Sign Behavioral Contract</a:t>
                </a:r>
              </a:p>
            </p:txBody>
          </p:sp>
          <p:sp>
            <p:nvSpPr>
              <p:cNvPr id="22581" name="Line 159"/>
              <p:cNvSpPr>
                <a:spLocks noChangeShapeType="1"/>
              </p:cNvSpPr>
              <p:nvPr/>
            </p:nvSpPr>
            <p:spPr bwMode="auto">
              <a:xfrm>
                <a:off x="2928" y="2064"/>
                <a:ext cx="65" cy="0"/>
              </a:xfrm>
              <a:prstGeom prst="line">
                <a:avLst/>
              </a:prstGeom>
              <a:noFill/>
              <a:ln w="12700">
                <a:solidFill>
                  <a:schemeClr val="tx1"/>
                </a:solidFill>
                <a:round/>
                <a:headEnd/>
                <a:tailEnd/>
              </a:ln>
            </p:spPr>
            <p:txBody>
              <a:bodyPr wrap="none" anchor="ctr"/>
              <a:lstStyle/>
              <a:p>
                <a:endParaRPr lang="en-US"/>
              </a:p>
            </p:txBody>
          </p:sp>
          <p:sp>
            <p:nvSpPr>
              <p:cNvPr id="22582" name="Line 160"/>
              <p:cNvSpPr>
                <a:spLocks noChangeShapeType="1"/>
              </p:cNvSpPr>
              <p:nvPr/>
            </p:nvSpPr>
            <p:spPr bwMode="auto">
              <a:xfrm>
                <a:off x="3680" y="2064"/>
                <a:ext cx="65" cy="0"/>
              </a:xfrm>
              <a:prstGeom prst="line">
                <a:avLst/>
              </a:prstGeom>
              <a:noFill/>
              <a:ln w="12700">
                <a:solidFill>
                  <a:schemeClr val="tx1"/>
                </a:solidFill>
                <a:round/>
                <a:headEnd/>
                <a:tailEnd/>
              </a:ln>
            </p:spPr>
            <p:txBody>
              <a:bodyPr wrap="none" anchor="ctr"/>
              <a:lstStyle/>
              <a:p>
                <a:endParaRPr lang="en-US"/>
              </a:p>
            </p:txBody>
          </p:sp>
        </p:grpSp>
        <p:grpSp>
          <p:nvGrpSpPr>
            <p:cNvPr id="22541" name="Group 87"/>
            <p:cNvGrpSpPr>
              <a:grpSpLocks/>
            </p:cNvGrpSpPr>
            <p:nvPr/>
          </p:nvGrpSpPr>
          <p:grpSpPr bwMode="auto">
            <a:xfrm>
              <a:off x="1219200" y="2209800"/>
              <a:ext cx="1371600" cy="4449763"/>
              <a:chOff x="1219200" y="2209800"/>
              <a:chExt cx="1371600" cy="4449763"/>
            </a:xfrm>
          </p:grpSpPr>
          <p:sp>
            <p:nvSpPr>
              <p:cNvPr id="22561" name="Line 61"/>
              <p:cNvSpPr>
                <a:spLocks noChangeShapeType="1"/>
              </p:cNvSpPr>
              <p:nvPr/>
            </p:nvSpPr>
            <p:spPr bwMode="auto">
              <a:xfrm>
                <a:off x="1905000" y="2209800"/>
                <a:ext cx="0" cy="2971800"/>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2" name="Text Box 63"/>
              <p:cNvSpPr txBox="1">
                <a:spLocks noChangeArrowheads="1"/>
              </p:cNvSpPr>
              <p:nvPr/>
            </p:nvSpPr>
            <p:spPr bwMode="auto">
              <a:xfrm>
                <a:off x="1219200" y="5181600"/>
                <a:ext cx="1371600" cy="1477963"/>
              </a:xfrm>
              <a:prstGeom prst="rect">
                <a:avLst/>
              </a:prstGeom>
              <a:noFill/>
              <a:ln w="12700">
                <a:solidFill>
                  <a:schemeClr val="tx1"/>
                </a:solidFill>
                <a:miter lim="800000"/>
                <a:headEnd/>
                <a:tailEnd/>
              </a:ln>
            </p:spPr>
            <p:txBody>
              <a:bodyPr>
                <a:spAutoFit/>
              </a:bodyPr>
              <a:lstStyle/>
              <a:p>
                <a:pPr algn="ctr">
                  <a:spcBef>
                    <a:spcPct val="50000"/>
                  </a:spcBef>
                </a:pPr>
                <a:r>
                  <a:rPr lang="en-US">
                    <a:latin typeface="Georgia" pitchFamily="18" charset="0"/>
                  </a:rPr>
                  <a:t>Move Target Population to Select Facility</a:t>
                </a:r>
              </a:p>
            </p:txBody>
          </p:sp>
        </p:grpSp>
        <p:grpSp>
          <p:nvGrpSpPr>
            <p:cNvPr id="22542" name="Group 168"/>
            <p:cNvGrpSpPr>
              <a:grpSpLocks/>
            </p:cNvGrpSpPr>
            <p:nvPr/>
          </p:nvGrpSpPr>
          <p:grpSpPr bwMode="auto">
            <a:xfrm>
              <a:off x="2084388" y="2482850"/>
              <a:ext cx="2563812" cy="2487613"/>
              <a:chOff x="1313" y="1564"/>
              <a:chExt cx="1615" cy="1567"/>
            </a:xfrm>
          </p:grpSpPr>
          <p:sp>
            <p:nvSpPr>
              <p:cNvPr id="22546" name="Line 67"/>
              <p:cNvSpPr>
                <a:spLocks noChangeShapeType="1"/>
              </p:cNvSpPr>
              <p:nvPr/>
            </p:nvSpPr>
            <p:spPr bwMode="auto">
              <a:xfrm>
                <a:off x="1634" y="1564"/>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grpSp>
            <p:nvGrpSpPr>
              <p:cNvPr id="22547" name="Group 132"/>
              <p:cNvGrpSpPr>
                <a:grpSpLocks/>
              </p:cNvGrpSpPr>
              <p:nvPr/>
            </p:nvGrpSpPr>
            <p:grpSpPr bwMode="auto">
              <a:xfrm>
                <a:off x="1313" y="1987"/>
                <a:ext cx="1615" cy="1144"/>
                <a:chOff x="1313" y="1987"/>
                <a:chExt cx="1615" cy="1144"/>
              </a:xfrm>
            </p:grpSpPr>
            <p:sp>
              <p:nvSpPr>
                <p:cNvPr id="22548" name="Text Box 70"/>
                <p:cNvSpPr txBox="1">
                  <a:spLocks noChangeArrowheads="1"/>
                </p:cNvSpPr>
                <p:nvPr/>
              </p:nvSpPr>
              <p:spPr bwMode="auto">
                <a:xfrm>
                  <a:off x="1313" y="2373"/>
                  <a:ext cx="672" cy="29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Treatment in Prison</a:t>
                  </a:r>
                </a:p>
              </p:txBody>
            </p:sp>
            <p:sp>
              <p:nvSpPr>
                <p:cNvPr id="22549" name="Line 72"/>
                <p:cNvSpPr>
                  <a:spLocks noChangeShapeType="1"/>
                </p:cNvSpPr>
                <p:nvPr/>
              </p:nvSpPr>
              <p:spPr bwMode="auto">
                <a:xfrm>
                  <a:off x="1985" y="2544"/>
                  <a:ext cx="115" cy="0"/>
                </a:xfrm>
                <a:prstGeom prst="line">
                  <a:avLst/>
                </a:prstGeom>
                <a:noFill/>
                <a:ln w="12700">
                  <a:solidFill>
                    <a:schemeClr val="tx1"/>
                  </a:solidFill>
                  <a:round/>
                  <a:headEnd/>
                  <a:tailEnd/>
                </a:ln>
              </p:spPr>
              <p:txBody>
                <a:bodyPr wrap="none" anchor="ctr"/>
                <a:lstStyle/>
                <a:p>
                  <a:endParaRPr lang="en-US"/>
                </a:p>
              </p:txBody>
            </p:sp>
            <p:sp>
              <p:nvSpPr>
                <p:cNvPr id="22550" name="Line 73"/>
                <p:cNvSpPr>
                  <a:spLocks noChangeShapeType="1"/>
                </p:cNvSpPr>
                <p:nvPr/>
              </p:nvSpPr>
              <p:spPr bwMode="auto">
                <a:xfrm>
                  <a:off x="2100" y="2064"/>
                  <a:ext cx="0" cy="978"/>
                </a:xfrm>
                <a:prstGeom prst="line">
                  <a:avLst/>
                </a:prstGeom>
                <a:noFill/>
                <a:ln w="12700">
                  <a:solidFill>
                    <a:schemeClr val="tx1"/>
                  </a:solidFill>
                  <a:round/>
                  <a:headEnd/>
                  <a:tailEnd/>
                </a:ln>
              </p:spPr>
              <p:txBody>
                <a:bodyPr wrap="none" anchor="ctr"/>
                <a:lstStyle/>
                <a:p>
                  <a:endParaRPr lang="en-US"/>
                </a:p>
              </p:txBody>
            </p:sp>
            <p:sp>
              <p:nvSpPr>
                <p:cNvPr id="22551" name="Line 74"/>
                <p:cNvSpPr>
                  <a:spLocks noChangeShapeType="1"/>
                </p:cNvSpPr>
                <p:nvPr/>
              </p:nvSpPr>
              <p:spPr bwMode="auto">
                <a:xfrm>
                  <a:off x="2100" y="206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2" name="Line 75"/>
                <p:cNvSpPr>
                  <a:spLocks noChangeShapeType="1"/>
                </p:cNvSpPr>
                <p:nvPr/>
              </p:nvSpPr>
              <p:spPr bwMode="auto">
                <a:xfrm>
                  <a:off x="2100" y="3042"/>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3" name="Line 76"/>
                <p:cNvSpPr>
                  <a:spLocks noChangeShapeType="1"/>
                </p:cNvSpPr>
                <p:nvPr/>
              </p:nvSpPr>
              <p:spPr bwMode="auto">
                <a:xfrm>
                  <a:off x="2100" y="278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4" name="Line 77"/>
                <p:cNvSpPr>
                  <a:spLocks noChangeShapeType="1"/>
                </p:cNvSpPr>
                <p:nvPr/>
              </p:nvSpPr>
              <p:spPr bwMode="auto">
                <a:xfrm>
                  <a:off x="2100" y="230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5" name="Line 78"/>
                <p:cNvSpPr>
                  <a:spLocks noChangeShapeType="1"/>
                </p:cNvSpPr>
                <p:nvPr/>
              </p:nvSpPr>
              <p:spPr bwMode="auto">
                <a:xfrm>
                  <a:off x="2100" y="254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6" name="Text Box 79"/>
                <p:cNvSpPr txBox="1">
                  <a:spLocks noChangeArrowheads="1"/>
                </p:cNvSpPr>
                <p:nvPr/>
              </p:nvSpPr>
              <p:spPr bwMode="auto">
                <a:xfrm>
                  <a:off x="2244" y="198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Change</a:t>
                  </a:r>
                </a:p>
              </p:txBody>
            </p:sp>
            <p:sp>
              <p:nvSpPr>
                <p:cNvPr id="22557" name="Text Box 81"/>
                <p:cNvSpPr txBox="1">
                  <a:spLocks noChangeArrowheads="1"/>
                </p:cNvSpPr>
                <p:nvPr/>
              </p:nvSpPr>
              <p:spPr bwMode="auto">
                <a:xfrm>
                  <a:off x="2244" y="223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Education</a:t>
                  </a:r>
                </a:p>
              </p:txBody>
            </p:sp>
            <p:sp>
              <p:nvSpPr>
                <p:cNvPr id="22558" name="Text Box 82"/>
                <p:cNvSpPr txBox="1">
                  <a:spLocks noChangeArrowheads="1"/>
                </p:cNvSpPr>
                <p:nvPr/>
              </p:nvSpPr>
              <p:spPr bwMode="auto">
                <a:xfrm>
                  <a:off x="2244" y="246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559" name="Text Box 83"/>
                <p:cNvSpPr txBox="1">
                  <a:spLocks noChangeArrowheads="1"/>
                </p:cNvSpPr>
                <p:nvPr/>
              </p:nvSpPr>
              <p:spPr bwMode="auto">
                <a:xfrm>
                  <a:off x="2244" y="270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560" name="Text Box 84"/>
                <p:cNvSpPr txBox="1">
                  <a:spLocks noChangeArrowheads="1"/>
                </p:cNvSpPr>
                <p:nvPr/>
              </p:nvSpPr>
              <p:spPr bwMode="auto">
                <a:xfrm>
                  <a:off x="2244" y="2976"/>
                  <a:ext cx="684" cy="155"/>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Drug/Alcohol</a:t>
                  </a:r>
                </a:p>
              </p:txBody>
            </p:sp>
          </p:grpSp>
        </p:grpSp>
        <p:grpSp>
          <p:nvGrpSpPr>
            <p:cNvPr id="22543" name="Group 176"/>
            <p:cNvGrpSpPr>
              <a:grpSpLocks/>
            </p:cNvGrpSpPr>
            <p:nvPr/>
          </p:nvGrpSpPr>
          <p:grpSpPr bwMode="auto">
            <a:xfrm>
              <a:off x="1371600" y="1127125"/>
              <a:ext cx="4800600" cy="1828800"/>
              <a:chOff x="864" y="710"/>
              <a:chExt cx="3024" cy="1152"/>
            </a:xfrm>
          </p:grpSpPr>
          <p:sp>
            <p:nvSpPr>
              <p:cNvPr id="22544" name="AutoShape 21"/>
              <p:cNvSpPr>
                <a:spLocks noChangeArrowheads="1"/>
              </p:cNvSpPr>
              <p:nvPr/>
            </p:nvSpPr>
            <p:spPr bwMode="auto">
              <a:xfrm>
                <a:off x="864" y="710"/>
                <a:ext cx="3024" cy="1152"/>
              </a:xfrm>
              <a:prstGeom prst="notchedRightArrow">
                <a:avLst>
                  <a:gd name="adj1" fmla="val 50000"/>
                  <a:gd name="adj2" fmla="val 65625"/>
                </a:avLst>
              </a:prstGeom>
              <a:gradFill rotWithShape="0">
                <a:gsLst>
                  <a:gs pos="0">
                    <a:srgbClr val="99CC00"/>
                  </a:gs>
                  <a:gs pos="100000">
                    <a:srgbClr val="0099CC"/>
                  </a:gs>
                </a:gsLst>
                <a:lin ang="0" scaled="1"/>
              </a:gradFill>
              <a:ln w="9525">
                <a:solidFill>
                  <a:schemeClr val="tx1"/>
                </a:solidFill>
                <a:miter lim="800000"/>
                <a:headEnd/>
                <a:tailEnd/>
              </a:ln>
            </p:spPr>
            <p:txBody>
              <a:bodyPr wrap="none" anchor="ctr"/>
              <a:lstStyle/>
              <a:p>
                <a:endParaRPr lang="en-US">
                  <a:latin typeface="Georgia" pitchFamily="18" charset="0"/>
                </a:endParaRPr>
              </a:p>
            </p:txBody>
          </p:sp>
          <p:sp>
            <p:nvSpPr>
              <p:cNvPr id="22545" name="Text Box 12"/>
              <p:cNvSpPr txBox="1">
                <a:spLocks noChangeArrowheads="1"/>
              </p:cNvSpPr>
              <p:nvPr/>
            </p:nvSpPr>
            <p:spPr bwMode="auto">
              <a:xfrm>
                <a:off x="1488" y="1152"/>
                <a:ext cx="1796" cy="291"/>
              </a:xfrm>
              <a:prstGeom prst="rect">
                <a:avLst/>
              </a:prstGeom>
              <a:gradFill rotWithShape="0">
                <a:gsLst>
                  <a:gs pos="0">
                    <a:srgbClr val="99CC00"/>
                  </a:gs>
                  <a:gs pos="100000">
                    <a:srgbClr val="0099CC"/>
                  </a:gs>
                </a:gsLst>
                <a:lin ang="0" scaled="1"/>
              </a:gradFill>
              <a:ln w="9525">
                <a:noFill/>
                <a:miter lim="800000"/>
                <a:headEnd/>
                <a:tailEnd/>
              </a:ln>
            </p:spPr>
            <p:txBody>
              <a:bodyPr>
                <a:spAutoFit/>
              </a:bodyPr>
              <a:lstStyle/>
              <a:p>
                <a:pPr algn="ctr">
                  <a:spcBef>
                    <a:spcPct val="50000"/>
                  </a:spcBef>
                </a:pPr>
                <a:r>
                  <a:rPr lang="en-US" sz="2400">
                    <a:latin typeface="Georgia" pitchFamily="18" charset="0"/>
                  </a:rPr>
                  <a:t>Structured Reentry</a:t>
                </a:r>
              </a:p>
            </p:txBody>
          </p:sp>
        </p:grpSp>
      </p:grpSp>
      <p:grpSp>
        <p:nvGrpSpPr>
          <p:cNvPr id="89" name="Group 88"/>
          <p:cNvGrpSpPr>
            <a:grpSpLocks/>
          </p:cNvGrpSpPr>
          <p:nvPr/>
        </p:nvGrpSpPr>
        <p:grpSpPr bwMode="auto">
          <a:xfrm>
            <a:off x="152400" y="1203325"/>
            <a:ext cx="1981200" cy="3427413"/>
            <a:chOff x="152400" y="1203325"/>
            <a:chExt cx="1981200" cy="3427413"/>
          </a:xfrm>
        </p:grpSpPr>
        <p:grpSp>
          <p:nvGrpSpPr>
            <p:cNvPr id="22533" name="Group 166"/>
            <p:cNvGrpSpPr>
              <a:grpSpLocks/>
            </p:cNvGrpSpPr>
            <p:nvPr/>
          </p:nvGrpSpPr>
          <p:grpSpPr bwMode="auto">
            <a:xfrm>
              <a:off x="304800" y="2533650"/>
              <a:ext cx="1371600" cy="2097088"/>
              <a:chOff x="192" y="1596"/>
              <a:chExt cx="864" cy="1321"/>
            </a:xfrm>
          </p:grpSpPr>
          <p:sp>
            <p:nvSpPr>
              <p:cNvPr id="22538" name="Line 57"/>
              <p:cNvSpPr>
                <a:spLocks noChangeShapeType="1"/>
              </p:cNvSpPr>
              <p:nvPr/>
            </p:nvSpPr>
            <p:spPr bwMode="auto">
              <a:xfrm>
                <a:off x="624" y="1596"/>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39" name="Text Box 58"/>
              <p:cNvSpPr txBox="1">
                <a:spLocks noChangeArrowheads="1"/>
              </p:cNvSpPr>
              <p:nvPr/>
            </p:nvSpPr>
            <p:spPr bwMode="auto">
              <a:xfrm>
                <a:off x="192" y="2391"/>
                <a:ext cx="864" cy="52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Classification for Risk, Treatment, and Control</a:t>
                </a:r>
              </a:p>
            </p:txBody>
          </p:sp>
        </p:grpSp>
        <p:grpSp>
          <p:nvGrpSpPr>
            <p:cNvPr id="22534" name="Group 171"/>
            <p:cNvGrpSpPr>
              <a:grpSpLocks/>
            </p:cNvGrpSpPr>
            <p:nvPr/>
          </p:nvGrpSpPr>
          <p:grpSpPr bwMode="auto">
            <a:xfrm>
              <a:off x="152400" y="1203325"/>
              <a:ext cx="1981200" cy="1676400"/>
              <a:chOff x="96" y="758"/>
              <a:chExt cx="1248" cy="1056"/>
            </a:xfrm>
          </p:grpSpPr>
          <p:sp>
            <p:nvSpPr>
              <p:cNvPr id="22535" name="AutoShape 5"/>
              <p:cNvSpPr>
                <a:spLocks noChangeArrowheads="1"/>
              </p:cNvSpPr>
              <p:nvPr/>
            </p:nvSpPr>
            <p:spPr bwMode="auto">
              <a:xfrm>
                <a:off x="96" y="758"/>
                <a:ext cx="1248" cy="1056"/>
              </a:xfrm>
              <a:prstGeom prst="rightArrow">
                <a:avLst>
                  <a:gd name="adj1" fmla="val 58148"/>
                  <a:gd name="adj2" fmla="val 27154"/>
                </a:avLst>
              </a:prstGeom>
              <a:solidFill>
                <a:srgbClr val="99CC00"/>
              </a:solidFill>
              <a:ln w="9525">
                <a:solidFill>
                  <a:schemeClr val="tx1"/>
                </a:solidFill>
                <a:miter lim="800000"/>
                <a:headEnd/>
                <a:tailEnd/>
              </a:ln>
            </p:spPr>
            <p:txBody>
              <a:bodyPr wrap="none" anchor="ctr"/>
              <a:lstStyle/>
              <a:p>
                <a:endParaRPr lang="en-US">
                  <a:latin typeface="Georgia" pitchFamily="18" charset="0"/>
                </a:endParaRPr>
              </a:p>
            </p:txBody>
          </p:sp>
          <p:sp>
            <p:nvSpPr>
              <p:cNvPr id="22536" name="Text Box 3"/>
              <p:cNvSpPr txBox="1">
                <a:spLocks noChangeArrowheads="1"/>
              </p:cNvSpPr>
              <p:nvPr/>
            </p:nvSpPr>
            <p:spPr bwMode="auto">
              <a:xfrm>
                <a:off x="135" y="1142"/>
                <a:ext cx="1065" cy="288"/>
              </a:xfrm>
              <a:prstGeom prst="rect">
                <a:avLst/>
              </a:prstGeom>
              <a:solidFill>
                <a:srgbClr val="99CC00"/>
              </a:solidFill>
              <a:ln w="9525">
                <a:noFill/>
                <a:miter lim="800000"/>
                <a:headEnd/>
                <a:tailEnd/>
              </a:ln>
            </p:spPr>
            <p:txBody>
              <a:bodyPr>
                <a:spAutoFit/>
              </a:bodyPr>
              <a:lstStyle/>
              <a:p>
                <a:pPr>
                  <a:spcBef>
                    <a:spcPct val="50000"/>
                  </a:spcBef>
                </a:pPr>
                <a:r>
                  <a:rPr lang="en-US" sz="2400">
                    <a:latin typeface="Georgia" pitchFamily="18" charset="0"/>
                  </a:rPr>
                  <a:t>Institution</a:t>
                </a:r>
              </a:p>
            </p:txBody>
          </p:sp>
          <p:sp>
            <p:nvSpPr>
              <p:cNvPr id="22537" name="Text Box 35"/>
              <p:cNvSpPr txBox="1">
                <a:spLocks noChangeArrowheads="1"/>
              </p:cNvSpPr>
              <p:nvPr/>
            </p:nvSpPr>
            <p:spPr bwMode="auto">
              <a:xfrm>
                <a:off x="403" y="806"/>
                <a:ext cx="730" cy="212"/>
              </a:xfrm>
              <a:prstGeom prst="rect">
                <a:avLst/>
              </a:prstGeom>
              <a:noFill/>
              <a:ln w="9525">
                <a:noFill/>
                <a:miter lim="800000"/>
                <a:headEnd/>
                <a:tailEnd/>
              </a:ln>
            </p:spPr>
            <p:txBody>
              <a:bodyPr>
                <a:spAutoFit/>
              </a:bodyPr>
              <a:lstStyle/>
              <a:p>
                <a:pPr>
                  <a:spcBef>
                    <a:spcPct val="50000"/>
                  </a:spcBef>
                </a:pPr>
                <a:r>
                  <a:rPr lang="en-US" sz="1600">
                    <a:latin typeface="Georgia" pitchFamily="18" charset="0"/>
                  </a:rPr>
                  <a:t>6 months</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calcmode="lin" valueType="num">
                                      <p:cBhvr>
                                        <p:cTn id="7" dur="1000" fill="hold"/>
                                        <p:tgtEl>
                                          <p:spTgt spid="205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9"/>
                                        </p:tgtEl>
                                        <p:attrNameLst>
                                          <p:attrName>style.visibility</p:attrName>
                                        </p:attrNameLst>
                                      </p:cBhvr>
                                      <p:to>
                                        <p:strVal val="visible"/>
                                      </p:to>
                                    </p:set>
                                    <p:animEffect transition="in" filter="wipe(down)">
                                      <p:cBhvr>
                                        <p:cTn id="14" dur="500"/>
                                        <p:tgtEl>
                                          <p:spTgt spid="8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wipe(down)">
                                      <p:cBhvr>
                                        <p:cTn id="19" dur="500"/>
                                        <p:tgtEl>
                                          <p:spTgt spid="9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wipe(down)">
                                      <p:cBhvr>
                                        <p:cTn id="24"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2209800"/>
            <a:ext cx="8229600" cy="4364038"/>
          </a:xfrm>
        </p:spPr>
        <p:txBody>
          <a:bodyPr/>
          <a:lstStyle/>
          <a:p>
            <a:pPr eaLnBrk="1" hangingPunct="1">
              <a:spcBef>
                <a:spcPct val="0"/>
              </a:spcBef>
              <a:buClr>
                <a:schemeClr val="accent1"/>
              </a:buClr>
              <a:buFont typeface="Wingdings" pitchFamily="2" charset="2"/>
              <a:buChar char="§"/>
            </a:pPr>
            <a:endParaRPr lang="en-US" sz="800" b="1" smtClean="0">
              <a:solidFill>
                <a:schemeClr val="accent2"/>
              </a:solidFill>
            </a:endParaRPr>
          </a:p>
          <a:p>
            <a:pPr eaLnBrk="1" hangingPunct="1">
              <a:spcBef>
                <a:spcPct val="0"/>
              </a:spcBef>
              <a:buClr>
                <a:schemeClr val="accent1"/>
              </a:buClr>
              <a:buFont typeface="Wingdings" pitchFamily="2" charset="2"/>
              <a:buChar char="§"/>
            </a:pPr>
            <a:r>
              <a:rPr lang="en-US" sz="3000" b="1" smtClean="0">
                <a:solidFill>
                  <a:schemeClr val="accent2"/>
                </a:solidFill>
              </a:rPr>
              <a:t>Institutional Phase</a:t>
            </a:r>
          </a:p>
          <a:p>
            <a:pPr lvl="1" eaLnBrk="1" hangingPunct="1">
              <a:spcBef>
                <a:spcPct val="0"/>
              </a:spcBef>
              <a:buClr>
                <a:schemeClr val="accent1"/>
              </a:buClr>
              <a:buFont typeface="Wingdings" pitchFamily="2" charset="2"/>
              <a:buChar char="§"/>
            </a:pPr>
            <a:r>
              <a:rPr lang="en-US" sz="2000" smtClean="0">
                <a:solidFill>
                  <a:schemeClr val="tx1"/>
                </a:solidFill>
              </a:rPr>
              <a:t>We utilize technology to classify offenders, for offender management, and for offender treatment( mental health, drugs, education, etc).</a:t>
            </a:r>
          </a:p>
          <a:p>
            <a:pPr lvl="1" eaLnBrk="1" hangingPunct="1">
              <a:spcBef>
                <a:spcPct val="0"/>
              </a:spcBef>
              <a:buClr>
                <a:schemeClr val="accent1"/>
              </a:buClr>
              <a:buFont typeface="Georgia" pitchFamily="18" charset="0"/>
              <a:buNone/>
            </a:pPr>
            <a:endParaRPr lang="en-US" sz="800" smtClean="0">
              <a:solidFill>
                <a:schemeClr val="tx1"/>
              </a:solidFill>
            </a:endParaRPr>
          </a:p>
          <a:p>
            <a:pPr eaLnBrk="1" hangingPunct="1">
              <a:buClr>
                <a:schemeClr val="accent1"/>
              </a:buClr>
              <a:buFont typeface="Wingdings" pitchFamily="2" charset="2"/>
              <a:buChar char="§"/>
            </a:pPr>
            <a:r>
              <a:rPr lang="en-US" sz="3000" b="1" smtClean="0">
                <a:solidFill>
                  <a:schemeClr val="accent2"/>
                </a:solidFill>
              </a:rPr>
              <a:t>Structured Reentry Phase</a:t>
            </a:r>
          </a:p>
          <a:p>
            <a:pPr lvl="1" eaLnBrk="1" hangingPunct="1">
              <a:buClr>
                <a:schemeClr val="accent1"/>
              </a:buClr>
              <a:buFont typeface="Wingdings" pitchFamily="2" charset="2"/>
              <a:buChar char="§"/>
            </a:pPr>
            <a:r>
              <a:rPr lang="en-US" sz="2000" smtClean="0">
                <a:solidFill>
                  <a:schemeClr val="tx1"/>
                </a:solidFill>
              </a:rPr>
              <a:t>We utilize technology to manage the initial transition from prison to community( housing, employment, treatment, education).</a:t>
            </a:r>
          </a:p>
          <a:p>
            <a:pPr lvl="1" eaLnBrk="1" hangingPunct="1">
              <a:buClr>
                <a:schemeClr val="accent1"/>
              </a:buClr>
              <a:buFont typeface="Georgia" pitchFamily="18" charset="0"/>
              <a:buNone/>
            </a:pPr>
            <a:endParaRPr lang="en-US" sz="800" smtClean="0">
              <a:solidFill>
                <a:schemeClr val="tx1"/>
              </a:solidFill>
            </a:endParaRPr>
          </a:p>
          <a:p>
            <a:pPr eaLnBrk="1" hangingPunct="1">
              <a:buClr>
                <a:schemeClr val="accent1"/>
              </a:buClr>
              <a:buFont typeface="Wingdings" pitchFamily="2" charset="2"/>
              <a:buChar char="§"/>
            </a:pPr>
            <a:r>
              <a:rPr lang="en-US" sz="3000" b="1" smtClean="0">
                <a:solidFill>
                  <a:schemeClr val="accent2"/>
                </a:solidFill>
              </a:rPr>
              <a:t>Community Reintegration Phase</a:t>
            </a:r>
          </a:p>
          <a:p>
            <a:pPr lvl="1" eaLnBrk="1" hangingPunct="1">
              <a:buClr>
                <a:schemeClr val="accent1"/>
              </a:buClr>
              <a:buFont typeface="Wingdings" pitchFamily="2" charset="2"/>
              <a:buChar char="§"/>
            </a:pPr>
            <a:r>
              <a:rPr lang="en-US" sz="2000" smtClean="0">
                <a:solidFill>
                  <a:schemeClr val="tx1"/>
                </a:solidFill>
              </a:rPr>
              <a:t>We utilize technology to manage offenders in the community.</a:t>
            </a:r>
          </a:p>
          <a:p>
            <a:pPr eaLnBrk="1" hangingPunct="1">
              <a:buClr>
                <a:schemeClr val="accent1"/>
              </a:buClr>
              <a:buFont typeface="Wingdings" pitchFamily="2" charset="2"/>
              <a:buChar char="§"/>
            </a:pPr>
            <a:endParaRPr lang="en-US" sz="2000" b="1" smtClean="0">
              <a:solidFill>
                <a:schemeClr val="accent2"/>
              </a:solidFill>
            </a:endParaRPr>
          </a:p>
          <a:p>
            <a:pPr eaLnBrk="1" hangingPunct="1">
              <a:buClr>
                <a:schemeClr val="accent1"/>
              </a:buClr>
              <a:buFont typeface="Georgia" pitchFamily="18" charset="0"/>
              <a:buNone/>
            </a:pPr>
            <a:endParaRPr lang="en-US" sz="2000" b="1" smtClean="0">
              <a:solidFill>
                <a:schemeClr val="accent2"/>
              </a:solidFill>
            </a:endParaRPr>
          </a:p>
        </p:txBody>
      </p:sp>
      <p:sp>
        <p:nvSpPr>
          <p:cNvPr id="2" name="Title 1"/>
          <p:cNvSpPr>
            <a:spLocks noGrp="1"/>
          </p:cNvSpPr>
          <p:nvPr>
            <p:ph type="title"/>
          </p:nvPr>
        </p:nvSpPr>
        <p:spPr>
          <a:xfrm>
            <a:off x="533400" y="838200"/>
            <a:ext cx="8229600" cy="1066800"/>
          </a:xfrm>
        </p:spPr>
        <p:txBody>
          <a:bodyPr>
            <a:normAutofit fontScale="90000"/>
          </a:bodyPr>
          <a:lstStyle/>
          <a:p>
            <a:pPr eaLnBrk="1" fontAlgn="auto" hangingPunct="1">
              <a:spcAft>
                <a:spcPts val="0"/>
              </a:spcAft>
              <a:defRPr/>
            </a:pPr>
            <a:r>
              <a:rPr lang="en-US" dirty="0" smtClean="0"/>
              <a:t>Technology plays an important role in Each Stage of the Reentry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55"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childTnLst>
                          </p:cTn>
                        </p:par>
                        <p:par>
                          <p:cTn id="40" fill="hold">
                            <p:stCondLst>
                              <p:cond delay="1000"/>
                            </p:stCondLst>
                            <p:childTnLst>
                              <p:par>
                                <p:cTn id="41" presetID="55"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1000" y="1655763"/>
            <a:ext cx="8229600" cy="5202237"/>
          </a:xfrm>
        </p:spPr>
        <p:txBody>
          <a:bodyPr/>
          <a:lstStyle/>
          <a:p>
            <a:pPr eaLnBrk="1" hangingPunct="1">
              <a:lnSpc>
                <a:spcPct val="80000"/>
              </a:lnSpc>
              <a:buClr>
                <a:schemeClr val="accent1"/>
              </a:buClr>
              <a:buFont typeface="Wingdings" pitchFamily="2" charset="2"/>
              <a:buChar char="§"/>
            </a:pPr>
            <a:r>
              <a:rPr lang="en-US" b="1" smtClean="0">
                <a:solidFill>
                  <a:schemeClr val="accent2"/>
                </a:solidFill>
              </a:rPr>
              <a:t>New Programs  </a:t>
            </a:r>
            <a:endParaRPr lang="en-US" sz="2000" smtClean="0">
              <a:solidFill>
                <a:schemeClr val="accent2"/>
              </a:solidFill>
            </a:endParaRPr>
          </a:p>
          <a:p>
            <a:pPr lvl="1" eaLnBrk="1" hangingPunct="1">
              <a:lnSpc>
                <a:spcPct val="80000"/>
              </a:lnSpc>
              <a:buClr>
                <a:schemeClr val="accent1"/>
              </a:buClr>
              <a:buFont typeface="Wingdings" pitchFamily="2" charset="2"/>
              <a:buChar char="§"/>
            </a:pPr>
            <a:r>
              <a:rPr lang="en-US" sz="2400" smtClean="0">
                <a:solidFill>
                  <a:schemeClr val="tx1"/>
                </a:solidFill>
              </a:rPr>
              <a:t> </a:t>
            </a:r>
            <a:r>
              <a:rPr lang="en-US" sz="2000" smtClean="0">
                <a:solidFill>
                  <a:schemeClr val="tx1"/>
                </a:solidFill>
              </a:rPr>
              <a:t>We now have drug courts and other specialized courts at the front-end and new reentry programs at the back-end. A variety of different reentry models have been funded by Second Chance Act legislation.</a:t>
            </a:r>
          </a:p>
          <a:p>
            <a:pPr eaLnBrk="1" hangingPunct="1">
              <a:lnSpc>
                <a:spcPct val="80000"/>
              </a:lnSpc>
              <a:buClr>
                <a:schemeClr val="accent1"/>
              </a:buClr>
              <a:buFont typeface="Wingdings" pitchFamily="2" charset="2"/>
              <a:buChar char="§"/>
            </a:pPr>
            <a:endParaRPr lang="en-US" sz="2000" smtClean="0"/>
          </a:p>
          <a:p>
            <a:pPr eaLnBrk="1" hangingPunct="1">
              <a:lnSpc>
                <a:spcPct val="80000"/>
              </a:lnSpc>
              <a:buClr>
                <a:schemeClr val="accent1"/>
              </a:buClr>
              <a:buFont typeface="Wingdings" pitchFamily="2" charset="2"/>
              <a:buChar char="§"/>
            </a:pPr>
            <a:r>
              <a:rPr lang="en-US" b="1" smtClean="0">
                <a:solidFill>
                  <a:schemeClr val="accent2"/>
                </a:solidFill>
              </a:rPr>
              <a:t>New Technologies</a:t>
            </a:r>
          </a:p>
          <a:p>
            <a:pPr lvl="1" eaLnBrk="1" hangingPunct="1">
              <a:lnSpc>
                <a:spcPct val="80000"/>
              </a:lnSpc>
              <a:buClr>
                <a:schemeClr val="accent1"/>
              </a:buClr>
              <a:buFont typeface="Wingdings" pitchFamily="2" charset="2"/>
              <a:buChar char="§"/>
            </a:pPr>
            <a:r>
              <a:rPr lang="en-US" sz="2000" smtClean="0">
                <a:solidFill>
                  <a:schemeClr val="tx1"/>
                </a:solidFill>
              </a:rPr>
              <a:t>Explosion in the use of information technology to monitor offenders in the community, including,new forms of electronic monitoring, new methods of drug testing, new methods of reporting via kiosks, etc. </a:t>
            </a:r>
          </a:p>
          <a:p>
            <a:pPr eaLnBrk="1" hangingPunct="1">
              <a:lnSpc>
                <a:spcPct val="80000"/>
              </a:lnSpc>
              <a:buClr>
                <a:schemeClr val="accent1"/>
              </a:buClr>
              <a:buFont typeface="Georgia" pitchFamily="18" charset="0"/>
              <a:buNone/>
            </a:pPr>
            <a:endParaRPr lang="en-US" sz="2000" smtClean="0"/>
          </a:p>
          <a:p>
            <a:pPr eaLnBrk="1" hangingPunct="1">
              <a:lnSpc>
                <a:spcPct val="80000"/>
              </a:lnSpc>
              <a:buClr>
                <a:schemeClr val="accent1"/>
              </a:buClr>
              <a:buFont typeface="Wingdings" pitchFamily="2" charset="2"/>
              <a:buChar char="§"/>
            </a:pPr>
            <a:r>
              <a:rPr lang="en-US" b="1" smtClean="0">
                <a:solidFill>
                  <a:schemeClr val="accent2"/>
                </a:solidFill>
              </a:rPr>
              <a:t>New Personnel </a:t>
            </a:r>
          </a:p>
          <a:p>
            <a:pPr lvl="1" eaLnBrk="1" hangingPunct="1">
              <a:lnSpc>
                <a:spcPct val="80000"/>
              </a:lnSpc>
              <a:buClr>
                <a:schemeClr val="accent1"/>
              </a:buClr>
              <a:buFont typeface="Wingdings" pitchFamily="2" charset="2"/>
              <a:buChar char="§"/>
            </a:pPr>
            <a:r>
              <a:rPr lang="en-US" sz="2000" smtClean="0">
                <a:solidFill>
                  <a:schemeClr val="tx1"/>
                </a:solidFill>
              </a:rPr>
              <a:t>From both the public and private sector,  many of whom have backgrounds and qualifications more in line with policing than traditional community corrections.</a:t>
            </a:r>
          </a:p>
        </p:txBody>
      </p:sp>
      <p:sp>
        <p:nvSpPr>
          <p:cNvPr id="26625" name="Rectangle 2"/>
          <p:cNvSpPr>
            <a:spLocks noGrp="1" noChangeArrowheads="1"/>
          </p:cNvSpPr>
          <p:nvPr>
            <p:ph type="title"/>
          </p:nvPr>
        </p:nvSpPr>
        <p:spPr>
          <a:xfrm>
            <a:off x="457200" y="381000"/>
            <a:ext cx="8229600" cy="1066800"/>
          </a:xfrm>
        </p:spPr>
        <p:txBody>
          <a:bodyPr>
            <a:normAutofit fontScale="90000"/>
          </a:bodyPr>
          <a:lstStyle/>
          <a:p>
            <a:pPr eaLnBrk="1" hangingPunct="1"/>
            <a:r>
              <a:rPr lang="en-US" sz="3600" smtClean="0"/>
              <a:t>Recent Changes in Community Corrections and Reentry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fade">
                                      <p:cBhvr>
                                        <p:cTn id="7" dur="1000"/>
                                        <p:tgtEl>
                                          <p:spTgt spid="26625"/>
                                        </p:tgtEl>
                                      </p:cBhvr>
                                    </p:animEffect>
                                    <p:anim calcmode="lin" valueType="num">
                                      <p:cBhvr>
                                        <p:cTn id="8" dur="1000" fill="hold"/>
                                        <p:tgtEl>
                                          <p:spTgt spid="26625"/>
                                        </p:tgtEl>
                                        <p:attrNameLst>
                                          <p:attrName>ppt_x</p:attrName>
                                        </p:attrNameLst>
                                      </p:cBhvr>
                                      <p:tavLst>
                                        <p:tav tm="0">
                                          <p:val>
                                            <p:strVal val="#ppt_x"/>
                                          </p:val>
                                        </p:tav>
                                        <p:tav tm="100000">
                                          <p:val>
                                            <p:strVal val="#ppt_x"/>
                                          </p:val>
                                        </p:tav>
                                      </p:tavLst>
                                    </p:anim>
                                    <p:anim calcmode="lin" valueType="num">
                                      <p:cBhvr>
                                        <p:cTn id="9" dur="1000" fill="hold"/>
                                        <p:tgtEl>
                                          <p:spTgt spid="26625"/>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1000"/>
                                        <p:tgtEl>
                                          <p:spTgt spid="102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fade">
                                      <p:cBhvr>
                                        <p:cTn id="20" dur="1000"/>
                                        <p:tgtEl>
                                          <p:spTgt spid="1024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1000"/>
                                        <p:tgtEl>
                                          <p:spTgt spid="1024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43">
                                            <p:txEl>
                                              <p:pRg st="6" end="6"/>
                                            </p:txEl>
                                          </p:spTgt>
                                        </p:tgtEl>
                                        <p:attrNameLst>
                                          <p:attrName>style.visibility</p:attrName>
                                        </p:attrNameLst>
                                      </p:cBhvr>
                                      <p:to>
                                        <p:strVal val="visible"/>
                                      </p:to>
                                    </p:set>
                                    <p:animEffect transition="in" filter="fade">
                                      <p:cBhvr>
                                        <p:cTn id="28" dur="1000"/>
                                        <p:tgtEl>
                                          <p:spTgt spid="1024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243">
                                            <p:txEl>
                                              <p:pRg st="7" end="7"/>
                                            </p:txEl>
                                          </p:spTgt>
                                        </p:tgtEl>
                                        <p:attrNameLst>
                                          <p:attrName>style.visibility</p:attrName>
                                        </p:attrNameLst>
                                      </p:cBhvr>
                                      <p:to>
                                        <p:strVal val="visible"/>
                                      </p:to>
                                    </p:set>
                                    <p:animEffect transition="in" filter="fade">
                                      <p:cBhvr>
                                        <p:cTn id="31"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828800"/>
            <a:ext cx="8229600" cy="5029200"/>
          </a:xfrm>
        </p:spPr>
        <p:txBody>
          <a:bodyPr/>
          <a:lstStyle/>
          <a:p>
            <a:pPr eaLnBrk="1" hangingPunct="1">
              <a:lnSpc>
                <a:spcPct val="80000"/>
              </a:lnSpc>
              <a:buClr>
                <a:schemeClr val="accent1"/>
              </a:buClr>
              <a:buFont typeface="Wingdings" pitchFamily="2" charset="2"/>
              <a:buChar char="§"/>
            </a:pPr>
            <a:r>
              <a:rPr lang="en-US" b="1" dirty="0" smtClean="0">
                <a:solidFill>
                  <a:schemeClr val="accent2"/>
                </a:solidFill>
              </a:rPr>
              <a:t>Effectiveness of Probation in the United States</a:t>
            </a:r>
          </a:p>
          <a:p>
            <a:pPr lvl="1" eaLnBrk="1" hangingPunct="1">
              <a:lnSpc>
                <a:spcPct val="80000"/>
              </a:lnSpc>
              <a:buClr>
                <a:schemeClr val="accent1"/>
              </a:buClr>
              <a:buFont typeface="Wingdings" pitchFamily="2" charset="2"/>
              <a:buChar char="§"/>
            </a:pPr>
            <a:r>
              <a:rPr lang="en-US" dirty="0" smtClean="0">
                <a:solidFill>
                  <a:schemeClr val="tx1"/>
                </a:solidFill>
              </a:rPr>
              <a:t>Decreased over the past several decades.</a:t>
            </a:r>
          </a:p>
          <a:p>
            <a:pPr lvl="1" eaLnBrk="1" hangingPunct="1">
              <a:lnSpc>
                <a:spcPct val="80000"/>
              </a:lnSpc>
              <a:buClr>
                <a:schemeClr val="accent1"/>
              </a:buClr>
              <a:buFont typeface="Wingdings" pitchFamily="2" charset="2"/>
              <a:buChar char="§"/>
            </a:pPr>
            <a:r>
              <a:rPr lang="en-US" dirty="0" smtClean="0">
                <a:solidFill>
                  <a:schemeClr val="tx1"/>
                </a:solidFill>
              </a:rPr>
              <a:t>80% success rate in the 70’s vs. 60% today.</a:t>
            </a:r>
          </a:p>
          <a:p>
            <a:pPr eaLnBrk="1" hangingPunct="1">
              <a:lnSpc>
                <a:spcPct val="80000"/>
              </a:lnSpc>
              <a:buClr>
                <a:schemeClr val="accent1"/>
              </a:buClr>
              <a:buFont typeface="Georgia" pitchFamily="18" charset="0"/>
              <a:buNone/>
            </a:pPr>
            <a:endParaRPr lang="en-US" sz="800" dirty="0" smtClean="0"/>
          </a:p>
          <a:p>
            <a:pPr eaLnBrk="1" hangingPunct="1">
              <a:lnSpc>
                <a:spcPct val="80000"/>
              </a:lnSpc>
              <a:buClr>
                <a:schemeClr val="accent1"/>
              </a:buClr>
              <a:buFont typeface="Wingdings" pitchFamily="2" charset="2"/>
              <a:buChar char="§"/>
            </a:pPr>
            <a:r>
              <a:rPr lang="en-US" b="1" dirty="0" smtClean="0">
                <a:solidFill>
                  <a:schemeClr val="accent2"/>
                </a:solidFill>
              </a:rPr>
              <a:t>Effectiveness of Parole in the United States</a:t>
            </a:r>
          </a:p>
          <a:p>
            <a:pPr lvl="1" eaLnBrk="1" hangingPunct="1">
              <a:lnSpc>
                <a:spcPct val="80000"/>
              </a:lnSpc>
              <a:buClr>
                <a:schemeClr val="accent1"/>
              </a:buClr>
              <a:buFont typeface="Wingdings" pitchFamily="2" charset="2"/>
              <a:buChar char="§"/>
            </a:pPr>
            <a:r>
              <a:rPr lang="en-US" dirty="0" smtClean="0">
                <a:solidFill>
                  <a:schemeClr val="tx1"/>
                </a:solidFill>
              </a:rPr>
              <a:t>Is lower – 50%.</a:t>
            </a:r>
          </a:p>
          <a:p>
            <a:pPr lvl="1" eaLnBrk="1" hangingPunct="1">
              <a:lnSpc>
                <a:spcPct val="80000"/>
              </a:lnSpc>
              <a:buClr>
                <a:schemeClr val="accent1"/>
              </a:buClr>
              <a:buFont typeface="Wingdings" pitchFamily="2" charset="2"/>
              <a:buChar char="§"/>
            </a:pPr>
            <a:r>
              <a:rPr lang="en-US" dirty="0" smtClean="0">
                <a:solidFill>
                  <a:schemeClr val="tx1"/>
                </a:solidFill>
              </a:rPr>
              <a:t>Has also decreased, but not as dramatically.</a:t>
            </a:r>
          </a:p>
          <a:p>
            <a:pPr eaLnBrk="1" hangingPunct="1">
              <a:lnSpc>
                <a:spcPct val="80000"/>
              </a:lnSpc>
              <a:buClr>
                <a:schemeClr val="accent1"/>
              </a:buClr>
              <a:buFont typeface="Georgia" pitchFamily="18" charset="0"/>
              <a:buNone/>
            </a:pPr>
            <a:endParaRPr lang="en-US" sz="800" dirty="0" smtClean="0"/>
          </a:p>
          <a:p>
            <a:pPr eaLnBrk="1" hangingPunct="1">
              <a:lnSpc>
                <a:spcPct val="80000"/>
              </a:lnSpc>
              <a:buClr>
                <a:schemeClr val="accent1"/>
              </a:buClr>
              <a:buFont typeface="Wingdings" pitchFamily="2" charset="2"/>
              <a:buChar char="§"/>
            </a:pPr>
            <a:r>
              <a:rPr lang="en-US" b="1" dirty="0" smtClean="0">
                <a:solidFill>
                  <a:schemeClr val="accent2"/>
                </a:solidFill>
              </a:rPr>
              <a:t>Churning</a:t>
            </a:r>
          </a:p>
          <a:p>
            <a:pPr lvl="1" eaLnBrk="1" hangingPunct="1">
              <a:lnSpc>
                <a:spcPct val="80000"/>
              </a:lnSpc>
              <a:buClr>
                <a:schemeClr val="accent1"/>
              </a:buClr>
              <a:buFont typeface="Wingdings" pitchFamily="2" charset="2"/>
              <a:buChar char="§"/>
            </a:pPr>
            <a:r>
              <a:rPr lang="en-US" dirty="0" smtClean="0">
                <a:solidFill>
                  <a:schemeClr val="tx1"/>
                </a:solidFill>
              </a:rPr>
              <a:t>2/3 of all offenders released this year are predicted to be rearrested at least once within 3 years.</a:t>
            </a:r>
          </a:p>
          <a:p>
            <a:pPr lvl="1" eaLnBrk="1" hangingPunct="1">
              <a:lnSpc>
                <a:spcPct val="80000"/>
              </a:lnSpc>
              <a:buClr>
                <a:schemeClr val="accent1"/>
              </a:buClr>
              <a:buFont typeface="Wingdings" pitchFamily="2" charset="2"/>
              <a:buChar char="§"/>
            </a:pPr>
            <a:r>
              <a:rPr lang="en-US" dirty="0" smtClean="0">
                <a:solidFill>
                  <a:schemeClr val="tx1"/>
                </a:solidFill>
              </a:rPr>
              <a:t>40% will return to prison during this period with a new criminal conviction or technical revocation.</a:t>
            </a:r>
          </a:p>
        </p:txBody>
      </p:sp>
      <p:sp>
        <p:nvSpPr>
          <p:cNvPr id="28673" name="Rectangle 2"/>
          <p:cNvSpPr>
            <a:spLocks noGrp="1" noChangeArrowheads="1"/>
          </p:cNvSpPr>
          <p:nvPr>
            <p:ph type="title"/>
          </p:nvPr>
        </p:nvSpPr>
        <p:spPr>
          <a:xfrm>
            <a:off x="381000" y="609600"/>
            <a:ext cx="8229600" cy="1066800"/>
          </a:xfrm>
        </p:spPr>
        <p:txBody>
          <a:bodyPr>
            <a:normAutofit fontScale="90000"/>
          </a:bodyPr>
          <a:lstStyle/>
          <a:p>
            <a:pPr eaLnBrk="1" hangingPunct="1"/>
            <a:r>
              <a:rPr lang="en-US" smtClean="0"/>
              <a:t>Effectiveness: Can We Control Offenders in the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969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9">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p:cTn id="13" dur="1000" fill="hold"/>
                                        <p:tgtEl>
                                          <p:spTgt spid="29699">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9699">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p:cTn id="19" dur="1000" fill="hold"/>
                                        <p:tgtEl>
                                          <p:spTgt spid="29699">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96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29699">
                                            <p:txEl>
                                              <p:pRg st="4" end="4"/>
                                            </p:txEl>
                                          </p:spTgt>
                                        </p:tgtEl>
                                        <p:attrNameLst>
                                          <p:attrName>style.visibility</p:attrName>
                                        </p:attrNameLst>
                                      </p:cBhvr>
                                      <p:to>
                                        <p:strVal val="visible"/>
                                      </p:to>
                                    </p:set>
                                    <p:anim calcmode="lin" valueType="num">
                                      <p:cBhvr>
                                        <p:cTn id="26" dur="1000" fill="hold"/>
                                        <p:tgtEl>
                                          <p:spTgt spid="29699">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2969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9699">
                                            <p:txEl>
                                              <p:pRg st="4" end="4"/>
                                            </p:txEl>
                                          </p:spTgt>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 calcmode="lin" valueType="num">
                                      <p:cBhvr>
                                        <p:cTn id="32" dur="1000" fill="hold"/>
                                        <p:tgtEl>
                                          <p:spTgt spid="29699">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9699">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9699">
                                            <p:txEl>
                                              <p:pRg st="5" end="5"/>
                                            </p:txEl>
                                          </p:spTgt>
                                        </p:tgtEl>
                                      </p:cBhvr>
                                    </p:animEffect>
                                  </p:childTnLst>
                                </p:cTn>
                              </p:par>
                            </p:childTnLst>
                          </p:cTn>
                        </p:par>
                        <p:par>
                          <p:cTn id="35" fill="hold">
                            <p:stCondLst>
                              <p:cond delay="2000"/>
                            </p:stCondLst>
                            <p:childTnLst>
                              <p:par>
                                <p:cTn id="36" presetID="55" presetClass="entr" presetSubtype="0" fill="hold" nodeType="afterEffect">
                                  <p:stCondLst>
                                    <p:cond delay="0"/>
                                  </p:stCondLst>
                                  <p:childTnLst>
                                    <p:set>
                                      <p:cBhvr>
                                        <p:cTn id="37" dur="1" fill="hold">
                                          <p:stCondLst>
                                            <p:cond delay="0"/>
                                          </p:stCondLst>
                                        </p:cTn>
                                        <p:tgtEl>
                                          <p:spTgt spid="29699">
                                            <p:txEl>
                                              <p:pRg st="6" end="6"/>
                                            </p:txEl>
                                          </p:spTgt>
                                        </p:tgtEl>
                                        <p:attrNameLst>
                                          <p:attrName>style.visibility</p:attrName>
                                        </p:attrNameLst>
                                      </p:cBhvr>
                                      <p:to>
                                        <p:strVal val="visible"/>
                                      </p:to>
                                    </p:set>
                                    <p:anim calcmode="lin" valueType="num">
                                      <p:cBhvr>
                                        <p:cTn id="38" dur="1000" fill="hold"/>
                                        <p:tgtEl>
                                          <p:spTgt spid="29699">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29699">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2969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29699">
                                            <p:txEl>
                                              <p:pRg st="8" end="8"/>
                                            </p:txEl>
                                          </p:spTgt>
                                        </p:tgtEl>
                                        <p:attrNameLst>
                                          <p:attrName>style.visibility</p:attrName>
                                        </p:attrNameLst>
                                      </p:cBhvr>
                                      <p:to>
                                        <p:strVal val="visible"/>
                                      </p:to>
                                    </p:set>
                                    <p:anim calcmode="lin" valueType="num">
                                      <p:cBhvr>
                                        <p:cTn id="45" dur="1000" fill="hold"/>
                                        <p:tgtEl>
                                          <p:spTgt spid="29699">
                                            <p:txEl>
                                              <p:pRg st="8" end="8"/>
                                            </p:txEl>
                                          </p:spTgt>
                                        </p:tgtEl>
                                        <p:attrNameLst>
                                          <p:attrName>ppt_x</p:attrName>
                                        </p:attrNameLst>
                                      </p:cBhvr>
                                      <p:tavLst>
                                        <p:tav tm="0">
                                          <p:val>
                                            <p:strVal val="#ppt_x-.2"/>
                                          </p:val>
                                        </p:tav>
                                        <p:tav tm="100000">
                                          <p:val>
                                            <p:strVal val="#ppt_x"/>
                                          </p:val>
                                        </p:tav>
                                      </p:tavLst>
                                    </p:anim>
                                    <p:anim calcmode="lin" valueType="num">
                                      <p:cBhvr>
                                        <p:cTn id="46" dur="1000" fill="hold"/>
                                        <p:tgtEl>
                                          <p:spTgt spid="29699">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29699">
                                            <p:txEl>
                                              <p:pRg st="8" end="8"/>
                                            </p:txEl>
                                          </p:spTgt>
                                        </p:tgtEl>
                                      </p:cBhvr>
                                    </p:animEffect>
                                  </p:childTnLst>
                                </p:cTn>
                              </p:par>
                            </p:childTnLst>
                          </p:cTn>
                        </p:par>
                        <p:par>
                          <p:cTn id="48" fill="hold">
                            <p:stCondLst>
                              <p:cond delay="1000"/>
                            </p:stCondLst>
                            <p:childTnLst>
                              <p:par>
                                <p:cTn id="49" presetID="55" presetClass="entr" presetSubtype="0" fill="hold" nodeType="afterEffect">
                                  <p:stCondLst>
                                    <p:cond delay="0"/>
                                  </p:stCondLst>
                                  <p:childTnLst>
                                    <p:set>
                                      <p:cBhvr>
                                        <p:cTn id="50" dur="1" fill="hold">
                                          <p:stCondLst>
                                            <p:cond delay="0"/>
                                          </p:stCondLst>
                                        </p:cTn>
                                        <p:tgtEl>
                                          <p:spTgt spid="29699">
                                            <p:txEl>
                                              <p:pRg st="9" end="9"/>
                                            </p:txEl>
                                          </p:spTgt>
                                        </p:tgtEl>
                                        <p:attrNameLst>
                                          <p:attrName>style.visibility</p:attrName>
                                        </p:attrNameLst>
                                      </p:cBhvr>
                                      <p:to>
                                        <p:strVal val="visible"/>
                                      </p:to>
                                    </p:set>
                                    <p:anim calcmode="lin" valueType="num">
                                      <p:cBhvr>
                                        <p:cTn id="51" dur="1000" fill="hold"/>
                                        <p:tgtEl>
                                          <p:spTgt spid="29699">
                                            <p:txEl>
                                              <p:pRg st="9" end="9"/>
                                            </p:txEl>
                                          </p:spTgt>
                                        </p:tgtEl>
                                        <p:attrNameLst>
                                          <p:attrName>ppt_w</p:attrName>
                                        </p:attrNameLst>
                                      </p:cBhvr>
                                      <p:tavLst>
                                        <p:tav tm="0">
                                          <p:val>
                                            <p:strVal val="#ppt_w*0.70"/>
                                          </p:val>
                                        </p:tav>
                                        <p:tav tm="100000">
                                          <p:val>
                                            <p:strVal val="#ppt_w"/>
                                          </p:val>
                                        </p:tav>
                                      </p:tavLst>
                                    </p:anim>
                                    <p:anim calcmode="lin" valueType="num">
                                      <p:cBhvr>
                                        <p:cTn id="52" dur="1000" fill="hold"/>
                                        <p:tgtEl>
                                          <p:spTgt spid="29699">
                                            <p:txEl>
                                              <p:pRg st="9" end="9"/>
                                            </p:txEl>
                                          </p:spTgt>
                                        </p:tgtEl>
                                        <p:attrNameLst>
                                          <p:attrName>ppt_h</p:attrName>
                                        </p:attrNameLst>
                                      </p:cBhvr>
                                      <p:tavLst>
                                        <p:tav tm="0">
                                          <p:val>
                                            <p:strVal val="#ppt_h"/>
                                          </p:val>
                                        </p:tav>
                                        <p:tav tm="100000">
                                          <p:val>
                                            <p:strVal val="#ppt_h"/>
                                          </p:val>
                                        </p:tav>
                                      </p:tavLst>
                                    </p:anim>
                                    <p:animEffect transition="in" filter="fade">
                                      <p:cBhvr>
                                        <p:cTn id="53" dur="1000"/>
                                        <p:tgtEl>
                                          <p:spTgt spid="29699">
                                            <p:txEl>
                                              <p:pRg st="9" end="9"/>
                                            </p:txEl>
                                          </p:spTgt>
                                        </p:tgtEl>
                                      </p:cBhvr>
                                    </p:animEffect>
                                  </p:childTnLst>
                                </p:cTn>
                              </p:par>
                            </p:childTnLst>
                          </p:cTn>
                        </p:par>
                        <p:par>
                          <p:cTn id="54" fill="hold">
                            <p:stCondLst>
                              <p:cond delay="2000"/>
                            </p:stCondLst>
                            <p:childTnLst>
                              <p:par>
                                <p:cTn id="55" presetID="55" presetClass="entr" presetSubtype="0" fill="hold" nodeType="afterEffect">
                                  <p:stCondLst>
                                    <p:cond delay="0"/>
                                  </p:stCondLst>
                                  <p:childTnLst>
                                    <p:set>
                                      <p:cBhvr>
                                        <p:cTn id="56" dur="1" fill="hold">
                                          <p:stCondLst>
                                            <p:cond delay="0"/>
                                          </p:stCondLst>
                                        </p:cTn>
                                        <p:tgtEl>
                                          <p:spTgt spid="29699">
                                            <p:txEl>
                                              <p:pRg st="10" end="10"/>
                                            </p:txEl>
                                          </p:spTgt>
                                        </p:tgtEl>
                                        <p:attrNameLst>
                                          <p:attrName>style.visibility</p:attrName>
                                        </p:attrNameLst>
                                      </p:cBhvr>
                                      <p:to>
                                        <p:strVal val="visible"/>
                                      </p:to>
                                    </p:set>
                                    <p:anim calcmode="lin" valueType="num">
                                      <p:cBhvr>
                                        <p:cTn id="57" dur="1000" fill="hold"/>
                                        <p:tgtEl>
                                          <p:spTgt spid="29699">
                                            <p:txEl>
                                              <p:pRg st="10" end="10"/>
                                            </p:txEl>
                                          </p:spTgt>
                                        </p:tgtEl>
                                        <p:attrNameLst>
                                          <p:attrName>ppt_w</p:attrName>
                                        </p:attrNameLst>
                                      </p:cBhvr>
                                      <p:tavLst>
                                        <p:tav tm="0">
                                          <p:val>
                                            <p:strVal val="#ppt_w*0.70"/>
                                          </p:val>
                                        </p:tav>
                                        <p:tav tm="100000">
                                          <p:val>
                                            <p:strVal val="#ppt_w"/>
                                          </p:val>
                                        </p:tav>
                                      </p:tavLst>
                                    </p:anim>
                                    <p:anim calcmode="lin" valueType="num">
                                      <p:cBhvr>
                                        <p:cTn id="58" dur="1000" fill="hold"/>
                                        <p:tgtEl>
                                          <p:spTgt spid="29699">
                                            <p:txEl>
                                              <p:pRg st="10" end="10"/>
                                            </p:txEl>
                                          </p:spTgt>
                                        </p:tgtEl>
                                        <p:attrNameLst>
                                          <p:attrName>ppt_h</p:attrName>
                                        </p:attrNameLst>
                                      </p:cBhvr>
                                      <p:tavLst>
                                        <p:tav tm="0">
                                          <p:val>
                                            <p:strVal val="#ppt_h"/>
                                          </p:val>
                                        </p:tav>
                                        <p:tav tm="100000">
                                          <p:val>
                                            <p:strVal val="#ppt_h"/>
                                          </p:val>
                                        </p:tav>
                                      </p:tavLst>
                                    </p:anim>
                                    <p:animEffect transition="in" filter="fade">
                                      <p:cBhvr>
                                        <p:cTn id="59" dur="1000"/>
                                        <p:tgtEl>
                                          <p:spTgt spid="296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655763"/>
            <a:ext cx="8229600" cy="5202237"/>
          </a:xfrm>
        </p:spPr>
        <p:txBody>
          <a:bodyPr/>
          <a:lstStyle/>
          <a:p>
            <a:pPr eaLnBrk="1" hangingPunct="1">
              <a:lnSpc>
                <a:spcPct val="90000"/>
              </a:lnSpc>
              <a:buClr>
                <a:schemeClr val="accent1"/>
              </a:buClr>
              <a:buFont typeface="Wingdings" pitchFamily="2" charset="2"/>
              <a:buChar char="§"/>
            </a:pPr>
            <a:r>
              <a:rPr lang="en-US" b="1" smtClean="0">
                <a:solidFill>
                  <a:schemeClr val="accent2"/>
                </a:solidFill>
              </a:rPr>
              <a:t>Technical Violations</a:t>
            </a:r>
            <a:r>
              <a:rPr lang="en-US" smtClean="0">
                <a:solidFill>
                  <a:schemeClr val="accent2"/>
                </a:solidFill>
              </a:rPr>
              <a:t> </a:t>
            </a:r>
          </a:p>
          <a:p>
            <a:pPr lvl="1" eaLnBrk="1" hangingPunct="1">
              <a:lnSpc>
                <a:spcPct val="90000"/>
              </a:lnSpc>
              <a:buClr>
                <a:schemeClr val="accent1"/>
              </a:buClr>
              <a:buFont typeface="Wingdings" pitchFamily="2" charset="2"/>
              <a:buChar char="§"/>
            </a:pPr>
            <a:r>
              <a:rPr lang="en-US" smtClean="0">
                <a:solidFill>
                  <a:schemeClr val="tx1"/>
                </a:solidFill>
              </a:rPr>
              <a:t>In 2005, almost </a:t>
            </a:r>
            <a:r>
              <a:rPr lang="en-US" i="1" smtClean="0">
                <a:solidFill>
                  <a:schemeClr val="tx1"/>
                </a:solidFill>
              </a:rPr>
              <a:t>half </a:t>
            </a:r>
            <a:r>
              <a:rPr lang="en-US" smtClean="0">
                <a:solidFill>
                  <a:schemeClr val="tx1"/>
                </a:solidFill>
              </a:rPr>
              <a:t>of all new prison admissions (300,000 of 600,000) were </a:t>
            </a:r>
            <a:r>
              <a:rPr lang="en-US" i="1" smtClean="0">
                <a:solidFill>
                  <a:schemeClr val="tx1"/>
                </a:solidFill>
              </a:rPr>
              <a:t>technical</a:t>
            </a:r>
            <a:r>
              <a:rPr lang="en-US" smtClean="0">
                <a:solidFill>
                  <a:schemeClr val="tx1"/>
                </a:solidFill>
              </a:rPr>
              <a:t> </a:t>
            </a:r>
            <a:r>
              <a:rPr lang="en-US" i="1" smtClean="0">
                <a:solidFill>
                  <a:schemeClr val="tx1"/>
                </a:solidFill>
              </a:rPr>
              <a:t>violators</a:t>
            </a:r>
            <a:r>
              <a:rPr lang="en-US" smtClean="0">
                <a:solidFill>
                  <a:schemeClr val="tx1"/>
                </a:solidFill>
              </a:rPr>
              <a:t>.</a:t>
            </a:r>
          </a:p>
          <a:p>
            <a:pPr lvl="1" eaLnBrk="1" hangingPunct="1">
              <a:lnSpc>
                <a:spcPct val="90000"/>
              </a:lnSpc>
              <a:buClr>
                <a:schemeClr val="accent1"/>
              </a:buClr>
              <a:buFont typeface="Wingdings" pitchFamily="2" charset="2"/>
              <a:buChar char="§"/>
            </a:pPr>
            <a:r>
              <a:rPr lang="en-US" smtClean="0">
                <a:solidFill>
                  <a:schemeClr val="tx1"/>
                </a:solidFill>
              </a:rPr>
              <a:t>Returned to prison for periods ranging from a few months to several years (in California, technical violators served an additional 9 months in prison.</a:t>
            </a:r>
          </a:p>
          <a:p>
            <a:pPr eaLnBrk="1" hangingPunct="1">
              <a:lnSpc>
                <a:spcPct val="90000"/>
              </a:lnSpc>
              <a:buClr>
                <a:schemeClr val="accent1"/>
              </a:buClr>
              <a:buFont typeface="Wingdings" pitchFamily="2" charset="2"/>
              <a:buChar char="§"/>
            </a:pPr>
            <a:endParaRPr lang="en-US" sz="2400" smtClean="0"/>
          </a:p>
          <a:p>
            <a:pPr eaLnBrk="1" hangingPunct="1">
              <a:lnSpc>
                <a:spcPct val="90000"/>
              </a:lnSpc>
              <a:buClr>
                <a:schemeClr val="accent1"/>
              </a:buClr>
              <a:buFont typeface="Wingdings" pitchFamily="2" charset="2"/>
              <a:buChar char="§"/>
            </a:pPr>
            <a:r>
              <a:rPr lang="en-US" b="1" smtClean="0">
                <a:solidFill>
                  <a:schemeClr val="accent2"/>
                </a:solidFill>
              </a:rPr>
              <a:t>How should we respond ? </a:t>
            </a:r>
            <a:endParaRPr lang="en-US" smtClean="0">
              <a:solidFill>
                <a:schemeClr val="accent2"/>
              </a:solidFill>
            </a:endParaRPr>
          </a:p>
          <a:p>
            <a:pPr lvl="1" eaLnBrk="1" hangingPunct="1">
              <a:lnSpc>
                <a:spcPct val="90000"/>
              </a:lnSpc>
              <a:buClr>
                <a:schemeClr val="accent1"/>
              </a:buClr>
              <a:buFont typeface="Wingdings" pitchFamily="2" charset="2"/>
              <a:buChar char="§"/>
            </a:pPr>
            <a:r>
              <a:rPr lang="en-US" smtClean="0">
                <a:solidFill>
                  <a:schemeClr val="tx1"/>
                </a:solidFill>
              </a:rPr>
              <a:t>Dilemma: How does community corrections enforce multiple, control-based supervision conditions without relying on prison as the primary sanction for noncompliance. </a:t>
            </a:r>
          </a:p>
        </p:txBody>
      </p:sp>
      <p:sp>
        <p:nvSpPr>
          <p:cNvPr id="30721" name="Rectangle 2"/>
          <p:cNvSpPr>
            <a:spLocks noGrp="1" noChangeArrowheads="1"/>
          </p:cNvSpPr>
          <p:nvPr>
            <p:ph type="title"/>
          </p:nvPr>
        </p:nvSpPr>
        <p:spPr>
          <a:xfrm>
            <a:off x="381000" y="609600"/>
            <a:ext cx="8229600" cy="1066800"/>
          </a:xfrm>
        </p:spPr>
        <p:txBody>
          <a:bodyPr/>
          <a:lstStyle/>
          <a:p>
            <a:pPr eaLnBrk="1" hangingPunct="1"/>
            <a:r>
              <a:rPr lang="en-US" smtClean="0"/>
              <a:t>Surveillance and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Scale>
                                      <p:cBhvr>
                                        <p:cTn id="7" dur="1000" decel="50000" fill="hold">
                                          <p:stCondLst>
                                            <p:cond delay="0"/>
                                          </p:stCondLst>
                                        </p:cTn>
                                        <p:tgtEl>
                                          <p:spTgt spid="1229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291">
                                            <p:txEl>
                                              <p:pRg st="0" end="0"/>
                                            </p:txEl>
                                          </p:spTgt>
                                        </p:tgtEl>
                                        <p:attrNameLst>
                                          <p:attrName>ppt_x</p:attrName>
                                          <p:attrName>ppt_y</p:attrName>
                                        </p:attrNameLst>
                                      </p:cBhvr>
                                    </p:animMotion>
                                    <p:animEffect transition="in" filter="fade">
                                      <p:cBhvr>
                                        <p:cTn id="9" dur="1000"/>
                                        <p:tgtEl>
                                          <p:spTgt spid="12291">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2291">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22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animScale>
                                      <p:cBhvr>
                                        <p:cTn id="26" dur="1000" decel="50000" fill="hold">
                                          <p:stCondLst>
                                            <p:cond delay="0"/>
                                          </p:stCondLst>
                                        </p:cTn>
                                        <p:tgtEl>
                                          <p:spTgt spid="1229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2291">
                                            <p:txEl>
                                              <p:pRg st="4" end="4"/>
                                            </p:txEl>
                                          </p:spTgt>
                                        </p:tgtEl>
                                        <p:attrNameLst>
                                          <p:attrName>ppt_x</p:attrName>
                                          <p:attrName>ppt_y</p:attrName>
                                        </p:attrNameLst>
                                      </p:cBhvr>
                                    </p:animMotion>
                                    <p:animEffect transition="in" filter="fade">
                                      <p:cBhvr>
                                        <p:cTn id="28" dur="1000"/>
                                        <p:tgtEl>
                                          <p:spTgt spid="12291">
                                            <p:txEl>
                                              <p:pRg st="4" end="4"/>
                                            </p:txEl>
                                          </p:spTgt>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 calcmode="lin" valueType="num">
                                      <p:cBhvr>
                                        <p:cTn id="32" dur="1000" fill="hold"/>
                                        <p:tgtEl>
                                          <p:spTgt spid="12291">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12291">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1731</TotalTime>
  <Words>3507</Words>
  <Application>Microsoft Office PowerPoint</Application>
  <PresentationFormat>On-screen Show (4:3)</PresentationFormat>
  <Paragraphs>487</Paragraphs>
  <Slides>46</Slides>
  <Notes>41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Waveform</vt:lpstr>
      <vt:lpstr>Technological Innovations in Corrections   An Evidence-Based Assessment of Current Technologies and a Call for New Innovations Designed not only to Control but also to Change Offenders</vt:lpstr>
      <vt:lpstr>From Pre-entry to Reentry: Changes in Sentencing Type and  Length</vt:lpstr>
      <vt:lpstr>Changes in Prison Release Policies have an Impact on Reentry</vt:lpstr>
      <vt:lpstr>Changes in Prison Release Policies have an Impact on Reentry (con’t)</vt:lpstr>
      <vt:lpstr>PowerPoint Presentation</vt:lpstr>
      <vt:lpstr>Technology plays an important role in Each Stage of the Reentry Process</vt:lpstr>
      <vt:lpstr>Recent Changes in Community Corrections and Reentry</vt:lpstr>
      <vt:lpstr>Effectiveness: Can We Control Offenders in the Community?</vt:lpstr>
      <vt:lpstr>Surveillance and Control</vt:lpstr>
      <vt:lpstr>Examples of Hard Technology Innovations</vt:lpstr>
      <vt:lpstr>Examples of Soft Technology Innovations In Community Corrections</vt:lpstr>
      <vt:lpstr>What do we know about the effectiveness of Current Reentry Strategies and Programs using these Technologies?</vt:lpstr>
      <vt:lpstr>Thoughts on the Performance of Corrections Programs</vt:lpstr>
      <vt:lpstr>Some thoughts on Performance:  A Shark fin Graph would fit if most Criminal Justice Programs were successful</vt:lpstr>
      <vt:lpstr>But It is Possible that the Distribution Looks More Like a Bell-Shaped Curve</vt:lpstr>
      <vt:lpstr>PowerPoint Presentation</vt:lpstr>
      <vt:lpstr>Measuring Performance and Identifying High Performance and Low Performance Corrections Programs is a Challenge</vt:lpstr>
      <vt:lpstr>The Use and Misuse of Systematic Evidence-based Reviews</vt:lpstr>
      <vt:lpstr>Systematic Evidence-based Reviews of Corrections Research Underscore the Need for More—and higher quality—Evaluation Research</vt:lpstr>
      <vt:lpstr>How to Conduct a Systematic,  Evidence-based Review?</vt:lpstr>
      <vt:lpstr>What is Evidence-based Practice?</vt:lpstr>
      <vt:lpstr>What is Evidence-based Practice? (Con’t)</vt:lpstr>
      <vt:lpstr>What is Evidence-based Practice? (con’t)</vt:lpstr>
      <vt:lpstr>What is Evidence-based Practice? (con’t)</vt:lpstr>
      <vt:lpstr>What is Meta-Analysis?</vt:lpstr>
      <vt:lpstr>When Should Meta-Analysis be Used?</vt:lpstr>
      <vt:lpstr>PowerPoint Presentation</vt:lpstr>
      <vt:lpstr>Study Inclusion Criteria For Systematic Reviews </vt:lpstr>
      <vt:lpstr>PowerPoint Presentation</vt:lpstr>
      <vt:lpstr>Evidence-Based Reviews in Adult Corrections: A Look at the Campbell Collaborative Collection</vt:lpstr>
      <vt:lpstr>PowerPoint Presentation</vt:lpstr>
      <vt:lpstr>Evaluation Research On Electronic Monitoring: A Technology in Search of a Program</vt:lpstr>
      <vt:lpstr>Evaluation Research on Treatment in Institutional and Community Settings</vt:lpstr>
      <vt:lpstr>Current evidence-based reviews highlight the limitations inherent in offender-based change strategies:</vt:lpstr>
      <vt:lpstr>Next Steps: Do the Research Identify High Performance Programs, and Share the Results with Policy makers and the Public</vt:lpstr>
      <vt:lpstr>Emerging Trends and New Directions for Corrections</vt:lpstr>
      <vt:lpstr>PowerPoint Presentation</vt:lpstr>
      <vt:lpstr>PowerPoint Presentation</vt:lpstr>
      <vt:lpstr>PowerPoint Presentation</vt:lpstr>
      <vt:lpstr>PowerPoint Presentation</vt:lpstr>
      <vt:lpstr>Emerging Trends and New Directions </vt:lpstr>
      <vt:lpstr>New Research on the Use of Identity Theft Technology with Sex Offenders</vt:lpstr>
      <vt:lpstr>New Technology Application</vt:lpstr>
      <vt:lpstr>New Technology Application</vt:lpstr>
      <vt:lpstr>New Technology Application</vt:lpstr>
      <vt:lpstr>New Technology Application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Innovations and Offender Reentry:  An Evidence-Based Assessment of Current Technologies and a Call for New Innovations Designed not only to Control but also to Change Offenders</dc:title>
  <dc:creator>Alexander James Byrne</dc:creator>
  <cp:lastModifiedBy>Carol</cp:lastModifiedBy>
  <cp:revision>140</cp:revision>
  <dcterms:created xsi:type="dcterms:W3CDTF">2010-06-16T13:27:17Z</dcterms:created>
  <dcterms:modified xsi:type="dcterms:W3CDTF">2012-12-02T21:15:58Z</dcterms:modified>
</cp:coreProperties>
</file>