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50"/>
  </p:notesMasterIdLst>
  <p:sldIdLst>
    <p:sldId id="256" r:id="rId2"/>
    <p:sldId id="257" r:id="rId3"/>
    <p:sldId id="291" r:id="rId4"/>
    <p:sldId id="258" r:id="rId5"/>
    <p:sldId id="292" r:id="rId6"/>
    <p:sldId id="259" r:id="rId7"/>
    <p:sldId id="260" r:id="rId8"/>
    <p:sldId id="261" r:id="rId9"/>
    <p:sldId id="290" r:id="rId10"/>
    <p:sldId id="282" r:id="rId11"/>
    <p:sldId id="262" r:id="rId12"/>
    <p:sldId id="283" r:id="rId13"/>
    <p:sldId id="263" r:id="rId14"/>
    <p:sldId id="264" r:id="rId15"/>
    <p:sldId id="265" r:id="rId16"/>
    <p:sldId id="266" r:id="rId17"/>
    <p:sldId id="267" r:id="rId18"/>
    <p:sldId id="287" r:id="rId19"/>
    <p:sldId id="268" r:id="rId20"/>
    <p:sldId id="293" r:id="rId21"/>
    <p:sldId id="294" r:id="rId22"/>
    <p:sldId id="269" r:id="rId23"/>
    <p:sldId id="270" r:id="rId24"/>
    <p:sldId id="271" r:id="rId25"/>
    <p:sldId id="272" r:id="rId26"/>
    <p:sldId id="273" r:id="rId27"/>
    <p:sldId id="274" r:id="rId28"/>
    <p:sldId id="275" r:id="rId29"/>
    <p:sldId id="288" r:id="rId30"/>
    <p:sldId id="276" r:id="rId31"/>
    <p:sldId id="289" r:id="rId32"/>
    <p:sldId id="277" r:id="rId33"/>
    <p:sldId id="278" r:id="rId34"/>
    <p:sldId id="279" r:id="rId35"/>
    <p:sldId id="280" r:id="rId36"/>
    <p:sldId id="284" r:id="rId37"/>
    <p:sldId id="295" r:id="rId38"/>
    <p:sldId id="281" r:id="rId39"/>
    <p:sldId id="285" r:id="rId40"/>
    <p:sldId id="296" r:id="rId41"/>
    <p:sldId id="297" r:id="rId42"/>
    <p:sldId id="298" r:id="rId43"/>
    <p:sldId id="299" r:id="rId44"/>
    <p:sldId id="300" r:id="rId45"/>
    <p:sldId id="301" r:id="rId46"/>
    <p:sldId id="302" r:id="rId47"/>
    <p:sldId id="303" r:id="rId48"/>
    <p:sldId id="304" r:id="rId4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00" autoAdjust="0"/>
    <p:restoredTop sz="94660"/>
  </p:normalViewPr>
  <p:slideViewPr>
    <p:cSldViewPr>
      <p:cViewPr>
        <p:scale>
          <a:sx n="100" d="100"/>
          <a:sy n="100" d="100"/>
        </p:scale>
        <p:origin x="-732" y="7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B51E175B-0B19-4BF7-A627-2C2F1CB8618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C7E07CD-E7F6-48A6-82A6-D73741AA269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6267C-319B-4803-B9C5-0F44253381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7AEF7-089A-45C3-ABAD-60DB2B6ADD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9899F-FC8E-4FDE-953C-D63EE05C0D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5198696-6F78-4EBC-8D38-D53C1FC68C6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9C9FE-EC16-490A-AF06-F7BD8F3F90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649C56-B079-44E9-8436-C81D3F4D0A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9FC924-0F4A-4401-B532-445BA9624B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344D0-66CA-4BAF-A576-1DA3DE9DF2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6BABD-E8B7-478A-B206-A7DE9FC82F6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74003-B5FB-4EA0-9F4B-C3387AD91F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B435F02-A056-43FA-911F-A314C8FF27D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findtreatment.samhsa.gov/TreatmentLocator/faces/quickSearch.jsp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substanceabusepolicy.com/content/5/1/10"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j1J-LKXDTTA" TargetMode="External"/><Relationship Id="rId2" Type="http://schemas.openxmlformats.org/officeDocument/2006/relationships/hyperlink" Target="http://alcoholism.about.com/od/meetings/a/ann-e_app.ht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justnet.org/fieldsearch/fs_feature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en-US" sz="4800"/>
              <a:t> Technological Innovations in Institutional Corrections</a:t>
            </a:r>
          </a:p>
        </p:txBody>
      </p:sp>
      <p:sp>
        <p:nvSpPr>
          <p:cNvPr id="2051" name="Rectangle 3"/>
          <p:cNvSpPr>
            <a:spLocks noGrp="1" noChangeArrowheads="1"/>
          </p:cNvSpPr>
          <p:nvPr>
            <p:ph type="subTitle" idx="1"/>
          </p:nvPr>
        </p:nvSpPr>
        <p:spPr/>
        <p:txBody>
          <a:bodyPr/>
          <a:lstStyle/>
          <a:p>
            <a:r>
              <a:rPr lang="en-US" sz="2800" dirty="0" smtClean="0"/>
              <a:t>Are New Advances in Information </a:t>
            </a:r>
            <a:r>
              <a:rPr lang="en-US" sz="2800" dirty="0"/>
              <a:t>Technology transforming the U.S. Prison System</a:t>
            </a:r>
            <a:r>
              <a:rPr lang="en-US" sz="2800" dirty="0" smtClean="0"/>
              <a:t>?</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sz="4000"/>
              <a:t>Recent Trends in Special Populations: Mental Health Units</a:t>
            </a:r>
          </a:p>
        </p:txBody>
      </p:sp>
      <p:sp>
        <p:nvSpPr>
          <p:cNvPr id="36867" name="Rectangle 3"/>
          <p:cNvSpPr>
            <a:spLocks noGrp="1" noChangeArrowheads="1"/>
          </p:cNvSpPr>
          <p:nvPr>
            <p:ph idx="1"/>
          </p:nvPr>
        </p:nvSpPr>
        <p:spPr/>
        <p:txBody>
          <a:bodyPr/>
          <a:lstStyle/>
          <a:p>
            <a:r>
              <a:rPr lang="en-US" sz="2800"/>
              <a:t>There is </a:t>
            </a:r>
            <a:r>
              <a:rPr lang="en-US" sz="2800">
                <a:solidFill>
                  <a:srgbClr val="FF0066"/>
                </a:solidFill>
              </a:rPr>
              <a:t>Variation in the percentage of inmates assigned to mental health units</a:t>
            </a:r>
            <a:r>
              <a:rPr lang="en-US" sz="2800"/>
              <a:t>:</a:t>
            </a:r>
          </a:p>
          <a:p>
            <a:r>
              <a:rPr lang="en-US" sz="2800"/>
              <a:t> Several states housed less than 1 percent of their male and female inmate populations in mental health units( Florida, Indiana, Missouri, New York, Oregon, Pennsylvania, Vermont),</a:t>
            </a:r>
          </a:p>
          <a:p>
            <a:r>
              <a:rPr lang="en-US" sz="2800"/>
              <a:t> However, two states ( Georgia,12 %, and Alaska,5%) take a very different approach to the housing of mentally ill inmates.</a:t>
            </a:r>
          </a:p>
          <a:p>
            <a:endParaRPr 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sz="4000"/>
              <a:t> State-Level Variations in External Classification Decisions</a:t>
            </a:r>
          </a:p>
        </p:txBody>
      </p:sp>
      <p:sp>
        <p:nvSpPr>
          <p:cNvPr id="16387" name="Rectangle 3"/>
          <p:cNvSpPr>
            <a:spLocks noGrp="1" noChangeArrowheads="1"/>
          </p:cNvSpPr>
          <p:nvPr>
            <p:ph idx="1"/>
          </p:nvPr>
        </p:nvSpPr>
        <p:spPr/>
        <p:txBody>
          <a:bodyPr/>
          <a:lstStyle/>
          <a:p>
            <a:pPr>
              <a:lnSpc>
                <a:spcPct val="90000"/>
              </a:lnSpc>
            </a:pPr>
            <a:r>
              <a:rPr lang="en-US"/>
              <a:t> In some prison systems (e.g. Rhode Island), only a small proportion (less than 5%) of all inmates are housed in one of these special population units;</a:t>
            </a:r>
          </a:p>
          <a:p>
            <a:pPr>
              <a:lnSpc>
                <a:spcPct val="90000"/>
              </a:lnSpc>
            </a:pPr>
            <a:r>
              <a:rPr lang="en-US"/>
              <a:t> In other State Prison systems (e.g. Massachusetts), a much larger proportion (close to 40%) of all inmates are placed in these locations.</a:t>
            </a:r>
          </a:p>
          <a:p>
            <a:pPr>
              <a:lnSpc>
                <a:spcPct val="90000"/>
              </a:lnSpc>
              <a:buFontTx/>
              <a:buNone/>
            </a:pPr>
            <a:r>
              <a:rPr lang="en-US"/>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sz="4000"/>
              <a:t>Why do State Prison Systems Vary in the Use of Special Population Housing?</a:t>
            </a:r>
          </a:p>
        </p:txBody>
      </p:sp>
      <p:sp>
        <p:nvSpPr>
          <p:cNvPr id="37891" name="Rectangle 3"/>
          <p:cNvSpPr>
            <a:spLocks noGrp="1" noChangeArrowheads="1"/>
          </p:cNvSpPr>
          <p:nvPr>
            <p:ph idx="1"/>
          </p:nvPr>
        </p:nvSpPr>
        <p:spPr>
          <a:xfrm>
            <a:off x="457200" y="1828800"/>
            <a:ext cx="8229600" cy="4530725"/>
          </a:xfrm>
        </p:spPr>
        <p:txBody>
          <a:bodyPr/>
          <a:lstStyle/>
          <a:p>
            <a:pPr>
              <a:lnSpc>
                <a:spcPct val="90000"/>
              </a:lnSpc>
            </a:pPr>
            <a:r>
              <a:rPr lang="en-US" sz="2400">
                <a:solidFill>
                  <a:srgbClr val="FF0066"/>
                </a:solidFill>
              </a:rPr>
              <a:t>Philosophy</a:t>
            </a:r>
            <a:r>
              <a:rPr lang="en-US" sz="2400"/>
              <a:t>: It should be emphasized that the size of a particular state’s special population system is driven not by inmate characteristics and classification criteria alone; it represents a policy choice by corrections managers in each system.</a:t>
            </a:r>
          </a:p>
          <a:p>
            <a:pPr>
              <a:lnSpc>
                <a:spcPct val="90000"/>
              </a:lnSpc>
            </a:pPr>
            <a:r>
              <a:rPr lang="en-US" sz="2400">
                <a:solidFill>
                  <a:srgbClr val="FF0066"/>
                </a:solidFill>
              </a:rPr>
              <a:t>Cost</a:t>
            </a:r>
            <a:r>
              <a:rPr lang="en-US" sz="2400"/>
              <a:t>: Since it costs much more to house offenders in special population groupings than in general population groupings, it is not surprising that some corrections systems limit the size of the special population system by narrowly defining the criteria used to make this initial classification decision.</a:t>
            </a:r>
          </a:p>
          <a:p>
            <a:pPr>
              <a:lnSpc>
                <a:spcPct val="90000"/>
              </a:lnSpc>
            </a:pPr>
            <a:endParaRPr 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Maximum Security Inmates</a:t>
            </a:r>
          </a:p>
        </p:txBody>
      </p:sp>
      <p:sp>
        <p:nvSpPr>
          <p:cNvPr id="17411" name="Rectangle 3"/>
          <p:cNvSpPr>
            <a:spLocks noGrp="1" noChangeArrowheads="1"/>
          </p:cNvSpPr>
          <p:nvPr>
            <p:ph idx="1"/>
          </p:nvPr>
        </p:nvSpPr>
        <p:spPr/>
        <p:txBody>
          <a:bodyPr/>
          <a:lstStyle/>
          <a:p>
            <a:pPr>
              <a:lnSpc>
                <a:spcPct val="90000"/>
              </a:lnSpc>
            </a:pPr>
            <a:r>
              <a:rPr lang="en-US" sz="2400"/>
              <a:t> It probably doesn’t come as a surprise that an inmate placed in a maximum security facility in one state (or federal) system, may be placed in a different security level facility somewhere else.</a:t>
            </a:r>
          </a:p>
          <a:p>
            <a:pPr>
              <a:lnSpc>
                <a:spcPct val="90000"/>
              </a:lnSpc>
            </a:pPr>
            <a:r>
              <a:rPr lang="en-US" sz="2400"/>
              <a:t> In fact, many general population prisoners classified as maximum custody do not present management problems and are so classified because of the crime they committed, their prison sentence, or a violent event that occurred many years in the past”.</a:t>
            </a:r>
          </a:p>
          <a:p>
            <a:pPr>
              <a:lnSpc>
                <a:spcPct val="90000"/>
              </a:lnSpc>
            </a:pPr>
            <a:r>
              <a:rPr lang="en-US" sz="2400"/>
              <a:t> Factors (e.g. punishment) other than risk control (or risk reduction) are driving the initial assignment process in many state and federal prisons today.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sz="4000"/>
              <a:t>Internal Classification Systems: Assessment Areas</a:t>
            </a:r>
          </a:p>
        </p:txBody>
      </p:sp>
      <p:sp>
        <p:nvSpPr>
          <p:cNvPr id="18435" name="Rectangle 3"/>
          <p:cNvSpPr>
            <a:spLocks noGrp="1" noChangeArrowheads="1"/>
          </p:cNvSpPr>
          <p:nvPr>
            <p:ph idx="1"/>
          </p:nvPr>
        </p:nvSpPr>
        <p:spPr/>
        <p:txBody>
          <a:bodyPr/>
          <a:lstStyle/>
          <a:p>
            <a:r>
              <a:rPr lang="en-US" sz="2800"/>
              <a:t>In order to make prisons safer, a variety of assessment instruments are used to classify inmates in each of the following areas: </a:t>
            </a:r>
          </a:p>
          <a:p>
            <a:r>
              <a:rPr lang="en-US" sz="2800"/>
              <a:t>(1) Threat/dangerousness,</a:t>
            </a:r>
          </a:p>
          <a:p>
            <a:r>
              <a:rPr lang="en-US" sz="2800"/>
              <a:t> (2) Mental health/ potential for victimization and self-injury,</a:t>
            </a:r>
          </a:p>
          <a:p>
            <a:r>
              <a:rPr lang="en-US" sz="2800"/>
              <a:t> (3) Physical health,</a:t>
            </a:r>
          </a:p>
          <a:p>
            <a:r>
              <a:rPr lang="en-US" sz="2800"/>
              <a:t> (4) Treatment/programming needs, and</a:t>
            </a:r>
          </a:p>
          <a:p>
            <a:r>
              <a:rPr lang="en-US" sz="2800"/>
              <a:t> (5) Escape/ flight risk.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sz="4000" b="1"/>
              <a:t>AREA 1:  Dangerousness and Threat Assessment</a:t>
            </a:r>
          </a:p>
        </p:txBody>
      </p:sp>
      <p:sp>
        <p:nvSpPr>
          <p:cNvPr id="19459" name="Rectangle 3"/>
          <p:cNvSpPr>
            <a:spLocks noGrp="1" noChangeArrowheads="1"/>
          </p:cNvSpPr>
          <p:nvPr>
            <p:ph idx="1"/>
          </p:nvPr>
        </p:nvSpPr>
        <p:spPr/>
        <p:txBody>
          <a:bodyPr>
            <a:normAutofit lnSpcReduction="10000"/>
          </a:bodyPr>
          <a:lstStyle/>
          <a:p>
            <a:pPr>
              <a:lnSpc>
                <a:spcPct val="90000"/>
              </a:lnSpc>
            </a:pPr>
            <a:r>
              <a:rPr lang="en-US" sz="2800"/>
              <a:t> There are a number of different </a:t>
            </a:r>
            <a:r>
              <a:rPr lang="en-US" sz="2800">
                <a:solidFill>
                  <a:srgbClr val="FF0066"/>
                </a:solidFill>
              </a:rPr>
              <a:t>risk assessment instruments</a:t>
            </a:r>
            <a:r>
              <a:rPr lang="en-US" sz="2800"/>
              <a:t> currently in use across the country. </a:t>
            </a:r>
          </a:p>
          <a:p>
            <a:pPr>
              <a:lnSpc>
                <a:spcPct val="90000"/>
              </a:lnSpc>
            </a:pPr>
            <a:r>
              <a:rPr lang="en-US" sz="2800"/>
              <a:t>Some instruments focus on specific forms of violence (e.g. the Rapid Risk Assessment for Sexual Offense Recidivism (</a:t>
            </a:r>
            <a:r>
              <a:rPr lang="en-US" sz="2800">
                <a:solidFill>
                  <a:srgbClr val="FF0066"/>
                </a:solidFill>
              </a:rPr>
              <a:t>RRASOR</a:t>
            </a:r>
            <a:r>
              <a:rPr lang="en-US" sz="2800"/>
              <a:t>), the Sexual Violence Risk-20(</a:t>
            </a:r>
            <a:r>
              <a:rPr lang="en-US" sz="2800">
                <a:solidFill>
                  <a:srgbClr val="FF0066"/>
                </a:solidFill>
              </a:rPr>
              <a:t>SVR-20</a:t>
            </a:r>
            <a:r>
              <a:rPr lang="en-US" sz="2800"/>
              <a:t>), and the Static-99, target sex offending),</a:t>
            </a:r>
          </a:p>
          <a:p>
            <a:pPr>
              <a:lnSpc>
                <a:spcPct val="90000"/>
              </a:lnSpc>
            </a:pPr>
            <a:r>
              <a:rPr lang="en-US" sz="2800"/>
              <a:t>Other instruments assess an individual’s general propensity for violent/assaultive behavior(eg. the </a:t>
            </a:r>
            <a:r>
              <a:rPr lang="en-US" sz="2800">
                <a:solidFill>
                  <a:srgbClr val="FF0066"/>
                </a:solidFill>
              </a:rPr>
              <a:t>Hare Psychopathy Checklist-Revised</a:t>
            </a:r>
            <a:r>
              <a:rPr lang="en-US" sz="2800"/>
              <a:t> (PCL-R)).</a:t>
            </a:r>
          </a:p>
          <a:p>
            <a:pPr>
              <a:lnSpc>
                <a:spcPct val="90000"/>
              </a:lnSpc>
              <a:buFontTx/>
              <a:buNone/>
            </a:pPr>
            <a:endParaRPr lang="en-US"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z="4000"/>
              <a:t>Problems Related to Dangerousness Assessment</a:t>
            </a:r>
          </a:p>
        </p:txBody>
      </p:sp>
      <p:sp>
        <p:nvSpPr>
          <p:cNvPr id="20483" name="Rectangle 3"/>
          <p:cNvSpPr>
            <a:spLocks noGrp="1" noChangeArrowheads="1"/>
          </p:cNvSpPr>
          <p:nvPr>
            <p:ph idx="1"/>
          </p:nvPr>
        </p:nvSpPr>
        <p:spPr/>
        <p:txBody>
          <a:bodyPr/>
          <a:lstStyle/>
          <a:p>
            <a:r>
              <a:rPr lang="en-US" sz="2800"/>
              <a:t>The main problem associated with using the latest generation of risk assessment tools in prison settings is that these instruments were developed and validated using subsequent offender behavior in the </a:t>
            </a:r>
            <a:r>
              <a:rPr lang="en-US" sz="2800" i="1"/>
              <a:t>community </a:t>
            </a:r>
            <a:r>
              <a:rPr lang="en-US" sz="2800"/>
              <a:t>as the outcome measure of interest; </a:t>
            </a:r>
          </a:p>
          <a:p>
            <a:r>
              <a:rPr lang="en-US" sz="2800"/>
              <a:t>They have not been developed and tested using </a:t>
            </a:r>
            <a:r>
              <a:rPr lang="en-US" sz="2800" i="1"/>
              <a:t>institutional violence</a:t>
            </a:r>
            <a:r>
              <a:rPr lang="en-US" sz="2800"/>
              <a:t> as the criterion/outcome measure.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sz="4000"/>
              <a:t>Problems Related to Dangerousness Assessment</a:t>
            </a:r>
          </a:p>
        </p:txBody>
      </p:sp>
      <p:sp>
        <p:nvSpPr>
          <p:cNvPr id="21507" name="Rectangle 3"/>
          <p:cNvSpPr>
            <a:spLocks noGrp="1" noChangeArrowheads="1"/>
          </p:cNvSpPr>
          <p:nvPr>
            <p:ph idx="1"/>
          </p:nvPr>
        </p:nvSpPr>
        <p:spPr/>
        <p:txBody>
          <a:bodyPr>
            <a:normAutofit lnSpcReduction="10000"/>
          </a:bodyPr>
          <a:lstStyle/>
          <a:p>
            <a:pPr>
              <a:lnSpc>
                <a:spcPct val="90000"/>
              </a:lnSpc>
              <a:buFontTx/>
              <a:buNone/>
            </a:pPr>
            <a:endParaRPr lang="en-US" sz="2400"/>
          </a:p>
          <a:p>
            <a:pPr>
              <a:lnSpc>
                <a:spcPct val="90000"/>
              </a:lnSpc>
            </a:pPr>
            <a:r>
              <a:rPr lang="en-US" sz="2400"/>
              <a:t> Because the base rate of  various forms of institutional violence is very low, it is likely that current risk instruments—when validated—will have difficulty distinguishing dangerous from non-dangerous inmates.</a:t>
            </a:r>
          </a:p>
          <a:p>
            <a:pPr>
              <a:lnSpc>
                <a:spcPct val="90000"/>
              </a:lnSpc>
            </a:pPr>
            <a:r>
              <a:rPr lang="en-US" sz="2400"/>
              <a:t>This creates two potential problems for corrections managers: </a:t>
            </a:r>
          </a:p>
          <a:p>
            <a:pPr>
              <a:lnSpc>
                <a:spcPct val="90000"/>
              </a:lnSpc>
            </a:pPr>
            <a:r>
              <a:rPr lang="en-US" sz="2400">
                <a:solidFill>
                  <a:srgbClr val="FF0066"/>
                </a:solidFill>
              </a:rPr>
              <a:t>false positives</a:t>
            </a:r>
            <a:r>
              <a:rPr lang="en-US" sz="2400"/>
              <a:t>, i.e. individuals predicted to be violent who actually do not become violent while in prison; and</a:t>
            </a:r>
          </a:p>
          <a:p>
            <a:pPr>
              <a:lnSpc>
                <a:spcPct val="90000"/>
              </a:lnSpc>
            </a:pPr>
            <a:r>
              <a:rPr lang="en-US" sz="2400"/>
              <a:t> </a:t>
            </a:r>
            <a:r>
              <a:rPr lang="en-US" sz="2400">
                <a:solidFill>
                  <a:srgbClr val="FF0066"/>
                </a:solidFill>
              </a:rPr>
              <a:t>false negatives</a:t>
            </a:r>
            <a:r>
              <a:rPr lang="en-US" sz="2400"/>
              <a:t>, i.e. individuals predicted to be non-dangerous who do in fact commit a violent act while in prison.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z="4000"/>
              <a:t>How to Reduce Prison Violence: Recommendations of National Commission</a:t>
            </a:r>
          </a:p>
        </p:txBody>
      </p:sp>
      <p:sp>
        <p:nvSpPr>
          <p:cNvPr id="49155" name="Rectangle 3"/>
          <p:cNvSpPr>
            <a:spLocks noGrp="1" noChangeArrowheads="1"/>
          </p:cNvSpPr>
          <p:nvPr>
            <p:ph idx="1"/>
          </p:nvPr>
        </p:nvSpPr>
        <p:spPr/>
        <p:txBody>
          <a:bodyPr/>
          <a:lstStyle/>
          <a:p>
            <a:pPr>
              <a:lnSpc>
                <a:spcPct val="80000"/>
              </a:lnSpc>
            </a:pPr>
            <a:endParaRPr lang="en-US" sz="1400" b="1"/>
          </a:p>
          <a:p>
            <a:pPr>
              <a:lnSpc>
                <a:spcPct val="80000"/>
              </a:lnSpc>
            </a:pPr>
            <a:r>
              <a:rPr lang="en-US" sz="1400" b="1"/>
              <a:t>1. Reduce crowding. </a:t>
            </a:r>
            <a:r>
              <a:rPr lang="en-US" sz="1400"/>
              <a:t>States and localities must commit to eliminating the crowded</a:t>
            </a:r>
          </a:p>
          <a:p>
            <a:pPr>
              <a:lnSpc>
                <a:spcPct val="80000"/>
              </a:lnSpc>
            </a:pPr>
            <a:r>
              <a:rPr lang="en-US" sz="1400"/>
              <a:t>conditions that exist in many of the country’s prisons and jails and work with</a:t>
            </a:r>
          </a:p>
          <a:p>
            <a:pPr>
              <a:lnSpc>
                <a:spcPct val="80000"/>
              </a:lnSpc>
            </a:pPr>
            <a:r>
              <a:rPr lang="en-US" sz="1400"/>
              <a:t>corrections administrators to set and meet reasonable limits on the number of</a:t>
            </a:r>
          </a:p>
          <a:p>
            <a:pPr>
              <a:lnSpc>
                <a:spcPct val="80000"/>
              </a:lnSpc>
            </a:pPr>
            <a:r>
              <a:rPr lang="en-US" sz="1400"/>
              <a:t>prisoners that facilities can safely house.</a:t>
            </a:r>
          </a:p>
          <a:p>
            <a:pPr>
              <a:lnSpc>
                <a:spcPct val="80000"/>
              </a:lnSpc>
            </a:pPr>
            <a:r>
              <a:rPr lang="en-US" sz="1400" b="1"/>
              <a:t>2. Promote productivity and rehabilitation. </a:t>
            </a:r>
            <a:r>
              <a:rPr lang="en-US" sz="1400"/>
              <a:t>Invest in programs that are proven</a:t>
            </a:r>
          </a:p>
          <a:p>
            <a:pPr>
              <a:lnSpc>
                <a:spcPct val="80000"/>
              </a:lnSpc>
            </a:pPr>
            <a:r>
              <a:rPr lang="en-US" sz="1400"/>
              <a:t>to reduce violence and to change behavior over the long term.</a:t>
            </a:r>
          </a:p>
          <a:p>
            <a:pPr>
              <a:lnSpc>
                <a:spcPct val="80000"/>
              </a:lnSpc>
            </a:pPr>
            <a:r>
              <a:rPr lang="en-US" sz="1400" b="1"/>
              <a:t>3. Use objective classification and direct supervision. </a:t>
            </a:r>
            <a:r>
              <a:rPr lang="en-US" sz="1400"/>
              <a:t>Incorporate violence</a:t>
            </a:r>
          </a:p>
          <a:p>
            <a:pPr>
              <a:lnSpc>
                <a:spcPct val="80000"/>
              </a:lnSpc>
            </a:pPr>
            <a:r>
              <a:rPr lang="en-US" sz="1400"/>
              <a:t>prevention in every facility’s fundamental classification and supervision</a:t>
            </a:r>
          </a:p>
          <a:p>
            <a:pPr>
              <a:lnSpc>
                <a:spcPct val="80000"/>
              </a:lnSpc>
            </a:pPr>
            <a:r>
              <a:rPr lang="en-US" sz="1400"/>
              <a:t>procedures.</a:t>
            </a:r>
          </a:p>
          <a:p>
            <a:pPr>
              <a:lnSpc>
                <a:spcPct val="80000"/>
              </a:lnSpc>
            </a:pPr>
            <a:r>
              <a:rPr lang="en-US" sz="1400" b="1"/>
              <a:t>4. Use force, non-lethal weaponry, and restraints only as a last resort.</a:t>
            </a:r>
            <a:r>
              <a:rPr lang="en-US" sz="1400"/>
              <a:t> Dramatically</a:t>
            </a:r>
          </a:p>
          <a:p>
            <a:pPr>
              <a:lnSpc>
                <a:spcPct val="80000"/>
              </a:lnSpc>
            </a:pPr>
            <a:r>
              <a:rPr lang="en-US" sz="1400"/>
              <a:t>reduce the use of non-lethal weapons, restraints, and physical force by using</a:t>
            </a:r>
          </a:p>
          <a:p>
            <a:pPr>
              <a:lnSpc>
                <a:spcPct val="80000"/>
              </a:lnSpc>
            </a:pPr>
            <a:r>
              <a:rPr lang="en-US" sz="1400"/>
              <a:t>non-forceful responses whenever possible, restricting the use of weaponry to</a:t>
            </a:r>
          </a:p>
          <a:p>
            <a:pPr>
              <a:lnSpc>
                <a:spcPct val="80000"/>
              </a:lnSpc>
            </a:pPr>
            <a:r>
              <a:rPr lang="en-US" sz="1400"/>
              <a:t>qualified staff, and eliminating the use of restraints except when necessary to</a:t>
            </a:r>
          </a:p>
          <a:p>
            <a:pPr>
              <a:lnSpc>
                <a:spcPct val="80000"/>
              </a:lnSpc>
            </a:pPr>
            <a:r>
              <a:rPr lang="en-US" sz="1400"/>
              <a:t>prevent serious injury to self or others.</a:t>
            </a:r>
          </a:p>
          <a:p>
            <a:pPr>
              <a:lnSpc>
                <a:spcPct val="80000"/>
              </a:lnSpc>
            </a:pPr>
            <a:r>
              <a:rPr lang="en-US" sz="1400" b="1"/>
              <a:t>5. Employ surveillance technology. </a:t>
            </a:r>
            <a:r>
              <a:rPr lang="en-US" sz="1400"/>
              <a:t>Make good use of recording surveillance</a:t>
            </a:r>
          </a:p>
          <a:p>
            <a:pPr>
              <a:lnSpc>
                <a:spcPct val="80000"/>
              </a:lnSpc>
            </a:pPr>
            <a:r>
              <a:rPr lang="en-US" sz="1400"/>
              <a:t>cameras to monitor the correctional environment.</a:t>
            </a:r>
          </a:p>
          <a:p>
            <a:pPr>
              <a:lnSpc>
                <a:spcPct val="80000"/>
              </a:lnSpc>
            </a:pPr>
            <a:r>
              <a:rPr lang="en-US" sz="1400" b="1"/>
              <a:t>6. Support community and family bonds. </a:t>
            </a:r>
            <a:r>
              <a:rPr lang="en-US" sz="1400"/>
              <a:t>Reexamine where prisons are located</a:t>
            </a:r>
          </a:p>
          <a:p>
            <a:pPr>
              <a:lnSpc>
                <a:spcPct val="80000"/>
              </a:lnSpc>
            </a:pPr>
            <a:r>
              <a:rPr lang="en-US" sz="1400"/>
              <a:t>and where prisoners are assigned, encourage visitation, and implement phone</a:t>
            </a:r>
          </a:p>
          <a:p>
            <a:pPr>
              <a:lnSpc>
                <a:spcPct val="80000"/>
              </a:lnSpc>
            </a:pPr>
            <a:r>
              <a:rPr lang="en-US" sz="1400"/>
              <a:t>call reform.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Threat Assessment in Prison</a:t>
            </a:r>
          </a:p>
        </p:txBody>
      </p:sp>
      <p:sp>
        <p:nvSpPr>
          <p:cNvPr id="22531" name="Rectangle 3"/>
          <p:cNvSpPr>
            <a:spLocks noGrp="1" noChangeArrowheads="1"/>
          </p:cNvSpPr>
          <p:nvPr>
            <p:ph idx="1"/>
          </p:nvPr>
        </p:nvSpPr>
        <p:spPr/>
        <p:txBody>
          <a:bodyPr/>
          <a:lstStyle/>
          <a:p>
            <a:pPr>
              <a:lnSpc>
                <a:spcPct val="80000"/>
              </a:lnSpc>
            </a:pPr>
            <a:r>
              <a:rPr lang="en-US" sz="2400">
                <a:solidFill>
                  <a:srgbClr val="FF0066"/>
                </a:solidFill>
              </a:rPr>
              <a:t>Gang Members</a:t>
            </a:r>
            <a:r>
              <a:rPr lang="en-US" sz="2400"/>
              <a:t>: While almost 90% of all prisons screen for gang/security threat group membership, there is significant variation in the percentage of the inmate population (male and female) actually identified as gang/STG members.</a:t>
            </a:r>
          </a:p>
          <a:p>
            <a:pPr>
              <a:lnSpc>
                <a:spcPct val="80000"/>
              </a:lnSpc>
            </a:pPr>
            <a:r>
              <a:rPr lang="en-US" sz="2400">
                <a:solidFill>
                  <a:srgbClr val="FF0066"/>
                </a:solidFill>
              </a:rPr>
              <a:t>Extent of Gang Membership Varies</a:t>
            </a:r>
            <a:r>
              <a:rPr lang="en-US" sz="2400"/>
              <a:t>: In some states, such as Wisconsin (43%), New Mexico (36%), and Minnesota (30%), a large proportion of the incoming inmate population is identified; but in several other prison systems the initial screening results in the identification of a much smaller proportion of the inmate population.</a:t>
            </a:r>
          </a:p>
          <a:p>
            <a:pPr>
              <a:lnSpc>
                <a:spcPct val="80000"/>
              </a:lnSpc>
            </a:pPr>
            <a:r>
              <a:rPr lang="en-US" sz="2400"/>
              <a:t> In California and Michigan, for example, only 1% of the inmate population was classified as gang/STG members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sz="4000" b="1"/>
              <a:t>The New Technology of Inmate Classification</a:t>
            </a:r>
            <a:r>
              <a:rPr lang="en-US" sz="4000"/>
              <a:t> </a:t>
            </a:r>
          </a:p>
        </p:txBody>
      </p:sp>
      <p:sp>
        <p:nvSpPr>
          <p:cNvPr id="10243" name="Rectangle 3"/>
          <p:cNvSpPr>
            <a:spLocks noGrp="1" noChangeArrowheads="1"/>
          </p:cNvSpPr>
          <p:nvPr>
            <p:ph idx="1"/>
          </p:nvPr>
        </p:nvSpPr>
        <p:spPr/>
        <p:txBody>
          <a:bodyPr/>
          <a:lstStyle/>
          <a:p>
            <a:pPr>
              <a:lnSpc>
                <a:spcPct val="80000"/>
              </a:lnSpc>
            </a:pPr>
            <a:r>
              <a:rPr lang="en-US" sz="2800">
                <a:solidFill>
                  <a:srgbClr val="FF0066"/>
                </a:solidFill>
              </a:rPr>
              <a:t>Size of Prison Population</a:t>
            </a:r>
            <a:r>
              <a:rPr lang="en-US" sz="2400"/>
              <a:t>: With over 2.5 million inmates currently under institutional control in this country, it is clear that imprisonment is viewed as an appropriate sanction for individuals convicted of a variety of crimes (violent, drug, property, public order). </a:t>
            </a:r>
          </a:p>
          <a:p>
            <a:pPr>
              <a:lnSpc>
                <a:spcPct val="80000"/>
              </a:lnSpc>
            </a:pPr>
            <a:r>
              <a:rPr lang="en-US" sz="2400">
                <a:solidFill>
                  <a:srgbClr val="FF0066"/>
                </a:solidFill>
              </a:rPr>
              <a:t>Number of Prisons</a:t>
            </a:r>
            <a:r>
              <a:rPr lang="en-US" sz="2400"/>
              <a:t>: To efficiently impose this sanction, the U.S. currently has over 5000 adult prison and jails, each with its own unique design features, staffing ratios, design and operational capacity, offender population characteristics, and resource level.</a:t>
            </a:r>
          </a:p>
          <a:p>
            <a:pPr>
              <a:lnSpc>
                <a:spcPct val="80000"/>
              </a:lnSpc>
            </a:pPr>
            <a:r>
              <a:rPr lang="en-US" sz="2400">
                <a:solidFill>
                  <a:srgbClr val="FF0066"/>
                </a:solidFill>
              </a:rPr>
              <a:t>Classification</a:t>
            </a:r>
            <a:r>
              <a:rPr lang="en-US" sz="2400"/>
              <a:t>: In each of these facilities, classification decisions are made that directly affect the level of violence and disorder in prison.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descr="PrisonGangs_01"/>
          <p:cNvPicPr>
            <a:picLocks noChangeAspect="1" noChangeArrowheads="1"/>
          </p:cNvPicPr>
          <p:nvPr/>
        </p:nvPicPr>
        <p:blipFill>
          <a:blip r:embed="rId2" cstate="print"/>
          <a:srcRect/>
          <a:stretch>
            <a:fillRect/>
          </a:stretch>
        </p:blipFill>
        <p:spPr bwMode="auto">
          <a:xfrm>
            <a:off x="609600" y="762000"/>
            <a:ext cx="7843838" cy="488791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prison-gangs-canada-offence"/>
          <p:cNvPicPr>
            <a:picLocks noChangeAspect="1" noChangeArrowheads="1"/>
          </p:cNvPicPr>
          <p:nvPr/>
        </p:nvPicPr>
        <p:blipFill>
          <a:blip r:embed="rId2" cstate="print"/>
          <a:srcRect/>
          <a:stretch>
            <a:fillRect/>
          </a:stretch>
        </p:blipFill>
        <p:spPr bwMode="auto">
          <a:xfrm>
            <a:off x="533400" y="1066800"/>
            <a:ext cx="8153400" cy="403383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a:t>Gang Membership: How is it Defined?</a:t>
            </a:r>
          </a:p>
        </p:txBody>
      </p:sp>
      <p:sp>
        <p:nvSpPr>
          <p:cNvPr id="23555" name="Rectangle 3"/>
          <p:cNvSpPr>
            <a:spLocks noGrp="1" noChangeArrowheads="1"/>
          </p:cNvSpPr>
          <p:nvPr>
            <p:ph idx="1"/>
          </p:nvPr>
        </p:nvSpPr>
        <p:spPr/>
        <p:txBody>
          <a:bodyPr/>
          <a:lstStyle/>
          <a:p>
            <a:pPr>
              <a:lnSpc>
                <a:spcPct val="80000"/>
              </a:lnSpc>
            </a:pPr>
            <a:r>
              <a:rPr lang="en-US" sz="1600"/>
              <a:t> Gang/ STG membership can be determined from a range of sources, including inmate interviews, official police and court records, and evidence of inmate tattoos identifying gang affiliation.</a:t>
            </a:r>
          </a:p>
          <a:p>
            <a:pPr>
              <a:lnSpc>
                <a:spcPct val="80000"/>
              </a:lnSpc>
            </a:pPr>
            <a:r>
              <a:rPr lang="en-US" sz="1600"/>
              <a:t> In Florida’s department of corrections, an inmate would be classified as a gang member if he/she met any two of the following criteria: </a:t>
            </a:r>
          </a:p>
          <a:p>
            <a:pPr>
              <a:lnSpc>
                <a:spcPct val="80000"/>
              </a:lnSpc>
            </a:pPr>
            <a:r>
              <a:rPr lang="en-US" sz="1600"/>
              <a:t>Admits to criminal street gang membership; </a:t>
            </a:r>
          </a:p>
          <a:p>
            <a:pPr>
              <a:lnSpc>
                <a:spcPct val="80000"/>
              </a:lnSpc>
            </a:pPr>
            <a:r>
              <a:rPr lang="en-US" sz="1600"/>
              <a:t>Is identified as a gang member by a parent/guardian; </a:t>
            </a:r>
          </a:p>
          <a:p>
            <a:pPr>
              <a:lnSpc>
                <a:spcPct val="80000"/>
              </a:lnSpc>
            </a:pPr>
            <a:r>
              <a:rPr lang="en-US" sz="1600"/>
              <a:t>Is identified as a gang member by a documented reliable informant; </a:t>
            </a:r>
          </a:p>
          <a:p>
            <a:pPr>
              <a:lnSpc>
                <a:spcPct val="80000"/>
              </a:lnSpc>
            </a:pPr>
            <a:r>
              <a:rPr lang="en-US" sz="1600"/>
              <a:t>Reside/frequents a gang's area, adopts their style of dress, hand signs, or tattoos, and associates with known gang members; </a:t>
            </a:r>
          </a:p>
          <a:p>
            <a:pPr>
              <a:lnSpc>
                <a:spcPct val="80000"/>
              </a:lnSpc>
            </a:pPr>
            <a:r>
              <a:rPr lang="en-US" sz="1600"/>
              <a:t>Is identified as a gang member by an informant of previously untested reliability and such identification is corroborated by independent information; </a:t>
            </a:r>
          </a:p>
          <a:p>
            <a:pPr>
              <a:lnSpc>
                <a:spcPct val="80000"/>
              </a:lnSpc>
            </a:pPr>
            <a:r>
              <a:rPr lang="en-US" sz="1600"/>
              <a:t>Was arrested more than once in the company of identified gang member for offenses which are consistent with usual criminal street gang activity; </a:t>
            </a:r>
          </a:p>
          <a:p>
            <a:pPr>
              <a:lnSpc>
                <a:spcPct val="80000"/>
              </a:lnSpc>
            </a:pPr>
            <a:r>
              <a:rPr lang="en-US" sz="1600"/>
              <a:t>Is identified as a criminal street gang member by physical evidence such as photographs or other documentation; </a:t>
            </a:r>
          </a:p>
          <a:p>
            <a:pPr>
              <a:lnSpc>
                <a:spcPct val="80000"/>
              </a:lnSpc>
            </a:pPr>
            <a:r>
              <a:rPr lang="en-US" sz="1600"/>
              <a:t>Was stopped in the company of known criminal street gang members four or more times. </a:t>
            </a:r>
          </a:p>
          <a:p>
            <a:pPr>
              <a:lnSpc>
                <a:spcPct val="80000"/>
              </a:lnSpc>
            </a:pPr>
            <a:endParaRPr lang="en-US" sz="1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a:t>Problems with Gang/ Security Threat Assessment</a:t>
            </a:r>
          </a:p>
        </p:txBody>
      </p:sp>
      <p:sp>
        <p:nvSpPr>
          <p:cNvPr id="24579" name="Rectangle 3"/>
          <p:cNvSpPr>
            <a:spLocks noGrp="1" noChangeArrowheads="1"/>
          </p:cNvSpPr>
          <p:nvPr>
            <p:ph idx="1"/>
          </p:nvPr>
        </p:nvSpPr>
        <p:spPr/>
        <p:txBody>
          <a:bodyPr/>
          <a:lstStyle/>
          <a:p>
            <a:pPr>
              <a:lnSpc>
                <a:spcPct val="80000"/>
              </a:lnSpc>
            </a:pPr>
            <a:r>
              <a:rPr lang="en-US" sz="2400"/>
              <a:t>A number of recent reviews have indicated that the influence of </a:t>
            </a:r>
            <a:r>
              <a:rPr lang="en-US" sz="2400" i="1"/>
              <a:t>gangs </a:t>
            </a:r>
            <a:r>
              <a:rPr lang="en-US" sz="2400"/>
              <a:t>on both community </a:t>
            </a:r>
            <a:r>
              <a:rPr lang="en-US" sz="2400" i="1"/>
              <a:t>and</a:t>
            </a:r>
            <a:r>
              <a:rPr lang="en-US" sz="2400"/>
              <a:t> institutional violence and disorder has been exaggerated (Byrne and Hummer, in press; Byrne, 2006). </a:t>
            </a:r>
          </a:p>
          <a:p>
            <a:pPr>
              <a:lnSpc>
                <a:spcPct val="80000"/>
              </a:lnSpc>
            </a:pPr>
            <a:r>
              <a:rPr lang="en-US" sz="2400"/>
              <a:t>In addition, there is no current empirical evidence identifying a link between </a:t>
            </a:r>
            <a:r>
              <a:rPr lang="en-US" sz="2400" i="1"/>
              <a:t>security threat group</a:t>
            </a:r>
            <a:r>
              <a:rPr lang="en-US" sz="2400"/>
              <a:t> membership and prison violence .</a:t>
            </a:r>
          </a:p>
          <a:p>
            <a:pPr>
              <a:lnSpc>
                <a:spcPct val="80000"/>
              </a:lnSpc>
            </a:pPr>
            <a:r>
              <a:rPr lang="en-US" sz="2400"/>
              <a:t> Despite this research shortfall, gang/STG status will likely result in placement in administrative segregation and/or location in a high security facility (maximum security or super –max prison).</a:t>
            </a:r>
          </a:p>
          <a:p>
            <a:pPr>
              <a:lnSpc>
                <a:spcPct val="80000"/>
              </a:lnSpc>
            </a:pPr>
            <a:r>
              <a:rPr lang="en-US" sz="2400"/>
              <a:t>In some prison systems, it may even affect offender location during the initial prison classification process or upon transfer to a new institution.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i="1"/>
              <a:t>Johnson v California</a:t>
            </a:r>
            <a:r>
              <a:rPr lang="en-US"/>
              <a:t> Decision</a:t>
            </a:r>
          </a:p>
        </p:txBody>
      </p:sp>
      <p:sp>
        <p:nvSpPr>
          <p:cNvPr id="25603" name="Rectangle 3"/>
          <p:cNvSpPr>
            <a:spLocks noGrp="1" noChangeArrowheads="1"/>
          </p:cNvSpPr>
          <p:nvPr>
            <p:ph idx="1"/>
          </p:nvPr>
        </p:nvSpPr>
        <p:spPr/>
        <p:txBody>
          <a:bodyPr/>
          <a:lstStyle/>
          <a:p>
            <a:pPr>
              <a:lnSpc>
                <a:spcPct val="90000"/>
              </a:lnSpc>
            </a:pPr>
            <a:r>
              <a:rPr lang="en-US" sz="2400"/>
              <a:t> In California,  corrections authorities were until recently assigning inmates to racially segregated cells in order to “ prevent members of race-based gangs from turning on one another in two-man cells”.</a:t>
            </a:r>
          </a:p>
          <a:p>
            <a:pPr>
              <a:lnSpc>
                <a:spcPct val="90000"/>
              </a:lnSpc>
            </a:pPr>
            <a:r>
              <a:rPr lang="en-US" sz="2400"/>
              <a:t>In </a:t>
            </a:r>
            <a:r>
              <a:rPr lang="en-US" sz="2400" i="1">
                <a:solidFill>
                  <a:srgbClr val="FF0066"/>
                </a:solidFill>
              </a:rPr>
              <a:t>Johnson v. California</a:t>
            </a:r>
            <a:r>
              <a:rPr lang="en-US" sz="2400"/>
              <a:t>, the Supreme Court declared this practice unconstitutional . </a:t>
            </a:r>
          </a:p>
          <a:p>
            <a:pPr>
              <a:lnSpc>
                <a:spcPct val="90000"/>
              </a:lnSpc>
            </a:pPr>
            <a:r>
              <a:rPr lang="en-US" sz="2400"/>
              <a:t>According to Justice Sandra Day O’Connor(2005), “ When government officers are permitted to use race as a proxy for gang membership and violence without demonstrating a compelling government interest and proving that their means are narrowly tailored, society as a whole suffers”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a:t>Religion and Security Threat Group Membership: Suspect Communities</a:t>
            </a:r>
          </a:p>
        </p:txBody>
      </p:sp>
      <p:sp>
        <p:nvSpPr>
          <p:cNvPr id="26627" name="Rectangle 3"/>
          <p:cNvSpPr>
            <a:spLocks noGrp="1" noChangeArrowheads="1"/>
          </p:cNvSpPr>
          <p:nvPr>
            <p:ph idx="1"/>
          </p:nvPr>
        </p:nvSpPr>
        <p:spPr/>
        <p:txBody>
          <a:bodyPr/>
          <a:lstStyle/>
          <a:p>
            <a:pPr>
              <a:lnSpc>
                <a:spcPct val="80000"/>
              </a:lnSpc>
            </a:pPr>
            <a:r>
              <a:rPr lang="en-US" sz="2400">
                <a:solidFill>
                  <a:srgbClr val="FF0066"/>
                </a:solidFill>
              </a:rPr>
              <a:t>Religious Conversion and Terrorism</a:t>
            </a:r>
            <a:r>
              <a:rPr lang="en-US" sz="2400"/>
              <a:t>: One area of potential controversy is an upcoming initiative to improve our data collection (and information sharing) on both religious preferences and religious conversion in prison; this approach is based on the belief that prisoner radicalization may result in increased levels of domestic terrorism in this country over the next few years.</a:t>
            </a:r>
          </a:p>
          <a:p>
            <a:pPr>
              <a:lnSpc>
                <a:spcPct val="80000"/>
              </a:lnSpc>
            </a:pPr>
            <a:r>
              <a:rPr lang="en-US" sz="2400">
                <a:solidFill>
                  <a:srgbClr val="FF0066"/>
                </a:solidFill>
              </a:rPr>
              <a:t>Tracking Religion</a:t>
            </a:r>
            <a:r>
              <a:rPr lang="en-US" sz="2400"/>
              <a:t>: Since it is estimated that over 70 percent of religious conversions in prison involve conversion to Islam, it appears that it is the identification and tracking of this group of converted inmates that will be the primary focus of this strategy, although radicalized right-wing Christian extremist groups are also identified( e.g. Aryan Nation)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4000"/>
              <a:t>AREA 2: Mental Health Assessment in Prison and Jail</a:t>
            </a:r>
          </a:p>
        </p:txBody>
      </p:sp>
      <p:sp>
        <p:nvSpPr>
          <p:cNvPr id="27651" name="Rectangle 3"/>
          <p:cNvSpPr>
            <a:spLocks noGrp="1" noChangeArrowheads="1"/>
          </p:cNvSpPr>
          <p:nvPr>
            <p:ph idx="1"/>
          </p:nvPr>
        </p:nvSpPr>
        <p:spPr/>
        <p:txBody>
          <a:bodyPr/>
          <a:lstStyle/>
          <a:p>
            <a:pPr>
              <a:lnSpc>
                <a:spcPct val="90000"/>
              </a:lnSpc>
            </a:pPr>
            <a:r>
              <a:rPr lang="en-US" sz="2400">
                <a:solidFill>
                  <a:srgbClr val="FF0066"/>
                </a:solidFill>
              </a:rPr>
              <a:t>Nature of the Problem</a:t>
            </a:r>
            <a:r>
              <a:rPr lang="en-US" sz="2400"/>
              <a:t>: A number of recent reviews of</a:t>
            </a:r>
            <a:r>
              <a:rPr lang="en-US" sz="2400" b="1"/>
              <a:t>  </a:t>
            </a:r>
            <a:r>
              <a:rPr lang="en-US" sz="2400"/>
              <a:t>federal, state, and local prisons and jails in the United States  have identified the classification, treatment, and control of the mentally ill offender as  one of the most serious management problems facing prison officials today.</a:t>
            </a:r>
          </a:p>
          <a:p>
            <a:pPr>
              <a:lnSpc>
                <a:spcPct val="90000"/>
              </a:lnSpc>
            </a:pPr>
            <a:r>
              <a:rPr lang="en-US" sz="2400">
                <a:solidFill>
                  <a:srgbClr val="FF0066"/>
                </a:solidFill>
              </a:rPr>
              <a:t>Extent of the Problem</a:t>
            </a:r>
            <a:r>
              <a:rPr lang="en-US" sz="2400"/>
              <a:t>: While estimates of the size of the mentally ill prison and jail populations vary by the type of assessment completed and the definition of mental illness used, there is general agreement that—at minimum-- about one in five offenders entering our prison system today have a serious mental disorder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000"/>
              <a:t>Types and Rates of Mental Illness among Prisoners</a:t>
            </a:r>
          </a:p>
        </p:txBody>
      </p:sp>
      <p:sp>
        <p:nvSpPr>
          <p:cNvPr id="28675" name="Rectangle 3"/>
          <p:cNvSpPr>
            <a:spLocks noGrp="1" noChangeArrowheads="1"/>
          </p:cNvSpPr>
          <p:nvPr>
            <p:ph idx="1"/>
          </p:nvPr>
        </p:nvSpPr>
        <p:spPr/>
        <p:txBody>
          <a:bodyPr/>
          <a:lstStyle/>
          <a:p>
            <a:pPr>
              <a:lnSpc>
                <a:spcPct val="90000"/>
              </a:lnSpc>
            </a:pPr>
            <a:r>
              <a:rPr lang="en-US" sz="2800"/>
              <a:t> Rate of </a:t>
            </a:r>
            <a:r>
              <a:rPr lang="en-US" sz="2800">
                <a:solidFill>
                  <a:srgbClr val="FF0066"/>
                </a:solidFill>
              </a:rPr>
              <a:t>schizophrenia</a:t>
            </a:r>
            <a:r>
              <a:rPr lang="en-US" sz="2800"/>
              <a:t> or other psychotic disorders is three to five times greater among prisoners as compared to the U.S. population., while the rate of </a:t>
            </a:r>
            <a:r>
              <a:rPr lang="en-US" sz="2800">
                <a:solidFill>
                  <a:srgbClr val="FF0066"/>
                </a:solidFill>
              </a:rPr>
              <a:t>bipolar disorder</a:t>
            </a:r>
            <a:r>
              <a:rPr lang="en-US" sz="2800"/>
              <a:t> is 1.5 to 3 times greater (NCCHC,2002).</a:t>
            </a:r>
          </a:p>
          <a:p>
            <a:pPr>
              <a:lnSpc>
                <a:spcPct val="90000"/>
              </a:lnSpc>
            </a:pPr>
            <a:r>
              <a:rPr lang="en-US" sz="2800"/>
              <a:t>Conservatively, it is estimated that “ there are at least 350,000 mentally ill people in prison and jail on any given day”,</a:t>
            </a:r>
          </a:p>
          <a:p>
            <a:pPr>
              <a:lnSpc>
                <a:spcPct val="90000"/>
              </a:lnSpc>
            </a:pPr>
            <a:r>
              <a:rPr lang="en-US" sz="2800"/>
              <a:t> There are </a:t>
            </a:r>
            <a:r>
              <a:rPr lang="en-US" sz="2800" i="1"/>
              <a:t>three times</a:t>
            </a:r>
            <a:r>
              <a:rPr lang="en-US" sz="2800"/>
              <a:t> as many severely mentally ill individuals in prison than in psychiatric hospitals.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a:t>Impact of Mental Illness on Prison Management</a:t>
            </a:r>
          </a:p>
        </p:txBody>
      </p:sp>
      <p:sp>
        <p:nvSpPr>
          <p:cNvPr id="29699" name="Rectangle 3"/>
          <p:cNvSpPr>
            <a:spLocks noGrp="1" noChangeArrowheads="1"/>
          </p:cNvSpPr>
          <p:nvPr>
            <p:ph idx="1"/>
          </p:nvPr>
        </p:nvSpPr>
        <p:spPr/>
        <p:txBody>
          <a:bodyPr/>
          <a:lstStyle/>
          <a:p>
            <a:r>
              <a:rPr lang="en-US" sz="2800"/>
              <a:t>I agree with the conclusion of the National Commission on Safety and Abuse in America’s Prisons:</a:t>
            </a:r>
          </a:p>
          <a:p>
            <a:r>
              <a:rPr lang="en-US" sz="2800"/>
              <a:t> (1) it certainly appears that we have replaced yesterday’s asylums with today’s prisons; and</a:t>
            </a:r>
          </a:p>
          <a:p>
            <a:r>
              <a:rPr lang="en-US" sz="2800"/>
              <a:t>(2) “the result is not only needless suffering by the individuals who are under treated but safety problems those prisoners cause staff and other prisoners”.</a:t>
            </a:r>
          </a:p>
          <a:p>
            <a:endParaRPr lang="en-US" sz="2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Mental Illness: The Gender Gap</a:t>
            </a:r>
          </a:p>
        </p:txBody>
      </p:sp>
      <p:sp>
        <p:nvSpPr>
          <p:cNvPr id="51203" name="Rectangle 3"/>
          <p:cNvSpPr>
            <a:spLocks noGrp="1" noChangeArrowheads="1"/>
          </p:cNvSpPr>
          <p:nvPr>
            <p:ph idx="1"/>
          </p:nvPr>
        </p:nvSpPr>
        <p:spPr/>
        <p:txBody>
          <a:bodyPr/>
          <a:lstStyle/>
          <a:p>
            <a:pPr>
              <a:lnSpc>
                <a:spcPct val="90000"/>
              </a:lnSpc>
            </a:pPr>
            <a:r>
              <a:rPr lang="en-US" sz="2800" b="1"/>
              <a:t>Women prisoners are far more likely than men to identify as having a mental illness (24% vs 16%) </a:t>
            </a:r>
            <a:r>
              <a:rPr lang="en-US" sz="2800"/>
              <a:t>and, </a:t>
            </a:r>
          </a:p>
          <a:p>
            <a:pPr>
              <a:lnSpc>
                <a:spcPct val="90000"/>
              </a:lnSpc>
            </a:pPr>
            <a:r>
              <a:rPr lang="en-US" sz="2800" b="1"/>
              <a:t>Among those who do identify as mentally ill, women are far more likely than men to report a history of sexual (59% vs. 15%)and physical abuse (68% vs. 27%). </a:t>
            </a:r>
          </a:p>
          <a:p>
            <a:pPr>
              <a:lnSpc>
                <a:spcPct val="90000"/>
              </a:lnSpc>
            </a:pPr>
            <a:r>
              <a:rPr lang="en-US" sz="2800" b="1"/>
              <a:t>The American Psychiatric Association recommends developing treatment programs especially for women prisoners that can address their history of trauma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p:cNvPicPr>
            <a:picLocks noChangeAspect="1" noChangeArrowheads="1"/>
          </p:cNvPicPr>
          <p:nvPr/>
        </p:nvPicPr>
        <p:blipFill>
          <a:blip r:embed="rId2" cstate="print"/>
          <a:srcRect/>
          <a:stretch>
            <a:fillRect/>
          </a:stretch>
        </p:blipFill>
        <p:spPr bwMode="auto">
          <a:xfrm>
            <a:off x="1976438" y="1290638"/>
            <a:ext cx="5189537" cy="4283075"/>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a:t>Area 3:Health Status of Prisoners: Disease Prevalence Compared to U.S. Population </a:t>
            </a:r>
          </a:p>
        </p:txBody>
      </p:sp>
      <p:sp>
        <p:nvSpPr>
          <p:cNvPr id="30723" name="Rectangle 3"/>
          <p:cNvSpPr>
            <a:spLocks noGrp="1" noChangeArrowheads="1"/>
          </p:cNvSpPr>
          <p:nvPr>
            <p:ph idx="1"/>
          </p:nvPr>
        </p:nvSpPr>
        <p:spPr>
          <a:xfrm>
            <a:off x="457200" y="1905000"/>
            <a:ext cx="8229600" cy="4191000"/>
          </a:xfrm>
        </p:spPr>
        <p:txBody>
          <a:bodyPr/>
          <a:lstStyle/>
          <a:p>
            <a:r>
              <a:rPr lang="en-US" sz="2800">
                <a:solidFill>
                  <a:srgbClr val="FF0066"/>
                </a:solidFill>
              </a:rPr>
              <a:t>Infectious disease</a:t>
            </a:r>
            <a:r>
              <a:rPr lang="en-US" sz="2800"/>
              <a:t>: Hepatitus C(4x greater), AIDS infection (8-9 x higher), Active TB (4x greater) AIDS (5x greater)</a:t>
            </a:r>
          </a:p>
          <a:p>
            <a:r>
              <a:rPr lang="en-US" sz="2800">
                <a:solidFill>
                  <a:srgbClr val="FF0066"/>
                </a:solidFill>
              </a:rPr>
              <a:t>Chronic Disease</a:t>
            </a:r>
            <a:r>
              <a:rPr lang="en-US" sz="2800"/>
              <a:t>: asthma (higher)</a:t>
            </a:r>
          </a:p>
          <a:p>
            <a:r>
              <a:rPr lang="en-US" sz="2800">
                <a:solidFill>
                  <a:srgbClr val="FF0066"/>
                </a:solidFill>
              </a:rPr>
              <a:t>Mental Illness</a:t>
            </a:r>
            <a:r>
              <a:rPr lang="en-US" sz="2800"/>
              <a:t>: Schizophrenia(3-5x higher), Bipolar(1.5-3 x higher), major depression(same)</a:t>
            </a:r>
          </a:p>
          <a:p>
            <a:r>
              <a:rPr lang="en-US" sz="2800">
                <a:solidFill>
                  <a:srgbClr val="FF0066"/>
                </a:solidFill>
              </a:rPr>
              <a:t>Substance Abuse</a:t>
            </a:r>
            <a:r>
              <a:rPr lang="en-US" sz="2800"/>
              <a:t>: 25% fit Alcohol dependent profile; 83% with drug use history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000" b="1">
                <a:effectLst/>
              </a:rPr>
              <a:t>Returning Home with a Disease</a:t>
            </a:r>
          </a:p>
        </p:txBody>
      </p:sp>
      <p:sp>
        <p:nvSpPr>
          <p:cNvPr id="53251" name="Rectangle 3"/>
          <p:cNvSpPr>
            <a:spLocks noGrp="1" noChangeArrowheads="1"/>
          </p:cNvSpPr>
          <p:nvPr>
            <p:ph idx="1"/>
          </p:nvPr>
        </p:nvSpPr>
        <p:spPr/>
        <p:txBody>
          <a:bodyPr/>
          <a:lstStyle/>
          <a:p>
            <a:pPr>
              <a:buFontTx/>
              <a:buNone/>
            </a:pPr>
            <a:r>
              <a:rPr lang="en-US"/>
              <a:t>People carrying an infectious disease who were released from prison and jail in 1996:</a:t>
            </a:r>
          </a:p>
          <a:p>
            <a:r>
              <a:rPr lang="en-US" b="1"/>
              <a:t>Hepatitis C :1.3-1.4 million</a:t>
            </a:r>
          </a:p>
          <a:p>
            <a:r>
              <a:rPr lang="en-US" b="1"/>
              <a:t>HIV : 98,000-145,000</a:t>
            </a:r>
          </a:p>
          <a:p>
            <a:r>
              <a:rPr lang="en-US" b="1"/>
              <a:t>AIDS: 39,000</a:t>
            </a:r>
          </a:p>
          <a:p>
            <a:r>
              <a:rPr lang="en-US" b="1"/>
              <a:t>Tuberculosis: 566,000 latent and 12,000 active cases</a:t>
            </a:r>
          </a:p>
          <a:p>
            <a:pPr>
              <a:buFontTx/>
              <a:buNone/>
            </a:pP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Area 4:Treatment Assessment</a:t>
            </a:r>
          </a:p>
        </p:txBody>
      </p:sp>
      <p:sp>
        <p:nvSpPr>
          <p:cNvPr id="31747" name="Rectangle 3"/>
          <p:cNvSpPr>
            <a:spLocks noGrp="1" noChangeArrowheads="1"/>
          </p:cNvSpPr>
          <p:nvPr>
            <p:ph idx="1"/>
          </p:nvPr>
        </p:nvSpPr>
        <p:spPr/>
        <p:txBody>
          <a:bodyPr/>
          <a:lstStyle/>
          <a:p>
            <a:r>
              <a:rPr lang="en-US" sz="2800"/>
              <a:t>Education</a:t>
            </a:r>
          </a:p>
          <a:p>
            <a:r>
              <a:rPr lang="en-US" sz="2800"/>
              <a:t>Skill Level and Work History</a:t>
            </a:r>
          </a:p>
          <a:p>
            <a:r>
              <a:rPr lang="en-US" sz="2800"/>
              <a:t>Individual Problem Areas: substance abuse, mental health problems, sex offender treatment.</a:t>
            </a:r>
          </a:p>
          <a:p>
            <a:r>
              <a:rPr lang="en-US" sz="2800"/>
              <a:t>In each treatment area, objective, standardized assessment instruments are available</a:t>
            </a:r>
          </a:p>
          <a:p>
            <a:r>
              <a:rPr lang="en-US" sz="2800"/>
              <a:t>The problem? Treatment availability, access, and quality in prison settings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sz="4000"/>
              <a:t>Area 5:Escape/ Flight Risk Assessment</a:t>
            </a:r>
          </a:p>
        </p:txBody>
      </p:sp>
      <p:sp>
        <p:nvSpPr>
          <p:cNvPr id="32771" name="Rectangle 3"/>
          <p:cNvSpPr>
            <a:spLocks noGrp="1" noChangeArrowheads="1"/>
          </p:cNvSpPr>
          <p:nvPr>
            <p:ph idx="1"/>
          </p:nvPr>
        </p:nvSpPr>
        <p:spPr/>
        <p:txBody>
          <a:bodyPr/>
          <a:lstStyle/>
          <a:p>
            <a:pPr>
              <a:lnSpc>
                <a:spcPct val="80000"/>
              </a:lnSpc>
            </a:pPr>
            <a:r>
              <a:rPr lang="en-US" sz="2800"/>
              <a:t>Assessing flight risk is difficult because the base rate is so low.</a:t>
            </a:r>
          </a:p>
          <a:p>
            <a:pPr>
              <a:lnSpc>
                <a:spcPct val="80000"/>
              </a:lnSpc>
            </a:pPr>
            <a:r>
              <a:rPr lang="en-US" sz="2800"/>
              <a:t>The prison escape rate declined significantly between 1988 and 1998, from 1.4 escapes per 100 inmates in 88 to .04 in 1998.</a:t>
            </a:r>
          </a:p>
          <a:p>
            <a:pPr>
              <a:lnSpc>
                <a:spcPct val="80000"/>
              </a:lnSpc>
            </a:pPr>
            <a:r>
              <a:rPr lang="en-US" sz="2800"/>
              <a:t>The vast majority of all escapes are from minimum security institutions. They are usually walk-a ways, who are quickly captured or return.</a:t>
            </a:r>
          </a:p>
          <a:p>
            <a:pPr>
              <a:lnSpc>
                <a:spcPct val="80000"/>
              </a:lnSpc>
            </a:pPr>
            <a:r>
              <a:rPr lang="en-US" sz="2800"/>
              <a:t>The problem of assessing flight risk is compounded by an unclear definition of attempted/completed escapes.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a:t>Internal Classification Systems</a:t>
            </a:r>
          </a:p>
        </p:txBody>
      </p:sp>
      <p:sp>
        <p:nvSpPr>
          <p:cNvPr id="33795" name="Rectangle 3"/>
          <p:cNvSpPr>
            <a:spLocks noGrp="1" noChangeArrowheads="1"/>
          </p:cNvSpPr>
          <p:nvPr>
            <p:ph idx="1"/>
          </p:nvPr>
        </p:nvSpPr>
        <p:spPr/>
        <p:txBody>
          <a:bodyPr/>
          <a:lstStyle/>
          <a:p>
            <a:pPr>
              <a:lnSpc>
                <a:spcPct val="90000"/>
              </a:lnSpc>
            </a:pPr>
            <a:r>
              <a:rPr lang="en-US" sz="2400"/>
              <a:t>Comprehensive, automated, on-line management information systems represent the future of prison classification and offender management. </a:t>
            </a:r>
          </a:p>
          <a:p>
            <a:pPr>
              <a:lnSpc>
                <a:spcPct val="90000"/>
              </a:lnSpc>
            </a:pPr>
            <a:r>
              <a:rPr lang="en-US" sz="2400"/>
              <a:t> </a:t>
            </a:r>
            <a:r>
              <a:rPr lang="en-US" sz="2400">
                <a:solidFill>
                  <a:srgbClr val="FF0066"/>
                </a:solidFill>
              </a:rPr>
              <a:t>The Adult Internal Management System (AIMS)</a:t>
            </a:r>
            <a:r>
              <a:rPr lang="en-US" sz="2400"/>
              <a:t> often referred to as the Quay system and designed and tested in several prison systems by Dr. Herbert Quay, is the most common internal classification system used today.</a:t>
            </a:r>
          </a:p>
          <a:p>
            <a:pPr>
              <a:lnSpc>
                <a:spcPct val="90000"/>
              </a:lnSpc>
            </a:pPr>
            <a:r>
              <a:rPr lang="en-US" sz="2400">
                <a:solidFill>
                  <a:srgbClr val="FF0066"/>
                </a:solidFill>
              </a:rPr>
              <a:t>AIMS </a:t>
            </a:r>
            <a:r>
              <a:rPr lang="en-US" sz="2400"/>
              <a:t>is currently being used by several facilities in the Federal  Bureau of Prisons and in all or part of several state prison systems ( Ohio, South Dakota, Missouri, and South Carolina).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57200"/>
            <a:ext cx="8229600" cy="1143000"/>
          </a:xfrm>
        </p:spPr>
        <p:txBody>
          <a:bodyPr>
            <a:normAutofit fontScale="90000"/>
          </a:bodyPr>
          <a:lstStyle/>
          <a:p>
            <a:r>
              <a:rPr lang="en-US" sz="4000"/>
              <a:t>Effectiveness of Classification Systems: Two Randomized Experiments</a:t>
            </a:r>
          </a:p>
        </p:txBody>
      </p:sp>
      <p:sp>
        <p:nvSpPr>
          <p:cNvPr id="34819" name="Rectangle 3"/>
          <p:cNvSpPr>
            <a:spLocks noGrp="1" noChangeArrowheads="1"/>
          </p:cNvSpPr>
          <p:nvPr>
            <p:ph idx="1"/>
          </p:nvPr>
        </p:nvSpPr>
        <p:spPr>
          <a:xfrm>
            <a:off x="457200" y="2057400"/>
            <a:ext cx="8229600" cy="4419600"/>
          </a:xfrm>
        </p:spPr>
        <p:txBody>
          <a:bodyPr/>
          <a:lstStyle/>
          <a:p>
            <a:pPr>
              <a:lnSpc>
                <a:spcPct val="80000"/>
              </a:lnSpc>
            </a:pPr>
            <a:r>
              <a:rPr lang="en-US" sz="2800"/>
              <a:t>Camp and Gaes (2005) randomly assigned medium security inmates to minimum security facilities,</a:t>
            </a:r>
          </a:p>
          <a:p>
            <a:pPr>
              <a:lnSpc>
                <a:spcPct val="80000"/>
              </a:lnSpc>
            </a:pPr>
            <a:r>
              <a:rPr lang="en-US" sz="2800"/>
              <a:t> Bench and Allen (2003) randomly assigned maximum security inmates (based on the external risk classification) to medium security facilities;</a:t>
            </a:r>
          </a:p>
          <a:p>
            <a:pPr>
              <a:lnSpc>
                <a:spcPct val="80000"/>
              </a:lnSpc>
            </a:pPr>
            <a:r>
              <a:rPr lang="en-US" sz="2800">
                <a:solidFill>
                  <a:srgbClr val="FF0066"/>
                </a:solidFill>
              </a:rPr>
              <a:t>Findings:</a:t>
            </a:r>
            <a:r>
              <a:rPr lang="en-US" sz="2800"/>
              <a:t> both studies found no significant differences in either overall misconduct or serious misconduct violations across experimental and control groups.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sz="4000"/>
              <a:t>Classification Systems Need To Redefined</a:t>
            </a:r>
          </a:p>
        </p:txBody>
      </p:sp>
      <p:sp>
        <p:nvSpPr>
          <p:cNvPr id="4" name="Text Placeholder 3"/>
          <p:cNvSpPr>
            <a:spLocks noGrp="1"/>
          </p:cNvSpPr>
          <p:nvPr>
            <p:ph type="body" idx="1"/>
          </p:nvPr>
        </p:nvSpPr>
        <p:spPr/>
        <p:txBody>
          <a:bodyPr/>
          <a:lstStyle/>
          <a:p>
            <a:r>
              <a:rPr lang="en-US" dirty="0" smtClean="0"/>
              <a:t>Research</a:t>
            </a:r>
            <a:endParaRPr lang="en-US" dirty="0"/>
          </a:p>
        </p:txBody>
      </p:sp>
      <p:sp>
        <p:nvSpPr>
          <p:cNvPr id="5" name="Text Placeholder 4"/>
          <p:cNvSpPr>
            <a:spLocks noGrp="1"/>
          </p:cNvSpPr>
          <p:nvPr>
            <p:ph type="body" sz="half" idx="3"/>
          </p:nvPr>
        </p:nvSpPr>
        <p:spPr/>
        <p:txBody>
          <a:bodyPr/>
          <a:lstStyle/>
          <a:p>
            <a:r>
              <a:rPr lang="en-US" dirty="0" smtClean="0"/>
              <a:t>Policy</a:t>
            </a:r>
            <a:endParaRPr lang="en-US" dirty="0"/>
          </a:p>
        </p:txBody>
      </p:sp>
      <p:sp>
        <p:nvSpPr>
          <p:cNvPr id="46083" name="Rectangle 3"/>
          <p:cNvSpPr>
            <a:spLocks noGrp="1" noChangeArrowheads="1"/>
          </p:cNvSpPr>
          <p:nvPr>
            <p:ph sz="quarter" idx="2"/>
          </p:nvPr>
        </p:nvSpPr>
        <p:spPr/>
        <p:txBody>
          <a:bodyPr>
            <a:normAutofit fontScale="92500"/>
          </a:bodyPr>
          <a:lstStyle/>
          <a:p>
            <a:pPr>
              <a:lnSpc>
                <a:spcPct val="90000"/>
              </a:lnSpc>
              <a:buNone/>
            </a:pPr>
            <a:r>
              <a:rPr lang="en-US" sz="2800" dirty="0" smtClean="0"/>
              <a:t> </a:t>
            </a:r>
            <a:r>
              <a:rPr lang="en-US" sz="1600" dirty="0"/>
              <a:t>(1) </a:t>
            </a:r>
            <a:r>
              <a:rPr lang="en-US" sz="1600" dirty="0" smtClean="0"/>
              <a:t>Contrary </a:t>
            </a:r>
            <a:r>
              <a:rPr lang="en-US" sz="1600" dirty="0"/>
              <a:t>to expectations, placement of </a:t>
            </a:r>
            <a:r>
              <a:rPr lang="en-US" sz="1600" dirty="0" smtClean="0"/>
              <a:t>high risk </a:t>
            </a:r>
            <a:r>
              <a:rPr lang="en-US" sz="1600" dirty="0"/>
              <a:t>offenders in </a:t>
            </a:r>
            <a:r>
              <a:rPr lang="en-US" sz="1600" dirty="0" smtClean="0"/>
              <a:t>less </a:t>
            </a:r>
            <a:r>
              <a:rPr lang="en-US" sz="1600" dirty="0" smtClean="0"/>
              <a:t>restrictive </a:t>
            </a:r>
            <a:r>
              <a:rPr lang="en-US" sz="1600" dirty="0"/>
              <a:t>prison </a:t>
            </a:r>
            <a:r>
              <a:rPr lang="en-US" sz="1600" dirty="0" smtClean="0"/>
              <a:t>settings( medium security) </a:t>
            </a:r>
            <a:r>
              <a:rPr lang="en-US" sz="1600" dirty="0"/>
              <a:t>does not lower their rate of institutional </a:t>
            </a:r>
            <a:r>
              <a:rPr lang="en-US" sz="1600" dirty="0" smtClean="0"/>
              <a:t>misconduct; </a:t>
            </a:r>
            <a:r>
              <a:rPr lang="en-US" sz="1600" dirty="0" smtClean="0"/>
              <a:t>and </a:t>
            </a:r>
            <a:r>
              <a:rPr lang="en-US" sz="1600" dirty="0" smtClean="0"/>
              <a:t>placement </a:t>
            </a:r>
            <a:r>
              <a:rPr lang="en-US" sz="1600" dirty="0"/>
              <a:t>of </a:t>
            </a:r>
            <a:r>
              <a:rPr lang="en-US" sz="1600" dirty="0" smtClean="0"/>
              <a:t>medium </a:t>
            </a:r>
            <a:r>
              <a:rPr lang="en-US" sz="1600" dirty="0" smtClean="0"/>
              <a:t>risk </a:t>
            </a:r>
            <a:r>
              <a:rPr lang="en-US" sz="1600" dirty="0"/>
              <a:t>offenders in lower risk settings does not raise their rate of misconduct; </a:t>
            </a:r>
            <a:endParaRPr lang="en-US" sz="1600" dirty="0" smtClean="0"/>
          </a:p>
          <a:p>
            <a:pPr>
              <a:lnSpc>
                <a:spcPct val="90000"/>
              </a:lnSpc>
              <a:buNone/>
            </a:pPr>
            <a:r>
              <a:rPr lang="en-US" sz="1600" dirty="0" smtClean="0"/>
              <a:t>(2) </a:t>
            </a:r>
            <a:r>
              <a:rPr lang="en-US" sz="1600" dirty="0" err="1" smtClean="0"/>
              <a:t>Berk</a:t>
            </a:r>
            <a:r>
              <a:rPr lang="en-US" sz="1600" dirty="0" smtClean="0"/>
              <a:t> et al(2006) developed a model for predicting dangerous misconduct in prison( assault, drug trafficking, and robbery) but the model  had accuracy problems( 50%) due to a very low base rate of misconduct( 3%), which led to a false positives ratio of 10:1.</a:t>
            </a:r>
            <a:endParaRPr lang="en-US" sz="1600" dirty="0"/>
          </a:p>
          <a:p>
            <a:pPr>
              <a:lnSpc>
                <a:spcPct val="90000"/>
              </a:lnSpc>
            </a:pPr>
            <a:r>
              <a:rPr lang="en-US" sz="2800" dirty="0"/>
              <a:t> </a:t>
            </a:r>
            <a:r>
              <a:rPr lang="en-US" sz="2800" dirty="0" smtClean="0"/>
              <a:t> </a:t>
            </a:r>
            <a:endParaRPr lang="en-US" sz="2800" dirty="0"/>
          </a:p>
        </p:txBody>
      </p:sp>
      <p:sp>
        <p:nvSpPr>
          <p:cNvPr id="6" name="Content Placeholder 5"/>
          <p:cNvSpPr>
            <a:spLocks noGrp="1"/>
          </p:cNvSpPr>
          <p:nvPr>
            <p:ph sz="quarter" idx="4"/>
          </p:nvPr>
        </p:nvSpPr>
        <p:spPr/>
        <p:txBody>
          <a:bodyPr>
            <a:normAutofit lnSpcReduction="10000"/>
          </a:bodyPr>
          <a:lstStyle/>
          <a:p>
            <a:r>
              <a:rPr lang="en-US" sz="1600" dirty="0" smtClean="0"/>
              <a:t>The implications of these findings for external classification systems are </a:t>
            </a:r>
            <a:r>
              <a:rPr lang="en-US" sz="1600" dirty="0" smtClean="0"/>
              <a:t>straight-forward: New risk reduction strategies are needed</a:t>
            </a:r>
          </a:p>
          <a:p>
            <a:pPr>
              <a:lnSpc>
                <a:spcPct val="90000"/>
              </a:lnSpc>
            </a:pPr>
            <a:r>
              <a:rPr lang="en-US" sz="1600" dirty="0" smtClean="0"/>
              <a:t>Alternatives </a:t>
            </a:r>
            <a:r>
              <a:rPr lang="en-US" sz="1600" dirty="0" smtClean="0"/>
              <a:t>to control-based placements should be field-tested to determine their effect on inmate misconduct. </a:t>
            </a:r>
            <a:endParaRPr lang="en-US" sz="1600" dirty="0" smtClean="0"/>
          </a:p>
          <a:p>
            <a:pPr>
              <a:lnSpc>
                <a:spcPct val="90000"/>
              </a:lnSpc>
            </a:pPr>
            <a:r>
              <a:rPr lang="en-US" sz="1600" dirty="0" smtClean="0"/>
              <a:t>Age(younger), gender(male), history of violence(known),history of mental illness(known) program participation(low), and recent disciplinary action are all correlated with inmate misconduct.</a:t>
            </a:r>
          </a:p>
          <a:p>
            <a:pPr>
              <a:lnSpc>
                <a:spcPct val="90000"/>
              </a:lnSpc>
            </a:pPr>
            <a:r>
              <a:rPr lang="en-US" sz="1600" dirty="0" smtClean="0"/>
              <a:t>We need to link each risk factor with the appropriate programmatic response.</a:t>
            </a:r>
            <a:endParaRPr lang="en-US" sz="1600" dirty="0" smtClean="0"/>
          </a:p>
          <a:p>
            <a:pPr>
              <a:lnSpc>
                <a:spcPct val="90000"/>
              </a:lnSpc>
            </a:pPr>
            <a:endParaRPr lang="en-US" sz="1600" dirty="0" smtClean="0"/>
          </a:p>
          <a:p>
            <a:endParaRPr lang="en-US" sz="1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Overview of REENTRY TECHNOLOGY</a:t>
            </a:r>
            <a:endParaRPr lang="en-US" dirty="0"/>
          </a:p>
        </p:txBody>
      </p:sp>
      <p:sp>
        <p:nvSpPr>
          <p:cNvPr id="3" name="Text Placeholder 2"/>
          <p:cNvSpPr>
            <a:spLocks noGrp="1"/>
          </p:cNvSpPr>
          <p:nvPr>
            <p:ph type="body" idx="1"/>
          </p:nvPr>
        </p:nvSpPr>
        <p:spPr/>
        <p:txBody>
          <a:bodyPr>
            <a:normAutofit lnSpcReduction="10000"/>
          </a:bodyPr>
          <a:lstStyle/>
          <a:p>
            <a:r>
              <a:rPr lang="en-US" dirty="0" smtClean="0"/>
              <a:t>Hard Reentry Technology</a:t>
            </a:r>
            <a:endParaRPr lang="en-US" dirty="0"/>
          </a:p>
        </p:txBody>
      </p:sp>
      <p:sp>
        <p:nvSpPr>
          <p:cNvPr id="4" name="Text Placeholder 3"/>
          <p:cNvSpPr>
            <a:spLocks noGrp="1"/>
          </p:cNvSpPr>
          <p:nvPr>
            <p:ph type="body" sz="half" idx="3"/>
          </p:nvPr>
        </p:nvSpPr>
        <p:spPr/>
        <p:txBody>
          <a:bodyPr>
            <a:normAutofit lnSpcReduction="10000"/>
          </a:bodyPr>
          <a:lstStyle/>
          <a:p>
            <a:r>
              <a:rPr lang="en-US" dirty="0" smtClean="0"/>
              <a:t>Soft Reentry Technology</a:t>
            </a:r>
            <a:endParaRPr lang="en-US" dirty="0"/>
          </a:p>
        </p:txBody>
      </p:sp>
      <p:sp>
        <p:nvSpPr>
          <p:cNvPr id="5" name="Content Placeholder 4"/>
          <p:cNvSpPr>
            <a:spLocks noGrp="1"/>
          </p:cNvSpPr>
          <p:nvPr>
            <p:ph sz="quarter" idx="2"/>
          </p:nvPr>
        </p:nvSpPr>
        <p:spPr/>
        <p:txBody>
          <a:bodyPr>
            <a:normAutofit/>
          </a:bodyPr>
          <a:lstStyle/>
          <a:p>
            <a:r>
              <a:rPr lang="en-US" sz="1600" dirty="0" smtClean="0"/>
              <a:t>GPS/</a:t>
            </a:r>
            <a:r>
              <a:rPr lang="en-US" sz="1600" dirty="0" err="1" smtClean="0"/>
              <a:t>Rf</a:t>
            </a:r>
            <a:r>
              <a:rPr lang="en-US" sz="1600" dirty="0" smtClean="0"/>
              <a:t> Electronic monitoring</a:t>
            </a:r>
          </a:p>
          <a:p>
            <a:r>
              <a:rPr lang="en-US" sz="1600" dirty="0" smtClean="0"/>
              <a:t>GPS for staff location</a:t>
            </a:r>
          </a:p>
          <a:p>
            <a:r>
              <a:rPr lang="en-US" sz="1600" dirty="0" smtClean="0"/>
              <a:t>Polygraphs and </a:t>
            </a:r>
            <a:r>
              <a:rPr lang="en-US" sz="1600" dirty="0" err="1" smtClean="0"/>
              <a:t>plethysmographs</a:t>
            </a:r>
            <a:r>
              <a:rPr lang="en-US" sz="1600" dirty="0" smtClean="0"/>
              <a:t> to support sex offender treatment</a:t>
            </a:r>
          </a:p>
          <a:p>
            <a:r>
              <a:rPr lang="en-US" sz="1600" dirty="0" smtClean="0"/>
              <a:t>Laptops for line staff</a:t>
            </a:r>
          </a:p>
          <a:p>
            <a:r>
              <a:rPr lang="en-US" sz="1600" dirty="0" smtClean="0"/>
              <a:t>Reporting Kiosks for low risk offenders</a:t>
            </a:r>
          </a:p>
          <a:p>
            <a:r>
              <a:rPr lang="en-US" sz="1600" dirty="0" smtClean="0"/>
              <a:t>Remote Alcohol monitoring devices</a:t>
            </a:r>
          </a:p>
          <a:p>
            <a:r>
              <a:rPr lang="en-US" sz="1600" dirty="0" err="1" smtClean="0"/>
              <a:t>Breathalizers</a:t>
            </a:r>
            <a:endParaRPr lang="en-US" sz="1600" dirty="0" smtClean="0"/>
          </a:p>
          <a:p>
            <a:r>
              <a:rPr lang="en-US" sz="1600" dirty="0" smtClean="0"/>
              <a:t>Instant drug tests</a:t>
            </a:r>
          </a:p>
          <a:p>
            <a:r>
              <a:rPr lang="en-US" sz="1600" dirty="0" smtClean="0"/>
              <a:t>Language translation devices</a:t>
            </a:r>
            <a:endParaRPr lang="en-US" sz="1600" dirty="0"/>
          </a:p>
        </p:txBody>
      </p:sp>
      <p:sp>
        <p:nvSpPr>
          <p:cNvPr id="6" name="Content Placeholder 5"/>
          <p:cNvSpPr>
            <a:spLocks noGrp="1"/>
          </p:cNvSpPr>
          <p:nvPr>
            <p:ph sz="quarter" idx="4"/>
          </p:nvPr>
        </p:nvSpPr>
        <p:spPr/>
        <p:txBody>
          <a:bodyPr>
            <a:normAutofit fontScale="92500" lnSpcReduction="10000"/>
          </a:bodyPr>
          <a:lstStyle/>
          <a:p>
            <a:r>
              <a:rPr lang="en-US" sz="1600" dirty="0" smtClean="0"/>
              <a:t>Improved risk assessment instruments for sex, drug, and mentally ill offender assessment</a:t>
            </a:r>
          </a:p>
          <a:p>
            <a:r>
              <a:rPr lang="en-US" sz="1600" dirty="0" smtClean="0"/>
              <a:t>COMPSTAT for reentry and mapping software applications( offender/resource location)</a:t>
            </a:r>
          </a:p>
          <a:p>
            <a:r>
              <a:rPr lang="en-US" sz="1600" dirty="0" smtClean="0"/>
              <a:t>SMART case management technology</a:t>
            </a:r>
          </a:p>
          <a:p>
            <a:r>
              <a:rPr lang="en-US" sz="1600" dirty="0" smtClean="0"/>
              <a:t>New technology for monitoring identity manipulation by registered sex offenders</a:t>
            </a:r>
          </a:p>
          <a:p>
            <a:r>
              <a:rPr lang="en-US" sz="1600" dirty="0" smtClean="0"/>
              <a:t>Field Search software to monitor internet activities of sex offenders</a:t>
            </a:r>
          </a:p>
          <a:p>
            <a:r>
              <a:rPr lang="en-US" sz="1600" dirty="0" smtClean="0"/>
              <a:t>New persuasive technology applications</a:t>
            </a:r>
          </a:p>
          <a:p>
            <a:r>
              <a:rPr lang="en-US" sz="1600" dirty="0" smtClean="0"/>
              <a:t>Monitoring activities via social network sites</a:t>
            </a:r>
            <a:endParaRPr lang="en-US" sz="1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US" sz="4000"/>
              <a:t>The New Technology of Offender Reentry</a:t>
            </a:r>
          </a:p>
        </p:txBody>
      </p:sp>
      <p:sp>
        <p:nvSpPr>
          <p:cNvPr id="35843" name="Rectangle 3"/>
          <p:cNvSpPr>
            <a:spLocks noGrp="1" noChangeArrowheads="1"/>
          </p:cNvSpPr>
          <p:nvPr>
            <p:ph idx="1"/>
          </p:nvPr>
        </p:nvSpPr>
        <p:spPr/>
        <p:txBody>
          <a:bodyPr/>
          <a:lstStyle/>
          <a:p>
            <a:r>
              <a:rPr lang="en-US"/>
              <a:t>The Identification of High Risk Offenders</a:t>
            </a:r>
          </a:p>
          <a:p>
            <a:r>
              <a:rPr lang="en-US"/>
              <a:t>The Identification of High Risk Locations</a:t>
            </a:r>
          </a:p>
          <a:p>
            <a:r>
              <a:rPr lang="en-US"/>
              <a:t>The Identification of High Risk Times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sz="4000"/>
              <a:t>Offender Reentry and Information Technology</a:t>
            </a:r>
          </a:p>
        </p:txBody>
      </p:sp>
      <p:sp>
        <p:nvSpPr>
          <p:cNvPr id="47107" name="Rectangle 3"/>
          <p:cNvSpPr>
            <a:spLocks noGrp="1" noChangeArrowheads="1"/>
          </p:cNvSpPr>
          <p:nvPr>
            <p:ph idx="1"/>
          </p:nvPr>
        </p:nvSpPr>
        <p:spPr/>
        <p:txBody>
          <a:bodyPr/>
          <a:lstStyle/>
          <a:p>
            <a:pPr>
              <a:lnSpc>
                <a:spcPct val="80000"/>
              </a:lnSpc>
            </a:pPr>
            <a:r>
              <a:rPr lang="en-US" sz="2400"/>
              <a:t>An example of a sophisticated integrated offender case management system is the University of Maryland High Intensity Drug Trafficking Area Automated Tracking System (HATS). </a:t>
            </a:r>
          </a:p>
          <a:p>
            <a:pPr>
              <a:lnSpc>
                <a:spcPct val="80000"/>
              </a:lnSpc>
            </a:pPr>
            <a:r>
              <a:rPr lang="en-US" sz="2400"/>
              <a:t> HATS is an automated  information system that is used in by the Maryland Division of Probation and Parole, drug courts, community-based treatment programs, and other agencies serving offenders in Maryland. </a:t>
            </a:r>
          </a:p>
          <a:p>
            <a:pPr>
              <a:lnSpc>
                <a:spcPct val="80000"/>
              </a:lnSpc>
            </a:pPr>
            <a:r>
              <a:rPr lang="en-US" sz="2400"/>
              <a:t> This system integrates data from many sources relating to offender treatment and supervision. </a:t>
            </a:r>
          </a:p>
          <a:p>
            <a:pPr>
              <a:lnSpc>
                <a:spcPct val="80000"/>
              </a:lnSpc>
            </a:pPr>
            <a:r>
              <a:rPr lang="en-US" sz="2400"/>
              <a:t> Information is available for offenders regarding intake, referrals and appointments, program inventory, offender confidentiality and releases, supervision, graduated sanctions and treatment tracking.</a:t>
            </a:r>
          </a:p>
          <a:p>
            <a:pPr>
              <a:lnSpc>
                <a:spcPct val="80000"/>
              </a:lnSpc>
            </a:pPr>
            <a:endParaRPr 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sz="4000" b="1"/>
              <a:t>External Classification Systems</a:t>
            </a:r>
          </a:p>
        </p:txBody>
      </p:sp>
      <p:sp>
        <p:nvSpPr>
          <p:cNvPr id="11267" name="Rectangle 3"/>
          <p:cNvSpPr>
            <a:spLocks noGrp="1" noChangeArrowheads="1"/>
          </p:cNvSpPr>
          <p:nvPr>
            <p:ph idx="1"/>
          </p:nvPr>
        </p:nvSpPr>
        <p:spPr/>
        <p:txBody>
          <a:bodyPr/>
          <a:lstStyle/>
          <a:p>
            <a:pPr>
              <a:lnSpc>
                <a:spcPct val="90000"/>
              </a:lnSpc>
            </a:pPr>
            <a:r>
              <a:rPr lang="en-US"/>
              <a:t>Objective </a:t>
            </a:r>
            <a:r>
              <a:rPr lang="en-US" i="1"/>
              <a:t>external </a:t>
            </a:r>
            <a:r>
              <a:rPr lang="en-US"/>
              <a:t>classification systems are currently used by all federal and state prison systems in this country to determine the initial level of security/ control needed over the incoming prisoner population.</a:t>
            </a:r>
          </a:p>
          <a:p>
            <a:pPr>
              <a:lnSpc>
                <a:spcPct val="90000"/>
              </a:lnSpc>
            </a:pPr>
            <a:r>
              <a:rPr lang="en-US"/>
              <a:t>Based on the offender’s overall assessment “score” he/she is assigned to a minimum, medium, maximum, or super-max prison facility.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COMPSTAT and Reentry</a:t>
            </a:r>
            <a:endParaRPr lang="en-US" dirty="0"/>
          </a:p>
        </p:txBody>
      </p:sp>
      <p:sp>
        <p:nvSpPr>
          <p:cNvPr id="3" name="Content Placeholder 2"/>
          <p:cNvSpPr>
            <a:spLocks noGrp="1"/>
          </p:cNvSpPr>
          <p:nvPr>
            <p:ph idx="1"/>
          </p:nvPr>
        </p:nvSpPr>
        <p:spPr/>
        <p:txBody>
          <a:bodyPr/>
          <a:lstStyle/>
          <a:p>
            <a:r>
              <a:rPr lang="en-US" dirty="0" smtClean="0">
                <a:solidFill>
                  <a:srgbClr val="FFFF00"/>
                </a:solidFill>
              </a:rPr>
              <a:t>Four basic principles of COMPSTAT-driven reentry initiatives</a:t>
            </a:r>
          </a:p>
          <a:p>
            <a:r>
              <a:rPr lang="en-US" sz="1600" dirty="0" smtClean="0"/>
              <a:t>1. </a:t>
            </a:r>
            <a:r>
              <a:rPr lang="en-US" sz="1600" dirty="0" smtClean="0">
                <a:solidFill>
                  <a:srgbClr val="FF0000"/>
                </a:solidFill>
              </a:rPr>
              <a:t>Intelligence</a:t>
            </a:r>
            <a:r>
              <a:rPr lang="en-US" sz="1600" dirty="0" smtClean="0"/>
              <a:t>: assessing individual and community risk</a:t>
            </a:r>
          </a:p>
          <a:p>
            <a:r>
              <a:rPr lang="en-US" sz="1600" dirty="0" smtClean="0"/>
              <a:t>2. </a:t>
            </a:r>
            <a:r>
              <a:rPr lang="en-US" sz="1600" dirty="0" smtClean="0">
                <a:solidFill>
                  <a:srgbClr val="FF0000"/>
                </a:solidFill>
              </a:rPr>
              <a:t>Rapid Deployment</a:t>
            </a:r>
            <a:r>
              <a:rPr lang="en-US" sz="1600" dirty="0" smtClean="0"/>
              <a:t>: target high risk offenders, smaller caseloads, resources available immediately upon release( employment, housing, counseling, treatment), location of officers in community, not office.</a:t>
            </a:r>
          </a:p>
          <a:p>
            <a:r>
              <a:rPr lang="en-US" sz="1600" dirty="0" smtClean="0"/>
              <a:t>3. </a:t>
            </a:r>
            <a:r>
              <a:rPr lang="en-US" sz="1600" dirty="0" smtClean="0">
                <a:solidFill>
                  <a:srgbClr val="FF0000"/>
                </a:solidFill>
              </a:rPr>
              <a:t>Effective tactics</a:t>
            </a:r>
            <a:r>
              <a:rPr lang="en-US" sz="1600" dirty="0" smtClean="0"/>
              <a:t>: evidence-based practice matching programs to offender problems/needs</a:t>
            </a:r>
          </a:p>
          <a:p>
            <a:r>
              <a:rPr lang="en-US" sz="1600" dirty="0" smtClean="0"/>
              <a:t>4. </a:t>
            </a:r>
            <a:r>
              <a:rPr lang="en-US" sz="1600" dirty="0" smtClean="0">
                <a:solidFill>
                  <a:srgbClr val="FF0000"/>
                </a:solidFill>
              </a:rPr>
              <a:t>Follow-up and assessment</a:t>
            </a:r>
            <a:r>
              <a:rPr lang="en-US" sz="1600" dirty="0" smtClean="0"/>
              <a:t>: performance measurement and identification of high performance and low performance programs/strategies</a:t>
            </a:r>
            <a:endParaRPr lang="en-US" sz="1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Internet-based Monitoring and Reentry</a:t>
            </a:r>
            <a:endParaRPr lang="en-US" dirty="0"/>
          </a:p>
        </p:txBody>
      </p:sp>
      <p:sp>
        <p:nvSpPr>
          <p:cNvPr id="3" name="Content Placeholder 2"/>
          <p:cNvSpPr>
            <a:spLocks noGrp="1"/>
          </p:cNvSpPr>
          <p:nvPr>
            <p:ph idx="1"/>
          </p:nvPr>
        </p:nvSpPr>
        <p:spPr/>
        <p:txBody>
          <a:bodyPr/>
          <a:lstStyle/>
          <a:p>
            <a:r>
              <a:rPr lang="en-US" dirty="0" smtClean="0"/>
              <a:t>The internet provides opportunities for social networking by offenders reentering the community after a period of incarceration</a:t>
            </a:r>
          </a:p>
          <a:p>
            <a:r>
              <a:rPr lang="en-US" dirty="0" smtClean="0"/>
              <a:t>The internet also provides an opportunity for reentry personnel to monitor offender behavior on these social networking sites; it is another facet of supervision in cyber space.</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for Online Monitoring</a:t>
            </a:r>
            <a:endParaRPr lang="en-US" dirty="0"/>
          </a:p>
        </p:txBody>
      </p:sp>
      <p:sp>
        <p:nvSpPr>
          <p:cNvPr id="3" name="Content Placeholder 2"/>
          <p:cNvSpPr>
            <a:spLocks noGrp="1"/>
          </p:cNvSpPr>
          <p:nvPr>
            <p:ph idx="1"/>
          </p:nvPr>
        </p:nvSpPr>
        <p:spPr/>
        <p:txBody>
          <a:bodyPr>
            <a:normAutofit/>
          </a:bodyPr>
          <a:lstStyle/>
          <a:p>
            <a:r>
              <a:rPr lang="en-US" sz="1600" dirty="0" smtClean="0"/>
              <a:t>According to a review by Blalock( 2010), community corrections workers are developing strategies that involve direct monitoring of offender social network activity via undercover surveillance and the creation of false identities to gain access to online groups</a:t>
            </a:r>
          </a:p>
          <a:p>
            <a:r>
              <a:rPr lang="en-US" sz="1600" dirty="0" smtClean="0"/>
              <a:t>street names, gang names, and monikers can be learned from photos,</a:t>
            </a:r>
          </a:p>
          <a:p>
            <a:r>
              <a:rPr lang="en-US" sz="1600" dirty="0" smtClean="0"/>
              <a:t>screen names, and personalized URLs;</a:t>
            </a:r>
          </a:p>
          <a:p>
            <a:r>
              <a:rPr lang="en-US" sz="1600" dirty="0" smtClean="0"/>
              <a:t>• leads can be developed from wall/comment conversations and photos;</a:t>
            </a:r>
          </a:p>
          <a:p>
            <a:r>
              <a:rPr lang="en-US" sz="1600" dirty="0" smtClean="0"/>
              <a:t>• friends and associates can be learned from friend lists;</a:t>
            </a:r>
          </a:p>
          <a:p>
            <a:r>
              <a:rPr lang="en-US" sz="1600" dirty="0" smtClean="0"/>
              <a:t>• individual movements can be learned from </a:t>
            </a:r>
            <a:r>
              <a:rPr lang="en-US" sz="1600" dirty="0" smtClean="0"/>
              <a:t>mini-feeds</a:t>
            </a:r>
          </a:p>
          <a:p>
            <a:r>
              <a:rPr lang="en-US" sz="1600" dirty="0" smtClean="0"/>
              <a:t>Whereabouts can be located by IP address, city/state location, etc.</a:t>
            </a:r>
          </a:p>
          <a:p>
            <a:r>
              <a:rPr lang="en-US" sz="1600" dirty="0" smtClean="0"/>
              <a:t>Field Search Software looks for pornography on the computers of sex offenders</a:t>
            </a:r>
          </a:p>
          <a:p>
            <a:r>
              <a:rPr lang="en-US" sz="1600" dirty="0" smtClean="0"/>
              <a:t>New software  developed by </a:t>
            </a:r>
            <a:r>
              <a:rPr lang="en-US" sz="1600" dirty="0" err="1" smtClean="0"/>
              <a:t>IDAnalytics</a:t>
            </a:r>
            <a:r>
              <a:rPr lang="en-US" sz="1600" dirty="0" smtClean="0"/>
              <a:t> and Utica College’s CIMIP can notify authorities of identity manipulation by registered sex offenders via cell phone and credit card purchase monitoring</a:t>
            </a:r>
            <a:endParaRPr lang="en-US" sz="1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Controversies</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FF0000"/>
                </a:solidFill>
              </a:rPr>
              <a:t>Challenge</a:t>
            </a:r>
            <a:r>
              <a:rPr lang="en-US" dirty="0" smtClean="0"/>
              <a:t>: Silk Road  and the creation of anonymous online identities via TOR software allows access to the dark side of the internet</a:t>
            </a:r>
          </a:p>
          <a:p>
            <a:r>
              <a:rPr lang="en-US" dirty="0" smtClean="0">
                <a:solidFill>
                  <a:srgbClr val="FF0000"/>
                </a:solidFill>
              </a:rPr>
              <a:t>Controversy: </a:t>
            </a:r>
            <a:r>
              <a:rPr lang="en-US" dirty="0" smtClean="0"/>
              <a:t>Big brother privacy concerns and the fact that online monitoring takes time away from other activities that may foster desistance( mentoring via direct contact). </a:t>
            </a:r>
          </a:p>
          <a:p>
            <a:r>
              <a:rPr lang="en-US" dirty="0" smtClean="0">
                <a:solidFill>
                  <a:srgbClr val="FF0000"/>
                </a:solidFill>
              </a:rPr>
              <a:t>Future</a:t>
            </a:r>
            <a:r>
              <a:rPr lang="en-US" dirty="0" smtClean="0"/>
              <a:t>: the likely development of site tracking software perhaps using reviews of  key words and pictures to monitor sites and then notify reentry personnel with potential problem behavior</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New Directions: The Emergence of Persuasive Technology</a:t>
            </a:r>
            <a:br>
              <a:rPr lang="en-US" dirty="0" smtClean="0">
                <a:solidFill>
                  <a:srgbClr val="FFC000"/>
                </a:solidFill>
              </a:rPr>
            </a:br>
            <a:endParaRPr lang="en-US" dirty="0"/>
          </a:p>
        </p:txBody>
      </p:sp>
      <p:sp>
        <p:nvSpPr>
          <p:cNvPr id="3" name="Content Placeholder 2"/>
          <p:cNvSpPr>
            <a:spLocks noGrp="1"/>
          </p:cNvSpPr>
          <p:nvPr>
            <p:ph idx="1"/>
          </p:nvPr>
        </p:nvSpPr>
        <p:spPr/>
        <p:txBody>
          <a:bodyPr>
            <a:normAutofit fontScale="92500"/>
          </a:bodyPr>
          <a:lstStyle/>
          <a:p>
            <a:pPr>
              <a:buNone/>
            </a:pPr>
            <a:endParaRPr lang="en-US" dirty="0" smtClean="0">
              <a:solidFill>
                <a:srgbClr val="FFC000"/>
              </a:solidFill>
            </a:endParaRPr>
          </a:p>
          <a:p>
            <a:pPr>
              <a:buNone/>
            </a:pPr>
            <a:r>
              <a:rPr lang="en-US" sz="2400" dirty="0" smtClean="0"/>
              <a:t>Computing technologies may persuade in three ways:</a:t>
            </a:r>
          </a:p>
          <a:p>
            <a:r>
              <a:rPr lang="en-US" sz="2400" dirty="0" smtClean="0"/>
              <a:t>1. They </a:t>
            </a:r>
            <a:r>
              <a:rPr lang="en-US" sz="2400" dirty="0" smtClean="0"/>
              <a:t>may </a:t>
            </a:r>
            <a:r>
              <a:rPr lang="en-US" sz="2400" dirty="0" smtClean="0"/>
              <a:t>serve as </a:t>
            </a:r>
            <a:r>
              <a:rPr lang="en-US" sz="2400" dirty="0" smtClean="0"/>
              <a:t>a </a:t>
            </a:r>
            <a:r>
              <a:rPr lang="en-US" sz="2400" dirty="0" smtClean="0">
                <a:solidFill>
                  <a:srgbClr val="FFC000"/>
                </a:solidFill>
              </a:rPr>
              <a:t>persuasive tool </a:t>
            </a:r>
            <a:r>
              <a:rPr lang="en-US" sz="2400" dirty="0" smtClean="0"/>
              <a:t>that leads people through a process, makes target </a:t>
            </a:r>
            <a:r>
              <a:rPr lang="en-US" sz="2400" dirty="0" smtClean="0"/>
              <a:t>behavior easier </a:t>
            </a:r>
            <a:r>
              <a:rPr lang="en-US" sz="2400" dirty="0" smtClean="0"/>
              <a:t>to do or perform calculations or measurements that motivate. </a:t>
            </a:r>
            <a:endParaRPr lang="en-US" sz="2400" dirty="0" smtClean="0"/>
          </a:p>
          <a:p>
            <a:r>
              <a:rPr lang="en-US" sz="2400" dirty="0" smtClean="0"/>
              <a:t>2.They may persuade </a:t>
            </a:r>
            <a:r>
              <a:rPr lang="en-US" sz="2400" dirty="0" smtClean="0"/>
              <a:t>as a </a:t>
            </a:r>
            <a:r>
              <a:rPr lang="en-US" sz="2400" dirty="0" smtClean="0">
                <a:solidFill>
                  <a:srgbClr val="FFC000"/>
                </a:solidFill>
              </a:rPr>
              <a:t>social actor </a:t>
            </a:r>
            <a:r>
              <a:rPr lang="en-US" sz="2400" dirty="0" smtClean="0"/>
              <a:t>that rewards people with positive feedback, models </a:t>
            </a:r>
            <a:r>
              <a:rPr lang="en-US" sz="2400" dirty="0" smtClean="0"/>
              <a:t>a target behavior </a:t>
            </a:r>
            <a:r>
              <a:rPr lang="en-US" sz="2400" dirty="0" smtClean="0"/>
              <a:t>or attitude or provides social support</a:t>
            </a:r>
            <a:r>
              <a:rPr lang="en-US" sz="2400" dirty="0" smtClean="0"/>
              <a:t>.</a:t>
            </a:r>
          </a:p>
          <a:p>
            <a:r>
              <a:rPr lang="en-US" sz="2400" dirty="0" smtClean="0"/>
              <a:t>3. </a:t>
            </a:r>
            <a:r>
              <a:rPr lang="en-US" sz="2400" dirty="0" smtClean="0"/>
              <a:t>They may act as </a:t>
            </a:r>
            <a:r>
              <a:rPr lang="en-US" sz="2400" dirty="0" smtClean="0"/>
              <a:t>a </a:t>
            </a:r>
            <a:r>
              <a:rPr lang="en-US" sz="2400" dirty="0" smtClean="0">
                <a:solidFill>
                  <a:srgbClr val="FFC000"/>
                </a:solidFill>
              </a:rPr>
              <a:t>medium</a:t>
            </a:r>
            <a:r>
              <a:rPr lang="en-US" sz="2400" dirty="0" smtClean="0"/>
              <a:t>, allowing people to explore </a:t>
            </a:r>
            <a:r>
              <a:rPr lang="en-US" sz="2400" dirty="0" smtClean="0"/>
              <a:t>cause-and-effect </a:t>
            </a:r>
            <a:r>
              <a:rPr lang="en-US" sz="2400" dirty="0" smtClean="0"/>
              <a:t>relationships, </a:t>
            </a:r>
            <a:r>
              <a:rPr lang="en-US" sz="2400" dirty="0" smtClean="0"/>
              <a:t>provide people </a:t>
            </a:r>
            <a:r>
              <a:rPr lang="en-US" sz="2400" dirty="0" smtClean="0"/>
              <a:t>with experiences that motivate or help people rehearse a </a:t>
            </a:r>
            <a:r>
              <a:rPr lang="en-US" sz="2400" dirty="0" smtClean="0"/>
              <a:t>behavior.</a:t>
            </a:r>
            <a:endParaRPr 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Examples of Persuasive Technology in use today</a:t>
            </a:r>
            <a:br>
              <a:rPr lang="en-US" dirty="0" smtClean="0"/>
            </a:br>
            <a:endParaRPr lang="en-US" dirty="0"/>
          </a:p>
        </p:txBody>
      </p:sp>
      <p:sp>
        <p:nvSpPr>
          <p:cNvPr id="5" name="Content Placeholder 4"/>
          <p:cNvSpPr>
            <a:spLocks noGrp="1"/>
          </p:cNvSpPr>
          <p:nvPr>
            <p:ph idx="1"/>
          </p:nvPr>
        </p:nvSpPr>
        <p:spPr/>
        <p:txBody>
          <a:bodyPr>
            <a:normAutofit/>
          </a:bodyPr>
          <a:lstStyle/>
          <a:p>
            <a:r>
              <a:rPr lang="en-US" sz="1600" dirty="0" smtClean="0">
                <a:solidFill>
                  <a:srgbClr val="FFC000"/>
                </a:solidFill>
              </a:rPr>
              <a:t>1. The Methamphetamine Remote Recovery Project: </a:t>
            </a:r>
            <a:r>
              <a:rPr lang="en-US" sz="1600" dirty="0" smtClean="0"/>
              <a:t>Used in conjunction with a </a:t>
            </a:r>
            <a:r>
              <a:rPr lang="en-US" sz="1600" dirty="0" smtClean="0"/>
              <a:t>cognitive-based treatment </a:t>
            </a:r>
            <a:r>
              <a:rPr lang="en-US" sz="1600" dirty="0" smtClean="0"/>
              <a:t>philosophy, </a:t>
            </a:r>
            <a:r>
              <a:rPr lang="en-US" sz="1600" dirty="0" smtClean="0"/>
              <a:t>computing technologies </a:t>
            </a:r>
            <a:r>
              <a:rPr lang="en-US" sz="1600" dirty="0" smtClean="0"/>
              <a:t>provide more opportunity for communication between the </a:t>
            </a:r>
            <a:r>
              <a:rPr lang="en-US" sz="1600" dirty="0" smtClean="0"/>
              <a:t>probation officer </a:t>
            </a:r>
            <a:r>
              <a:rPr lang="en-US" sz="1600" dirty="0" smtClean="0"/>
              <a:t>and the offender for routine supervisory </a:t>
            </a:r>
            <a:r>
              <a:rPr lang="en-US" sz="1600" dirty="0" smtClean="0"/>
              <a:t>check-ins as </a:t>
            </a:r>
            <a:r>
              <a:rPr lang="en-US" sz="1600" dirty="0" smtClean="0"/>
              <a:t>well as </a:t>
            </a:r>
            <a:r>
              <a:rPr lang="en-US" sz="1600" dirty="0" smtClean="0"/>
              <a:t>determine in individual </a:t>
            </a:r>
            <a:r>
              <a:rPr lang="en-US" sz="1600" dirty="0" smtClean="0"/>
              <a:t>treatment needs</a:t>
            </a:r>
            <a:r>
              <a:rPr lang="en-US" sz="1600" dirty="0" smtClean="0"/>
              <a:t>.</a:t>
            </a:r>
          </a:p>
          <a:p>
            <a:pPr>
              <a:buNone/>
            </a:pPr>
            <a:endParaRPr lang="en-US" sz="1600" dirty="0" smtClean="0"/>
          </a:p>
          <a:p>
            <a:r>
              <a:rPr lang="en-US" sz="1600" dirty="0" smtClean="0"/>
              <a:t> </a:t>
            </a:r>
            <a:r>
              <a:rPr lang="en-US" sz="1600" dirty="0" smtClean="0"/>
              <a:t>Together, the probation officer, </a:t>
            </a:r>
            <a:r>
              <a:rPr lang="en-US" sz="1600" dirty="0" smtClean="0"/>
              <a:t>treatment provider </a:t>
            </a:r>
            <a:r>
              <a:rPr lang="en-US" sz="1600" dirty="0" smtClean="0"/>
              <a:t>and offender can locate additional substance abuse support based </a:t>
            </a:r>
            <a:r>
              <a:rPr lang="en-US" sz="1600" dirty="0" smtClean="0"/>
              <a:t>on offender </a:t>
            </a:r>
            <a:r>
              <a:rPr lang="en-US" sz="1600" dirty="0" smtClean="0"/>
              <a:t>needs through the Substance Abuse Treatment Locator (SATL). </a:t>
            </a:r>
            <a:endParaRPr lang="en-US" sz="1600" dirty="0" smtClean="0"/>
          </a:p>
          <a:p>
            <a:r>
              <a:rPr lang="en-US" sz="1600" dirty="0" smtClean="0">
                <a:hlinkClick r:id="rId2"/>
              </a:rPr>
              <a:t>https://</a:t>
            </a:r>
            <a:r>
              <a:rPr lang="en-US" sz="1600" dirty="0" smtClean="0">
                <a:hlinkClick r:id="rId2"/>
              </a:rPr>
              <a:t>findtreatment.samhsa.gov/TreatmentLocator/faces/quickSearch.jspx</a:t>
            </a:r>
            <a:r>
              <a:rPr lang="en-US" sz="1600" dirty="0" smtClean="0"/>
              <a:t> </a:t>
            </a:r>
          </a:p>
          <a:p>
            <a:endParaRPr lang="en-US" sz="1600" dirty="0" smtClean="0"/>
          </a:p>
          <a:p>
            <a:r>
              <a:rPr lang="en-US" sz="1600" dirty="0" smtClean="0"/>
              <a:t>The SATL </a:t>
            </a:r>
            <a:r>
              <a:rPr lang="en-US" sz="1600" dirty="0" smtClean="0"/>
              <a:t>is a </a:t>
            </a:r>
            <a:r>
              <a:rPr lang="en-US" sz="1600" dirty="0" smtClean="0"/>
              <a:t>web-based search </a:t>
            </a:r>
            <a:r>
              <a:rPr lang="en-US" sz="1600" dirty="0" smtClean="0"/>
              <a:t>engine that will allow probationers to locate </a:t>
            </a:r>
            <a:r>
              <a:rPr lang="en-US" sz="1600" dirty="0" smtClean="0"/>
              <a:t>and make </a:t>
            </a:r>
            <a:r>
              <a:rPr lang="en-US" sz="1600" dirty="0" smtClean="0"/>
              <a:t>initial contact with substance abuse treatment providers in their </a:t>
            </a:r>
            <a:r>
              <a:rPr lang="en-US" sz="1600" dirty="0" smtClean="0"/>
              <a:t>area</a:t>
            </a:r>
            <a:endParaRPr lang="en-US" sz="1600" dirty="0" smtClean="0">
              <a:solidFill>
                <a:srgbClr val="FFC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Examples of Persuasive Technology in use today</a:t>
            </a:r>
            <a:br>
              <a:rPr lang="en-US" sz="4000" dirty="0" smtClean="0"/>
            </a:br>
            <a:endParaRPr lang="en-US" dirty="0"/>
          </a:p>
        </p:txBody>
      </p:sp>
      <p:sp>
        <p:nvSpPr>
          <p:cNvPr id="3" name="Content Placeholder 2"/>
          <p:cNvSpPr>
            <a:spLocks noGrp="1"/>
          </p:cNvSpPr>
          <p:nvPr>
            <p:ph idx="1"/>
          </p:nvPr>
        </p:nvSpPr>
        <p:spPr/>
        <p:txBody>
          <a:bodyPr>
            <a:normAutofit fontScale="55000" lnSpcReduction="20000"/>
          </a:bodyPr>
          <a:lstStyle/>
          <a:p>
            <a:endParaRPr lang="en-US" dirty="0" smtClean="0"/>
          </a:p>
          <a:p>
            <a:endParaRPr lang="en-US" dirty="0" smtClean="0"/>
          </a:p>
          <a:p>
            <a:r>
              <a:rPr lang="en-US" dirty="0" smtClean="0">
                <a:solidFill>
                  <a:srgbClr val="FFC000"/>
                </a:solidFill>
              </a:rPr>
              <a:t>Example 2</a:t>
            </a:r>
            <a:r>
              <a:rPr lang="en-US" dirty="0" smtClean="0">
                <a:solidFill>
                  <a:srgbClr val="FFC000"/>
                </a:solidFill>
              </a:rPr>
              <a:t>. </a:t>
            </a:r>
            <a:r>
              <a:rPr lang="en-US" dirty="0" smtClean="0">
                <a:solidFill>
                  <a:srgbClr val="FFC000"/>
                </a:solidFill>
              </a:rPr>
              <a:t>E-Treat: </a:t>
            </a:r>
            <a:r>
              <a:rPr lang="en-US" dirty="0" smtClean="0"/>
              <a:t>E-Treat is </a:t>
            </a:r>
            <a:r>
              <a:rPr lang="en-US" dirty="0" smtClean="0"/>
              <a:t>a </a:t>
            </a:r>
            <a:r>
              <a:rPr lang="en-US" dirty="0" smtClean="0"/>
              <a:t>computer-assisted intervention </a:t>
            </a:r>
            <a:r>
              <a:rPr lang="en-US" dirty="0" smtClean="0"/>
              <a:t>for individuals seeking treatment </a:t>
            </a:r>
            <a:r>
              <a:rPr lang="en-US" dirty="0" smtClean="0"/>
              <a:t>for substance </a:t>
            </a:r>
            <a:r>
              <a:rPr lang="en-US" dirty="0" smtClean="0"/>
              <a:t>abuse disorders. Although not designed specifically for </a:t>
            </a:r>
            <a:r>
              <a:rPr lang="en-US" dirty="0" smtClean="0"/>
              <a:t>probationers, the </a:t>
            </a:r>
            <a:r>
              <a:rPr lang="en-US" dirty="0" err="1" smtClean="0"/>
              <a:t>programme</a:t>
            </a:r>
            <a:r>
              <a:rPr lang="en-US" dirty="0" smtClean="0"/>
              <a:t> does accept referrals from probation and parole officers. </a:t>
            </a:r>
            <a:endParaRPr lang="en-US" dirty="0" smtClean="0"/>
          </a:p>
          <a:p>
            <a:pPr>
              <a:buNone/>
            </a:pPr>
            <a:endParaRPr lang="en-US" dirty="0" smtClean="0"/>
          </a:p>
          <a:p>
            <a:r>
              <a:rPr lang="en-US" dirty="0" err="1" smtClean="0"/>
              <a:t>TheE</a:t>
            </a:r>
            <a:r>
              <a:rPr lang="en-US" dirty="0" smtClean="0"/>
              <a:t>-Treat </a:t>
            </a:r>
            <a:r>
              <a:rPr lang="en-US" dirty="0" err="1" smtClean="0"/>
              <a:t>programme</a:t>
            </a:r>
            <a:r>
              <a:rPr lang="en-US" dirty="0" smtClean="0"/>
              <a:t> </a:t>
            </a:r>
            <a:r>
              <a:rPr lang="en-US" dirty="0" smtClean="0"/>
              <a:t>combines elements of motivational interviewing with </a:t>
            </a:r>
            <a:r>
              <a:rPr lang="en-US" dirty="0" smtClean="0"/>
              <a:t>persuasive technologies </a:t>
            </a:r>
            <a:r>
              <a:rPr lang="en-US" dirty="0" smtClean="0"/>
              <a:t>to support the motivation to continue treatment for </a:t>
            </a:r>
            <a:r>
              <a:rPr lang="en-US" dirty="0" smtClean="0"/>
              <a:t>those who </a:t>
            </a:r>
            <a:r>
              <a:rPr lang="en-US" dirty="0" smtClean="0"/>
              <a:t>are either waiting for </a:t>
            </a:r>
            <a:r>
              <a:rPr lang="en-US" dirty="0" smtClean="0"/>
              <a:t>long-term treatment </a:t>
            </a:r>
            <a:r>
              <a:rPr lang="en-US" dirty="0" smtClean="0"/>
              <a:t>or are in transition between </a:t>
            </a:r>
            <a:r>
              <a:rPr lang="en-US" dirty="0" smtClean="0"/>
              <a:t>treatment services.</a:t>
            </a:r>
          </a:p>
          <a:p>
            <a:endParaRPr lang="en-US" dirty="0" smtClean="0"/>
          </a:p>
          <a:p>
            <a:r>
              <a:rPr lang="en-US" dirty="0" smtClean="0"/>
              <a:t> E-Treat employs </a:t>
            </a:r>
            <a:r>
              <a:rPr lang="en-US" dirty="0" smtClean="0"/>
              <a:t>recovery coaches – trained in motivational </a:t>
            </a:r>
            <a:r>
              <a:rPr lang="en-US" dirty="0" smtClean="0"/>
              <a:t>interviewing – </a:t>
            </a:r>
            <a:r>
              <a:rPr lang="en-US" dirty="0" smtClean="0"/>
              <a:t>to conduct initial assessments, assist clients in using </a:t>
            </a:r>
            <a:r>
              <a:rPr lang="en-US" dirty="0" smtClean="0"/>
              <a:t>available computer </a:t>
            </a:r>
            <a:r>
              <a:rPr lang="en-US" dirty="0" smtClean="0"/>
              <a:t>resources and initiate access to electronic resources available </a:t>
            </a:r>
            <a:r>
              <a:rPr lang="en-US" dirty="0" smtClean="0"/>
              <a:t>through the E-Treat intervention .</a:t>
            </a:r>
            <a:r>
              <a:rPr lang="en-US" i="1" dirty="0" smtClean="0"/>
              <a:t> </a:t>
            </a:r>
          </a:p>
          <a:p>
            <a:pPr>
              <a:buNone/>
            </a:pPr>
            <a:endParaRPr lang="en-US" i="1" dirty="0" smtClean="0"/>
          </a:p>
          <a:p>
            <a:r>
              <a:rPr lang="en-US" i="1" dirty="0" smtClean="0"/>
              <a:t>Recovery </a:t>
            </a:r>
            <a:r>
              <a:rPr lang="en-US" i="1" dirty="0" smtClean="0"/>
              <a:t>coaches </a:t>
            </a:r>
            <a:r>
              <a:rPr lang="en-US" i="1" dirty="0" smtClean="0"/>
              <a:t>provide </a:t>
            </a:r>
            <a:r>
              <a:rPr lang="en-US" dirty="0" err="1" smtClean="0"/>
              <a:t>personalised</a:t>
            </a:r>
            <a:r>
              <a:rPr lang="en-US" dirty="0" smtClean="0"/>
              <a:t> </a:t>
            </a:r>
            <a:r>
              <a:rPr lang="en-US" dirty="0" smtClean="0"/>
              <a:t>coaching and support – they also send motivational messages </a:t>
            </a:r>
            <a:r>
              <a:rPr lang="en-US" dirty="0" smtClean="0"/>
              <a:t>to clients </a:t>
            </a:r>
            <a:r>
              <a:rPr lang="en-US" dirty="0" smtClean="0"/>
              <a:t>using telephone, text messages, email and </a:t>
            </a:r>
            <a:r>
              <a:rPr lang="en-US" dirty="0" smtClean="0"/>
              <a:t>web-based communication. </a:t>
            </a:r>
            <a:r>
              <a:rPr lang="en-US" dirty="0" err="1" smtClean="0"/>
              <a:t>Individualised</a:t>
            </a:r>
            <a:r>
              <a:rPr lang="en-US" dirty="0" smtClean="0"/>
              <a:t> </a:t>
            </a:r>
            <a:r>
              <a:rPr lang="en-US" dirty="0" smtClean="0"/>
              <a:t>messages offer suggestions about sustaining recovery </a:t>
            </a:r>
            <a:r>
              <a:rPr lang="en-US" dirty="0" smtClean="0"/>
              <a:t>efforts, such </a:t>
            </a:r>
            <a:r>
              <a:rPr lang="en-US" dirty="0" smtClean="0"/>
              <a:t>as exploring ambivalence about entering treatment, averting </a:t>
            </a:r>
            <a:r>
              <a:rPr lang="en-US" dirty="0" smtClean="0"/>
              <a:t>destructive communication </a:t>
            </a:r>
            <a:r>
              <a:rPr lang="en-US" dirty="0" smtClean="0"/>
              <a:t>patterns and eliciting </a:t>
            </a:r>
            <a:r>
              <a:rPr lang="en-US" dirty="0" smtClean="0"/>
              <a:t>self-motivational statements. </a:t>
            </a:r>
          </a:p>
          <a:p>
            <a:r>
              <a:rPr lang="en-US" dirty="0" smtClean="0">
                <a:solidFill>
                  <a:srgbClr val="FFC000"/>
                </a:solidFill>
                <a:hlinkClick r:id="rId2"/>
              </a:rPr>
              <a:t>http://</a:t>
            </a:r>
            <a:r>
              <a:rPr lang="en-US" dirty="0" smtClean="0">
                <a:solidFill>
                  <a:srgbClr val="FFC000"/>
                </a:solidFill>
                <a:hlinkClick r:id="rId2"/>
              </a:rPr>
              <a:t>www.substanceabusepolicy.com/content/5/1/10</a:t>
            </a:r>
            <a:r>
              <a:rPr lang="en-US" dirty="0" smtClean="0">
                <a:solidFill>
                  <a:srgbClr val="FFC000"/>
                </a:solidFill>
              </a:rPr>
              <a:t> </a:t>
            </a:r>
            <a:endParaRPr lang="en-US" dirty="0" smtClean="0">
              <a:solidFill>
                <a:srgbClr val="FFC000"/>
              </a:solidFill>
            </a:endParaRP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Persuasive Technology in use today</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FFC000"/>
                </a:solidFill>
              </a:rPr>
              <a:t>Example 3</a:t>
            </a:r>
            <a:r>
              <a:rPr lang="en-US" dirty="0" smtClean="0">
                <a:solidFill>
                  <a:srgbClr val="FFC000"/>
                </a:solidFill>
              </a:rPr>
              <a:t>. </a:t>
            </a:r>
            <a:r>
              <a:rPr lang="en-US" dirty="0" smtClean="0">
                <a:solidFill>
                  <a:srgbClr val="FFC000"/>
                </a:solidFill>
              </a:rPr>
              <a:t>Ann-e:</a:t>
            </a:r>
            <a:r>
              <a:rPr lang="en-US" dirty="0" smtClean="0"/>
              <a:t>This </a:t>
            </a:r>
            <a:r>
              <a:rPr lang="en-US" dirty="0" err="1" smtClean="0"/>
              <a:t>iPhone</a:t>
            </a:r>
            <a:r>
              <a:rPr lang="en-US" dirty="0" smtClean="0"/>
              <a:t> application allows persons involved in Twelve Step </a:t>
            </a:r>
            <a:r>
              <a:rPr lang="en-US" dirty="0" err="1" smtClean="0"/>
              <a:t>programmes</a:t>
            </a:r>
            <a:r>
              <a:rPr lang="en-US" dirty="0" smtClean="0"/>
              <a:t> </a:t>
            </a:r>
            <a:r>
              <a:rPr lang="en-US" dirty="0" smtClean="0"/>
              <a:t>to find </a:t>
            </a:r>
            <a:r>
              <a:rPr lang="en-US" dirty="0" smtClean="0"/>
              <a:t>meetings being held close to where the offender is located at the time of </a:t>
            </a:r>
            <a:r>
              <a:rPr lang="en-US" dirty="0" smtClean="0"/>
              <a:t>a mobile </a:t>
            </a:r>
            <a:r>
              <a:rPr lang="en-US" dirty="0" smtClean="0"/>
              <a:t>query. </a:t>
            </a:r>
            <a:r>
              <a:rPr lang="en-US" dirty="0" smtClean="0">
                <a:hlinkClick r:id="rId2"/>
              </a:rPr>
              <a:t>http://</a:t>
            </a:r>
            <a:r>
              <a:rPr lang="en-US" dirty="0" smtClean="0">
                <a:hlinkClick r:id="rId2"/>
              </a:rPr>
              <a:t>alcoholism.about.com/od/meetings/a/ann-e_app.htm</a:t>
            </a:r>
            <a:r>
              <a:rPr lang="en-US" dirty="0" smtClean="0"/>
              <a:t> </a:t>
            </a:r>
          </a:p>
          <a:p>
            <a:r>
              <a:rPr lang="en-US" dirty="0" smtClean="0"/>
              <a:t>Offenders </a:t>
            </a:r>
            <a:r>
              <a:rPr lang="en-US" dirty="0" smtClean="0"/>
              <a:t>can also request </a:t>
            </a:r>
            <a:r>
              <a:rPr lang="en-US" dirty="0" smtClean="0"/>
              <a:t>real-time support </a:t>
            </a:r>
            <a:r>
              <a:rPr lang="en-US" dirty="0" smtClean="0"/>
              <a:t>from persons on </a:t>
            </a:r>
            <a:r>
              <a:rPr lang="en-US" dirty="0" smtClean="0"/>
              <a:t>call for </a:t>
            </a:r>
            <a:r>
              <a:rPr lang="en-US" dirty="0" smtClean="0"/>
              <a:t>support or even offer support to others in need. </a:t>
            </a:r>
            <a:endParaRPr lang="en-US" dirty="0" smtClean="0"/>
          </a:p>
          <a:p>
            <a:r>
              <a:rPr lang="en-US" dirty="0" smtClean="0"/>
              <a:t>Probation </a:t>
            </a:r>
            <a:r>
              <a:rPr lang="en-US" dirty="0" smtClean="0"/>
              <a:t>officers can </a:t>
            </a:r>
            <a:r>
              <a:rPr lang="en-US" dirty="0" smtClean="0"/>
              <a:t>send mobile </a:t>
            </a:r>
            <a:r>
              <a:rPr lang="en-US" dirty="0" smtClean="0"/>
              <a:t>reminders and support to probationers during risky times and </a:t>
            </a:r>
            <a:r>
              <a:rPr lang="en-US" dirty="0" smtClean="0"/>
              <a:t>places associated </a:t>
            </a:r>
            <a:r>
              <a:rPr lang="en-US" dirty="0" smtClean="0"/>
              <a:t>with relapse and use positive messages in real time for offenders </a:t>
            </a:r>
            <a:r>
              <a:rPr lang="en-US" dirty="0" smtClean="0"/>
              <a:t>as they </a:t>
            </a:r>
            <a:r>
              <a:rPr lang="en-US" dirty="0" smtClean="0"/>
              <a:t>make positive choices. </a:t>
            </a:r>
            <a:endParaRPr lang="en-US" dirty="0" smtClean="0"/>
          </a:p>
          <a:p>
            <a:r>
              <a:rPr lang="en-US" dirty="0" smtClean="0"/>
              <a:t>This </a:t>
            </a:r>
            <a:r>
              <a:rPr lang="en-US" dirty="0" smtClean="0"/>
              <a:t>application may offer a less intrusive </a:t>
            </a:r>
            <a:r>
              <a:rPr lang="en-US" dirty="0" smtClean="0"/>
              <a:t>persuasive option </a:t>
            </a:r>
            <a:r>
              <a:rPr lang="en-US" dirty="0" smtClean="0"/>
              <a:t>which would be more appropriate for </a:t>
            </a:r>
            <a:r>
              <a:rPr lang="en-US" dirty="0" smtClean="0"/>
              <a:t>low-risk offenders </a:t>
            </a:r>
            <a:r>
              <a:rPr lang="en-US" dirty="0" smtClean="0"/>
              <a:t>or </a:t>
            </a:r>
            <a:r>
              <a:rPr lang="en-US" dirty="0" smtClean="0"/>
              <a:t>those transitioning </a:t>
            </a:r>
            <a:r>
              <a:rPr lang="en-US" dirty="0" smtClean="0"/>
              <a:t>out of higher risk levels.</a:t>
            </a:r>
            <a:endParaRPr lang="en-US" dirty="0" smtClean="0">
              <a:solidFill>
                <a:srgbClr val="FFC000"/>
              </a:solidFill>
            </a:endParaRPr>
          </a:p>
          <a:p>
            <a:r>
              <a:rPr lang="en-US" dirty="0" smtClean="0">
                <a:hlinkClick r:id="rId3"/>
              </a:rPr>
              <a:t>https://</a:t>
            </a:r>
            <a:r>
              <a:rPr lang="en-US" dirty="0" smtClean="0">
                <a:hlinkClick r:id="rId3"/>
              </a:rPr>
              <a:t>www.youtube.com/watch?v=j1J-LKXDTTA</a:t>
            </a:r>
            <a:r>
              <a:rPr lang="en-US" dirty="0" smtClean="0"/>
              <a:t> </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Look at Field Search Technology:</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 </a:t>
            </a:r>
            <a:r>
              <a:rPr lang="en-US" sz="1600" dirty="0" smtClean="0"/>
              <a:t>Field Search--Originally </a:t>
            </a:r>
            <a:r>
              <a:rPr lang="en-US" sz="1600" dirty="0" smtClean="0"/>
              <a:t>designed to assist probation and parole officers in sex offender management, the Field Search suite is equally effective in first responder situations or in examining computers for evidence of other crimes.</a:t>
            </a:r>
            <a:endParaRPr lang="en-US" sz="1600" dirty="0" smtClean="0"/>
          </a:p>
          <a:p>
            <a:r>
              <a:rPr lang="en-US" dirty="0" smtClean="0">
                <a:hlinkClick r:id="rId2"/>
              </a:rPr>
              <a:t>https://</a:t>
            </a:r>
            <a:r>
              <a:rPr lang="en-US" dirty="0" smtClean="0">
                <a:hlinkClick r:id="rId2"/>
              </a:rPr>
              <a:t>www.justnet.org/fieldsearch/fs_features.html</a:t>
            </a:r>
            <a:r>
              <a:rPr lang="en-US" dirty="0" smtClean="0"/>
              <a:t> </a:t>
            </a:r>
          </a:p>
          <a:p>
            <a:r>
              <a:rPr lang="en-US" dirty="0" smtClean="0"/>
              <a:t> </a:t>
            </a:r>
            <a:r>
              <a:rPr lang="en-US" dirty="0" smtClean="0">
                <a:solidFill>
                  <a:srgbClr val="FFC000"/>
                </a:solidFill>
              </a:rPr>
              <a:t>Research</a:t>
            </a:r>
            <a:r>
              <a:rPr lang="en-US" dirty="0" smtClean="0"/>
              <a:t>: A </a:t>
            </a:r>
            <a:r>
              <a:rPr lang="en-US" dirty="0" smtClean="0"/>
              <a:t>January 2008 survey of 269 </a:t>
            </a:r>
            <a:r>
              <a:rPr lang="en-US" dirty="0" smtClean="0"/>
              <a:t>Field Search </a:t>
            </a:r>
            <a:r>
              <a:rPr lang="en-US" dirty="0" smtClean="0"/>
              <a:t>users found that more </a:t>
            </a:r>
            <a:r>
              <a:rPr lang="en-US" dirty="0" smtClean="0"/>
              <a:t>than one-half </a:t>
            </a:r>
            <a:r>
              <a:rPr lang="en-US" dirty="0" smtClean="0"/>
              <a:t>of the respondents use </a:t>
            </a:r>
            <a:r>
              <a:rPr lang="en-US" dirty="0" smtClean="0"/>
              <a:t>Field Search </a:t>
            </a:r>
            <a:r>
              <a:rPr lang="en-US" dirty="0" smtClean="0"/>
              <a:t>primarily for </a:t>
            </a:r>
            <a:r>
              <a:rPr lang="en-US" dirty="0" smtClean="0"/>
              <a:t>probation/ parole </a:t>
            </a:r>
            <a:r>
              <a:rPr lang="en-US" dirty="0" smtClean="0"/>
              <a:t>operations, and more </a:t>
            </a:r>
            <a:r>
              <a:rPr lang="en-US" dirty="0" smtClean="0"/>
              <a:t>than one-quarter </a:t>
            </a:r>
            <a:r>
              <a:rPr lang="en-US" dirty="0" smtClean="0"/>
              <a:t>use it primarily for </a:t>
            </a:r>
            <a:r>
              <a:rPr lang="en-US" dirty="0" smtClean="0"/>
              <a:t>law enforcement </a:t>
            </a:r>
            <a:r>
              <a:rPr lang="en-US" dirty="0" smtClean="0"/>
              <a:t>operations. </a:t>
            </a:r>
            <a:endParaRPr lang="en-US" dirty="0" smtClean="0"/>
          </a:p>
          <a:p>
            <a:r>
              <a:rPr lang="en-US" dirty="0" smtClean="0"/>
              <a:t>More than 70 </a:t>
            </a:r>
            <a:r>
              <a:rPr lang="en-US" dirty="0" smtClean="0"/>
              <a:t>percent of respondents </a:t>
            </a:r>
            <a:r>
              <a:rPr lang="en-US" dirty="0" smtClean="0"/>
              <a:t>successfully used </a:t>
            </a:r>
            <a:r>
              <a:rPr lang="en-US" dirty="0" smtClean="0"/>
              <a:t>evidence captured by </a:t>
            </a:r>
            <a:r>
              <a:rPr lang="en-US" dirty="0" smtClean="0"/>
              <a:t>Field Search </a:t>
            </a:r>
            <a:r>
              <a:rPr lang="en-US" dirty="0" smtClean="0"/>
              <a:t>in a court proceeding, and </a:t>
            </a:r>
            <a:r>
              <a:rPr lang="en-US" dirty="0" smtClean="0"/>
              <a:t>17 percent </a:t>
            </a:r>
            <a:r>
              <a:rPr lang="en-US" dirty="0" smtClean="0"/>
              <a:t>reported that the </a:t>
            </a:r>
            <a:r>
              <a:rPr lang="en-US" dirty="0" smtClean="0"/>
              <a:t>evidence was </a:t>
            </a:r>
            <a:r>
              <a:rPr lang="en-US" dirty="0" smtClean="0"/>
              <a:t>used to successfully </a:t>
            </a:r>
            <a:r>
              <a:rPr lang="en-US" dirty="0" smtClean="0"/>
              <a:t>prosecute new </a:t>
            </a:r>
            <a:r>
              <a:rPr lang="en-US" dirty="0" smtClean="0"/>
              <a:t>criminal charges. </a:t>
            </a:r>
            <a:endParaRPr lang="en-US" dirty="0" smtClean="0"/>
          </a:p>
          <a:p>
            <a:r>
              <a:rPr lang="en-US" dirty="0" smtClean="0"/>
              <a:t>The respondents expressed </a:t>
            </a:r>
            <a:r>
              <a:rPr lang="en-US" dirty="0" smtClean="0"/>
              <a:t>their </a:t>
            </a:r>
            <a:r>
              <a:rPr lang="en-US" dirty="0" smtClean="0"/>
              <a:t>satisfaction with </a:t>
            </a:r>
            <a:r>
              <a:rPr lang="en-US" dirty="0" smtClean="0"/>
              <a:t>Field Search, primarily as a </a:t>
            </a:r>
            <a:r>
              <a:rPr lang="en-US" dirty="0" smtClean="0"/>
              <a:t>tool that </a:t>
            </a:r>
            <a:r>
              <a:rPr lang="en-US" dirty="0" smtClean="0"/>
              <a:t>can generate information </a:t>
            </a:r>
            <a:r>
              <a:rPr lang="en-US" dirty="0" smtClean="0"/>
              <a:t>used by </a:t>
            </a:r>
            <a:r>
              <a:rPr lang="en-US" dirty="0" smtClean="0"/>
              <a:t>treatment providers and provide </a:t>
            </a:r>
            <a:r>
              <a:rPr lang="en-US" dirty="0" smtClean="0"/>
              <a:t>a means </a:t>
            </a:r>
            <a:r>
              <a:rPr lang="en-US" dirty="0" smtClean="0"/>
              <a:t>of determining </a:t>
            </a:r>
            <a:r>
              <a:rPr lang="en-US" dirty="0" smtClean="0"/>
              <a:t>compliance with </a:t>
            </a:r>
            <a:r>
              <a:rPr lang="en-US" dirty="0" smtClean="0"/>
              <a:t>conditions of supervision.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r>
              <a:rPr lang="en-US"/>
              <a:t>How  do we classify prisoners?</a:t>
            </a:r>
          </a:p>
        </p:txBody>
      </p:sp>
      <p:sp>
        <p:nvSpPr>
          <p:cNvPr id="56323" name="Rectangle 3"/>
          <p:cNvSpPr>
            <a:spLocks noGrp="1" noChangeArrowheads="1"/>
          </p:cNvSpPr>
          <p:nvPr>
            <p:ph idx="1"/>
          </p:nvPr>
        </p:nvSpPr>
        <p:spPr/>
        <p:txBody>
          <a:bodyPr/>
          <a:lstStyle/>
          <a:p>
            <a:r>
              <a:rPr lang="en-US" sz="2800">
                <a:solidFill>
                  <a:srgbClr val="FF0066"/>
                </a:solidFill>
              </a:rPr>
              <a:t>We look at the following factors:</a:t>
            </a:r>
          </a:p>
          <a:p>
            <a:r>
              <a:rPr lang="en-US" sz="2800"/>
              <a:t>The seriousness of the commitment offense, </a:t>
            </a:r>
          </a:p>
          <a:p>
            <a:r>
              <a:rPr lang="en-US" sz="2800"/>
              <a:t>sentence length,</a:t>
            </a:r>
          </a:p>
          <a:p>
            <a:r>
              <a:rPr lang="en-US" sz="2800"/>
              <a:t>The offender’s criminal history,</a:t>
            </a:r>
          </a:p>
          <a:p>
            <a:r>
              <a:rPr lang="en-US" sz="2800"/>
              <a:t>Escape history, </a:t>
            </a:r>
          </a:p>
          <a:p>
            <a:r>
              <a:rPr lang="en-US" sz="2800"/>
              <a:t>Prior incarceration history, </a:t>
            </a:r>
          </a:p>
          <a:p>
            <a:r>
              <a:rPr lang="en-US" sz="2800"/>
              <a:t>Special monitoring needs (due to security threat assessment, gang affiliation, potential victimization, etc.), </a:t>
            </a:r>
          </a:p>
          <a:p>
            <a:endParaRPr lang="en-US"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sz="4000"/>
              <a:t>Initial Prisoner Location Decisions</a:t>
            </a:r>
          </a:p>
        </p:txBody>
      </p:sp>
      <p:sp>
        <p:nvSpPr>
          <p:cNvPr id="13315" name="Rectangle 3"/>
          <p:cNvSpPr>
            <a:spLocks noGrp="1" noChangeArrowheads="1"/>
          </p:cNvSpPr>
          <p:nvPr>
            <p:ph idx="1"/>
          </p:nvPr>
        </p:nvSpPr>
        <p:spPr/>
        <p:txBody>
          <a:bodyPr/>
          <a:lstStyle/>
          <a:p>
            <a:pPr>
              <a:lnSpc>
                <a:spcPct val="80000"/>
              </a:lnSpc>
            </a:pPr>
            <a:r>
              <a:rPr lang="en-US" sz="2800"/>
              <a:t>We can learn a great deal about a prison system by closely examining how and why inmate location decisions are made. </a:t>
            </a:r>
          </a:p>
          <a:p>
            <a:pPr>
              <a:lnSpc>
                <a:spcPct val="80000"/>
              </a:lnSpc>
            </a:pPr>
            <a:r>
              <a:rPr lang="en-US" sz="2800"/>
              <a:t>According to a recent nationwide review of prison classification systems conducted by Austin and McGinnis (2004), approximately 80 percent of the current federal and state prison population are identified as being appropriate for location in the </a:t>
            </a:r>
            <a:r>
              <a:rPr lang="en-US" sz="2800" i="1"/>
              <a:t>general </a:t>
            </a:r>
            <a:r>
              <a:rPr lang="en-US" sz="2800"/>
              <a:t>prison</a:t>
            </a:r>
            <a:r>
              <a:rPr lang="en-US" sz="2800" i="1"/>
              <a:t> </a:t>
            </a:r>
            <a:r>
              <a:rPr lang="en-US" sz="2800"/>
              <a:t>population;</a:t>
            </a:r>
          </a:p>
          <a:p>
            <a:pPr>
              <a:lnSpc>
                <a:spcPct val="80000"/>
              </a:lnSpc>
            </a:pPr>
            <a:r>
              <a:rPr lang="en-US" sz="2800"/>
              <a:t>These inmates are placed in minimum (35%), medium (35%) and maximum security facilities (10%; about 1% in super-max facilities)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Special Prison Populations</a:t>
            </a:r>
          </a:p>
        </p:txBody>
      </p:sp>
      <p:sp>
        <p:nvSpPr>
          <p:cNvPr id="14339" name="Rectangle 3"/>
          <p:cNvSpPr>
            <a:spLocks noGrp="1" noChangeArrowheads="1"/>
          </p:cNvSpPr>
          <p:nvPr>
            <p:ph idx="1"/>
          </p:nvPr>
        </p:nvSpPr>
        <p:spPr/>
        <p:txBody>
          <a:bodyPr/>
          <a:lstStyle/>
          <a:p>
            <a:r>
              <a:rPr lang="en-US" sz="2800"/>
              <a:t>Approximately 15% of all inmates are classified (or reclassified) as </a:t>
            </a:r>
            <a:r>
              <a:rPr lang="en-US" sz="2800" i="1"/>
              <a:t>special </a:t>
            </a:r>
            <a:r>
              <a:rPr lang="en-US" sz="2800"/>
              <a:t>populations requiring separate housing away from the general population of prisoners;</a:t>
            </a:r>
          </a:p>
          <a:p>
            <a:r>
              <a:rPr lang="en-US" sz="2800"/>
              <a:t> These inmates are placed in administrative segregation (6%), protective custody (2%), and facilities designed specifically for inmates with severe mental health (2%) or medical problems (2%).</a:t>
            </a:r>
          </a:p>
          <a:p>
            <a:pPr>
              <a:buFontTx/>
              <a:buNone/>
            </a:pPr>
            <a:endParaRPr 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sz="4000"/>
              <a:t>Recent Trends in Special Populations: Segregation Units</a:t>
            </a:r>
          </a:p>
        </p:txBody>
      </p:sp>
      <p:sp>
        <p:nvSpPr>
          <p:cNvPr id="15363" name="Rectangle 3"/>
          <p:cNvSpPr>
            <a:spLocks noGrp="1" noChangeArrowheads="1"/>
          </p:cNvSpPr>
          <p:nvPr>
            <p:ph idx="1"/>
          </p:nvPr>
        </p:nvSpPr>
        <p:spPr/>
        <p:txBody>
          <a:bodyPr/>
          <a:lstStyle/>
          <a:p>
            <a:pPr>
              <a:lnSpc>
                <a:spcPct val="90000"/>
              </a:lnSpc>
            </a:pPr>
            <a:r>
              <a:rPr lang="en-US" sz="2400">
                <a:solidFill>
                  <a:srgbClr val="FF0066"/>
                </a:solidFill>
              </a:rPr>
              <a:t>Use of Segregation Units has Increased</a:t>
            </a:r>
            <a:r>
              <a:rPr lang="en-US" sz="2400"/>
              <a:t>: The percentage of inmates placed in administrative and disciplinary segregation has risen 40 percent nationally between 1995 and 2000; by comparison, the prison population increased by 28 percent during this same period . </a:t>
            </a:r>
          </a:p>
          <a:p>
            <a:pPr>
              <a:lnSpc>
                <a:spcPct val="90000"/>
              </a:lnSpc>
            </a:pPr>
            <a:r>
              <a:rPr lang="en-US" sz="2400">
                <a:solidFill>
                  <a:srgbClr val="FF0066"/>
                </a:solidFill>
              </a:rPr>
              <a:t>However, Use of Segregation varies by Location</a:t>
            </a:r>
            <a:r>
              <a:rPr lang="en-US" sz="2400"/>
              <a:t>: a recent study of special population units  noted that several states reported using segregation for less than 1 percent of the male and female inmate population (Maryland, New Hampshire, Ohio, and Vermont), while a few states placed a much larger percentage of inmates in segregation (West Virginia (16%), New Mexico (13%), and Colorado (8%)).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914400"/>
            <a:ext cx="8229600" cy="1143000"/>
          </a:xfrm>
        </p:spPr>
        <p:txBody>
          <a:bodyPr>
            <a:normAutofit fontScale="90000"/>
          </a:bodyPr>
          <a:lstStyle/>
          <a:p>
            <a:r>
              <a:rPr lang="en-US" sz="4000"/>
              <a:t>National Commission Recommendations on Use of Segregation</a:t>
            </a:r>
          </a:p>
        </p:txBody>
      </p:sp>
      <p:sp>
        <p:nvSpPr>
          <p:cNvPr id="54275" name="Rectangle 3"/>
          <p:cNvSpPr>
            <a:spLocks noGrp="1" noChangeArrowheads="1"/>
          </p:cNvSpPr>
          <p:nvPr>
            <p:ph idx="1"/>
          </p:nvPr>
        </p:nvSpPr>
        <p:spPr>
          <a:xfrm>
            <a:off x="457200" y="1828800"/>
            <a:ext cx="8229600" cy="4267200"/>
          </a:xfrm>
        </p:spPr>
        <p:txBody>
          <a:bodyPr/>
          <a:lstStyle/>
          <a:p>
            <a:pPr>
              <a:buFontTx/>
              <a:buNone/>
            </a:pPr>
            <a:endParaRPr lang="en-US" b="1"/>
          </a:p>
          <a:p>
            <a:pPr>
              <a:buFontTx/>
              <a:buNone/>
            </a:pPr>
            <a:r>
              <a:rPr lang="en-US" b="1"/>
              <a:t>1. Make segregation a last resort and a more productive form of confinement, and stop releasing people directly from segregation to the streets.</a:t>
            </a:r>
          </a:p>
          <a:p>
            <a:pPr>
              <a:buFontTx/>
              <a:buNone/>
            </a:pPr>
            <a:r>
              <a:rPr lang="en-US" b="1"/>
              <a:t>2. End conditions of isolation.</a:t>
            </a:r>
          </a:p>
          <a:p>
            <a:pPr>
              <a:buFontTx/>
              <a:buNone/>
            </a:pPr>
            <a:r>
              <a:rPr lang="en-US" b="1"/>
              <a:t>3. Protect mentally ill prisoners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522</TotalTime>
  <Words>4362</Words>
  <Application>Microsoft Office PowerPoint</Application>
  <PresentationFormat>On-screen Show (4:3)</PresentationFormat>
  <Paragraphs>257</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Apex</vt:lpstr>
      <vt:lpstr> Technological Innovations in Institutional Corrections</vt:lpstr>
      <vt:lpstr>The New Technology of Inmate Classification </vt:lpstr>
      <vt:lpstr>Slide 3</vt:lpstr>
      <vt:lpstr>External Classification Systems</vt:lpstr>
      <vt:lpstr>How  do we classify prisoners?</vt:lpstr>
      <vt:lpstr>Initial Prisoner Location Decisions</vt:lpstr>
      <vt:lpstr>Special Prison Populations</vt:lpstr>
      <vt:lpstr>Recent Trends in Special Populations: Segregation Units</vt:lpstr>
      <vt:lpstr>National Commission Recommendations on Use of Segregation</vt:lpstr>
      <vt:lpstr>Recent Trends in Special Populations: Mental Health Units</vt:lpstr>
      <vt:lpstr> State-Level Variations in External Classification Decisions</vt:lpstr>
      <vt:lpstr>Why do State Prison Systems Vary in the Use of Special Population Housing?</vt:lpstr>
      <vt:lpstr>Maximum Security Inmates</vt:lpstr>
      <vt:lpstr>Internal Classification Systems: Assessment Areas</vt:lpstr>
      <vt:lpstr>AREA 1:  Dangerousness and Threat Assessment</vt:lpstr>
      <vt:lpstr>Problems Related to Dangerousness Assessment</vt:lpstr>
      <vt:lpstr>Problems Related to Dangerousness Assessment</vt:lpstr>
      <vt:lpstr>How to Reduce Prison Violence: Recommendations of National Commission</vt:lpstr>
      <vt:lpstr>Threat Assessment in Prison</vt:lpstr>
      <vt:lpstr>Slide 20</vt:lpstr>
      <vt:lpstr>Slide 21</vt:lpstr>
      <vt:lpstr>Gang Membership: How is it Defined?</vt:lpstr>
      <vt:lpstr>Problems with Gang/ Security Threat Assessment</vt:lpstr>
      <vt:lpstr>Johnson v California Decision</vt:lpstr>
      <vt:lpstr>Religion and Security Threat Group Membership: Suspect Communities</vt:lpstr>
      <vt:lpstr>AREA 2: Mental Health Assessment in Prison and Jail</vt:lpstr>
      <vt:lpstr>Types and Rates of Mental Illness among Prisoners</vt:lpstr>
      <vt:lpstr>Impact of Mental Illness on Prison Management</vt:lpstr>
      <vt:lpstr>Mental Illness: The Gender Gap</vt:lpstr>
      <vt:lpstr>Area 3:Health Status of Prisoners: Disease Prevalence Compared to U.S. Population </vt:lpstr>
      <vt:lpstr>Returning Home with a Disease</vt:lpstr>
      <vt:lpstr>Area 4:Treatment Assessment</vt:lpstr>
      <vt:lpstr>Area 5:Escape/ Flight Risk Assessment</vt:lpstr>
      <vt:lpstr>Internal Classification Systems</vt:lpstr>
      <vt:lpstr>Effectiveness of Classification Systems: Two Randomized Experiments</vt:lpstr>
      <vt:lpstr>Classification Systems Need To Redefined</vt:lpstr>
      <vt:lpstr>An Overview of REENTRY TECHNOLOGY</vt:lpstr>
      <vt:lpstr>The New Technology of Offender Reentry</vt:lpstr>
      <vt:lpstr>Offender Reentry and Information Technology</vt:lpstr>
      <vt:lpstr>COMPSTAT and Reentry</vt:lpstr>
      <vt:lpstr>Internet-based Monitoring and Reentry</vt:lpstr>
      <vt:lpstr>Strategies for Online Monitoring</vt:lpstr>
      <vt:lpstr>Challenges and Controversies</vt:lpstr>
      <vt:lpstr>New Directions: The Emergence of Persuasive Technology </vt:lpstr>
      <vt:lpstr>Examples of Persuasive Technology in use today </vt:lpstr>
      <vt:lpstr>Examples of Persuasive Technology in use today </vt:lpstr>
      <vt:lpstr>Examples of Persuasive Technology in use today </vt:lpstr>
      <vt:lpstr>A Look at Field Search Technology: </vt:lpstr>
    </vt:vector>
  </TitlesOfParts>
  <Company>UMass Lowell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Technological Innovations in Institutional Corrections</dc:title>
  <dc:creator>jbyrne</dc:creator>
  <cp:lastModifiedBy>Carol</cp:lastModifiedBy>
  <cp:revision>24</cp:revision>
  <dcterms:created xsi:type="dcterms:W3CDTF">2008-12-09T15:04:45Z</dcterms:created>
  <dcterms:modified xsi:type="dcterms:W3CDTF">2015-04-27T17:30:37Z</dcterms:modified>
</cp:coreProperties>
</file>