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3"/>
  </p:notesMasterIdLst>
  <p:sldIdLst>
    <p:sldId id="256" r:id="rId2"/>
    <p:sldId id="271" r:id="rId3"/>
    <p:sldId id="259" r:id="rId4"/>
    <p:sldId id="260" r:id="rId5"/>
    <p:sldId id="261" r:id="rId6"/>
    <p:sldId id="272" r:id="rId7"/>
    <p:sldId id="262" r:id="rId8"/>
    <p:sldId id="263" r:id="rId9"/>
    <p:sldId id="257" r:id="rId10"/>
    <p:sldId id="258" r:id="rId11"/>
    <p:sldId id="264" r:id="rId12"/>
    <p:sldId id="265" r:id="rId13"/>
    <p:sldId id="266" r:id="rId14"/>
    <p:sldId id="267" r:id="rId15"/>
    <p:sldId id="268" r:id="rId16"/>
    <p:sldId id="270" r:id="rId17"/>
    <p:sldId id="269"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lt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ltLang="en-US"/>
          </a:p>
        </p:txBody>
      </p:sp>
      <p:sp>
        <p:nvSpPr>
          <p:cNvPr id="45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lt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5BF4E8B5-4997-49CF-A0E8-A7B3191EF2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2543DAC1-7AC6-49C9-A5B5-54714973FDEE}" type="slidenum">
              <a:rPr lang="en-US" altLang="en-US"/>
              <a:pPr/>
              <a:t>19</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23CD340B-B35C-4C6B-87F2-946BEA52A762}" type="slidenum">
              <a:rPr lang="en-US" altLang="en-US"/>
              <a:pPr/>
              <a:t>29</a:t>
            </a:fld>
            <a:endParaRPr lang="en-US" alt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FA88053A-ACB4-41ED-8CEE-22D07D710366}" type="slidenum">
              <a:rPr lang="en-US" altLang="en-US"/>
              <a:pPr/>
              <a:t>30</a:t>
            </a:fld>
            <a:endParaRPr lang="en-US" alt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BA549DE4-A42C-4780-B06B-75FB8195C779}" type="slidenum">
              <a:rPr lang="en-US" altLang="en-US"/>
              <a:pPr/>
              <a:t>31</a:t>
            </a:fld>
            <a:endParaRPr lang="en-US" alt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53BA8A00-A944-4ACF-8444-E24751C50339}" type="slidenum">
              <a:rPr lang="en-US" altLang="en-US"/>
              <a:pPr/>
              <a:t>32</a:t>
            </a:fld>
            <a:endParaRPr lang="en-US" alt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927C0B1-DF8C-4340-9457-97C097A267BE}" type="slidenum">
              <a:rPr lang="en-US" altLang="en-US"/>
              <a:pPr/>
              <a:t>33</a:t>
            </a:fld>
            <a:endParaRPr lang="en-US" alt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6F51F594-754B-4E1D-AA27-DBA62C85B20E}" type="slidenum">
              <a:rPr lang="en-US" altLang="en-US"/>
              <a:pPr/>
              <a:t>34</a:t>
            </a:fld>
            <a:endParaRPr lang="en-US" alt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9A465B1D-4EC8-40AB-ABE0-82E8D2D53503}" type="slidenum">
              <a:rPr lang="en-US" altLang="en-US"/>
              <a:pPr/>
              <a:t>35</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54428919-13FB-4617-9137-40AA00CC4233}" type="slidenum">
              <a:rPr lang="en-US" altLang="en-US"/>
              <a:pPr/>
              <a:t>36</a:t>
            </a:fld>
            <a:endParaRPr lang="en-US" alt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D7CCBFC8-B58A-4842-923C-1EB122D39C99}" type="slidenum">
              <a:rPr lang="en-US" altLang="en-US"/>
              <a:pPr/>
              <a:t>37</a:t>
            </a:fld>
            <a:endParaRPr lang="en-US"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D3531007-36B9-455C-A032-2F1F33295CE5}" type="slidenum">
              <a:rPr lang="en-US" altLang="en-US"/>
              <a:pPr/>
              <a:t>38</a:t>
            </a:fld>
            <a:endParaRPr lang="en-US" alt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C67F658C-36FF-49FB-86D1-540436D898C6}" type="slidenum">
              <a:rPr lang="en-US" altLang="en-US"/>
              <a:pPr/>
              <a:t>21</a:t>
            </a:fld>
            <a:endParaRPr lang="en-US" alt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CD44E95B-3511-4363-BDEF-1FDC81846D39}" type="slidenum">
              <a:rPr lang="en-US" altLang="en-US"/>
              <a:pPr/>
              <a:t>39</a:t>
            </a:fld>
            <a:endParaRPr lang="en-US"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5F91B57E-FB47-4B17-8D40-BD18E624BD23}" type="slidenum">
              <a:rPr lang="en-US" altLang="en-US"/>
              <a:pPr/>
              <a:t>40</a:t>
            </a:fld>
            <a:endParaRPr lang="en-US" alt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1652CBAC-5C2C-4C91-A615-CD95FDA6DFD1}" type="slidenum">
              <a:rPr lang="en-US" altLang="en-US"/>
              <a:pPr/>
              <a:t>41</a:t>
            </a:fld>
            <a:endParaRPr lang="en-US" alt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C65FB0B1-F228-426A-B83F-B32491FE2C08}" type="slidenum">
              <a:rPr lang="en-US" altLang="en-US"/>
              <a:pPr/>
              <a:t>22</a:t>
            </a:fld>
            <a:endParaRPr lang="en-US" alt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717F5241-829F-45EB-8A14-E40B361BFAB0}" type="slidenum">
              <a:rPr lang="en-US" altLang="en-US"/>
              <a:pPr/>
              <a:t>23</a:t>
            </a:fld>
            <a:endParaRPr lang="en-US" alt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C2DAB04F-964C-4655-B7F9-BF462CCD5771}" type="slidenum">
              <a:rPr lang="en-US" altLang="en-US"/>
              <a:pPr/>
              <a:t>24</a:t>
            </a:fld>
            <a:endParaRPr lang="en-US" alt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BA7B6954-6BBC-4CA8-BE6B-4195B110E1A4}" type="slidenum">
              <a:rPr lang="en-US" altLang="en-US"/>
              <a:pPr/>
              <a:t>25</a:t>
            </a:fld>
            <a:endParaRPr lang="en-US" alt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03BC578A-85E2-4C40-982C-C7E214C26752}" type="slidenum">
              <a:rPr lang="en-US" altLang="en-US"/>
              <a:pPr/>
              <a:t>26</a:t>
            </a:fld>
            <a:endParaRPr lang="en-US" alt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27DA538C-E542-47CC-B3E7-3C12CB63795F}" type="slidenum">
              <a:rPr lang="en-US" altLang="en-US"/>
              <a:pPr/>
              <a:t>27</a:t>
            </a:fld>
            <a:endParaRPr lang="en-US" alt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9C678179-A4C8-405C-A46B-80141CCA19D4}" type="slidenum">
              <a:rPr lang="en-US" altLang="en-US"/>
              <a:pPr/>
              <a:t>28</a:t>
            </a:fld>
            <a:endParaRPr lang="en-US" alt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7"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defRPr/>
              </a:pPr>
              <a:endParaRPr lang="en-US"/>
            </a:p>
          </p:txBody>
        </p:sp>
        <p:sp>
          <p:nvSpPr>
            <p:cNvPr id="9"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1"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2"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3"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w="9525">
              <a:noFill/>
              <a:round/>
              <a:headEnd/>
              <a:tailEnd/>
            </a:ln>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w="9525">
                <a:noFill/>
                <a:round/>
                <a:headEnd/>
                <a:tailEnd/>
              </a:ln>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0"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w="9525">
                <a:noFill/>
                <a:round/>
                <a:headEnd/>
                <a:tailEnd/>
              </a:ln>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0"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20521" name="Rectangle 41"/>
          <p:cNvSpPr>
            <a:spLocks noGrp="1" noChangeArrowheads="1"/>
          </p:cNvSpPr>
          <p:nvPr>
            <p:ph type="ctrTitle"/>
          </p:nvPr>
        </p:nvSpPr>
        <p:spPr>
          <a:xfrm>
            <a:off x="685800" y="1447800"/>
            <a:ext cx="7772400" cy="1470025"/>
          </a:xfrm>
        </p:spPr>
        <p:txBody>
          <a:bodyPr/>
          <a:lstStyle>
            <a:lvl1pPr>
              <a:defRPr/>
            </a:lvl1pPr>
          </a:lstStyle>
          <a:p>
            <a:pPr lvl="0"/>
            <a:r>
              <a:rPr lang="en-US" altLang="en-US" noProof="0" smtClean="0"/>
              <a:t>Click to edit Master title style</a:t>
            </a:r>
          </a:p>
        </p:txBody>
      </p:sp>
      <p:sp>
        <p:nvSpPr>
          <p:cNvPr id="2052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ltLang="en-US"/>
          </a:p>
        </p:txBody>
      </p:sp>
      <p:sp>
        <p:nvSpPr>
          <p:cNvPr id="44" name="Rectangle 44"/>
          <p:cNvSpPr>
            <a:spLocks noGrp="1" noChangeArrowheads="1"/>
          </p:cNvSpPr>
          <p:nvPr>
            <p:ph type="ftr" sz="quarter" idx="11"/>
          </p:nvPr>
        </p:nvSpPr>
        <p:spPr>
          <a:xfrm>
            <a:off x="3124200" y="624522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ltLang="en-US"/>
          </a:p>
        </p:txBody>
      </p:sp>
      <p:sp>
        <p:nvSpPr>
          <p:cNvPr id="45" name="Rectangle 45"/>
          <p:cNvSpPr>
            <a:spLocks noGrp="1" noChangeArrowheads="1"/>
          </p:cNvSpPr>
          <p:nvPr>
            <p:ph type="sldNum" sz="quarter" idx="12"/>
          </p:nvPr>
        </p:nvSpPr>
        <p:spPr>
          <a:xfrm>
            <a:off x="6553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1B0807E6-C58B-406E-820E-EE9C0AC6167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5C2FDB0D-511D-4C7D-9D59-1A82E868B4B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BEF52EC9-BA0A-49F8-85C1-4644A15B0DB8}"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750"/>
            <a:ext cx="8229600" cy="597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5"/>
          <p:cNvSpPr>
            <a:spLocks noGrp="1" noChangeArrowheads="1"/>
          </p:cNvSpPr>
          <p:nvPr>
            <p:ph type="sldNum" sz="quarter" idx="12"/>
          </p:nvPr>
        </p:nvSpPr>
        <p:spPr>
          <a:ln/>
        </p:spPr>
        <p:txBody>
          <a:bodyPr/>
          <a:lstStyle>
            <a:lvl1pPr>
              <a:defRPr/>
            </a:lvl1pPr>
          </a:lstStyle>
          <a:p>
            <a:pPr>
              <a:defRPr/>
            </a:pPr>
            <a:fld id="{2BAAEF02-F488-4DB0-A181-6E821AAF72E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4F1DEEDA-5EA5-416B-9334-4871F75AD16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79639852-4409-48C5-BA0D-FA353D2513E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pPr>
              <a:defRPr/>
            </a:pPr>
            <a:fld id="{24E7E92F-5C86-4A9B-B923-49D8039E4B2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5"/>
          <p:cNvSpPr>
            <a:spLocks noGrp="1" noChangeArrowheads="1"/>
          </p:cNvSpPr>
          <p:nvPr>
            <p:ph type="sldNum" sz="quarter" idx="12"/>
          </p:nvPr>
        </p:nvSpPr>
        <p:spPr>
          <a:ln/>
        </p:spPr>
        <p:txBody>
          <a:bodyPr/>
          <a:lstStyle>
            <a:lvl1pPr>
              <a:defRPr/>
            </a:lvl1pPr>
          </a:lstStyle>
          <a:p>
            <a:pPr>
              <a:defRPr/>
            </a:pPr>
            <a:fld id="{A1071C9C-5C00-4677-AA92-DE16E26DE8A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5"/>
          <p:cNvSpPr>
            <a:spLocks noGrp="1" noChangeArrowheads="1"/>
          </p:cNvSpPr>
          <p:nvPr>
            <p:ph type="sldNum" sz="quarter" idx="12"/>
          </p:nvPr>
        </p:nvSpPr>
        <p:spPr>
          <a:ln/>
        </p:spPr>
        <p:txBody>
          <a:bodyPr/>
          <a:lstStyle>
            <a:lvl1pPr>
              <a:defRPr/>
            </a:lvl1pPr>
          </a:lstStyle>
          <a:p>
            <a:pPr>
              <a:defRPr/>
            </a:pPr>
            <a:fld id="{B03749FB-08D7-4E64-82FD-13FF3AD4CEE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5"/>
          <p:cNvSpPr>
            <a:spLocks noGrp="1" noChangeArrowheads="1"/>
          </p:cNvSpPr>
          <p:nvPr>
            <p:ph type="sldNum" sz="quarter" idx="12"/>
          </p:nvPr>
        </p:nvSpPr>
        <p:spPr>
          <a:ln/>
        </p:spPr>
        <p:txBody>
          <a:bodyPr/>
          <a:lstStyle>
            <a:lvl1pPr>
              <a:defRPr/>
            </a:lvl1pPr>
          </a:lstStyle>
          <a:p>
            <a:pPr>
              <a:defRPr/>
            </a:pPr>
            <a:fld id="{BBCD7B9E-4718-4353-9060-8C32ED700C5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pPr>
              <a:defRPr/>
            </a:pPr>
            <a:fld id="{46602BA7-6339-438C-9E79-9A299C76B2C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pPr>
              <a:defRPr/>
            </a:pPr>
            <a:fld id="{ED41D9BD-9013-4826-838A-14DC35301B9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4"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9462"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xmlns="" w="0" cmpd="sng">
                  <a:solidFill>
                    <a:srgbClr val="003399"/>
                  </a:solidFill>
                  <a:round/>
                  <a:headEnd/>
                  <a:tailEnd/>
                </a14:hiddenLine>
              </a:ext>
            </a:extLst>
          </p:spPr>
          <p:txBody>
            <a:bodyPr/>
            <a:lstStyle/>
            <a:p>
              <a:pPr>
                <a:defRPr/>
              </a:pPr>
              <a:endParaRPr lang="en-US"/>
            </a:p>
          </p:txBody>
        </p:sp>
        <p:sp>
          <p:nvSpPr>
            <p:cNvPr id="1036"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7"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8"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9"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0"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1"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w="9525">
              <a:noFill/>
              <a:round/>
              <a:headEnd/>
              <a:tailEnd/>
            </a:ln>
          </p:spPr>
          <p:txBody>
            <a:bodyPr/>
            <a:lstStyle/>
            <a:p>
              <a:endParaRPr lang="en-US"/>
            </a:p>
          </p:txBody>
        </p:sp>
        <p:sp>
          <p:nvSpPr>
            <p:cNvPr id="1042"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043"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w="9525">
                <a:noFill/>
                <a:round/>
                <a:headEnd/>
                <a:tailEnd/>
              </a:ln>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7"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w="9525">
                <a:noFill/>
                <a:round/>
                <a:headEnd/>
                <a:tailEnd/>
              </a:ln>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7"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9497"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9498"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99"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ltLang="en-US"/>
          </a:p>
        </p:txBody>
      </p:sp>
      <p:sp>
        <p:nvSpPr>
          <p:cNvPr id="19500"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ltLang="en-US"/>
          </a:p>
        </p:txBody>
      </p:sp>
      <p:sp>
        <p:nvSpPr>
          <p:cNvPr id="19501"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A4E0D336-8E60-4093-8E01-F5ECC968B2B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ensic-centre.com/assessments/penile_plethysmographyenile" TargetMode="External"/><Relationship Id="rId2" Type="http://schemas.openxmlformats.org/officeDocument/2006/relationships/hyperlink" Target="http://www.justnet.org/Pages/fieldsearch.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usnews.com/dbimages/master/2646/FE_PR_071217exconb.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my-technology.com/contractors/navigation/voxtec/voxtec1.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pewcenteronthestates.org/uploadedFiles/PSPP_1in31_report_FINAL_WEB_3-26-0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Microsoft_Office_Word_97_-_2003_Document4.doc"/></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z="4000" smtClean="0"/>
              <a:t>The New Technology of Community Corrections: Are We Moving in the Right Direction?</a:t>
            </a:r>
          </a:p>
        </p:txBody>
      </p:sp>
      <p:sp>
        <p:nvSpPr>
          <p:cNvPr id="2051"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dirty="0" smtClean="0"/>
              <a:t>Professor James Byrne</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4000" smtClean="0"/>
              <a:t>Examples of Soft Technology Innovations In Community Corrections</a:t>
            </a:r>
          </a:p>
        </p:txBody>
      </p:sp>
      <p:sp>
        <p:nvSpPr>
          <p:cNvPr id="8195" name="Rectangle 3"/>
          <p:cNvSpPr>
            <a:spLocks noGrp="1" noChangeArrowheads="1"/>
          </p:cNvSpPr>
          <p:nvPr>
            <p:ph type="body" idx="1"/>
          </p:nvPr>
        </p:nvSpPr>
        <p:spPr>
          <a:xfrm>
            <a:off x="457200" y="1828800"/>
            <a:ext cx="8229600" cy="4525963"/>
          </a:xfrm>
        </p:spPr>
        <p:txBody>
          <a:bodyPr/>
          <a:lstStyle/>
          <a:p>
            <a:pPr eaLnBrk="1" hangingPunct="1">
              <a:defRPr/>
            </a:pPr>
            <a:r>
              <a:rPr lang="en-US" altLang="en-US" sz="2800" smtClean="0"/>
              <a:t>New Risk Assessment Instruments</a:t>
            </a:r>
          </a:p>
          <a:p>
            <a:pPr eaLnBrk="1" hangingPunct="1">
              <a:defRPr/>
            </a:pPr>
            <a:r>
              <a:rPr lang="en-US" altLang="en-US" sz="2800" smtClean="0"/>
              <a:t>New Case Management Systems</a:t>
            </a:r>
          </a:p>
          <a:p>
            <a:pPr eaLnBrk="1" hangingPunct="1">
              <a:defRPr/>
            </a:pPr>
            <a:r>
              <a:rPr lang="en-US" altLang="en-US" sz="2800" smtClean="0"/>
              <a:t>New Supervision Strategies( Proactive Community Supervision, utilizing motivational interviewing and positive re-enforcers in conjunction with sanctions.</a:t>
            </a:r>
          </a:p>
          <a:p>
            <a:pPr eaLnBrk="1" hangingPunct="1">
              <a:defRPr/>
            </a:pPr>
            <a:r>
              <a:rPr lang="en-US" altLang="en-US" sz="2800" smtClean="0"/>
              <a:t>COMSTAT for Community Corrections: Timing, Location, and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smtClean="0"/>
              <a:t>Electronic Monitoring Systems</a:t>
            </a:r>
          </a:p>
        </p:txBody>
      </p:sp>
      <p:sp>
        <p:nvSpPr>
          <p:cNvPr id="21507" name="Rectangle 3"/>
          <p:cNvSpPr>
            <a:spLocks noGrp="1" noChangeArrowheads="1"/>
          </p:cNvSpPr>
          <p:nvPr>
            <p:ph type="body" idx="1"/>
          </p:nvPr>
        </p:nvSpPr>
        <p:spPr/>
        <p:txBody>
          <a:bodyPr/>
          <a:lstStyle/>
          <a:p>
            <a:pPr eaLnBrk="1" hangingPunct="1">
              <a:defRPr/>
            </a:pPr>
            <a:endParaRPr lang="en-US" altLang="en-US" smtClean="0"/>
          </a:p>
        </p:txBody>
      </p:sp>
      <p:pic>
        <p:nvPicPr>
          <p:cNvPr id="13316" name="Picture 5" descr="pid"/>
          <p:cNvPicPr>
            <a:picLocks noChangeAspect="1" noChangeArrowheads="1"/>
          </p:cNvPicPr>
          <p:nvPr/>
        </p:nvPicPr>
        <p:blipFill>
          <a:blip r:embed="rId2" cstate="print"/>
          <a:srcRect/>
          <a:stretch>
            <a:fillRect/>
          </a:stretch>
        </p:blipFill>
        <p:spPr bwMode="auto">
          <a:xfrm>
            <a:off x="838200" y="1652588"/>
            <a:ext cx="7467600" cy="4505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mtClean="0"/>
              <a:t>New Drug Testing Technology</a:t>
            </a:r>
          </a:p>
        </p:txBody>
      </p:sp>
      <p:sp>
        <p:nvSpPr>
          <p:cNvPr id="22531" name="Rectangle 3"/>
          <p:cNvSpPr>
            <a:spLocks noGrp="1" noChangeArrowheads="1"/>
          </p:cNvSpPr>
          <p:nvPr>
            <p:ph type="body" idx="1"/>
          </p:nvPr>
        </p:nvSpPr>
        <p:spPr/>
        <p:txBody>
          <a:bodyPr/>
          <a:lstStyle/>
          <a:p>
            <a:pPr eaLnBrk="1" hangingPunct="1">
              <a:defRPr/>
            </a:pPr>
            <a:endParaRPr lang="en-US" altLang="en-US" smtClean="0"/>
          </a:p>
        </p:txBody>
      </p:sp>
      <p:pic>
        <p:nvPicPr>
          <p:cNvPr id="14340" name="Picture 5" descr="drug_test"/>
          <p:cNvPicPr>
            <a:picLocks noChangeAspect="1" noChangeArrowheads="1"/>
          </p:cNvPicPr>
          <p:nvPr/>
        </p:nvPicPr>
        <p:blipFill>
          <a:blip r:embed="rId2" cstate="print"/>
          <a:srcRect/>
          <a:stretch>
            <a:fillRect/>
          </a:stretch>
        </p:blipFill>
        <p:spPr bwMode="auto">
          <a:xfrm>
            <a:off x="762000" y="1676400"/>
            <a:ext cx="7239000" cy="44005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ltLang="en-US" sz="4000" smtClean="0"/>
              <a:t>New Technologies for managing alcohol-involved offenders</a:t>
            </a:r>
          </a:p>
        </p:txBody>
      </p:sp>
      <p:sp>
        <p:nvSpPr>
          <p:cNvPr id="23555" name="Rectangle 3"/>
          <p:cNvSpPr>
            <a:spLocks noGrp="1" noChangeArrowheads="1"/>
          </p:cNvSpPr>
          <p:nvPr>
            <p:ph type="body" idx="1"/>
          </p:nvPr>
        </p:nvSpPr>
        <p:spPr/>
        <p:txBody>
          <a:bodyPr/>
          <a:lstStyle/>
          <a:p>
            <a:pPr eaLnBrk="1" hangingPunct="1">
              <a:defRPr/>
            </a:pPr>
            <a:endParaRPr lang="en-US" altLang="en-US" smtClean="0"/>
          </a:p>
        </p:txBody>
      </p:sp>
      <p:pic>
        <p:nvPicPr>
          <p:cNvPr id="15364" name="Picture 5" descr="ignition%20interlock"/>
          <p:cNvPicPr>
            <a:picLocks noChangeAspect="1" noChangeArrowheads="1"/>
          </p:cNvPicPr>
          <p:nvPr/>
        </p:nvPicPr>
        <p:blipFill>
          <a:blip r:embed="rId2" cstate="print"/>
          <a:srcRect/>
          <a:stretch>
            <a:fillRect/>
          </a:stretch>
        </p:blipFill>
        <p:spPr bwMode="auto">
          <a:xfrm>
            <a:off x="838200" y="1676400"/>
            <a:ext cx="6934200" cy="4457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4000" smtClean="0"/>
              <a:t>New Technologies for managing sex offenders:</a:t>
            </a:r>
          </a:p>
        </p:txBody>
      </p:sp>
      <p:sp>
        <p:nvSpPr>
          <p:cNvPr id="24579" name="Rectangle 3"/>
          <p:cNvSpPr>
            <a:spLocks noGrp="1" noChangeArrowheads="1"/>
          </p:cNvSpPr>
          <p:nvPr>
            <p:ph type="body" idx="1"/>
          </p:nvPr>
        </p:nvSpPr>
        <p:spPr/>
        <p:txBody>
          <a:bodyPr/>
          <a:lstStyle/>
          <a:p>
            <a:pPr eaLnBrk="1" hangingPunct="1">
              <a:lnSpc>
                <a:spcPct val="80000"/>
              </a:lnSpc>
              <a:defRPr/>
            </a:pPr>
            <a:r>
              <a:rPr lang="en-US" altLang="en-US" sz="2800" smtClean="0"/>
              <a:t>Polygraph Testing: reliability issues</a:t>
            </a:r>
          </a:p>
          <a:p>
            <a:pPr eaLnBrk="1" hangingPunct="1">
              <a:lnSpc>
                <a:spcPct val="80000"/>
              </a:lnSpc>
              <a:defRPr/>
            </a:pPr>
            <a:r>
              <a:rPr lang="en-US" altLang="en-US" sz="2800" smtClean="0"/>
              <a:t>Penile Plethysmograph: controversial</a:t>
            </a:r>
          </a:p>
          <a:p>
            <a:pPr eaLnBrk="1" hangingPunct="1">
              <a:lnSpc>
                <a:spcPct val="80000"/>
              </a:lnSpc>
              <a:defRPr/>
            </a:pPr>
            <a:r>
              <a:rPr lang="en-US" altLang="en-US" sz="2800" smtClean="0"/>
              <a:t>Field Search and other computer monitoring strategies</a:t>
            </a:r>
          </a:p>
          <a:p>
            <a:pPr eaLnBrk="1" hangingPunct="1">
              <a:lnSpc>
                <a:spcPct val="80000"/>
              </a:lnSpc>
              <a:defRPr/>
            </a:pPr>
            <a:endParaRPr lang="en-US" altLang="en-US" sz="2800" smtClean="0"/>
          </a:p>
          <a:p>
            <a:pPr eaLnBrk="1" hangingPunct="1">
              <a:lnSpc>
                <a:spcPct val="80000"/>
              </a:lnSpc>
              <a:defRPr/>
            </a:pPr>
            <a:r>
              <a:rPr lang="en-US" altLang="en-US" sz="2800" smtClean="0">
                <a:hlinkClick r:id="rId2"/>
              </a:rPr>
              <a:t>http://www.justnet.org/Pages/fieldsearch.aspx</a:t>
            </a:r>
            <a:endParaRPr lang="en-US" altLang="en-US" sz="2800" smtClean="0"/>
          </a:p>
          <a:p>
            <a:pPr eaLnBrk="1" hangingPunct="1">
              <a:lnSpc>
                <a:spcPct val="80000"/>
              </a:lnSpc>
              <a:defRPr/>
            </a:pPr>
            <a:endParaRPr lang="en-US" altLang="en-US" sz="2800" smtClean="0"/>
          </a:p>
          <a:p>
            <a:pPr eaLnBrk="1" hangingPunct="1">
              <a:lnSpc>
                <a:spcPct val="80000"/>
              </a:lnSpc>
              <a:defRPr/>
            </a:pPr>
            <a:r>
              <a:rPr lang="en-US" altLang="en-US" sz="2800" smtClean="0">
                <a:hlinkClick r:id="rId3"/>
              </a:rPr>
              <a:t>http://www.forensic-centre.com/assessments/penile_plethysmographyenile</a:t>
            </a:r>
            <a:endParaRPr lang="en-US" alt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en-US" smtClean="0"/>
              <a:t>Automated Reporting Systems</a:t>
            </a:r>
          </a:p>
        </p:txBody>
      </p:sp>
      <p:sp>
        <p:nvSpPr>
          <p:cNvPr id="2560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US" altLang="en-US" sz="1800" smtClean="0"/>
          </a:p>
          <a:p>
            <a:pPr eaLnBrk="1" hangingPunct="1">
              <a:lnSpc>
                <a:spcPct val="80000"/>
              </a:lnSpc>
              <a:defRPr/>
            </a:pPr>
            <a:r>
              <a:rPr lang="en-US" altLang="en-US" sz="2400" smtClean="0">
                <a:solidFill>
                  <a:schemeClr val="tx2"/>
                </a:solidFill>
              </a:rPr>
              <a:t>What is a Kiosk?</a:t>
            </a:r>
          </a:p>
          <a:p>
            <a:pPr eaLnBrk="1" hangingPunct="1">
              <a:lnSpc>
                <a:spcPct val="80000"/>
              </a:lnSpc>
              <a:defRPr/>
            </a:pPr>
            <a:r>
              <a:rPr lang="en-US" altLang="en-US" sz="1800" smtClean="0"/>
              <a:t>The KIOSK is utilized when accountability and monitoring can be enhanced or accomplished when a personal interaction between the probationer and probation officer are not required.</a:t>
            </a:r>
          </a:p>
          <a:p>
            <a:pPr eaLnBrk="1" hangingPunct="1">
              <a:lnSpc>
                <a:spcPct val="80000"/>
              </a:lnSpc>
              <a:defRPr/>
            </a:pPr>
            <a:r>
              <a:rPr lang="en-US" altLang="en-US" sz="1800" smtClean="0"/>
              <a:t> An example would be administrative probation, i.e. monitoring the timely payment of court costs, fines, restitution and compliance with random drug testing.</a:t>
            </a:r>
          </a:p>
          <a:p>
            <a:pPr eaLnBrk="1" hangingPunct="1">
              <a:lnSpc>
                <a:spcPct val="80000"/>
              </a:lnSpc>
              <a:defRPr/>
            </a:pPr>
            <a:r>
              <a:rPr lang="en-US" altLang="en-US" sz="1800" smtClean="0"/>
              <a:t> The KIOSK is a fully automated reporting system where a person on pretrial release or probation can complete a routine interview.</a:t>
            </a:r>
          </a:p>
          <a:p>
            <a:pPr eaLnBrk="1" hangingPunct="1">
              <a:lnSpc>
                <a:spcPct val="80000"/>
              </a:lnSpc>
              <a:defRPr/>
            </a:pPr>
            <a:r>
              <a:rPr lang="en-US" altLang="en-US" sz="1800" smtClean="0"/>
              <a:t> The person’s identity is verified by a biometric fingerprint scan.</a:t>
            </a:r>
          </a:p>
          <a:p>
            <a:pPr eaLnBrk="1" hangingPunct="1">
              <a:lnSpc>
                <a:spcPct val="80000"/>
              </a:lnSpc>
              <a:defRPr/>
            </a:pPr>
            <a:r>
              <a:rPr lang="en-US" altLang="en-US" sz="1800" smtClean="0"/>
              <a:t>New York City uses Kiosks to supervise about 50,000 probationers each year.</a:t>
            </a:r>
            <a:br>
              <a:rPr lang="en-US" altLang="en-US" sz="1800" smtClean="0"/>
            </a:br>
            <a:endParaRPr lang="en-US" altLang="en-US" sz="18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automon-kiosk-3"/>
          <p:cNvPicPr>
            <a:picLocks noChangeAspect="1" noChangeArrowheads="1"/>
          </p:cNvPicPr>
          <p:nvPr/>
        </p:nvPicPr>
        <p:blipFill>
          <a:blip r:embed="rId2" cstate="print"/>
          <a:srcRect/>
          <a:stretch>
            <a:fillRect/>
          </a:stretch>
        </p:blipFill>
        <p:spPr bwMode="auto">
          <a:xfrm>
            <a:off x="2971800" y="228600"/>
            <a:ext cx="2857500" cy="2114550"/>
          </a:xfrm>
          <a:prstGeom prst="rect">
            <a:avLst/>
          </a:prstGeom>
          <a:noFill/>
          <a:ln w="9525">
            <a:noFill/>
            <a:miter lim="800000"/>
            <a:headEnd/>
            <a:tailEnd/>
          </a:ln>
        </p:spPr>
      </p:pic>
      <p:sp>
        <p:nvSpPr>
          <p:cNvPr id="18435" name="Rectangle 8"/>
          <p:cNvSpPr>
            <a:spLocks noChangeArrowheads="1"/>
          </p:cNvSpPr>
          <p:nvPr/>
        </p:nvSpPr>
        <p:spPr bwMode="auto">
          <a:xfrm>
            <a:off x="2449513" y="3246438"/>
            <a:ext cx="4244975" cy="366712"/>
          </a:xfrm>
          <a:prstGeom prst="rect">
            <a:avLst/>
          </a:prstGeom>
          <a:noFill/>
          <a:ln w="9525">
            <a:noFill/>
            <a:miter lim="800000"/>
            <a:headEnd/>
            <a:tailEnd/>
          </a:ln>
          <a:effectLst/>
        </p:spPr>
        <p:txBody>
          <a:bodyPr wrap="none">
            <a:spAutoFit/>
          </a:bodyPr>
          <a:lstStyle/>
          <a:p>
            <a:r>
              <a:rPr lang="en-US" altLang="en-US"/>
              <a:t>http://www.govtech.com/gt/87473</a:t>
            </a:r>
          </a:p>
        </p:txBody>
      </p:sp>
      <p:pic>
        <p:nvPicPr>
          <p:cNvPr id="18436" name="Picture 10" descr="See full size image">
            <a:hlinkClick r:id="rId3"/>
          </p:cNvPr>
          <p:cNvPicPr>
            <a:picLocks noChangeAspect="1" noChangeArrowheads="1"/>
          </p:cNvPicPr>
          <p:nvPr/>
        </p:nvPicPr>
        <p:blipFill>
          <a:blip r:embed="rId4" cstate="print"/>
          <a:srcRect/>
          <a:stretch>
            <a:fillRect/>
          </a:stretch>
        </p:blipFill>
        <p:spPr bwMode="auto">
          <a:xfrm>
            <a:off x="2209800" y="3733800"/>
            <a:ext cx="4572000" cy="2765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ltLang="en-US" smtClean="0"/>
              <a:t>Other Hard Technologies</a:t>
            </a:r>
          </a:p>
        </p:txBody>
      </p:sp>
      <p:sp>
        <p:nvSpPr>
          <p:cNvPr id="26627" name="Rectangle 3"/>
          <p:cNvSpPr>
            <a:spLocks noGrp="1" noChangeArrowheads="1"/>
          </p:cNvSpPr>
          <p:nvPr>
            <p:ph type="body" idx="1"/>
          </p:nvPr>
        </p:nvSpPr>
        <p:spPr/>
        <p:txBody>
          <a:bodyPr/>
          <a:lstStyle/>
          <a:p>
            <a:pPr eaLnBrk="1" hangingPunct="1">
              <a:defRPr/>
            </a:pPr>
            <a:r>
              <a:rPr lang="en-US" altLang="en-US" smtClean="0"/>
              <a:t>Language Translation Devices</a:t>
            </a:r>
          </a:p>
        </p:txBody>
      </p:sp>
      <p:pic>
        <p:nvPicPr>
          <p:cNvPr id="19460" name="Picture 5" descr="Handheld translation device - Phraselator P2">
            <a:hlinkClick r:id="rId2"/>
          </p:cNvPr>
          <p:cNvPicPr>
            <a:picLocks noChangeAspect="1" noChangeArrowheads="1"/>
          </p:cNvPicPr>
          <p:nvPr/>
        </p:nvPicPr>
        <p:blipFill>
          <a:blip r:embed="rId3" cstate="print"/>
          <a:srcRect/>
          <a:stretch>
            <a:fillRect/>
          </a:stretch>
        </p:blipFill>
        <p:spPr bwMode="auto">
          <a:xfrm>
            <a:off x="1447800" y="2212975"/>
            <a:ext cx="6096000" cy="3730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4000" smtClean="0"/>
              <a:t>The Effectiveness of Hard Technology: A Summary</a:t>
            </a:r>
          </a:p>
        </p:txBody>
      </p:sp>
      <p:sp>
        <p:nvSpPr>
          <p:cNvPr id="30723" name="Rectangle 3"/>
          <p:cNvSpPr>
            <a:spLocks noGrp="1" noChangeArrowheads="1"/>
          </p:cNvSpPr>
          <p:nvPr>
            <p:ph type="body" idx="1"/>
          </p:nvPr>
        </p:nvSpPr>
        <p:spPr/>
        <p:txBody>
          <a:bodyPr/>
          <a:lstStyle/>
          <a:p>
            <a:pPr eaLnBrk="1" hangingPunct="1">
              <a:defRPr/>
            </a:pPr>
            <a:r>
              <a:rPr lang="en-US" altLang="en-US" smtClean="0"/>
              <a:t>1. Control vs. Change</a:t>
            </a:r>
          </a:p>
          <a:p>
            <a:pPr eaLnBrk="1" hangingPunct="1">
              <a:defRPr/>
            </a:pPr>
            <a:r>
              <a:rPr lang="en-US" altLang="en-US" smtClean="0"/>
              <a:t>2. Targeted Supervision and Surveillance</a:t>
            </a:r>
          </a:p>
          <a:p>
            <a:pPr eaLnBrk="1" hangingPunct="1">
              <a:defRPr/>
            </a:pPr>
            <a:r>
              <a:rPr lang="en-US" altLang="en-US" smtClean="0"/>
              <a:t>3. Cost considerations: A Look at Massachusetts( Probation Budget has increased by 123% in past 10 years, even though probation caseloads have not increased).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z="3800" smtClean="0"/>
              <a:t>The New Generation of Concentrated Community Supervision Strategies</a:t>
            </a:r>
            <a:endParaRPr lang="en-US" altLang="en-US" smtClean="0"/>
          </a:p>
        </p:txBody>
      </p:sp>
      <p:sp>
        <p:nvSpPr>
          <p:cNvPr id="32771" name="Rectangle 3"/>
          <p:cNvSpPr>
            <a:spLocks noGrp="1" noChangeArrowheads="1"/>
          </p:cNvSpPr>
          <p:nvPr>
            <p:ph type="subTitle" idx="1"/>
          </p:nvPr>
        </p:nvSpPr>
        <p:spPr>
          <a:xfrm>
            <a:off x="4419600" y="2971800"/>
            <a:ext cx="4419600" cy="2590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mtClean="0"/>
              <a:t>Focusing Resources on </a:t>
            </a:r>
            <a:r>
              <a:rPr lang="en-US" altLang="en-US" i="1" smtClean="0"/>
              <a:t>High</a:t>
            </a:r>
            <a:r>
              <a:rPr lang="en-US" altLang="en-US" smtClean="0"/>
              <a:t> </a:t>
            </a:r>
            <a:r>
              <a:rPr lang="en-US" altLang="en-US" i="1" smtClean="0"/>
              <a:t>Risk</a:t>
            </a:r>
            <a:r>
              <a:rPr lang="en-US" altLang="en-US" smtClean="0"/>
              <a:t> Offenders, Times, and Places</a:t>
            </a:r>
          </a:p>
        </p:txBody>
      </p:sp>
      <p:pic>
        <p:nvPicPr>
          <p:cNvPr id="21508" name="Picture 4" descr="Tech"/>
          <p:cNvPicPr>
            <a:picLocks noChangeAspect="1" noChangeArrowheads="1"/>
          </p:cNvPicPr>
          <p:nvPr/>
        </p:nvPicPr>
        <p:blipFill>
          <a:blip r:embed="rId3" cstate="print"/>
          <a:srcRect/>
          <a:stretch>
            <a:fillRect/>
          </a:stretch>
        </p:blipFill>
        <p:spPr bwMode="auto">
          <a:xfrm>
            <a:off x="304800" y="3425825"/>
            <a:ext cx="3657600" cy="312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ltLang="en-US" sz="4000" smtClean="0"/>
              <a:t>What is Community Corrections?</a:t>
            </a:r>
            <a:br>
              <a:rPr lang="en-US" altLang="en-US" sz="4000" smtClean="0"/>
            </a:br>
            <a:endParaRPr lang="en-US" altLang="en-US" sz="4000" smtClean="0"/>
          </a:p>
        </p:txBody>
      </p:sp>
      <p:sp>
        <p:nvSpPr>
          <p:cNvPr id="28675" name="Rectangle 3"/>
          <p:cNvSpPr>
            <a:spLocks noGrp="1" noChangeArrowheads="1"/>
          </p:cNvSpPr>
          <p:nvPr>
            <p:ph type="body" idx="1"/>
          </p:nvPr>
        </p:nvSpPr>
        <p:spPr/>
        <p:txBody>
          <a:bodyPr/>
          <a:lstStyle/>
          <a:p>
            <a:pPr eaLnBrk="1" hangingPunct="1">
              <a:defRPr/>
            </a:pPr>
            <a:r>
              <a:rPr lang="en-US" altLang="en-US" smtClean="0">
                <a:solidFill>
                  <a:schemeClr val="tx2"/>
                </a:solidFill>
              </a:rPr>
              <a:t>Probation</a:t>
            </a:r>
            <a:r>
              <a:rPr lang="en-US" altLang="en-US" smtClean="0"/>
              <a:t>: Pre-trial and Sentenced Offenders</a:t>
            </a:r>
          </a:p>
          <a:p>
            <a:pPr eaLnBrk="1" hangingPunct="1">
              <a:defRPr/>
            </a:pPr>
            <a:r>
              <a:rPr lang="en-US" altLang="en-US" smtClean="0">
                <a:solidFill>
                  <a:schemeClr val="tx2"/>
                </a:solidFill>
              </a:rPr>
              <a:t>Parole and Reentry</a:t>
            </a:r>
            <a:r>
              <a:rPr lang="en-US" altLang="en-US" smtClean="0"/>
              <a:t> Programs</a:t>
            </a:r>
          </a:p>
          <a:p>
            <a:pPr eaLnBrk="1" hangingPunct="1">
              <a:defRPr/>
            </a:pPr>
            <a:r>
              <a:rPr lang="en-US" altLang="en-US" smtClean="0">
                <a:solidFill>
                  <a:schemeClr val="tx2"/>
                </a:solidFill>
              </a:rPr>
              <a:t>Stand-Alone Intermediate Sanctions</a:t>
            </a:r>
            <a:r>
              <a:rPr lang="en-US" altLang="en-US" smtClean="0"/>
              <a:t> Programs: Day Reporting Centers, Electronic Monitoring Programs</a:t>
            </a:r>
          </a:p>
          <a:p>
            <a:pPr eaLnBrk="1" hangingPunct="1">
              <a:defRPr/>
            </a:pPr>
            <a:r>
              <a:rPr lang="en-US" altLang="en-US" smtClean="0">
                <a:solidFill>
                  <a:schemeClr val="tx2"/>
                </a:solidFill>
              </a:rPr>
              <a:t>Residential Community Corrections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onference Logo"/>
          <p:cNvPicPr>
            <a:picLocks noChangeAspect="1" noChangeArrowheads="1"/>
          </p:cNvPicPr>
          <p:nvPr/>
        </p:nvPicPr>
        <p:blipFill>
          <a:blip r:embed="rId2" cstate="print"/>
          <a:srcRect/>
          <a:stretch>
            <a:fillRect/>
          </a:stretch>
        </p:blipFill>
        <p:spPr bwMode="auto">
          <a:xfrm>
            <a:off x="381000" y="0"/>
            <a:ext cx="8001000" cy="68580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ltLang="en-US" smtClean="0"/>
              <a:t>Introduction</a:t>
            </a:r>
          </a:p>
        </p:txBody>
      </p:sp>
      <p:sp>
        <p:nvSpPr>
          <p:cNvPr id="36867" name="Rectangle 3"/>
          <p:cNvSpPr>
            <a:spLocks noGrp="1" noChangeArrowheads="1"/>
          </p:cNvSpPr>
          <p:nvPr>
            <p:ph type="body" idx="1"/>
          </p:nvPr>
        </p:nvSpPr>
        <p:spPr/>
        <p:txBody>
          <a:bodyPr/>
          <a:lstStyle/>
          <a:p>
            <a:pPr eaLnBrk="1" hangingPunct="1">
              <a:lnSpc>
                <a:spcPct val="80000"/>
              </a:lnSpc>
              <a:defRPr/>
            </a:pPr>
            <a:r>
              <a:rPr lang="en-US" altLang="en-US" sz="2800" smtClean="0"/>
              <a:t>Crime concentrated by: 1) Person, 2) Place, 3) Time</a:t>
            </a:r>
          </a:p>
          <a:p>
            <a:pPr eaLnBrk="1" hangingPunct="1">
              <a:lnSpc>
                <a:spcPct val="80000"/>
              </a:lnSpc>
              <a:defRPr/>
            </a:pPr>
            <a:r>
              <a:rPr lang="en-US" altLang="en-US" sz="2800" smtClean="0"/>
              <a:t>Small percent of offender account for majority of serious offenses</a:t>
            </a:r>
          </a:p>
          <a:p>
            <a:pPr eaLnBrk="1" hangingPunct="1">
              <a:lnSpc>
                <a:spcPct val="80000"/>
              </a:lnSpc>
              <a:defRPr/>
            </a:pPr>
            <a:r>
              <a:rPr lang="en-US" altLang="en-US" sz="2800" smtClean="0"/>
              <a:t>Small % of neighborhoods</a:t>
            </a:r>
          </a:p>
          <a:p>
            <a:pPr eaLnBrk="1" hangingPunct="1">
              <a:lnSpc>
                <a:spcPct val="80000"/>
              </a:lnSpc>
              <a:defRPr/>
            </a:pPr>
            <a:r>
              <a:rPr lang="en-US" altLang="en-US" sz="2800" smtClean="0"/>
              <a:t>Offender crime most likely in few months following release </a:t>
            </a:r>
          </a:p>
          <a:p>
            <a:pPr eaLnBrk="1" hangingPunct="1">
              <a:lnSpc>
                <a:spcPct val="80000"/>
              </a:lnSpc>
              <a:defRPr/>
            </a:pPr>
            <a:r>
              <a:rPr lang="en-US" altLang="en-US" sz="2800" smtClean="0">
                <a:hlinkClick r:id="rId3"/>
              </a:rPr>
              <a:t>http://www.pewcenteronthestates.org/uploadedFiles/PSPP_1in31_report_FINAL_WEB_3-26-09.pdf</a:t>
            </a:r>
            <a:endParaRPr lang="en-US" altLang="en-US" sz="28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pPr eaLnBrk="1" hangingPunct="1">
              <a:lnSpc>
                <a:spcPct val="80000"/>
              </a:lnSpc>
              <a:defRPr/>
            </a:pPr>
            <a:r>
              <a:rPr lang="en-US" altLang="en-US" smtClean="0"/>
              <a:t>Community correction systems spread to thin.</a:t>
            </a:r>
          </a:p>
          <a:p>
            <a:pPr eaLnBrk="1" hangingPunct="1">
              <a:lnSpc>
                <a:spcPct val="80000"/>
              </a:lnSpc>
              <a:defRPr/>
            </a:pPr>
            <a:r>
              <a:rPr lang="en-US" altLang="en-US" smtClean="0"/>
              <a:t>Probation rates have dropped from 80% to 60% success in completing supervision terms</a:t>
            </a:r>
          </a:p>
          <a:p>
            <a:pPr eaLnBrk="1" hangingPunct="1">
              <a:lnSpc>
                <a:spcPct val="80000"/>
              </a:lnSpc>
              <a:defRPr/>
            </a:pPr>
            <a:r>
              <a:rPr lang="en-US" altLang="en-US" smtClean="0"/>
              <a:t>Need to be reconstructed to incorporate new strategies </a:t>
            </a:r>
          </a:p>
          <a:p>
            <a:pPr eaLnBrk="1" hangingPunct="1">
              <a:lnSpc>
                <a:spcPct val="80000"/>
              </a:lnSpc>
              <a:defRPr/>
            </a:pPr>
            <a:r>
              <a:rPr lang="en-US" altLang="en-US" smtClean="0"/>
              <a:t>Develop programs that focus on both offender accountability and change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ltLang="en-US" smtClean="0"/>
              <a:t>Informal Social Controls</a:t>
            </a:r>
          </a:p>
        </p:txBody>
      </p:sp>
      <p:sp>
        <p:nvSpPr>
          <p:cNvPr id="40963" name="Rectangle 3"/>
          <p:cNvSpPr>
            <a:spLocks noGrp="1" noChangeArrowheads="1"/>
          </p:cNvSpPr>
          <p:nvPr>
            <p:ph type="body" idx="1"/>
          </p:nvPr>
        </p:nvSpPr>
        <p:spPr/>
        <p:txBody>
          <a:bodyPr/>
          <a:lstStyle/>
          <a:p>
            <a:pPr eaLnBrk="1" hangingPunct="1">
              <a:defRPr/>
            </a:pPr>
            <a:r>
              <a:rPr lang="en-US" altLang="en-US" smtClean="0"/>
              <a:t>Relationship between offender and corrections officer (I.e. Supervision and treatment)</a:t>
            </a:r>
          </a:p>
          <a:p>
            <a:pPr eaLnBrk="1" hangingPunct="1">
              <a:defRPr/>
            </a:pPr>
            <a:r>
              <a:rPr lang="en-US" altLang="en-US" smtClean="0"/>
              <a:t>Technique changes to assess offenders</a:t>
            </a:r>
          </a:p>
          <a:p>
            <a:pPr eaLnBrk="1" hangingPunct="1">
              <a:buFont typeface="Wingdings" pitchFamily="2" charset="2"/>
              <a:buNone/>
              <a:defRPr/>
            </a:pPr>
            <a:r>
              <a:rPr lang="en-US" altLang="en-US" smtClean="0"/>
              <a:t>		-New risk classifications</a:t>
            </a:r>
          </a:p>
          <a:p>
            <a:pPr eaLnBrk="1" hangingPunct="1">
              <a:buFont typeface="Wingdings" pitchFamily="2" charset="2"/>
              <a:buNone/>
              <a:defRPr/>
            </a:pPr>
            <a:r>
              <a:rPr lang="en-US" altLang="en-US" smtClean="0"/>
              <a:t>		-Training line staff</a:t>
            </a:r>
          </a:p>
          <a:p>
            <a:pPr eaLnBrk="1" hangingPunct="1">
              <a:buFont typeface="Wingdings" pitchFamily="2" charset="2"/>
              <a:buNone/>
              <a:defRPr/>
            </a:pPr>
            <a:r>
              <a:rPr lang="en-US" altLang="en-US" smtClean="0"/>
              <a:t>		-Developing case management plans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ltLang="en-US" smtClean="0"/>
              <a:t>New Generation of proactive concentrated supervision</a:t>
            </a:r>
          </a:p>
        </p:txBody>
      </p:sp>
      <p:sp>
        <p:nvSpPr>
          <p:cNvPr id="43011" name="Rectangle 3"/>
          <p:cNvSpPr>
            <a:spLocks noGrp="1" noChangeArrowheads="1"/>
          </p:cNvSpPr>
          <p:nvPr>
            <p:ph type="body" idx="1"/>
          </p:nvPr>
        </p:nvSpPr>
        <p:spPr/>
        <p:txBody>
          <a:bodyPr/>
          <a:lstStyle/>
          <a:p>
            <a:pPr eaLnBrk="1" hangingPunct="1">
              <a:defRPr/>
            </a:pPr>
            <a:r>
              <a:rPr lang="en-US" altLang="en-US" smtClean="0"/>
              <a:t>Time, Offender, Location</a:t>
            </a:r>
          </a:p>
          <a:p>
            <a:pPr eaLnBrk="1" hangingPunct="1">
              <a:buFont typeface="Wingdings" pitchFamily="2" charset="2"/>
              <a:buNone/>
              <a:defRPr/>
            </a:pPr>
            <a:r>
              <a:rPr lang="en-US" altLang="en-US" smtClean="0"/>
              <a:t>		1) Move parole (and probation) resources up front</a:t>
            </a:r>
          </a:p>
          <a:p>
            <a:pPr eaLnBrk="1" hangingPunct="1">
              <a:buFont typeface="Wingdings" pitchFamily="2" charset="2"/>
              <a:buNone/>
              <a:defRPr/>
            </a:pPr>
            <a:r>
              <a:rPr lang="en-US" altLang="en-US" smtClean="0"/>
              <a:t>		2) Use risk instruments to determine initial and ongoing level of supervision</a:t>
            </a:r>
          </a:p>
          <a:p>
            <a:pPr eaLnBrk="1" hangingPunct="1">
              <a:buFont typeface="Wingdings" pitchFamily="2" charset="2"/>
              <a:buNone/>
              <a:defRPr/>
            </a:pPr>
            <a:r>
              <a:rPr lang="en-US" altLang="en-US" smtClean="0"/>
              <a:t>		3) After an initial period, resources to supervise should decrease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z="3900" smtClean="0"/>
              <a:t>Dimension 1: Timing is everything (front-load resources</a:t>
            </a:r>
            <a:endParaRPr lang="en-US" altLang="en-US" smtClean="0"/>
          </a:p>
        </p:txBody>
      </p:sp>
      <p:sp>
        <p:nvSpPr>
          <p:cNvPr id="45059"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lnSpc>
                <a:spcPct val="60000"/>
              </a:lnSpc>
              <a:defRPr/>
            </a:pPr>
            <a:r>
              <a:rPr lang="en-US" altLang="en-US" sz="2800" smtClean="0"/>
              <a:t>What can be done differently to reduce risk at the start of supervision periods?</a:t>
            </a:r>
          </a:p>
          <a:p>
            <a:pPr eaLnBrk="1" hangingPunct="1">
              <a:lnSpc>
                <a:spcPct val="60000"/>
              </a:lnSpc>
              <a:defRPr/>
            </a:pPr>
            <a:r>
              <a:rPr lang="en-US" altLang="en-US" sz="2800" smtClean="0"/>
              <a:t>Continuity of treatment as offenders transition</a:t>
            </a:r>
          </a:p>
          <a:p>
            <a:pPr eaLnBrk="1" hangingPunct="1">
              <a:lnSpc>
                <a:spcPct val="60000"/>
              </a:lnSpc>
              <a:defRPr/>
            </a:pPr>
            <a:r>
              <a:rPr lang="en-US" altLang="en-US" sz="2800" smtClean="0"/>
              <a:t>Proactive, structured reentry plan that includes accountability &amp; treatment/resource dimensions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ltLang="en-US" smtClean="0"/>
              <a:t>Concentration by time:</a:t>
            </a:r>
          </a:p>
        </p:txBody>
      </p:sp>
      <p:sp>
        <p:nvSpPr>
          <p:cNvPr id="47107" name="Rectangle 3"/>
          <p:cNvSpPr>
            <a:spLocks noGrp="1" noChangeArrowheads="1"/>
          </p:cNvSpPr>
          <p:nvPr>
            <p:ph type="body" idx="1"/>
          </p:nvPr>
        </p:nvSpPr>
        <p:spPr/>
        <p:txBody>
          <a:bodyPr/>
          <a:lstStyle/>
          <a:p>
            <a:pPr eaLnBrk="1" hangingPunct="1">
              <a:lnSpc>
                <a:spcPct val="80000"/>
              </a:lnSpc>
              <a:defRPr/>
            </a:pPr>
            <a:r>
              <a:rPr lang="en-US" altLang="en-US" smtClean="0"/>
              <a:t>Offenders pose greatest risk to community at start of probation or parole periods</a:t>
            </a:r>
          </a:p>
          <a:p>
            <a:pPr eaLnBrk="1" hangingPunct="1">
              <a:lnSpc>
                <a:spcPct val="80000"/>
              </a:lnSpc>
              <a:defRPr/>
            </a:pPr>
            <a:r>
              <a:rPr lang="en-US" altLang="en-US" smtClean="0"/>
              <a:t>Concentration by time: focuses limited community corrections resources at start of term</a:t>
            </a:r>
          </a:p>
          <a:p>
            <a:pPr eaLnBrk="1" hangingPunct="1">
              <a:lnSpc>
                <a:spcPct val="80000"/>
              </a:lnSpc>
              <a:defRPr/>
            </a:pPr>
            <a:r>
              <a:rPr lang="en-US" altLang="en-US" smtClean="0"/>
              <a:t>Time-focused supervision strategies, first step toward shorter supervision terms</a:t>
            </a:r>
          </a:p>
          <a:p>
            <a:pPr eaLnBrk="1" hangingPunct="1">
              <a:lnSpc>
                <a:spcPct val="80000"/>
              </a:lnSpc>
              <a:defRPr/>
            </a:pPr>
            <a:r>
              <a:rPr lang="en-US" altLang="en-US" smtClean="0"/>
              <a:t>Texas and California account for quarter of all U.S. Offenders.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ltLang="en-US" sz="3300" smtClean="0"/>
              <a:t>What does the research on the changing risk of re-offending over time reveal?</a:t>
            </a:r>
            <a:endParaRPr lang="en-US" altLang="en-US" smtClean="0"/>
          </a:p>
        </p:txBody>
      </p:sp>
      <p:sp>
        <p:nvSpPr>
          <p:cNvPr id="49155" name="Rectangle 3"/>
          <p:cNvSpPr>
            <a:spLocks noGrp="1" noChangeArrowheads="1"/>
          </p:cNvSpPr>
          <p:nvPr>
            <p:ph type="body" idx="1"/>
          </p:nvPr>
        </p:nvSpPr>
        <p:spPr/>
        <p:txBody>
          <a:bodyPr/>
          <a:lstStyle/>
          <a:p>
            <a:pPr eaLnBrk="1" hangingPunct="1">
              <a:lnSpc>
                <a:spcPct val="80000"/>
              </a:lnSpc>
              <a:defRPr/>
            </a:pPr>
            <a:r>
              <a:rPr lang="en-US" altLang="en-US" sz="2800" smtClean="0"/>
              <a:t>Re-arrest during the first month after release from prison</a:t>
            </a:r>
          </a:p>
          <a:p>
            <a:pPr eaLnBrk="1" hangingPunct="1">
              <a:lnSpc>
                <a:spcPct val="80000"/>
              </a:lnSpc>
              <a:defRPr/>
            </a:pPr>
            <a:r>
              <a:rPr lang="en-US" altLang="en-US" sz="2800" smtClean="0"/>
              <a:t>Re-offending (drug, property, and violent offenses)</a:t>
            </a:r>
          </a:p>
          <a:p>
            <a:pPr eaLnBrk="1" hangingPunct="1">
              <a:lnSpc>
                <a:spcPct val="80000"/>
              </a:lnSpc>
              <a:defRPr/>
            </a:pPr>
            <a:r>
              <a:rPr lang="en-US" altLang="en-US" sz="2800" smtClean="0"/>
              <a:t>NRC: risk rates drop 50% between first and 15th month after release (dug and property offenders)</a:t>
            </a:r>
          </a:p>
          <a:p>
            <a:pPr eaLnBrk="1" hangingPunct="1">
              <a:lnSpc>
                <a:spcPct val="80000"/>
              </a:lnSpc>
              <a:defRPr/>
            </a:pPr>
            <a:r>
              <a:rPr lang="en-US" altLang="en-US" sz="2800" smtClean="0"/>
              <a:t>Only 20% for violent offenders</a:t>
            </a:r>
          </a:p>
          <a:p>
            <a:pPr eaLnBrk="1" hangingPunct="1">
              <a:lnSpc>
                <a:spcPct val="80000"/>
              </a:lnSpc>
              <a:defRPr/>
            </a:pPr>
            <a:r>
              <a:rPr lang="en-US" altLang="en-US" sz="2800" smtClean="0"/>
              <a:t>Crime-specific probabilities influenced by variables including: offender risk level, conviction offense type, location, and supervision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ph/>
          </p:nvPr>
        </p:nvGraphicFramePr>
        <p:xfrm>
          <a:off x="685800" y="762000"/>
          <a:ext cx="8458200" cy="4792663"/>
        </p:xfrm>
        <a:graphic>
          <a:graphicData uri="http://schemas.openxmlformats.org/presentationml/2006/ole">
            <p:oleObj spid="_x0000_s30722" name="Document" r:id="rId4" imgW="8229600" imgH="5010912" progId="Word.Document.8">
              <p:embed/>
            </p:oleObj>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ltLang="en-US" smtClean="0"/>
              <a:t>Stakes vs. Risk Perspective</a:t>
            </a:r>
          </a:p>
        </p:txBody>
      </p:sp>
      <p:sp>
        <p:nvSpPr>
          <p:cNvPr id="53251" name="Rectangle 3"/>
          <p:cNvSpPr>
            <a:spLocks noGrp="1" noChangeArrowheads="1"/>
          </p:cNvSpPr>
          <p:nvPr>
            <p:ph type="body" idx="1"/>
          </p:nvPr>
        </p:nvSpPr>
        <p:spPr/>
        <p:txBody>
          <a:bodyPr/>
          <a:lstStyle/>
          <a:p>
            <a:pPr eaLnBrk="1" hangingPunct="1">
              <a:defRPr/>
            </a:pPr>
            <a:r>
              <a:rPr lang="en-US" altLang="en-US" smtClean="0"/>
              <a:t>1 in 20 risk of a sex offender or murder re-offending is greater than 1 in 2 likelihood of drug and property re-offending.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en-US" sz="4000" b="1" smtClean="0"/>
              <a:t>Why community corrections matters</a:t>
            </a:r>
          </a:p>
        </p:txBody>
      </p:sp>
      <p:sp>
        <p:nvSpPr>
          <p:cNvPr id="9219" name="Rectangle 3"/>
          <p:cNvSpPr>
            <a:spLocks noGrp="1" noChangeArrowheads="1"/>
          </p:cNvSpPr>
          <p:nvPr>
            <p:ph type="body" idx="1"/>
          </p:nvPr>
        </p:nvSpPr>
        <p:spPr/>
        <p:txBody>
          <a:bodyPr/>
          <a:lstStyle/>
          <a:p>
            <a:pPr eaLnBrk="1" hangingPunct="1">
              <a:lnSpc>
                <a:spcPct val="80000"/>
              </a:lnSpc>
              <a:defRPr/>
            </a:pPr>
            <a:endParaRPr lang="en-US" altLang="en-US" sz="1600" smtClean="0"/>
          </a:p>
          <a:p>
            <a:pPr eaLnBrk="1" hangingPunct="1">
              <a:lnSpc>
                <a:spcPct val="80000"/>
              </a:lnSpc>
              <a:defRPr/>
            </a:pPr>
            <a:r>
              <a:rPr lang="en-US" altLang="en-US" sz="2000" b="1" smtClean="0">
                <a:solidFill>
                  <a:schemeClr val="tx2"/>
                </a:solidFill>
              </a:rPr>
              <a:t>1.Community corrections is a reflection of community values</a:t>
            </a:r>
            <a:r>
              <a:rPr lang="en-US" altLang="en-US" sz="1600" smtClean="0"/>
              <a:t>( legitimacy of the law, respect for others, belief in reformation/individual offender change)</a:t>
            </a:r>
          </a:p>
          <a:p>
            <a:pPr eaLnBrk="1" hangingPunct="1">
              <a:lnSpc>
                <a:spcPct val="80000"/>
              </a:lnSpc>
              <a:defRPr/>
            </a:pPr>
            <a:r>
              <a:rPr lang="en-US" altLang="en-US" sz="1800" smtClean="0"/>
              <a:t>2. </a:t>
            </a:r>
            <a:r>
              <a:rPr lang="en-US" altLang="en-US" sz="2000" b="1" smtClean="0">
                <a:solidFill>
                  <a:schemeClr val="tx2"/>
                </a:solidFill>
              </a:rPr>
              <a:t>Community corrections is the most commonly used and effective offender control strategy currently available</a:t>
            </a:r>
            <a:r>
              <a:rPr lang="en-US" altLang="en-US" sz="1600" smtClean="0"/>
              <a:t> (e.g. in terms of cost and recidivism reduction).</a:t>
            </a:r>
          </a:p>
          <a:p>
            <a:pPr eaLnBrk="1" hangingPunct="1">
              <a:lnSpc>
                <a:spcPct val="80000"/>
              </a:lnSpc>
              <a:defRPr/>
            </a:pPr>
            <a:r>
              <a:rPr lang="en-US" altLang="en-US" sz="1600" smtClean="0"/>
              <a:t>3. </a:t>
            </a:r>
            <a:r>
              <a:rPr lang="en-US" altLang="en-US" sz="2000" b="1" smtClean="0">
                <a:solidFill>
                  <a:schemeClr val="tx2"/>
                </a:solidFill>
              </a:rPr>
              <a:t>Community corrections helps attain critical correctional goals</a:t>
            </a:r>
            <a:r>
              <a:rPr lang="en-US" altLang="en-US" sz="1600" smtClean="0"/>
              <a:t> (e.g. punishment, community protection , rehabilitation, justice)</a:t>
            </a:r>
          </a:p>
          <a:p>
            <a:pPr eaLnBrk="1" hangingPunct="1">
              <a:lnSpc>
                <a:spcPct val="80000"/>
              </a:lnSpc>
              <a:defRPr/>
            </a:pPr>
            <a:r>
              <a:rPr lang="en-US" altLang="en-US" sz="1600" smtClean="0"/>
              <a:t>4. </a:t>
            </a:r>
            <a:r>
              <a:rPr lang="en-US" altLang="en-US" sz="2000" b="1" smtClean="0">
                <a:solidFill>
                  <a:schemeClr val="tx2"/>
                </a:solidFill>
              </a:rPr>
              <a:t>Community corrections is  essential for the efficient operation of the criminal justice system</a:t>
            </a:r>
            <a:r>
              <a:rPr lang="en-US" altLang="en-US" sz="1600" smtClean="0"/>
              <a:t> at several key decision points: (1) pretrial release and supervision decisions,(2) sentencing/punishment decisions, (3)prison release and reentry decisions, and(4) revocation/return to prison decisions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mtClean="0"/>
              <a:t>Dimension 2:	</a:t>
            </a:r>
          </a:p>
        </p:txBody>
      </p:sp>
      <p:sp>
        <p:nvSpPr>
          <p:cNvPr id="55299"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mtClean="0"/>
              <a:t>Targeting the supervision and service needs of high risk offenders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sz="3300" smtClean="0"/>
              <a:t>Risked based concentration supervision strategies based on 2 assumptions:</a:t>
            </a:r>
            <a:endParaRPr lang="en-US" altLang="en-US" smtClean="0"/>
          </a:p>
        </p:txBody>
      </p:sp>
      <p:sp>
        <p:nvSpPr>
          <p:cNvPr id="57347" name="Rectangle 3"/>
          <p:cNvSpPr>
            <a:spLocks noGrp="1" noChangeArrowheads="1"/>
          </p:cNvSpPr>
          <p:nvPr>
            <p:ph type="body" idx="1"/>
          </p:nvPr>
        </p:nvSpPr>
        <p:spPr/>
        <p:txBody>
          <a:bodyPr/>
          <a:lstStyle/>
          <a:p>
            <a:pPr marL="609600" indent="-609600" eaLnBrk="1" hangingPunct="1">
              <a:buFont typeface="Arial" charset="0"/>
              <a:buAutoNum type="arabicParenR"/>
              <a:defRPr/>
            </a:pPr>
            <a:r>
              <a:rPr lang="en-US" altLang="en-US" smtClean="0"/>
              <a:t>All offenders placed on community supervisions are at greatest risk to re-offend during first few months</a:t>
            </a:r>
          </a:p>
          <a:p>
            <a:pPr marL="609600" indent="-609600" eaLnBrk="1" hangingPunct="1">
              <a:buFont typeface="Arial" charset="0"/>
              <a:buAutoNum type="arabicParenR"/>
              <a:defRPr/>
            </a:pPr>
            <a:r>
              <a:rPr lang="en-US" altLang="en-US" smtClean="0"/>
              <a:t>There are subgroup of “high risk” offenders that are more likely to fail while on community supervision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altLang="en-US" smtClean="0"/>
              <a:t>Concentration by Offender</a:t>
            </a:r>
          </a:p>
        </p:txBody>
      </p:sp>
      <p:sp>
        <p:nvSpPr>
          <p:cNvPr id="59395" name="Rectangle 3"/>
          <p:cNvSpPr>
            <a:spLocks noGrp="1" noChangeArrowheads="1"/>
          </p:cNvSpPr>
          <p:nvPr>
            <p:ph type="body" idx="1"/>
          </p:nvPr>
        </p:nvSpPr>
        <p:spPr/>
        <p:txBody>
          <a:bodyPr/>
          <a:lstStyle/>
          <a:p>
            <a:pPr eaLnBrk="1" hangingPunct="1">
              <a:defRPr/>
            </a:pPr>
            <a:r>
              <a:rPr lang="en-US" altLang="en-US" sz="2800" smtClean="0"/>
              <a:t>Attempts to target limited community corrections resources on the offenders who either pose the greatest risk to the community or who are most likely to benefit from the provision of treatment.</a:t>
            </a:r>
          </a:p>
          <a:p>
            <a:pPr eaLnBrk="1" hangingPunct="1">
              <a:defRPr/>
            </a:pPr>
            <a:r>
              <a:rPr lang="en-US" altLang="en-US" sz="2800" smtClean="0"/>
              <a:t>Jurisdictions must consider cost containment strategies</a:t>
            </a:r>
          </a:p>
          <a:p>
            <a:pPr eaLnBrk="1" hangingPunct="1">
              <a:defRPr/>
            </a:pPr>
            <a:r>
              <a:rPr lang="en-US" altLang="en-US" sz="2800" smtClean="0"/>
              <a:t>Need to assess offenders risk level and than design evidence-based risk reduction strategies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altLang="en-US" smtClean="0"/>
              <a:t>Risk Reduction Strategies Focus:</a:t>
            </a:r>
          </a:p>
        </p:txBody>
      </p:sp>
      <p:sp>
        <p:nvSpPr>
          <p:cNvPr id="61443" name="Rectangle 3"/>
          <p:cNvSpPr>
            <a:spLocks noGrp="1" noChangeArrowheads="1"/>
          </p:cNvSpPr>
          <p:nvPr>
            <p:ph type="body" idx="1"/>
          </p:nvPr>
        </p:nvSpPr>
        <p:spPr/>
        <p:txBody>
          <a:bodyPr/>
          <a:lstStyle/>
          <a:p>
            <a:pPr marL="609600" indent="-609600" eaLnBrk="1" hangingPunct="1">
              <a:buFont typeface="Arial" charset="0"/>
              <a:buAutoNum type="arabicParenR"/>
              <a:defRPr/>
            </a:pPr>
            <a:r>
              <a:rPr lang="en-US" altLang="en-US" smtClean="0"/>
              <a:t>Personal development</a:t>
            </a:r>
          </a:p>
          <a:p>
            <a:pPr marL="609600" indent="-609600" eaLnBrk="1" hangingPunct="1">
              <a:buFont typeface="Arial" charset="0"/>
              <a:buAutoNum type="arabicParenR"/>
              <a:defRPr/>
            </a:pPr>
            <a:r>
              <a:rPr lang="en-US" altLang="en-US" smtClean="0"/>
              <a:t>Skill Development</a:t>
            </a:r>
          </a:p>
          <a:p>
            <a:pPr marL="609600" indent="-609600" eaLnBrk="1" hangingPunct="1">
              <a:buFont typeface="Arial" charset="0"/>
              <a:buAutoNum type="arabicParenR"/>
              <a:defRPr/>
            </a:pPr>
            <a:r>
              <a:rPr lang="en-US" altLang="en-US" smtClean="0"/>
              <a:t>Community Resources</a:t>
            </a:r>
          </a:p>
          <a:p>
            <a:pPr marL="609600" indent="-609600" eaLnBrk="1" hangingPunct="1">
              <a:buFont typeface="Arial" charset="0"/>
              <a:buNone/>
              <a:defRPr/>
            </a:pPr>
            <a:endParaRPr lang="en-US" altLang="en-US" smtClean="0"/>
          </a:p>
          <a:p>
            <a:pPr marL="609600" indent="-609600" eaLnBrk="1" hangingPunct="1">
              <a:buFont typeface="Arial" charset="0"/>
              <a:buNone/>
              <a:defRPr/>
            </a:pPr>
            <a:r>
              <a:rPr lang="en-US" altLang="en-US" smtClean="0"/>
              <a:t>Example: Maryland’s statewide proactive community supervision program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altLang="en-US" smtClean="0"/>
              <a:t>Technological Innovations	</a:t>
            </a:r>
          </a:p>
        </p:txBody>
      </p:sp>
      <p:sp>
        <p:nvSpPr>
          <p:cNvPr id="63491" name="Rectangle 3"/>
          <p:cNvSpPr>
            <a:spLocks noGrp="1" noChangeArrowheads="1"/>
          </p:cNvSpPr>
          <p:nvPr>
            <p:ph type="body" idx="1"/>
          </p:nvPr>
        </p:nvSpPr>
        <p:spPr/>
        <p:txBody>
          <a:bodyPr/>
          <a:lstStyle/>
          <a:p>
            <a:pPr eaLnBrk="1" hangingPunct="1">
              <a:defRPr/>
            </a:pPr>
            <a:r>
              <a:rPr lang="en-US" altLang="en-US" smtClean="0"/>
              <a:t>Allow monitoring offender compliance easier</a:t>
            </a:r>
          </a:p>
          <a:p>
            <a:pPr eaLnBrk="1" hangingPunct="1">
              <a:defRPr/>
            </a:pPr>
            <a:r>
              <a:rPr lang="en-US" altLang="en-US" smtClean="0"/>
              <a:t>Location, movement, drug and alcohol consumption, risk level, and progress in treatment</a:t>
            </a:r>
          </a:p>
          <a:p>
            <a:pPr eaLnBrk="1" hangingPunct="1">
              <a:defRPr/>
            </a:pPr>
            <a:r>
              <a:rPr lang="en-US" altLang="en-US" smtClean="0"/>
              <a:t>Accountability and change strategies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ltLang="en-US" smtClean="0"/>
              <a:t>Reward systems</a:t>
            </a:r>
          </a:p>
        </p:txBody>
      </p:sp>
      <p:sp>
        <p:nvSpPr>
          <p:cNvPr id="65539" name="Rectangle 3"/>
          <p:cNvSpPr>
            <a:spLocks noGrp="1" noChangeArrowheads="1"/>
          </p:cNvSpPr>
          <p:nvPr>
            <p:ph type="body" idx="1"/>
          </p:nvPr>
        </p:nvSpPr>
        <p:spPr/>
        <p:txBody>
          <a:bodyPr/>
          <a:lstStyle/>
          <a:p>
            <a:pPr eaLnBrk="1" hangingPunct="1">
              <a:defRPr/>
            </a:pPr>
            <a:r>
              <a:rPr lang="en-US" altLang="en-US" smtClean="0"/>
              <a:t>Down grading supervision (risk reduction)</a:t>
            </a:r>
          </a:p>
          <a:p>
            <a:pPr eaLnBrk="1" hangingPunct="1">
              <a:defRPr/>
            </a:pPr>
            <a:r>
              <a:rPr lang="en-US" altLang="en-US" smtClean="0"/>
              <a:t>Removal of selected restrictions</a:t>
            </a:r>
          </a:p>
          <a:p>
            <a:pPr eaLnBrk="1" hangingPunct="1">
              <a:defRPr/>
            </a:pPr>
            <a:r>
              <a:rPr lang="en-US" altLang="en-US" smtClean="0"/>
              <a:t>Early termination from active supervision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ph/>
          </p:nvPr>
        </p:nvGraphicFramePr>
        <p:xfrm>
          <a:off x="0" y="492125"/>
          <a:ext cx="9144000" cy="5684838"/>
        </p:xfrm>
        <a:graphic>
          <a:graphicData uri="http://schemas.openxmlformats.org/presentationml/2006/ole">
            <p:oleObj spid="_x0000_s38914" name="Document" r:id="rId4" imgW="8372856" imgH="3931920" progId="Word.Document.8">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mtClean="0"/>
              <a:t>Dimension 3:	</a:t>
            </a:r>
          </a:p>
        </p:txBody>
      </p:sp>
      <p:sp>
        <p:nvSpPr>
          <p:cNvPr id="69635"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mtClean="0"/>
              <a:t>Reintegrating the Concept of Community into Community-Based Corecctions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altLang="en-US" smtClean="0"/>
              <a:t>Why Location Matter (Concentration by Location)</a:t>
            </a:r>
          </a:p>
        </p:txBody>
      </p:sp>
      <p:sp>
        <p:nvSpPr>
          <p:cNvPr id="71683" name="Rectangle 3"/>
          <p:cNvSpPr>
            <a:spLocks noGrp="1" noChangeArrowheads="1"/>
          </p:cNvSpPr>
          <p:nvPr>
            <p:ph type="body" idx="1"/>
          </p:nvPr>
        </p:nvSpPr>
        <p:spPr/>
        <p:txBody>
          <a:bodyPr/>
          <a:lstStyle/>
          <a:p>
            <a:pPr eaLnBrk="1" hangingPunct="1">
              <a:lnSpc>
                <a:spcPct val="80000"/>
              </a:lnSpc>
              <a:defRPr/>
            </a:pPr>
            <a:r>
              <a:rPr lang="en-US" altLang="en-US" smtClean="0"/>
              <a:t>High Risk “Poverty Pocket Neighborhoods”</a:t>
            </a:r>
          </a:p>
          <a:p>
            <a:pPr eaLnBrk="1" hangingPunct="1">
              <a:lnSpc>
                <a:spcPct val="80000"/>
              </a:lnSpc>
              <a:defRPr/>
            </a:pPr>
            <a:r>
              <a:rPr lang="en-US" altLang="en-US" smtClean="0"/>
              <a:t>Crime mapping and crime analysis techniques to identify geographic concentration</a:t>
            </a:r>
          </a:p>
          <a:p>
            <a:pPr eaLnBrk="1" hangingPunct="1">
              <a:lnSpc>
                <a:spcPct val="80000"/>
              </a:lnSpc>
              <a:defRPr/>
            </a:pPr>
            <a:r>
              <a:rPr lang="en-US" altLang="en-US" smtClean="0"/>
              <a:t>Strategies to workload reallocation, identify treatment resources or highlight shortfalls in networks available</a:t>
            </a:r>
          </a:p>
          <a:p>
            <a:pPr eaLnBrk="1" hangingPunct="1">
              <a:lnSpc>
                <a:spcPct val="80000"/>
              </a:lnSpc>
              <a:defRPr/>
            </a:pPr>
            <a:endParaRPr lang="en-US" alt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ph/>
          </p:nvPr>
        </p:nvGraphicFramePr>
        <p:xfrm>
          <a:off x="457200" y="228600"/>
          <a:ext cx="8318500" cy="6629400"/>
        </p:xfrm>
        <a:graphic>
          <a:graphicData uri="http://schemas.openxmlformats.org/presentationml/2006/ole">
            <p:oleObj spid="_x0000_s41986" name="Document" r:id="rId4" imgW="4520184" imgH="3371088" progId="Word.Document.8">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ltLang="en-US" sz="4000" smtClean="0"/>
              <a:t>Recent Changes in Community Corrections</a:t>
            </a:r>
          </a:p>
        </p:txBody>
      </p:sp>
      <p:sp>
        <p:nvSpPr>
          <p:cNvPr id="10243" name="Rectangle 3"/>
          <p:cNvSpPr>
            <a:spLocks noGrp="1" noChangeArrowheads="1"/>
          </p:cNvSpPr>
          <p:nvPr>
            <p:ph type="body" idx="1"/>
          </p:nvPr>
        </p:nvSpPr>
        <p:spPr/>
        <p:txBody>
          <a:bodyPr/>
          <a:lstStyle/>
          <a:p>
            <a:pPr eaLnBrk="1" hangingPunct="1">
              <a:lnSpc>
                <a:spcPct val="80000"/>
              </a:lnSpc>
              <a:defRPr/>
            </a:pPr>
            <a:r>
              <a:rPr lang="en-US" altLang="en-US" sz="2000" smtClean="0"/>
              <a:t>(1) </a:t>
            </a:r>
            <a:r>
              <a:rPr lang="en-US" altLang="en-US" sz="2400" b="1" smtClean="0">
                <a:solidFill>
                  <a:schemeClr val="hlink"/>
                </a:solidFill>
              </a:rPr>
              <a:t>New P</a:t>
            </a:r>
            <a:r>
              <a:rPr lang="en-US" altLang="en-US" sz="2400" b="1" i="1" smtClean="0">
                <a:solidFill>
                  <a:schemeClr val="hlink"/>
                </a:solidFill>
              </a:rPr>
              <a:t>rograms</a:t>
            </a:r>
            <a:r>
              <a:rPr lang="en-US" altLang="en-US" sz="2000" smtClean="0"/>
              <a:t> </a:t>
            </a:r>
            <a:r>
              <a:rPr lang="en-US" altLang="en-US" sz="2000" i="1" smtClean="0"/>
              <a:t> </a:t>
            </a:r>
            <a:r>
              <a:rPr lang="en-US" altLang="en-US" sz="2000" smtClean="0"/>
              <a:t>—a whole variety of innovative intermediate sanctions has been developed, including reentry partnership initiatives, day reporting centers, day fines, drug courts</a:t>
            </a:r>
          </a:p>
          <a:p>
            <a:pPr eaLnBrk="1" hangingPunct="1">
              <a:lnSpc>
                <a:spcPct val="80000"/>
              </a:lnSpc>
              <a:defRPr/>
            </a:pPr>
            <a:endParaRPr lang="en-US" altLang="en-US" sz="2000" smtClean="0"/>
          </a:p>
          <a:p>
            <a:pPr eaLnBrk="1" hangingPunct="1">
              <a:lnSpc>
                <a:spcPct val="80000"/>
              </a:lnSpc>
              <a:defRPr/>
            </a:pPr>
            <a:r>
              <a:rPr lang="en-US" altLang="en-US" sz="2000" smtClean="0"/>
              <a:t>(2) </a:t>
            </a:r>
            <a:r>
              <a:rPr lang="en-US" altLang="en-US" sz="2400" b="1" smtClean="0">
                <a:solidFill>
                  <a:schemeClr val="hlink"/>
                </a:solidFill>
              </a:rPr>
              <a:t>New T</a:t>
            </a:r>
            <a:r>
              <a:rPr lang="en-US" altLang="en-US" sz="2400" b="1" i="1" smtClean="0">
                <a:solidFill>
                  <a:schemeClr val="hlink"/>
                </a:solidFill>
              </a:rPr>
              <a:t>echnologies</a:t>
            </a:r>
            <a:r>
              <a:rPr lang="en-US" altLang="en-US" sz="2400" b="1" smtClean="0">
                <a:solidFill>
                  <a:schemeClr val="hlink"/>
                </a:solidFill>
              </a:rPr>
              <a:t>-</a:t>
            </a:r>
            <a:r>
              <a:rPr lang="en-US" altLang="en-US" sz="2000" smtClean="0"/>
              <a:t>--There has been an explosion in the use of information technology to monitor offenders in the community, including,    new forms of electronic monitoring, new methods of drug testing, new methods of reporting via kiosks, etc) </a:t>
            </a:r>
          </a:p>
          <a:p>
            <a:pPr eaLnBrk="1" hangingPunct="1">
              <a:lnSpc>
                <a:spcPct val="80000"/>
              </a:lnSpc>
              <a:defRPr/>
            </a:pPr>
            <a:r>
              <a:rPr lang="en-US" altLang="en-US" sz="2000" smtClean="0"/>
              <a:t> </a:t>
            </a:r>
          </a:p>
          <a:p>
            <a:pPr eaLnBrk="1" hangingPunct="1">
              <a:lnSpc>
                <a:spcPct val="80000"/>
              </a:lnSpc>
              <a:defRPr/>
            </a:pPr>
            <a:r>
              <a:rPr lang="en-US" altLang="en-US" sz="2000" smtClean="0"/>
              <a:t>(3) </a:t>
            </a:r>
            <a:r>
              <a:rPr lang="en-US" altLang="en-US" sz="2400" b="1" smtClean="0">
                <a:solidFill>
                  <a:schemeClr val="hlink"/>
                </a:solidFill>
              </a:rPr>
              <a:t>New P</a:t>
            </a:r>
            <a:r>
              <a:rPr lang="en-US" altLang="en-US" sz="2400" b="1" i="1" smtClean="0">
                <a:solidFill>
                  <a:schemeClr val="hlink"/>
                </a:solidFill>
              </a:rPr>
              <a:t>ersonnel</a:t>
            </a:r>
            <a:r>
              <a:rPr lang="en-US" altLang="en-US" sz="2000" smtClean="0"/>
              <a:t> from both the public and private sector,  many of whom have backgrounds and qualifications more in line with policing than traditional community corrections.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ph/>
          </p:nvPr>
        </p:nvGraphicFramePr>
        <p:xfrm>
          <a:off x="381000" y="239713"/>
          <a:ext cx="8332788" cy="6618287"/>
        </p:xfrm>
        <a:graphic>
          <a:graphicData uri="http://schemas.openxmlformats.org/presentationml/2006/ole">
            <p:oleObj spid="_x0000_s43010" name="Document" r:id="rId4" imgW="4559808" imgH="3389376" progId="Word.Document.8">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ltLang="en-US" smtClean="0"/>
              <a:t>Conclusion</a:t>
            </a:r>
          </a:p>
        </p:txBody>
      </p:sp>
      <p:sp>
        <p:nvSpPr>
          <p:cNvPr id="77827" name="Rectangle 3"/>
          <p:cNvSpPr>
            <a:spLocks noGrp="1" noChangeArrowheads="1"/>
          </p:cNvSpPr>
          <p:nvPr>
            <p:ph type="body" idx="1"/>
          </p:nvPr>
        </p:nvSpPr>
        <p:spPr/>
        <p:txBody>
          <a:bodyPr/>
          <a:lstStyle/>
          <a:p>
            <a:pPr eaLnBrk="1" hangingPunct="1">
              <a:defRPr/>
            </a:pPr>
            <a:r>
              <a:rPr lang="en-US" altLang="en-US" smtClean="0"/>
              <a:t>Past three decades, total pop. of U.S. community corrections system has grown from 4 to 7 million offenders</a:t>
            </a:r>
          </a:p>
          <a:p>
            <a:pPr eaLnBrk="1" hangingPunct="1">
              <a:defRPr/>
            </a:pPr>
            <a:r>
              <a:rPr lang="en-US" altLang="en-US" smtClean="0"/>
              <a:t>Proactive, concentrated community supervision strategies offer an alternative</a:t>
            </a:r>
          </a:p>
          <a:p>
            <a:pPr eaLnBrk="1" hangingPunct="1">
              <a:defRPr/>
            </a:pPr>
            <a:r>
              <a:rPr lang="en-US" altLang="en-US" smtClean="0"/>
              <a:t>A need for change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sz="4000" smtClean="0"/>
              <a:t>Correctional Control : The Numbers</a:t>
            </a:r>
          </a:p>
        </p:txBody>
      </p:sp>
      <p:sp>
        <p:nvSpPr>
          <p:cNvPr id="11267" name="Rectangle 3"/>
          <p:cNvSpPr>
            <a:spLocks noGrp="1" noChangeArrowheads="1"/>
          </p:cNvSpPr>
          <p:nvPr>
            <p:ph type="body" idx="1"/>
          </p:nvPr>
        </p:nvSpPr>
        <p:spPr/>
        <p:txBody>
          <a:bodyPr/>
          <a:lstStyle/>
          <a:p>
            <a:pPr lvl="1" eaLnBrk="1" hangingPunct="1">
              <a:lnSpc>
                <a:spcPct val="80000"/>
              </a:lnSpc>
              <a:defRPr/>
            </a:pPr>
            <a:r>
              <a:rPr lang="en-US" altLang="en-US" sz="2400" b="1" smtClean="0">
                <a:solidFill>
                  <a:schemeClr val="hlink"/>
                </a:solidFill>
              </a:rPr>
              <a:t>Incarceration</a:t>
            </a:r>
            <a:r>
              <a:rPr lang="en-US" altLang="en-US" sz="2000" smtClean="0"/>
              <a:t>: As our prison system has grown, we have incarcerated individuals at a higher rate across all major offense categories.</a:t>
            </a:r>
          </a:p>
          <a:p>
            <a:pPr lvl="1" eaLnBrk="1" hangingPunct="1">
              <a:lnSpc>
                <a:spcPct val="80000"/>
              </a:lnSpc>
              <a:defRPr/>
            </a:pPr>
            <a:r>
              <a:rPr lang="en-US" altLang="en-US" sz="2400" b="1" smtClean="0">
                <a:solidFill>
                  <a:schemeClr val="hlink"/>
                </a:solidFill>
              </a:rPr>
              <a:t> State</a:t>
            </a:r>
            <a:r>
              <a:rPr lang="en-US" altLang="en-US" sz="2000" smtClean="0"/>
              <a:t> </a:t>
            </a:r>
            <a:r>
              <a:rPr lang="en-US" altLang="en-US" sz="2400" b="1" smtClean="0">
                <a:solidFill>
                  <a:schemeClr val="hlink"/>
                </a:solidFill>
              </a:rPr>
              <a:t>Offender Profile</a:t>
            </a:r>
            <a:r>
              <a:rPr lang="en-US" altLang="en-US" sz="2000" smtClean="0"/>
              <a:t>: However, we do in fact  have a greater proportion of violent offenders in our state prison system today (52%) than a decade ago (47%).</a:t>
            </a:r>
          </a:p>
          <a:p>
            <a:pPr lvl="1" eaLnBrk="1" hangingPunct="1">
              <a:lnSpc>
                <a:spcPct val="80000"/>
              </a:lnSpc>
              <a:defRPr/>
            </a:pPr>
            <a:r>
              <a:rPr lang="en-US" altLang="en-US" sz="2400" b="1" smtClean="0">
                <a:solidFill>
                  <a:schemeClr val="hlink"/>
                </a:solidFill>
              </a:rPr>
              <a:t>Federal Offender Profile</a:t>
            </a:r>
            <a:r>
              <a:rPr lang="en-US" altLang="en-US" sz="2000" smtClean="0"/>
              <a:t>: By comparison, the majority of offenders in federal prison (6 out of 10) are serving time for drug related offenses.</a:t>
            </a:r>
          </a:p>
          <a:p>
            <a:pPr lvl="1" eaLnBrk="1" hangingPunct="1">
              <a:lnSpc>
                <a:spcPct val="80000"/>
              </a:lnSpc>
              <a:defRPr/>
            </a:pPr>
            <a:r>
              <a:rPr lang="en-US" altLang="en-US" sz="2000" smtClean="0"/>
              <a:t> </a:t>
            </a:r>
            <a:r>
              <a:rPr lang="en-US" altLang="en-US" sz="2400" b="1" smtClean="0">
                <a:solidFill>
                  <a:schemeClr val="hlink"/>
                </a:solidFill>
              </a:rPr>
              <a:t>Time Served</a:t>
            </a:r>
            <a:r>
              <a:rPr lang="en-US" altLang="en-US" sz="2000" smtClean="0"/>
              <a:t>: On average, offenders sent to prison in the United States received sentences of approximately 4.5 years; they will typically be released in 2.5 years. Offenders receive jail sentences of about 6 months in duration, but jail systems vary in the actual  time served.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ltLang="en-US" sz="4000" smtClean="0"/>
              <a:t>Effectiveness: Can We Control Offenders in the Community?</a:t>
            </a:r>
          </a:p>
        </p:txBody>
      </p:sp>
      <p:sp>
        <p:nvSpPr>
          <p:cNvPr id="29699" name="Rectangle 3"/>
          <p:cNvSpPr>
            <a:spLocks noGrp="1" noChangeArrowheads="1"/>
          </p:cNvSpPr>
          <p:nvPr>
            <p:ph type="body" idx="1"/>
          </p:nvPr>
        </p:nvSpPr>
        <p:spPr/>
        <p:txBody>
          <a:bodyPr/>
          <a:lstStyle/>
          <a:p>
            <a:pPr eaLnBrk="1" hangingPunct="1">
              <a:lnSpc>
                <a:spcPct val="80000"/>
              </a:lnSpc>
              <a:defRPr/>
            </a:pPr>
            <a:r>
              <a:rPr lang="en-US" altLang="en-US" sz="2800" smtClean="0">
                <a:solidFill>
                  <a:schemeClr val="tx2"/>
                </a:solidFill>
              </a:rPr>
              <a:t>Probation’s effectiveness</a:t>
            </a:r>
            <a:r>
              <a:rPr lang="en-US" altLang="en-US" sz="2800" smtClean="0"/>
              <a:t> has decreased over the past several decades( 80% success rate in the 70’s vs. 60% today)</a:t>
            </a:r>
          </a:p>
          <a:p>
            <a:pPr eaLnBrk="1" hangingPunct="1">
              <a:lnSpc>
                <a:spcPct val="80000"/>
              </a:lnSpc>
              <a:defRPr/>
            </a:pPr>
            <a:r>
              <a:rPr lang="en-US" altLang="en-US" sz="2800" smtClean="0">
                <a:solidFill>
                  <a:schemeClr val="tx2"/>
                </a:solidFill>
              </a:rPr>
              <a:t>Parole’s effectiveness</a:t>
            </a:r>
            <a:r>
              <a:rPr lang="en-US" altLang="en-US" sz="2800" smtClean="0"/>
              <a:t> is lower(50%); and has also decreased, but not as dramatically.</a:t>
            </a:r>
          </a:p>
          <a:p>
            <a:pPr eaLnBrk="1" hangingPunct="1">
              <a:lnSpc>
                <a:spcPct val="80000"/>
              </a:lnSpc>
              <a:defRPr/>
            </a:pPr>
            <a:r>
              <a:rPr lang="en-US" altLang="en-US" sz="2800" smtClean="0">
                <a:solidFill>
                  <a:schemeClr val="tx2"/>
                </a:solidFill>
              </a:rPr>
              <a:t>Churning</a:t>
            </a:r>
            <a:r>
              <a:rPr lang="en-US" altLang="en-US" sz="2800" smtClean="0"/>
              <a:t>: Two- thirds of all offenders released from prison this year are predicted to be rearrested at least once within 3 years; 40% will return to prison during this period( new criminal conviction or technical revocation)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mtClean="0"/>
              <a:t>Surveillance and Control</a:t>
            </a:r>
          </a:p>
        </p:txBody>
      </p:sp>
      <p:sp>
        <p:nvSpPr>
          <p:cNvPr id="12291" name="Rectangle 3"/>
          <p:cNvSpPr>
            <a:spLocks noGrp="1" noChangeArrowheads="1"/>
          </p:cNvSpPr>
          <p:nvPr>
            <p:ph type="body" idx="1"/>
          </p:nvPr>
        </p:nvSpPr>
        <p:spPr/>
        <p:txBody>
          <a:bodyPr/>
          <a:lstStyle/>
          <a:p>
            <a:pPr eaLnBrk="1" hangingPunct="1">
              <a:lnSpc>
                <a:spcPct val="90000"/>
              </a:lnSpc>
              <a:defRPr/>
            </a:pPr>
            <a:r>
              <a:rPr lang="en-US" altLang="en-US" sz="2400" b="1" smtClean="0">
                <a:solidFill>
                  <a:schemeClr val="hlink"/>
                </a:solidFill>
              </a:rPr>
              <a:t>Technical Violations</a:t>
            </a:r>
            <a:r>
              <a:rPr lang="en-US" altLang="en-US" sz="2400" smtClean="0"/>
              <a:t> : In 2005, almost </a:t>
            </a:r>
            <a:r>
              <a:rPr lang="en-US" altLang="en-US" sz="2400" i="1" smtClean="0"/>
              <a:t>half </a:t>
            </a:r>
            <a:r>
              <a:rPr lang="en-US" altLang="en-US" sz="2400" smtClean="0"/>
              <a:t>of all new prison admissions (300,000 of 600,000) were </a:t>
            </a:r>
            <a:r>
              <a:rPr lang="en-US" altLang="en-US" sz="2400" i="1" smtClean="0"/>
              <a:t>technical</a:t>
            </a:r>
            <a:r>
              <a:rPr lang="en-US" altLang="en-US" sz="2400" smtClean="0"/>
              <a:t> </a:t>
            </a:r>
            <a:r>
              <a:rPr lang="en-US" altLang="en-US" sz="2400" i="1" smtClean="0"/>
              <a:t>violators</a:t>
            </a:r>
            <a:r>
              <a:rPr lang="en-US" altLang="en-US" sz="2400" smtClean="0"/>
              <a:t>; they were returned to prison for periods ranging from a few months to several years (in California, technical violators served an additional 9 months in prison.</a:t>
            </a:r>
          </a:p>
          <a:p>
            <a:pPr eaLnBrk="1" hangingPunct="1">
              <a:lnSpc>
                <a:spcPct val="90000"/>
              </a:lnSpc>
              <a:defRPr/>
            </a:pPr>
            <a:r>
              <a:rPr lang="en-US" altLang="en-US" sz="2400" b="1" smtClean="0">
                <a:solidFill>
                  <a:schemeClr val="hlink"/>
                </a:solidFill>
              </a:rPr>
              <a:t>How should we respond ? </a:t>
            </a:r>
            <a:r>
              <a:rPr lang="en-US" altLang="en-US" sz="2400" smtClean="0"/>
              <a:t>: One of the ongoing dilemmas for community corrections is how to enforce multiple, control-based supervision conditions without relying on prison as the primary sanction for noncompliance.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4000" smtClean="0"/>
              <a:t>Changes in Prison Release Policies</a:t>
            </a:r>
          </a:p>
        </p:txBody>
      </p:sp>
      <p:sp>
        <p:nvSpPr>
          <p:cNvPr id="13315" name="Rectangle 3"/>
          <p:cNvSpPr>
            <a:spLocks noGrp="1" noChangeArrowheads="1"/>
          </p:cNvSpPr>
          <p:nvPr>
            <p:ph type="body" idx="1"/>
          </p:nvPr>
        </p:nvSpPr>
        <p:spPr>
          <a:xfrm>
            <a:off x="228600" y="1524000"/>
            <a:ext cx="8229600" cy="4525963"/>
          </a:xfrm>
        </p:spPr>
        <p:txBody>
          <a:bodyPr/>
          <a:lstStyle/>
          <a:p>
            <a:pPr eaLnBrk="1" hangingPunct="1">
              <a:lnSpc>
                <a:spcPct val="80000"/>
              </a:lnSpc>
              <a:defRPr/>
            </a:pPr>
            <a:r>
              <a:rPr lang="en-US" altLang="en-US" sz="1600" smtClean="0"/>
              <a:t>The major shift in parole release mechanisms over the past 25 years has been away from discretionary release and toward supervised mandatory release .</a:t>
            </a:r>
          </a:p>
          <a:p>
            <a:pPr eaLnBrk="1" hangingPunct="1">
              <a:lnSpc>
                <a:spcPct val="80000"/>
              </a:lnSpc>
              <a:defRPr/>
            </a:pPr>
            <a:r>
              <a:rPr lang="en-US" altLang="en-US" sz="2000" b="1" smtClean="0">
                <a:solidFill>
                  <a:schemeClr val="hlink"/>
                </a:solidFill>
              </a:rPr>
              <a:t>Discretionary Release</a:t>
            </a:r>
            <a:r>
              <a:rPr lang="en-US" altLang="en-US" sz="1600" smtClean="0"/>
              <a:t>: In 1980, about 55% of all offenders were released from prison based on a discretionary decision by a state parole board. By 2005, only slightly more than 20 % were released from prison in this manner .</a:t>
            </a:r>
          </a:p>
          <a:p>
            <a:pPr eaLnBrk="1" hangingPunct="1">
              <a:lnSpc>
                <a:spcPct val="80000"/>
              </a:lnSpc>
              <a:defRPr/>
            </a:pPr>
            <a:r>
              <a:rPr lang="en-US" altLang="en-US" sz="2000" b="1" smtClean="0">
                <a:solidFill>
                  <a:schemeClr val="hlink"/>
                </a:solidFill>
              </a:rPr>
              <a:t>Mandatory Release</a:t>
            </a:r>
            <a:r>
              <a:rPr lang="en-US" altLang="en-US" sz="1600" smtClean="0"/>
              <a:t>: During this same period, many state legislatures rewrote their parole release guidelines to create a new release mechanism, </a:t>
            </a:r>
            <a:r>
              <a:rPr lang="en-US" altLang="en-US" sz="1600" i="1" smtClean="0"/>
              <a:t>supervised mandatory release</a:t>
            </a:r>
            <a:r>
              <a:rPr lang="en-US" altLang="en-US" sz="1600" smtClean="0"/>
              <a:t>, which essentially eliminated the need for a discretionary parole board review.</a:t>
            </a:r>
          </a:p>
          <a:p>
            <a:pPr eaLnBrk="1" hangingPunct="1">
              <a:lnSpc>
                <a:spcPct val="80000"/>
              </a:lnSpc>
              <a:defRPr/>
            </a:pPr>
            <a:r>
              <a:rPr lang="en-US" altLang="en-US" sz="1600" smtClean="0"/>
              <a:t>Once  offenders completed their mandatory minimum period of incarceration, they were released from prison and placed under mandatory community supervision for a specified follow-up period.</a:t>
            </a:r>
          </a:p>
          <a:p>
            <a:pPr eaLnBrk="1" hangingPunct="1">
              <a:lnSpc>
                <a:spcPct val="80000"/>
              </a:lnSpc>
              <a:defRPr/>
            </a:pPr>
            <a:r>
              <a:rPr lang="en-US" altLang="en-US" sz="1600" smtClean="0"/>
              <a:t> In 1980, approximately 18% of all prisoners were released in this manner, but by 2005, almost 40% of all inmates re-entered the community on supervised mandatory release.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4000" smtClean="0"/>
              <a:t>Examples of Hard Technology Innovations</a:t>
            </a:r>
          </a:p>
        </p:txBody>
      </p:sp>
      <p:sp>
        <p:nvSpPr>
          <p:cNvPr id="7171" name="Rectangle 3"/>
          <p:cNvSpPr>
            <a:spLocks noGrp="1" noChangeArrowheads="1"/>
          </p:cNvSpPr>
          <p:nvPr>
            <p:ph type="body" idx="1"/>
          </p:nvPr>
        </p:nvSpPr>
        <p:spPr/>
        <p:txBody>
          <a:bodyPr/>
          <a:lstStyle/>
          <a:p>
            <a:pPr eaLnBrk="1" hangingPunct="1">
              <a:lnSpc>
                <a:spcPct val="80000"/>
              </a:lnSpc>
              <a:defRPr/>
            </a:pPr>
            <a:r>
              <a:rPr lang="en-US" altLang="en-US" sz="2800" smtClean="0"/>
              <a:t>New Electronic Monitoring Systems( GPS)</a:t>
            </a:r>
          </a:p>
          <a:p>
            <a:pPr eaLnBrk="1" hangingPunct="1">
              <a:lnSpc>
                <a:spcPct val="80000"/>
              </a:lnSpc>
              <a:defRPr/>
            </a:pPr>
            <a:r>
              <a:rPr lang="en-US" altLang="en-US" sz="2800" smtClean="0"/>
              <a:t>New Drug Testing technology</a:t>
            </a:r>
          </a:p>
          <a:p>
            <a:pPr eaLnBrk="1" hangingPunct="1">
              <a:lnSpc>
                <a:spcPct val="80000"/>
              </a:lnSpc>
              <a:defRPr/>
            </a:pPr>
            <a:r>
              <a:rPr lang="en-US" altLang="en-US" sz="2800" smtClean="0"/>
              <a:t>New Technologies for managing alcohol-involved offenders: ignition interlock devices and remote alcohol monitoring</a:t>
            </a:r>
          </a:p>
          <a:p>
            <a:pPr eaLnBrk="1" hangingPunct="1">
              <a:lnSpc>
                <a:spcPct val="80000"/>
              </a:lnSpc>
              <a:defRPr/>
            </a:pPr>
            <a:r>
              <a:rPr lang="en-US" altLang="en-US" sz="2800" smtClean="0"/>
              <a:t>New Technologies for managing sex offenders: polygraphs,penile plethsysmographs, and computer use monitoring ( Field Search).</a:t>
            </a:r>
          </a:p>
          <a:p>
            <a:pPr eaLnBrk="1" hangingPunct="1">
              <a:lnSpc>
                <a:spcPct val="80000"/>
              </a:lnSpc>
              <a:defRPr/>
            </a:pPr>
            <a:r>
              <a:rPr lang="en-US" altLang="en-US" sz="2800" smtClean="0"/>
              <a:t>Automated Reporting Systems( Kiosks)</a:t>
            </a:r>
          </a:p>
          <a:p>
            <a:pPr eaLnBrk="1" hangingPunct="1">
              <a:lnSpc>
                <a:spcPct val="80000"/>
              </a:lnSpc>
              <a:buFont typeface="Wingdings" pitchFamily="2" charset="2"/>
              <a:buNone/>
              <a:defRPr/>
            </a:pPr>
            <a:r>
              <a:rPr lang="en-US" altLang="en-US" sz="2800" smtClean="0"/>
              <a:t> Language Translation Devices</a:t>
            </a:r>
          </a:p>
          <a:p>
            <a:pPr eaLnBrk="1" hangingPunct="1">
              <a:lnSpc>
                <a:spcPct val="80000"/>
              </a:lnSpc>
              <a:defRPr/>
            </a:pPr>
            <a:endParaRPr lang="en-US" altLang="en-US"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etition">
  <a:themeElements>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133</TotalTime>
  <Words>1710</Words>
  <Application>Microsoft Office PowerPoint</Application>
  <PresentationFormat>On-screen Show (4:3)</PresentationFormat>
  <Paragraphs>170</Paragraphs>
  <Slides>41</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Verdana</vt:lpstr>
      <vt:lpstr>Arial</vt:lpstr>
      <vt:lpstr>Wingdings</vt:lpstr>
      <vt:lpstr>Times New Roman</vt:lpstr>
      <vt:lpstr>Competition</vt:lpstr>
      <vt:lpstr>Microsoft Word Document</vt:lpstr>
      <vt:lpstr>The New Technology of Community Corrections: Are We Moving in the Right Direction?</vt:lpstr>
      <vt:lpstr>What is Community Corrections? </vt:lpstr>
      <vt:lpstr>Why community corrections matters</vt:lpstr>
      <vt:lpstr>Recent Changes in Community Corrections</vt:lpstr>
      <vt:lpstr>Correctional Control : The Numbers</vt:lpstr>
      <vt:lpstr>Effectiveness: Can We Control Offenders in the Community?</vt:lpstr>
      <vt:lpstr>Surveillance and Control</vt:lpstr>
      <vt:lpstr>Changes in Prison Release Policies</vt:lpstr>
      <vt:lpstr>Examples of Hard Technology Innovations</vt:lpstr>
      <vt:lpstr>Examples of Soft Technology Innovations In Community Corrections</vt:lpstr>
      <vt:lpstr>Electronic Monitoring Systems</vt:lpstr>
      <vt:lpstr>New Drug Testing Technology</vt:lpstr>
      <vt:lpstr>New Technologies for managing alcohol-involved offenders</vt:lpstr>
      <vt:lpstr>New Technologies for managing sex offenders:</vt:lpstr>
      <vt:lpstr>Automated Reporting Systems</vt:lpstr>
      <vt:lpstr>Slide 16</vt:lpstr>
      <vt:lpstr>Other Hard Technologies</vt:lpstr>
      <vt:lpstr>The Effectiveness of Hard Technology: A Summary</vt:lpstr>
      <vt:lpstr>The New Generation of Concentrated Community Supervision Strategies</vt:lpstr>
      <vt:lpstr>Slide 20</vt:lpstr>
      <vt:lpstr>Introduction</vt:lpstr>
      <vt:lpstr>Slide 22</vt:lpstr>
      <vt:lpstr>Informal Social Controls</vt:lpstr>
      <vt:lpstr>New Generation of proactive concentrated supervision</vt:lpstr>
      <vt:lpstr>Dimension 1: Timing is everything (front-load resources</vt:lpstr>
      <vt:lpstr>Concentration by time:</vt:lpstr>
      <vt:lpstr>What does the research on the changing risk of re-offending over time reveal?</vt:lpstr>
      <vt:lpstr>Slide 28</vt:lpstr>
      <vt:lpstr>Stakes vs. Risk Perspective</vt:lpstr>
      <vt:lpstr>Dimension 2: </vt:lpstr>
      <vt:lpstr>Risked based concentration supervision strategies based on 2 assumptions:</vt:lpstr>
      <vt:lpstr>Concentration by Offender</vt:lpstr>
      <vt:lpstr>Risk Reduction Strategies Focus:</vt:lpstr>
      <vt:lpstr>Technological Innovations </vt:lpstr>
      <vt:lpstr>Reward systems</vt:lpstr>
      <vt:lpstr>Slide 36</vt:lpstr>
      <vt:lpstr>Dimension 3: </vt:lpstr>
      <vt:lpstr>Why Location Matter (Concentration by Location)</vt:lpstr>
      <vt:lpstr>Slide 39</vt:lpstr>
      <vt:lpstr>Slide 40</vt:lpstr>
      <vt:lpstr>Conclusion</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Technology of Community Corrections</dc:title>
  <dc:creator>Alexander James Byrne</dc:creator>
  <cp:lastModifiedBy>Carol</cp:lastModifiedBy>
  <cp:revision>7</cp:revision>
  <dcterms:created xsi:type="dcterms:W3CDTF">2008-12-11T13:31:29Z</dcterms:created>
  <dcterms:modified xsi:type="dcterms:W3CDTF">2015-04-30T16:23:42Z</dcterms:modified>
</cp:coreProperties>
</file>