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87" r:id="rId3"/>
    <p:sldId id="288" r:id="rId4"/>
    <p:sldId id="289" r:id="rId5"/>
    <p:sldId id="290" r:id="rId6"/>
    <p:sldId id="278" r:id="rId7"/>
    <p:sldId id="291" r:id="rId8"/>
    <p:sldId id="292" r:id="rId9"/>
    <p:sldId id="293" r:id="rId10"/>
    <p:sldId id="279" r:id="rId11"/>
    <p:sldId id="286" r:id="rId12"/>
    <p:sldId id="280" r:id="rId13"/>
    <p:sldId id="257" r:id="rId14"/>
    <p:sldId id="258" r:id="rId15"/>
    <p:sldId id="259" r:id="rId16"/>
    <p:sldId id="267" r:id="rId17"/>
    <p:sldId id="268" r:id="rId18"/>
    <p:sldId id="269" r:id="rId19"/>
    <p:sldId id="260" r:id="rId20"/>
    <p:sldId id="277" r:id="rId21"/>
    <p:sldId id="261" r:id="rId22"/>
    <p:sldId id="275" r:id="rId23"/>
    <p:sldId id="276" r:id="rId24"/>
    <p:sldId id="273" r:id="rId25"/>
    <p:sldId id="270" r:id="rId26"/>
    <p:sldId id="271" r:id="rId27"/>
    <p:sldId id="262" r:id="rId28"/>
    <p:sldId id="281" r:id="rId29"/>
    <p:sldId id="263" r:id="rId30"/>
    <p:sldId id="265" r:id="rId31"/>
    <p:sldId id="266" r:id="rId32"/>
    <p:sldId id="264" r:id="rId33"/>
    <p:sldId id="272" r:id="rId34"/>
    <p:sldId id="285" r:id="rId35"/>
    <p:sldId id="274" r:id="rId36"/>
    <p:sldId id="282" r:id="rId37"/>
    <p:sldId id="283" r:id="rId38"/>
    <p:sldId id="284"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A7774B9-3179-4DCD-BA91-2C8CBF88DB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6C401E-B691-41A4-ABDD-AFE5055464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307AA9-7E4B-4570-B2F4-34EF1C9AF0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A04EFC-291A-45E0-9A06-30056050145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5E738F-649D-4DDC-9A78-93A39A12DB9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4DCE599-AC83-4840-BC64-961921A9429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F27BAAB-3F7D-4E6F-922D-AE2E2E69D66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09142CE-1CD5-4F7D-A288-5320A82D261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947F9D1-9032-444A-A202-4C34590146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1838559-B09C-41A9-BC8D-330C695BF4B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4548870-D54A-4776-9699-FC0F7272D22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536FBD3-B712-46B9-9B95-20AC447D1A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nfoplease.com/us/history/911-anniversary-government-change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youtube.com/watch?v=VL5GFWTxTb8"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ovoto.com/blog/opinions/crime-maps-over-tim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project54.unh.edu/overview/about.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less-lethal.org/docs/66/LessLethalPerformanceBasedAnalysis.pdf" TargetMode="External"/><Relationship Id="rId2" Type="http://schemas.openxmlformats.org/officeDocument/2006/relationships/hyperlink" Target="http://topics.nytimes.com/top/reference/timestopics/organizations/a/amnesty_international/index.html?inline=nyt-org"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pr.org/2015/03/30/395799413/how-many-crimes-do-your-police-clear-now-you-can-find-ou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thedailysheeple.com/police-departments-across-the-us-cant-find-enough-recruits_09201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The Police and New Technology</a:t>
            </a:r>
          </a:p>
        </p:txBody>
      </p:sp>
      <p:sp>
        <p:nvSpPr>
          <p:cNvPr id="2051" name="Rectangle 3"/>
          <p:cNvSpPr>
            <a:spLocks noGrp="1" noChangeArrowheads="1"/>
          </p:cNvSpPr>
          <p:nvPr>
            <p:ph type="subTitle" idx="1"/>
          </p:nvPr>
        </p:nvSpPr>
        <p:spPr/>
        <p:txBody>
          <a:bodyPr>
            <a:normAutofit/>
          </a:bodyPr>
          <a:lstStyle/>
          <a:p>
            <a:r>
              <a:rPr lang="en-US"/>
              <a:t>       Professor James M. Byrne</a:t>
            </a:r>
          </a:p>
          <a:p>
            <a:r>
              <a:rPr lang="en-US"/>
              <a:t>University of Massachusetts, Lowell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Rot="1" noChangeArrowheads="1"/>
          </p:cNvSpPr>
          <p:nvPr>
            <p:ph idx="1"/>
          </p:nvPr>
        </p:nvSpPr>
        <p:spPr/>
        <p:txBody>
          <a:bodyPr>
            <a:normAutofit/>
          </a:bodyPr>
          <a:lstStyle/>
          <a:p>
            <a:r>
              <a:rPr lang="en-US" dirty="0"/>
              <a:t>There are close to 20,000 federal, state, and local police agencies in the United States</a:t>
            </a:r>
          </a:p>
          <a:p>
            <a:r>
              <a:rPr lang="en-US" dirty="0"/>
              <a:t>Since 9/11 Federal Policing agencies have been reorganized in an effort to coordinate our efforts to prevent terrorism</a:t>
            </a:r>
            <a:r>
              <a:rPr lang="en-US" dirty="0" smtClean="0"/>
              <a:t>.</a:t>
            </a:r>
          </a:p>
          <a:p>
            <a:r>
              <a:rPr lang="en-US" dirty="0" smtClean="0"/>
              <a:t>The Creation of the cabinet level Department of Homeland Security in 2002</a:t>
            </a:r>
          </a:p>
          <a:p>
            <a:r>
              <a:rPr lang="en-US" dirty="0" smtClean="0"/>
              <a:t> The DHS united 22 agencies and 170,000 workers in the biggest government reorganization in more than 50 years. </a:t>
            </a:r>
            <a:endParaRPr lang="en-US" dirty="0"/>
          </a:p>
        </p:txBody>
      </p:sp>
      <p:sp>
        <p:nvSpPr>
          <p:cNvPr id="29698" name="Rectangle 2"/>
          <p:cNvSpPr>
            <a:spLocks noGrp="1" noRot="1" noChangeArrowheads="1"/>
          </p:cNvSpPr>
          <p:nvPr>
            <p:ph type="title"/>
          </p:nvPr>
        </p:nvSpPr>
        <p:spPr/>
        <p:txBody>
          <a:bodyPr>
            <a:normAutofit fontScale="90000"/>
          </a:bodyPr>
          <a:lstStyle/>
          <a:p>
            <a:r>
              <a:rPr lang="en-US" dirty="0"/>
              <a:t>Changes in Police Organization </a:t>
            </a:r>
            <a:r>
              <a:rPr lang="en-US" dirty="0" smtClean="0"/>
              <a:t>: Post 9/11</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r>
              <a:rPr lang="en-US" dirty="0" smtClean="0"/>
              <a:t>he Department of Homeland Security issued a progress report in 2011 outlining the steps it has taken based on recommendations of the September 11 Commission to protect the country against another terrorist attack. The report noted the following accomplishments:</a:t>
            </a:r>
          </a:p>
          <a:p>
            <a:r>
              <a:rPr lang="en-US" dirty="0" smtClean="0"/>
              <a:t>Expanded information sharing. The DHS created 72 "fusion centers" throughout the country to gather, share, and analyze threat-related information with federal, state, and local agencies. Internationally, the DHS encourages the sharing of information about terrorists and criminals with global partners.</a:t>
            </a:r>
          </a:p>
          <a:p>
            <a:r>
              <a:rPr lang="en-US" dirty="0" smtClean="0"/>
              <a:t>The creation of the Nationwide Suspicious Activity Reporting Initiative, which trains state and local law enforcement officials to recognize behaviors and indicators related to terrorism, crime, and other threats and standardizes how the observations should be managed.</a:t>
            </a:r>
          </a:p>
          <a:p>
            <a:r>
              <a:rPr lang="en-US" dirty="0" smtClean="0"/>
              <a:t>The launch of the "If You See Something Say Something" campaign to raise public awareness of indicators of terrorism and crime, and encourages citizens to report suspicious activity to law enforcement authorities.</a:t>
            </a:r>
          </a:p>
          <a:p>
            <a:r>
              <a:rPr lang="en-US" dirty="0" smtClean="0"/>
              <a:t>Enhanced the screening of passengers flying into, out of, or within the U.S. and checking all passengers against government </a:t>
            </a:r>
            <a:r>
              <a:rPr lang="en-US" dirty="0" err="1" smtClean="0"/>
              <a:t>watchlists</a:t>
            </a:r>
            <a:r>
              <a:rPr lang="en-US" dirty="0" smtClean="0"/>
              <a:t>. In addition, all baggage is screened for explosives.</a:t>
            </a:r>
          </a:p>
          <a:p>
            <a:r>
              <a:rPr lang="en-US" dirty="0" smtClean="0"/>
              <a:t>Implemented the Visa Security Program at 19 areas in 15 countries known for high-risk visa activity. Officials conduct targeted, in-depth reviews of visa applications and applicants before they are allowed to travel to the United States.</a:t>
            </a:r>
          </a:p>
          <a:p>
            <a:r>
              <a:rPr lang="en-US" dirty="0" smtClean="0"/>
              <a:t>Improved the security of the country's cyber networks and infrastructure through the creation of the National </a:t>
            </a:r>
            <a:r>
              <a:rPr lang="en-US" dirty="0" err="1" smtClean="0"/>
              <a:t>Cybersecurity</a:t>
            </a:r>
            <a:r>
              <a:rPr lang="en-US" dirty="0" smtClean="0"/>
              <a:t> Protection System and the National </a:t>
            </a:r>
            <a:r>
              <a:rPr lang="en-US" dirty="0" err="1" smtClean="0"/>
              <a:t>Cybersecurity</a:t>
            </a:r>
            <a:r>
              <a:rPr lang="en-US" dirty="0" smtClean="0"/>
              <a:t> and Communications Integration Center.</a:t>
            </a:r>
          </a:p>
          <a:p>
            <a:r>
              <a:rPr lang="en-US" dirty="0" smtClean="0"/>
              <a:t/>
            </a:r>
            <a:br>
              <a:rPr lang="en-US" dirty="0" smtClean="0"/>
            </a:br>
            <a:r>
              <a:rPr lang="en-US" dirty="0" smtClean="0"/>
              <a:t/>
            </a:r>
            <a:br>
              <a:rPr lang="en-US" dirty="0" smtClean="0"/>
            </a:br>
            <a:r>
              <a:rPr lang="en-US" dirty="0" smtClean="0"/>
              <a:t>Read more: </a:t>
            </a:r>
            <a:r>
              <a:rPr lang="en-US" dirty="0" smtClean="0">
                <a:hlinkClick r:id="rId2"/>
              </a:rPr>
              <a:t>Post-9/11 Changes By the U.S. Government | Infoplease.com</a:t>
            </a:r>
            <a:r>
              <a:rPr lang="en-US" dirty="0" smtClean="0"/>
              <a:t> </a:t>
            </a:r>
            <a:r>
              <a:rPr lang="en-US" dirty="0" smtClean="0">
                <a:hlinkClick r:id="rId2"/>
              </a:rPr>
              <a:t>http://www.infoplease.com/us/history/911-anniversary-government-changes.html#ixzz3GGsQeWLs</a:t>
            </a:r>
            <a:r>
              <a:rPr lang="en-US" dirty="0" smtClean="0"/>
              <a:t> </a:t>
            </a:r>
            <a:endParaRPr lang="en-US" dirty="0"/>
          </a:p>
        </p:txBody>
      </p:sp>
      <p:sp>
        <p:nvSpPr>
          <p:cNvPr id="2" name="Title 1"/>
          <p:cNvSpPr>
            <a:spLocks noGrp="1"/>
          </p:cNvSpPr>
          <p:nvPr>
            <p:ph type="title"/>
          </p:nvPr>
        </p:nvSpPr>
        <p:spPr/>
        <p:txBody>
          <a:bodyPr>
            <a:normAutofit fontScale="90000"/>
          </a:bodyPr>
          <a:lstStyle/>
          <a:p>
            <a:r>
              <a:rPr lang="en-US" dirty="0" smtClean="0"/>
              <a:t>Department of Homeland Security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Rot="1" noChangeArrowheads="1"/>
          </p:cNvSpPr>
          <p:nvPr>
            <p:ph idx="1"/>
          </p:nvPr>
        </p:nvSpPr>
        <p:spPr/>
        <p:txBody>
          <a:bodyPr>
            <a:normAutofit/>
          </a:bodyPr>
          <a:lstStyle/>
          <a:p>
            <a:pPr>
              <a:lnSpc>
                <a:spcPct val="80000"/>
              </a:lnSpc>
            </a:pPr>
            <a:r>
              <a:rPr lang="en-US" sz="2000"/>
              <a:t>Nearly nonexistent in the early 1960s, the number of agencies with PPUs began to grow in 1967. By 1982, nearly 60 percent of police departments had them; by 1990, 78 percent; by 1995, 89 percent.</a:t>
            </a:r>
          </a:p>
          <a:p>
            <a:pPr>
              <a:lnSpc>
                <a:spcPct val="80000"/>
              </a:lnSpc>
            </a:pPr>
            <a:r>
              <a:rPr lang="en-US" sz="2000"/>
              <a:t>"The bulk of the newer units were from smaller municipalities and state police agencies, [with] even more rapid growth in smaller county and municipal police departments ... serving populations between 25,000 and 50,000.“</a:t>
            </a:r>
          </a:p>
          <a:p>
            <a:pPr>
              <a:lnSpc>
                <a:spcPct val="80000"/>
              </a:lnSpc>
            </a:pPr>
            <a:r>
              <a:rPr lang="en-US" sz="2000"/>
              <a:t>Traditional call-outs - crisis situations such as "barricaded persons," terrorist activity, hostage situations and civil disturbances - accounted for only approximately 18 percent of the total by 1995. The remainder were largely for what police called 'high risk warrant work' - mostly drug raids </a:t>
            </a:r>
          </a:p>
          <a:p>
            <a:pPr>
              <a:lnSpc>
                <a:spcPct val="80000"/>
              </a:lnSpc>
            </a:pPr>
            <a:endParaRPr lang="en-US" sz="2000"/>
          </a:p>
        </p:txBody>
      </p:sp>
      <p:sp>
        <p:nvSpPr>
          <p:cNvPr id="30722" name="Rectangle 2"/>
          <p:cNvSpPr>
            <a:spLocks noGrp="1" noRot="1" noChangeArrowheads="1"/>
          </p:cNvSpPr>
          <p:nvPr>
            <p:ph type="title"/>
          </p:nvPr>
        </p:nvSpPr>
        <p:spPr/>
        <p:txBody>
          <a:bodyPr>
            <a:normAutofit fontScale="90000"/>
          </a:bodyPr>
          <a:lstStyle/>
          <a:p>
            <a:r>
              <a:rPr lang="en-US"/>
              <a:t>Number of police paramilitary units grow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Rot="1" noChangeArrowheads="1"/>
          </p:cNvSpPr>
          <p:nvPr>
            <p:ph idx="1"/>
          </p:nvPr>
        </p:nvSpPr>
        <p:spPr/>
        <p:txBody>
          <a:bodyPr/>
          <a:lstStyle/>
          <a:p>
            <a:r>
              <a:rPr lang="en-US" i="1"/>
              <a:t>Federal, state, and local police have</a:t>
            </a:r>
            <a:r>
              <a:rPr lang="en-US" b="1" i="1"/>
              <a:t> </a:t>
            </a:r>
            <a:r>
              <a:rPr lang="en-US" i="1"/>
              <a:t>applied hard technology not only in the area of individual offender apprehension, but also in the area of community-level surveillance and control.</a:t>
            </a:r>
          </a:p>
          <a:p>
            <a:r>
              <a:rPr lang="en-US" i="1"/>
              <a:t> In addition, technological innovations have been used to improve the safety and protection of police officers.</a:t>
            </a:r>
            <a:endParaRPr lang="en-US"/>
          </a:p>
        </p:txBody>
      </p:sp>
      <p:sp>
        <p:nvSpPr>
          <p:cNvPr id="7170" name="Rectangle 2"/>
          <p:cNvSpPr>
            <a:spLocks noGrp="1" noRot="1" noChangeArrowheads="1"/>
          </p:cNvSpPr>
          <p:nvPr>
            <p:ph type="title"/>
          </p:nvPr>
        </p:nvSpPr>
        <p:spPr/>
        <p:txBody>
          <a:bodyPr>
            <a:normAutofit fontScale="90000"/>
          </a:bodyPr>
          <a:lstStyle/>
          <a:p>
            <a:r>
              <a:rPr lang="en-US"/>
              <a:t>The Police and Hard Technology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Rot="1" noChangeArrowheads="1"/>
          </p:cNvSpPr>
          <p:nvPr>
            <p:ph idx="1"/>
          </p:nvPr>
        </p:nvSpPr>
        <p:spPr/>
        <p:txBody>
          <a:bodyPr>
            <a:normAutofit lnSpcReduction="10000"/>
          </a:bodyPr>
          <a:lstStyle/>
          <a:p>
            <a:pPr>
              <a:lnSpc>
                <a:spcPct val="90000"/>
              </a:lnSpc>
            </a:pPr>
            <a:r>
              <a:rPr lang="en-US" sz="2400" dirty="0"/>
              <a:t>Improvement in weaponry of police</a:t>
            </a:r>
          </a:p>
          <a:p>
            <a:pPr>
              <a:lnSpc>
                <a:spcPct val="90000"/>
              </a:lnSpc>
            </a:pPr>
            <a:r>
              <a:rPr lang="en-US" sz="2400" dirty="0"/>
              <a:t>Less-than-lethal force technology used in mob/potential riot situations</a:t>
            </a:r>
          </a:p>
          <a:p>
            <a:pPr>
              <a:lnSpc>
                <a:spcPct val="90000"/>
              </a:lnSpc>
            </a:pPr>
            <a:r>
              <a:rPr lang="en-US" sz="2400" dirty="0"/>
              <a:t>Computers in squad cars to improve criminal identification and /or for gang identification; computer-based strategies to identify criminal behavior on the internet (e.g. sex offenders, cyber crime, terrorism)</a:t>
            </a:r>
          </a:p>
          <a:p>
            <a:pPr>
              <a:lnSpc>
                <a:spcPct val="90000"/>
              </a:lnSpc>
            </a:pPr>
            <a:r>
              <a:rPr lang="en-US" sz="2400" dirty="0"/>
              <a:t>Improvements in offender/citizen identification (e.g. biometrics, fingerprints, etc.)</a:t>
            </a:r>
          </a:p>
          <a:p>
            <a:pPr>
              <a:lnSpc>
                <a:spcPct val="90000"/>
              </a:lnSpc>
            </a:pPr>
            <a:r>
              <a:rPr lang="en-US" sz="2400" dirty="0"/>
              <a:t>Improvements in police protection devices (e.g. bullet proof vests, new construction of police departments</a:t>
            </a:r>
            <a:r>
              <a:rPr lang="en-US" sz="2400" dirty="0" smtClean="0"/>
              <a:t>)</a:t>
            </a:r>
          </a:p>
          <a:p>
            <a:pPr>
              <a:lnSpc>
                <a:spcPct val="90000"/>
              </a:lnSpc>
            </a:pPr>
            <a:r>
              <a:rPr lang="en-US" sz="2400" dirty="0" smtClean="0"/>
              <a:t>Cameras in police cars and body worn cameras</a:t>
            </a:r>
            <a:endParaRPr lang="en-US" sz="2400" dirty="0"/>
          </a:p>
        </p:txBody>
      </p:sp>
      <p:sp>
        <p:nvSpPr>
          <p:cNvPr id="8194" name="Rectangle 2"/>
          <p:cNvSpPr>
            <a:spLocks noGrp="1" noRot="1" noChangeArrowheads="1"/>
          </p:cNvSpPr>
          <p:nvPr>
            <p:ph type="title"/>
          </p:nvPr>
        </p:nvSpPr>
        <p:spPr/>
        <p:txBody>
          <a:bodyPr>
            <a:normAutofit fontScale="90000"/>
          </a:bodyPr>
          <a:lstStyle/>
          <a:p>
            <a:r>
              <a:rPr lang="en-US"/>
              <a:t>Hard Technology Innovations in Policing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Rot="1" noChangeArrowheads="1"/>
          </p:cNvSpPr>
          <p:nvPr>
            <p:ph idx="1"/>
          </p:nvPr>
        </p:nvSpPr>
        <p:spPr/>
        <p:txBody>
          <a:bodyPr/>
          <a:lstStyle/>
          <a:p>
            <a:r>
              <a:rPr lang="en-US"/>
              <a:t>Improvements in police weaponry are a direct response to improvements and availability of offender weaponry.</a:t>
            </a:r>
          </a:p>
          <a:p>
            <a:r>
              <a:rPr lang="en-US"/>
              <a:t>Many police departments upgrade weapons on a regular basis.</a:t>
            </a:r>
          </a:p>
          <a:p>
            <a:r>
              <a:rPr lang="en-US"/>
              <a:t> In large departments, weapons are upgraded approximately once every five years.</a:t>
            </a:r>
          </a:p>
        </p:txBody>
      </p:sp>
      <p:sp>
        <p:nvSpPr>
          <p:cNvPr id="9218" name="Rectangle 2"/>
          <p:cNvSpPr>
            <a:spLocks noGrp="1" noRot="1" noChangeArrowheads="1"/>
          </p:cNvSpPr>
          <p:nvPr>
            <p:ph type="title"/>
          </p:nvPr>
        </p:nvSpPr>
        <p:spPr/>
        <p:txBody>
          <a:bodyPr>
            <a:normAutofit fontScale="90000"/>
          </a:bodyPr>
          <a:lstStyle/>
          <a:p>
            <a:r>
              <a:rPr lang="en-US" sz="4000"/>
              <a:t>There will always be a faster gun : Aztec Two Step were correct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Rot="1" noChangeArrowheads="1"/>
          </p:cNvSpPr>
          <p:nvPr>
            <p:ph idx="1"/>
          </p:nvPr>
        </p:nvSpPr>
        <p:spPr/>
        <p:txBody>
          <a:bodyPr>
            <a:normAutofit/>
          </a:bodyPr>
          <a:lstStyle/>
          <a:p>
            <a:r>
              <a:rPr lang="en-US" sz="2800"/>
              <a:t>New York City police officers fire their weapons far less often than they did a decade ago, a statistic that has dropped along with the crime rate.</a:t>
            </a:r>
          </a:p>
          <a:p>
            <a:r>
              <a:rPr lang="en-US" sz="2800"/>
              <a:t> But when they do fire, even at an armed suspect, there is often no one returning fire at the officers.</a:t>
            </a:r>
          </a:p>
          <a:p>
            <a:r>
              <a:rPr lang="en-US" sz="2800"/>
              <a:t> Officers hit their targets roughly 34 percent of the time </a:t>
            </a:r>
          </a:p>
        </p:txBody>
      </p:sp>
      <p:sp>
        <p:nvSpPr>
          <p:cNvPr id="17410" name="Rectangle 2"/>
          <p:cNvSpPr>
            <a:spLocks noGrp="1" noRot="1" noChangeArrowheads="1"/>
          </p:cNvSpPr>
          <p:nvPr>
            <p:ph type="title"/>
          </p:nvPr>
        </p:nvSpPr>
        <p:spPr/>
        <p:txBody>
          <a:bodyPr>
            <a:normAutofit fontScale="90000"/>
          </a:bodyPr>
          <a:lstStyle/>
          <a:p>
            <a:r>
              <a:rPr lang="en-US"/>
              <a:t>Under the Gun : Some Facts to Consider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Rot="1" noChangeArrowheads="1"/>
          </p:cNvSpPr>
          <p:nvPr>
            <p:ph idx="1"/>
          </p:nvPr>
        </p:nvSpPr>
        <p:spPr/>
        <p:txBody>
          <a:bodyPr>
            <a:normAutofit/>
          </a:bodyPr>
          <a:lstStyle/>
          <a:p>
            <a:pPr>
              <a:lnSpc>
                <a:spcPct val="90000"/>
              </a:lnSpc>
            </a:pPr>
            <a:r>
              <a:rPr lang="en-US" sz="2800"/>
              <a:t>Over all, the numbers show that the department’s use of deadly force has decreased along with the city’s historic drop in crime, and the drop in threats against police officers. </a:t>
            </a:r>
          </a:p>
          <a:p>
            <a:pPr>
              <a:lnSpc>
                <a:spcPct val="90000"/>
              </a:lnSpc>
            </a:pPr>
            <a:r>
              <a:rPr lang="en-US" sz="2800"/>
              <a:t>Picked apart closely, the reports provide a remarkable portrait of how the nation’s largest police force, with 36,000 officers, uses its guns. Every shot, from gunfight to accident to suicide, both on and off-duty, is accounted for.</a:t>
            </a:r>
          </a:p>
        </p:txBody>
      </p:sp>
      <p:sp>
        <p:nvSpPr>
          <p:cNvPr id="18434" name="Rectangle 2"/>
          <p:cNvSpPr>
            <a:spLocks noGrp="1" noRot="1" noChangeArrowheads="1"/>
          </p:cNvSpPr>
          <p:nvPr>
            <p:ph type="title"/>
          </p:nvPr>
        </p:nvSpPr>
        <p:spPr/>
        <p:txBody>
          <a:bodyPr>
            <a:normAutofit fontScale="90000"/>
          </a:bodyPr>
          <a:lstStyle/>
          <a:p>
            <a:r>
              <a:rPr lang="en-US"/>
              <a:t>Guns and the Police in New York: 1996-2006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Rot="1" noChangeArrowheads="1"/>
          </p:cNvSpPr>
          <p:nvPr>
            <p:ph idx="1"/>
          </p:nvPr>
        </p:nvSpPr>
        <p:spPr/>
        <p:txBody>
          <a:bodyPr>
            <a:normAutofit/>
          </a:bodyPr>
          <a:lstStyle/>
          <a:p>
            <a:pPr>
              <a:lnSpc>
                <a:spcPct val="80000"/>
              </a:lnSpc>
            </a:pPr>
            <a:r>
              <a:rPr lang="en-US" sz="1800"/>
              <a:t>The number of bullets fired by officers dropped to 540 in 2006 from 1,292 in 1996 — the first year that the city’s housing, transit and regular patrol forces were merged — with a few years of even lower numbers in between. Police officers opened fire 60 times at people in 2006, down from 147 in 1996.</a:t>
            </a:r>
          </a:p>
          <a:p>
            <a:pPr>
              <a:lnSpc>
                <a:spcPct val="80000"/>
              </a:lnSpc>
            </a:pPr>
            <a:endParaRPr lang="en-US" sz="1800"/>
          </a:p>
          <a:p>
            <a:pPr>
              <a:lnSpc>
                <a:spcPct val="80000"/>
              </a:lnSpc>
            </a:pPr>
            <a:r>
              <a:rPr lang="en-US" sz="1800"/>
              <a:t>¶The police fatally shot 13 people in 2006, compared with 30 people a decade before.</a:t>
            </a:r>
          </a:p>
          <a:p>
            <a:pPr>
              <a:lnSpc>
                <a:spcPct val="80000"/>
              </a:lnSpc>
            </a:pPr>
            <a:r>
              <a:rPr lang="en-US" sz="1800"/>
              <a:t>The average number of bullets fired by each officer involved in a shooting remained about the same over those 11 years even with a switch to guns that hold more bullets — as did officers’ accuracy, roughly 34 percent. </a:t>
            </a:r>
          </a:p>
          <a:p>
            <a:pPr>
              <a:lnSpc>
                <a:spcPct val="80000"/>
              </a:lnSpc>
            </a:pPr>
            <a:endParaRPr lang="en-US" sz="1800"/>
          </a:p>
          <a:p>
            <a:pPr>
              <a:lnSpc>
                <a:spcPct val="80000"/>
              </a:lnSpc>
            </a:pPr>
            <a:r>
              <a:rPr lang="en-US" sz="1800"/>
              <a:t>¶In 77 percent of all shootings since 1998 when civilians were the targets, police officers were not fired upon, although in some of those cases, the suspects were acting violently: displaying a gun or pointing it at officers, firing at civilians, stabbing or beating someone or hitting officers with autos</a:t>
            </a:r>
          </a:p>
        </p:txBody>
      </p:sp>
      <p:sp>
        <p:nvSpPr>
          <p:cNvPr id="19458" name="Rectangle 2"/>
          <p:cNvSpPr>
            <a:spLocks noGrp="1" noRot="1" noChangeArrowheads="1"/>
          </p:cNvSpPr>
          <p:nvPr>
            <p:ph type="title"/>
          </p:nvPr>
        </p:nvSpPr>
        <p:spPr/>
        <p:txBody>
          <a:bodyPr>
            <a:normAutofit fontScale="90000"/>
          </a:bodyPr>
          <a:lstStyle/>
          <a:p>
            <a:r>
              <a:rPr lang="en-US"/>
              <a:t>Gun Use By Police in New York City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Rot="1" noChangeArrowheads="1"/>
          </p:cNvSpPr>
          <p:nvPr>
            <p:ph idx="1"/>
          </p:nvPr>
        </p:nvSpPr>
        <p:spPr/>
        <p:txBody>
          <a:bodyPr>
            <a:normAutofit lnSpcReduction="10000"/>
          </a:bodyPr>
          <a:lstStyle/>
          <a:p>
            <a:pPr>
              <a:lnSpc>
                <a:spcPct val="80000"/>
              </a:lnSpc>
            </a:pPr>
            <a:r>
              <a:rPr lang="en-US" sz="2800">
                <a:solidFill>
                  <a:srgbClr val="FF6600"/>
                </a:solidFill>
              </a:rPr>
              <a:t>Power</a:t>
            </a:r>
            <a:r>
              <a:rPr lang="en-US" sz="2800"/>
              <a:t>: Is bigger better?</a:t>
            </a:r>
          </a:p>
          <a:p>
            <a:pPr>
              <a:lnSpc>
                <a:spcPct val="80000"/>
              </a:lnSpc>
            </a:pPr>
            <a:r>
              <a:rPr lang="en-US" sz="2800"/>
              <a:t>It really depends where the officer works.  Go out to LA or any high crime area, and police officers will tell you they need more firearms. </a:t>
            </a:r>
          </a:p>
          <a:p>
            <a:pPr>
              <a:lnSpc>
                <a:spcPct val="80000"/>
              </a:lnSpc>
            </a:pPr>
            <a:r>
              <a:rPr lang="en-US" sz="2800"/>
              <a:t>Some argue: Firepower needs to be upgraded for law enforcement officers in general.  Gangs simply out power most departments when it comes to their weapons.  </a:t>
            </a:r>
          </a:p>
          <a:p>
            <a:pPr>
              <a:lnSpc>
                <a:spcPct val="80000"/>
              </a:lnSpc>
            </a:pPr>
            <a:r>
              <a:rPr lang="en-US" sz="2800">
                <a:solidFill>
                  <a:srgbClr val="FF6600"/>
                </a:solidFill>
              </a:rPr>
              <a:t>Bullets</a:t>
            </a:r>
            <a:r>
              <a:rPr lang="en-US" sz="2800"/>
              <a:t>: Do more bullets help?</a:t>
            </a:r>
          </a:p>
          <a:p>
            <a:pPr>
              <a:lnSpc>
                <a:spcPct val="80000"/>
              </a:lnSpc>
            </a:pPr>
            <a:r>
              <a:rPr lang="en-US" sz="2800">
                <a:solidFill>
                  <a:srgbClr val="FF6600"/>
                </a:solidFill>
              </a:rPr>
              <a:t>Cameras</a:t>
            </a:r>
            <a:r>
              <a:rPr lang="en-US" sz="2800"/>
              <a:t> on guns: Do they improve Police performance?</a:t>
            </a:r>
          </a:p>
        </p:txBody>
      </p:sp>
      <p:sp>
        <p:nvSpPr>
          <p:cNvPr id="10242" name="Rectangle 2"/>
          <p:cNvSpPr>
            <a:spLocks noGrp="1" noRot="1" noChangeArrowheads="1"/>
          </p:cNvSpPr>
          <p:nvPr>
            <p:ph type="title"/>
          </p:nvPr>
        </p:nvSpPr>
        <p:spPr/>
        <p:txBody>
          <a:bodyPr/>
          <a:lstStyle/>
          <a:p>
            <a:r>
              <a:rPr lang="en-US"/>
              <a:t>Innovations in Weaponry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Crime Rates and Police Effectiveness: Are they Linked?</a:t>
            </a:r>
            <a:endParaRPr lang="en-US" dirty="0"/>
          </a:p>
        </p:txBody>
      </p:sp>
      <p:pic>
        <p:nvPicPr>
          <p:cNvPr id="1026"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14500" y="1839119"/>
            <a:ext cx="5715000" cy="3810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672272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Rot="1" noChangeArrowheads="1"/>
          </p:cNvSpPr>
          <p:nvPr>
            <p:ph idx="1"/>
          </p:nvPr>
        </p:nvSpPr>
        <p:spPr/>
        <p:txBody>
          <a:bodyPr>
            <a:normAutofit lnSpcReduction="10000"/>
          </a:bodyPr>
          <a:lstStyle/>
          <a:p>
            <a:r>
              <a:rPr lang="en-US" sz="2800"/>
              <a:t>With the introduction of the Smith &amp; Wesson 4006 and the Glock 23, Police Departments started switching over to the larger caliber round.</a:t>
            </a:r>
          </a:p>
          <a:p>
            <a:r>
              <a:rPr lang="en-US" sz="2800"/>
              <a:t> Not only is the round bigger, it provided more stopping power which is what police need. </a:t>
            </a:r>
          </a:p>
          <a:p>
            <a:r>
              <a:rPr lang="en-US" sz="2800"/>
              <a:t> There has been countless arguments over which gun is the better ,but the 40's seem to be weapons of choice for law enforcement now. </a:t>
            </a:r>
          </a:p>
        </p:txBody>
      </p:sp>
      <p:sp>
        <p:nvSpPr>
          <p:cNvPr id="27650" name="Rectangle 2"/>
          <p:cNvSpPr>
            <a:spLocks noGrp="1" noRot="1" noChangeArrowheads="1"/>
          </p:cNvSpPr>
          <p:nvPr>
            <p:ph type="title"/>
          </p:nvPr>
        </p:nvSpPr>
        <p:spPr/>
        <p:txBody>
          <a:bodyPr/>
          <a:lstStyle/>
          <a:p>
            <a:r>
              <a:rPr lang="en-US"/>
              <a:t>New Guns Versus Old Guns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Rot="1" noChangeArrowheads="1"/>
          </p:cNvSpPr>
          <p:nvPr>
            <p:ph idx="1"/>
          </p:nvPr>
        </p:nvSpPr>
        <p:spPr/>
        <p:txBody>
          <a:bodyPr>
            <a:normAutofit/>
          </a:bodyPr>
          <a:lstStyle/>
          <a:p>
            <a:pPr>
              <a:lnSpc>
                <a:spcPct val="90000"/>
              </a:lnSpc>
            </a:pPr>
            <a:endParaRPr lang="en-US" sz="2400"/>
          </a:p>
          <a:p>
            <a:pPr>
              <a:lnSpc>
                <a:spcPct val="90000"/>
              </a:lnSpc>
            </a:pPr>
            <a:r>
              <a:rPr lang="en-US" sz="2400"/>
              <a:t>Tasers: </a:t>
            </a:r>
            <a:r>
              <a:rPr lang="en-US" sz="2400">
                <a:hlinkClick r:id="rId2"/>
              </a:rPr>
              <a:t>http://www.youtube.com/watch?v=VL5GFWTxTb8</a:t>
            </a:r>
            <a:endParaRPr lang="en-US" sz="2400"/>
          </a:p>
          <a:p>
            <a:pPr>
              <a:lnSpc>
                <a:spcPct val="90000"/>
              </a:lnSpc>
            </a:pPr>
            <a:r>
              <a:rPr lang="en-US" sz="2400"/>
              <a:t>Batons</a:t>
            </a:r>
          </a:p>
          <a:p>
            <a:pPr>
              <a:lnSpc>
                <a:spcPct val="90000"/>
              </a:lnSpc>
            </a:pPr>
            <a:r>
              <a:rPr lang="en-US" sz="2400"/>
              <a:t>Water and Sound</a:t>
            </a:r>
          </a:p>
          <a:p>
            <a:pPr>
              <a:lnSpc>
                <a:spcPct val="90000"/>
              </a:lnSpc>
            </a:pPr>
            <a:r>
              <a:rPr lang="en-US" sz="2400"/>
              <a:t>Sticky Foam</a:t>
            </a:r>
          </a:p>
          <a:p>
            <a:pPr>
              <a:lnSpc>
                <a:spcPct val="90000"/>
              </a:lnSpc>
            </a:pPr>
            <a:r>
              <a:rPr lang="en-US" sz="2400"/>
              <a:t>Rubber and Plastic Bullets</a:t>
            </a:r>
          </a:p>
          <a:p>
            <a:pPr>
              <a:lnSpc>
                <a:spcPct val="90000"/>
              </a:lnSpc>
            </a:pPr>
            <a:r>
              <a:rPr lang="en-US" sz="2400"/>
              <a:t>Pepper ball Projectiles</a:t>
            </a:r>
          </a:p>
          <a:p>
            <a:pPr>
              <a:lnSpc>
                <a:spcPct val="90000"/>
              </a:lnSpc>
            </a:pPr>
            <a:r>
              <a:rPr lang="en-US" sz="2400"/>
              <a:t>http://www.unidir.org/pdf/articles/pdf-art2217.pdf</a:t>
            </a:r>
          </a:p>
          <a:p>
            <a:pPr>
              <a:lnSpc>
                <a:spcPct val="90000"/>
              </a:lnSpc>
            </a:pPr>
            <a:endParaRPr lang="en-US" sz="2400"/>
          </a:p>
        </p:txBody>
      </p:sp>
      <p:sp>
        <p:nvSpPr>
          <p:cNvPr id="11266" name="Rectangle 2"/>
          <p:cNvSpPr>
            <a:spLocks noGrp="1" noRot="1" noChangeArrowheads="1"/>
          </p:cNvSpPr>
          <p:nvPr>
            <p:ph type="title"/>
          </p:nvPr>
        </p:nvSpPr>
        <p:spPr/>
        <p:txBody>
          <a:bodyPr>
            <a:normAutofit fontScale="90000"/>
          </a:bodyPr>
          <a:lstStyle/>
          <a:p>
            <a:r>
              <a:rPr lang="en-US"/>
              <a:t>Less-than-Lethal Force Technology : An Overview</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Rot="1" noChangeArrowheads="1"/>
          </p:cNvSpPr>
          <p:nvPr>
            <p:ph idx="1"/>
          </p:nvPr>
        </p:nvSpPr>
        <p:spPr/>
        <p:txBody>
          <a:bodyPr>
            <a:normAutofit/>
          </a:bodyPr>
          <a:lstStyle/>
          <a:p>
            <a:pPr>
              <a:lnSpc>
                <a:spcPct val="90000"/>
              </a:lnSpc>
            </a:pPr>
            <a:r>
              <a:rPr lang="en-US" sz="2800"/>
              <a:t>According to the device’s manufacturer, Taser International, more than 345,000 Tasers have been sold to 12,750 law enforcement and military agencies in 44 countries, with 4,500 agencies distributing them to their entire forces.</a:t>
            </a:r>
          </a:p>
          <a:p>
            <a:pPr>
              <a:lnSpc>
                <a:spcPct val="90000"/>
              </a:lnSpc>
            </a:pPr>
            <a:r>
              <a:rPr lang="en-US" sz="2800"/>
              <a:t>In NYC, the police deploy the Taser about 300 times a year, mainly when responding to some of the 80,000 calls for emotionally disturbed people. </a:t>
            </a:r>
          </a:p>
        </p:txBody>
      </p:sp>
      <p:sp>
        <p:nvSpPr>
          <p:cNvPr id="25602" name="Rectangle 2"/>
          <p:cNvSpPr>
            <a:spLocks noGrp="1" noRot="1" noChangeArrowheads="1"/>
          </p:cNvSpPr>
          <p:nvPr>
            <p:ph type="title"/>
          </p:nvPr>
        </p:nvSpPr>
        <p:spPr/>
        <p:txBody>
          <a:bodyPr>
            <a:normAutofit fontScale="90000"/>
          </a:bodyPr>
          <a:lstStyle/>
          <a:p>
            <a:r>
              <a:rPr lang="en-US"/>
              <a:t>Tasers: Exent of Use by Police in the United States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Rot="1" noChangeArrowheads="1"/>
          </p:cNvSpPr>
          <p:nvPr>
            <p:ph idx="1"/>
          </p:nvPr>
        </p:nvSpPr>
        <p:spPr/>
        <p:txBody>
          <a:bodyPr>
            <a:normAutofit/>
          </a:bodyPr>
          <a:lstStyle/>
          <a:p>
            <a:pPr>
              <a:lnSpc>
                <a:spcPct val="80000"/>
              </a:lnSpc>
            </a:pPr>
            <a:r>
              <a:rPr lang="en-US" sz="1800"/>
              <a:t>about 500 Tasers are deployed in New York.</a:t>
            </a:r>
          </a:p>
          <a:p>
            <a:pPr>
              <a:lnSpc>
                <a:spcPct val="80000"/>
              </a:lnSpc>
            </a:pPr>
            <a:r>
              <a:rPr lang="en-US" sz="1800"/>
              <a:t>The weapon has not been fully embraced by the Police Department, the nation’s largest police force, partly because of the difficulties in maintaining the devices and in training officers</a:t>
            </a:r>
          </a:p>
          <a:p>
            <a:pPr>
              <a:lnSpc>
                <a:spcPct val="80000"/>
              </a:lnSpc>
            </a:pPr>
            <a:r>
              <a:rPr lang="en-US" sz="1800"/>
              <a:t>The Taser model being used in New York is the M26, which is not the newest version (that is the X26, which is 60 percent lighter and smaller). The M26 is yellow, looks like a 9-millimeter Glock, weighs about 16 ounces and costs about $400.</a:t>
            </a:r>
          </a:p>
          <a:p>
            <a:pPr>
              <a:lnSpc>
                <a:spcPct val="80000"/>
              </a:lnSpc>
            </a:pPr>
            <a:endParaRPr lang="en-US" sz="1800"/>
          </a:p>
          <a:p>
            <a:pPr>
              <a:lnSpc>
                <a:spcPct val="80000"/>
              </a:lnSpc>
            </a:pPr>
            <a:r>
              <a:rPr lang="en-US" sz="1800"/>
              <a:t>The weapon uses a compressed-nitrogen cartridge to launch two probes that travel 15 to 35 feet. At the end of each probe is a wire that attaches to the skin and clothing. </a:t>
            </a:r>
          </a:p>
          <a:p>
            <a:pPr>
              <a:lnSpc>
                <a:spcPct val="80000"/>
              </a:lnSpc>
            </a:pPr>
            <a:endParaRPr lang="en-US" sz="1800"/>
          </a:p>
          <a:p>
            <a:pPr>
              <a:lnSpc>
                <a:spcPct val="80000"/>
              </a:lnSpc>
            </a:pPr>
            <a:r>
              <a:rPr lang="en-US" sz="1800"/>
              <a:t>The Taser can work through about two cumulative inches of clothing, said Stephen D. Tuttle, a Taser spokesman. The probes deliver 3,000 volts of electrical current to the body, or 0.36 joules per pulse. (There are 19 pulses a second, and each trigger cycle lasts for 5 seconds).</a:t>
            </a:r>
          </a:p>
        </p:txBody>
      </p:sp>
      <p:sp>
        <p:nvSpPr>
          <p:cNvPr id="26626" name="Rectangle 2"/>
          <p:cNvSpPr>
            <a:spLocks noGrp="1" noRot="1" noChangeArrowheads="1"/>
          </p:cNvSpPr>
          <p:nvPr>
            <p:ph type="title"/>
          </p:nvPr>
        </p:nvSpPr>
        <p:spPr/>
        <p:txBody>
          <a:bodyPr/>
          <a:lstStyle/>
          <a:p>
            <a:r>
              <a:rPr lang="en-US"/>
              <a:t>What is a Taser? A Look at NYC</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Rot="1" noChangeArrowheads="1"/>
          </p:cNvSpPr>
          <p:nvPr>
            <p:ph idx="1"/>
          </p:nvPr>
        </p:nvSpPr>
        <p:spPr/>
        <p:txBody>
          <a:bodyPr>
            <a:normAutofit/>
          </a:bodyPr>
          <a:lstStyle/>
          <a:p>
            <a:pPr>
              <a:lnSpc>
                <a:spcPct val="80000"/>
              </a:lnSpc>
              <a:buFont typeface="Wingdings" pitchFamily="2" charset="2"/>
              <a:buNone/>
            </a:pPr>
            <a:r>
              <a:rPr lang="en-US" sz="1600"/>
              <a:t>    </a:t>
            </a:r>
            <a:endParaRPr lang="en-US" sz="1600" b="1"/>
          </a:p>
          <a:p>
            <a:pPr>
              <a:lnSpc>
                <a:spcPct val="80000"/>
              </a:lnSpc>
            </a:pPr>
            <a:r>
              <a:rPr lang="en-US" sz="1600"/>
              <a:t>The SA-4 PepperBall system launches up to four ImpactPlus projectiles that strike with 20 foot-pounds of force and release nearly four grams of extremely hot pepper powder (Capsaicin II). That's twice the impact of standard PepperBall projectiles, and with pepper powder that has been mixed to contain 3 times the active agent of our standard round. It's impressive stopping power.</a:t>
            </a:r>
          </a:p>
          <a:p>
            <a:pPr>
              <a:lnSpc>
                <a:spcPct val="80000"/>
              </a:lnSpc>
            </a:pPr>
            <a:endParaRPr lang="en-US" sz="1600"/>
          </a:p>
          <a:p>
            <a:pPr>
              <a:lnSpc>
                <a:spcPct val="80000"/>
              </a:lnSpc>
            </a:pPr>
            <a:r>
              <a:rPr lang="en-US" sz="1600"/>
              <a:t>This system is an ideal first choice less-lethal option in many use-of-force situations, including non-combatant military scenarios, inmate management correctional scenarios and law enforcement situations including stand-off, single or multiple suspect compliance, dispersal of gangs, bringing suspects out of hiding, busting barricades and personal defense.</a:t>
            </a:r>
          </a:p>
          <a:p>
            <a:pPr>
              <a:lnSpc>
                <a:spcPct val="80000"/>
              </a:lnSpc>
            </a:pPr>
            <a:endParaRPr lang="en-US" sz="1600"/>
          </a:p>
          <a:p>
            <a:pPr>
              <a:lnSpc>
                <a:spcPct val="80000"/>
              </a:lnSpc>
            </a:pPr>
            <a:r>
              <a:rPr lang="en-US" sz="1600"/>
              <a:t>The SA-4 is highly accurate at ranges up to 30 feet, with high visibility sites. A three position safety offers safe, off-safe/laser on, and off-safe laser off positions.</a:t>
            </a:r>
          </a:p>
          <a:p>
            <a:pPr>
              <a:lnSpc>
                <a:spcPct val="80000"/>
              </a:lnSpc>
            </a:pPr>
            <a:r>
              <a:rPr lang="en-US" sz="1600"/>
              <a:t/>
            </a:r>
            <a:br>
              <a:rPr lang="en-US" sz="1600"/>
            </a:br>
            <a:r>
              <a:rPr lang="en-US" sz="1600"/>
              <a:t>http://www.pepperball.com/le/products.aspx</a:t>
            </a:r>
          </a:p>
          <a:p>
            <a:pPr>
              <a:lnSpc>
                <a:spcPct val="80000"/>
              </a:lnSpc>
            </a:pPr>
            <a:endParaRPr lang="en-US" sz="1600"/>
          </a:p>
        </p:txBody>
      </p:sp>
      <p:sp>
        <p:nvSpPr>
          <p:cNvPr id="23554" name="Rectangle 2"/>
          <p:cNvSpPr>
            <a:spLocks noGrp="1" noRot="1" noChangeArrowheads="1"/>
          </p:cNvSpPr>
          <p:nvPr>
            <p:ph type="title"/>
          </p:nvPr>
        </p:nvSpPr>
        <p:spPr/>
        <p:txBody>
          <a:bodyPr/>
          <a:lstStyle/>
          <a:p>
            <a:r>
              <a:rPr lang="en-US" b="0"/>
              <a:t>SA-4 Pepper Ball System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Rot="1" noChangeArrowheads="1"/>
          </p:cNvSpPr>
          <p:nvPr>
            <p:ph idx="1"/>
          </p:nvPr>
        </p:nvSpPr>
        <p:spPr/>
        <p:txBody>
          <a:bodyPr/>
          <a:lstStyle/>
          <a:p>
            <a:r>
              <a:rPr lang="en-US"/>
              <a:t>Less-than Lethal Force? </a:t>
            </a:r>
          </a:p>
          <a:p>
            <a:r>
              <a:rPr lang="en-US"/>
              <a:t>What went wrong?</a:t>
            </a:r>
          </a:p>
          <a:p>
            <a:r>
              <a:rPr lang="en-US"/>
              <a:t>Was it the weapon( FN303)?</a:t>
            </a:r>
          </a:p>
          <a:p>
            <a:r>
              <a:rPr lang="en-US"/>
              <a:t>Was it the training?</a:t>
            </a:r>
          </a:p>
          <a:p>
            <a:r>
              <a:rPr lang="en-US"/>
              <a:t>http://www.cityofboston.gov/police/pdfs/report.pdf</a:t>
            </a:r>
          </a:p>
        </p:txBody>
      </p:sp>
      <p:sp>
        <p:nvSpPr>
          <p:cNvPr id="20482" name="Rectangle 2"/>
          <p:cNvSpPr>
            <a:spLocks noGrp="1" noRot="1" noChangeArrowheads="1"/>
          </p:cNvSpPr>
          <p:nvPr>
            <p:ph type="title"/>
          </p:nvPr>
        </p:nvSpPr>
        <p:spPr/>
        <p:txBody>
          <a:bodyPr>
            <a:normAutofit fontScale="90000"/>
          </a:bodyPr>
          <a:lstStyle/>
          <a:p>
            <a:r>
              <a:rPr lang="en-US" sz="4000"/>
              <a:t> Snelgrave Commission Report on The Death of Victoria Snelgrave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Rot="1" noChangeArrowheads="1"/>
          </p:cNvSpPr>
          <p:nvPr>
            <p:ph idx="1"/>
          </p:nvPr>
        </p:nvSpPr>
        <p:spPr/>
        <p:txBody>
          <a:bodyPr>
            <a:normAutofit/>
          </a:bodyPr>
          <a:lstStyle/>
          <a:p>
            <a:pPr>
              <a:lnSpc>
                <a:spcPct val="80000"/>
              </a:lnSpc>
            </a:pPr>
            <a:r>
              <a:rPr lang="en-US" sz="1800" b="1"/>
              <a:t>FN 303 Less Lethal Launcher</a:t>
            </a:r>
          </a:p>
          <a:p>
            <a:pPr>
              <a:lnSpc>
                <a:spcPct val="80000"/>
              </a:lnSpc>
            </a:pPr>
            <a:r>
              <a:rPr lang="en-US" sz="1800"/>
              <a:t/>
            </a:r>
            <a:br>
              <a:rPr lang="en-US" sz="1800"/>
            </a:br>
            <a:r>
              <a:rPr lang="en-US" sz="1800"/>
              <a:t>The FN 303 is designed to be the premier system for situations requiring less lethal response. Completely dedicated to reduced lethality and liability, the basis of the FN 303 concept lies in its ammunition. The .68 caliber, 8.5 g weight projectiles utilize a fin stabilized polystyrene body and non-toxic bismuth forward payload to provide both a more accurate, greater effective range than other less than lethal weapons.</a:t>
            </a:r>
            <a:br>
              <a:rPr lang="en-US" sz="1800"/>
            </a:br>
            <a:r>
              <a:rPr lang="en-US" sz="1800"/>
              <a:t/>
            </a:r>
            <a:br>
              <a:rPr lang="en-US" sz="1800"/>
            </a:br>
            <a:r>
              <a:rPr lang="en-US" sz="1800"/>
              <a:t>The primary effect of the projectile is trauma, which directly neutralizes the aggressor. In addition, secondary effects from the projectiles can be delivered via a chemical payload depending on mission requirements. Magazines are 15 round capacity with a clear rear cover to allow for rapid ammunition payload verification. The compressed air powered FN 303 launcher is designed to fire less lethal projectiles exclusively, with an effective range of 50 meters at a point specific target for law enforcement and a maximum range of 100 meters for military applications. </a:t>
            </a:r>
          </a:p>
        </p:txBody>
      </p:sp>
      <p:sp>
        <p:nvSpPr>
          <p:cNvPr id="21506" name="Rectangle 2"/>
          <p:cNvSpPr>
            <a:spLocks noGrp="1" noRot="1" noChangeArrowheads="1"/>
          </p:cNvSpPr>
          <p:nvPr>
            <p:ph type="title"/>
          </p:nvPr>
        </p:nvSpPr>
        <p:spPr/>
        <p:txBody>
          <a:bodyPr>
            <a:normAutofit fontScale="90000"/>
          </a:bodyPr>
          <a:lstStyle/>
          <a:p>
            <a:r>
              <a:rPr lang="en-US" sz="4000"/>
              <a:t>FN303: The Less Than Lethal Force Weapon Used by the Boston Police Department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Rot="1" noChangeArrowheads="1"/>
          </p:cNvSpPr>
          <p:nvPr>
            <p:ph idx="1"/>
          </p:nvPr>
        </p:nvSpPr>
        <p:spPr/>
        <p:txBody>
          <a:bodyPr/>
          <a:lstStyle/>
          <a:p>
            <a:r>
              <a:rPr lang="en-US"/>
              <a:t>Bullet Proof Vests: many police officers do not like to wear them for a variety of reasons—weight, smell, appearance are three reasons</a:t>
            </a:r>
          </a:p>
          <a:p>
            <a:r>
              <a:rPr lang="en-US"/>
              <a:t>Are Bullet Proof Vests effective? It depends on the vest and the gun.</a:t>
            </a:r>
          </a:p>
        </p:txBody>
      </p:sp>
      <p:sp>
        <p:nvSpPr>
          <p:cNvPr id="12290" name="Rectangle 2"/>
          <p:cNvSpPr>
            <a:spLocks noGrp="1" noRot="1" noChangeArrowheads="1"/>
          </p:cNvSpPr>
          <p:nvPr>
            <p:ph type="title"/>
          </p:nvPr>
        </p:nvSpPr>
        <p:spPr/>
        <p:txBody>
          <a:bodyPr/>
          <a:lstStyle/>
          <a:p>
            <a:r>
              <a:rPr lang="en-US"/>
              <a:t>Police Protective Gear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Rot="1" noChangeArrowheads="1"/>
          </p:cNvSpPr>
          <p:nvPr>
            <p:ph idx="1"/>
          </p:nvPr>
        </p:nvSpPr>
        <p:spPr/>
        <p:txBody>
          <a:bodyPr>
            <a:normAutofit/>
          </a:bodyPr>
          <a:lstStyle/>
          <a:p>
            <a:pPr>
              <a:lnSpc>
                <a:spcPct val="80000"/>
              </a:lnSpc>
            </a:pPr>
            <a:r>
              <a:rPr lang="en-US" sz="2000"/>
              <a:t>More than 3,000 police officers' lives have been saved by body armor since the mid-1970s when the National Institute of Justice (NIJ) began testing and developing body armor and performance standards for ballistic and stab resistance.</a:t>
            </a:r>
          </a:p>
          <a:p>
            <a:pPr>
              <a:lnSpc>
                <a:spcPct val="80000"/>
              </a:lnSpc>
              <a:buFont typeface="Wingdings" pitchFamily="2" charset="2"/>
              <a:buNone/>
            </a:pPr>
            <a:endParaRPr lang="en-US" sz="2000"/>
          </a:p>
          <a:p>
            <a:pPr>
              <a:lnSpc>
                <a:spcPct val="80000"/>
              </a:lnSpc>
            </a:pPr>
            <a:r>
              <a:rPr lang="en-US" sz="2000"/>
              <a:t>Unfortunately, there is no such thing as bulletproof armor.</a:t>
            </a:r>
          </a:p>
          <a:p>
            <a:pPr>
              <a:lnSpc>
                <a:spcPct val="80000"/>
              </a:lnSpc>
            </a:pPr>
            <a:r>
              <a:rPr lang="en-US" sz="2000"/>
              <a:t> Body armor can provide protection against a significant number of types of handgun ammunition, but law enforcement personnel must keep in mind that armor is categorized and rated for different threat levels. </a:t>
            </a:r>
          </a:p>
          <a:p>
            <a:pPr>
              <a:lnSpc>
                <a:spcPct val="80000"/>
              </a:lnSpc>
            </a:pPr>
            <a:r>
              <a:rPr lang="en-US" sz="2000"/>
              <a:t>Additional protection should be worn for SWAT team operations, hostage rescues, or Special Operations assignments, when officers may be exposed to a weapon threat greater than the protection provided by regular duty armor.</a:t>
            </a:r>
          </a:p>
        </p:txBody>
      </p:sp>
      <p:sp>
        <p:nvSpPr>
          <p:cNvPr id="31746" name="Rectangle 2"/>
          <p:cNvSpPr>
            <a:spLocks noGrp="1" noRot="1" noChangeArrowheads="1"/>
          </p:cNvSpPr>
          <p:nvPr>
            <p:ph type="title"/>
          </p:nvPr>
        </p:nvSpPr>
        <p:spPr/>
        <p:txBody>
          <a:bodyPr>
            <a:normAutofit fontScale="90000"/>
          </a:bodyPr>
          <a:lstStyle/>
          <a:p>
            <a:r>
              <a:rPr lang="en-US"/>
              <a:t>Body Armor: Evidence of Effectiveness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Rot="1" noChangeArrowheads="1"/>
          </p:cNvSpPr>
          <p:nvPr>
            <p:ph idx="1"/>
          </p:nvPr>
        </p:nvSpPr>
        <p:spPr/>
        <p:txBody>
          <a:bodyPr>
            <a:normAutofit/>
          </a:bodyPr>
          <a:lstStyle/>
          <a:p>
            <a:pPr>
              <a:lnSpc>
                <a:spcPct val="80000"/>
              </a:lnSpc>
              <a:buFont typeface="Wingdings" pitchFamily="2" charset="2"/>
              <a:buNone/>
            </a:pPr>
            <a:r>
              <a:rPr lang="en-US" sz="2800"/>
              <a:t>   Today's cruisers are equipped with digital radios, GPS units, computers, radars, lights, sirens, etc.</a:t>
            </a:r>
          </a:p>
          <a:p>
            <a:pPr>
              <a:lnSpc>
                <a:spcPct val="80000"/>
              </a:lnSpc>
            </a:pPr>
            <a:r>
              <a:rPr lang="en-US" sz="2800"/>
              <a:t> Dispatch centers have become computerized, and officers on the beat and in offices access a variety of databases on a daily basis. </a:t>
            </a:r>
          </a:p>
          <a:p>
            <a:pPr>
              <a:lnSpc>
                <a:spcPct val="80000"/>
              </a:lnSpc>
            </a:pPr>
            <a:r>
              <a:rPr lang="en-US" sz="2800"/>
              <a:t>However, these devices are most often not designed to become a part of a system of multiple devices manufactured by different companies--in other words they are not designed with integration in mind. </a:t>
            </a:r>
          </a:p>
          <a:p>
            <a:pPr>
              <a:lnSpc>
                <a:spcPct val="80000"/>
              </a:lnSpc>
            </a:pPr>
            <a:endParaRPr lang="en-US" sz="2800"/>
          </a:p>
        </p:txBody>
      </p:sp>
      <p:sp>
        <p:nvSpPr>
          <p:cNvPr id="13314" name="Rectangle 2"/>
          <p:cNvSpPr>
            <a:spLocks noGrp="1" noRot="1" noChangeArrowheads="1"/>
          </p:cNvSpPr>
          <p:nvPr>
            <p:ph type="title"/>
          </p:nvPr>
        </p:nvSpPr>
        <p:spPr/>
        <p:txBody>
          <a:bodyPr/>
          <a:lstStyle/>
          <a:p>
            <a:r>
              <a:rPr lang="en-US"/>
              <a:t>Computers in Police Cars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400" dirty="0" smtClean="0"/>
              <a:t>Changes in Crime Rates </a:t>
            </a:r>
            <a:r>
              <a:rPr lang="en-US" sz="2400" dirty="0"/>
              <a:t>over time:</a:t>
            </a:r>
            <a:br>
              <a:rPr lang="en-US" sz="2400" dirty="0"/>
            </a:br>
            <a:r>
              <a:rPr lang="en-US" sz="2400" dirty="0">
                <a:hlinkClick r:id="rId2"/>
              </a:rPr>
              <a:t>http://www.movoto.com/blog/opinions/crime-maps-over-time</a:t>
            </a:r>
            <a:r>
              <a:rPr lang="en-US" sz="2400" dirty="0" smtClean="0">
                <a:hlinkClick r:id="rId2"/>
              </a:rPr>
              <a:t>/</a:t>
            </a:r>
            <a:r>
              <a:rPr lang="en-US" sz="2400" dirty="0" smtClean="0"/>
              <a:t> </a:t>
            </a:r>
            <a:endParaRPr lang="en-US" sz="2400" dirty="0"/>
          </a:p>
        </p:txBody>
      </p:sp>
      <p:pic>
        <p:nvPicPr>
          <p:cNvPr id="2050" name="Picture 2"/>
          <p:cNvPicPr>
            <a:picLocks noGrp="1" noChangeAspect="1" noChangeArrowheads="1"/>
          </p:cNvPicPr>
          <p:nvPr>
            <p:ph idx="1"/>
          </p:nvPr>
        </p:nvPicPr>
        <p:blipFill>
          <a:blip r:embed="rId3" cstate="print">
            <a:extLst>
              <a:ext uri="{28A0092B-C50C-407E-A947-70E740481C1C}">
                <a14:useLocalDpi xmlns="" xmlns:a14="http://schemas.microsoft.com/office/drawing/2010/main" val="0"/>
              </a:ext>
            </a:extLst>
          </a:blip>
          <a:srcRect/>
          <a:stretch>
            <a:fillRect/>
          </a:stretch>
        </p:blipFill>
        <p:spPr bwMode="auto">
          <a:xfrm>
            <a:off x="1495425" y="1521619"/>
            <a:ext cx="6153150" cy="4445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843089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Rot="1" noChangeArrowheads="1"/>
          </p:cNvSpPr>
          <p:nvPr>
            <p:ph idx="1"/>
          </p:nvPr>
        </p:nvSpPr>
        <p:spPr/>
        <p:txBody>
          <a:bodyPr>
            <a:normAutofit/>
          </a:bodyPr>
          <a:lstStyle/>
          <a:p>
            <a:r>
              <a:rPr lang="en-US" sz="2800">
                <a:hlinkClick r:id="rId2"/>
              </a:rPr>
              <a:t>http://www.project54.unh.edu/overview/about.html</a:t>
            </a:r>
            <a:endParaRPr lang="en-US" sz="2800"/>
          </a:p>
          <a:p>
            <a:r>
              <a:rPr lang="en-US" sz="2800"/>
              <a:t>Project54 system allows officers to interact with equipment such as lights and siren, radar, etc. using speech input and feedback. </a:t>
            </a:r>
          </a:p>
          <a:p>
            <a:r>
              <a:rPr lang="en-US" sz="2800"/>
              <a:t>The Project54 system also integrates police cruisers into state-wide data networks </a:t>
            </a:r>
          </a:p>
        </p:txBody>
      </p:sp>
      <p:sp>
        <p:nvSpPr>
          <p:cNvPr id="15362" name="Rectangle 2"/>
          <p:cNvSpPr>
            <a:spLocks noGrp="1" noRot="1" noChangeArrowheads="1"/>
          </p:cNvSpPr>
          <p:nvPr>
            <p:ph type="title"/>
          </p:nvPr>
        </p:nvSpPr>
        <p:spPr/>
        <p:txBody>
          <a:bodyPr>
            <a:normAutofit fontScale="90000"/>
          </a:bodyPr>
          <a:lstStyle/>
          <a:p>
            <a:r>
              <a:rPr lang="en-US"/>
              <a:t>Project 54: Hands Free Communication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Rot="1" noChangeArrowheads="1"/>
          </p:cNvSpPr>
          <p:nvPr>
            <p:ph idx="1"/>
          </p:nvPr>
        </p:nvSpPr>
        <p:spPr/>
        <p:txBody>
          <a:bodyPr>
            <a:normAutofit/>
          </a:bodyPr>
          <a:lstStyle/>
          <a:p>
            <a:pPr>
              <a:lnSpc>
                <a:spcPct val="80000"/>
              </a:lnSpc>
            </a:pPr>
            <a:r>
              <a:rPr lang="en-US" sz="2800"/>
              <a:t> Patrol officers are the first responders in more and more incidents involving gun use. And all too often, the firearm in question is a rifle. </a:t>
            </a:r>
          </a:p>
          <a:p>
            <a:pPr>
              <a:lnSpc>
                <a:spcPct val="80000"/>
              </a:lnSpc>
            </a:pPr>
            <a:endParaRPr lang="en-US" sz="2800"/>
          </a:p>
          <a:p>
            <a:pPr>
              <a:lnSpc>
                <a:spcPct val="80000"/>
              </a:lnSpc>
            </a:pPr>
            <a:r>
              <a:rPr lang="en-US" sz="2800"/>
              <a:t>PROTECH's Law Enforcement Vehicle Armor (L.E.V.A) system offers NIJ Level III for door panels and bulkheads and Level IIIA protection for door panels, windshields, bulkheads and windows.</a:t>
            </a:r>
          </a:p>
          <a:p>
            <a:pPr>
              <a:lnSpc>
                <a:spcPct val="80000"/>
              </a:lnSpc>
            </a:pPr>
            <a:r>
              <a:rPr lang="en-US" sz="2800"/>
              <a:t>http://www.protecharmored.com/systems/special/leva.asp</a:t>
            </a:r>
          </a:p>
        </p:txBody>
      </p:sp>
      <p:sp>
        <p:nvSpPr>
          <p:cNvPr id="16386" name="Rectangle 2"/>
          <p:cNvSpPr>
            <a:spLocks noGrp="1" noRot="1" noChangeArrowheads="1"/>
          </p:cNvSpPr>
          <p:nvPr>
            <p:ph type="title"/>
          </p:nvPr>
        </p:nvSpPr>
        <p:spPr/>
        <p:txBody>
          <a:bodyPr>
            <a:normAutofit fontScale="90000"/>
          </a:bodyPr>
          <a:lstStyle/>
          <a:p>
            <a:r>
              <a:rPr lang="en-US" sz="4000"/>
              <a:t/>
            </a:r>
            <a:br>
              <a:rPr lang="en-US" sz="4000"/>
            </a:br>
            <a:r>
              <a:rPr lang="en-US" sz="4000" b="0"/>
              <a:t>Law Enforcement Vehicle Armor</a:t>
            </a:r>
            <a:r>
              <a:rPr lang="en-US" sz="4000"/>
              <a:t/>
            </a:r>
            <a:br>
              <a:rPr lang="en-US" sz="4000"/>
            </a:br>
            <a:endParaRPr lang="en-US" sz="40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Rot="1" noChangeArrowheads="1"/>
          </p:cNvSpPr>
          <p:nvPr>
            <p:ph idx="1"/>
          </p:nvPr>
        </p:nvSpPr>
        <p:spPr/>
        <p:txBody>
          <a:bodyPr/>
          <a:lstStyle/>
          <a:p>
            <a:r>
              <a:rPr lang="en-US"/>
              <a:t>Biometrics and Real ID</a:t>
            </a:r>
          </a:p>
          <a:p>
            <a:r>
              <a:rPr lang="en-US"/>
              <a:t>http://www.iqbiometrix.com/</a:t>
            </a:r>
          </a:p>
          <a:p>
            <a:r>
              <a:rPr lang="en-US"/>
              <a:t>DNA as an identification tool</a:t>
            </a:r>
          </a:p>
          <a:p>
            <a:r>
              <a:rPr lang="en-US"/>
              <a:t>Fingerprints: sometimes “old school” works better than “new school”.</a:t>
            </a:r>
          </a:p>
        </p:txBody>
      </p:sp>
      <p:sp>
        <p:nvSpPr>
          <p:cNvPr id="14338" name="Rectangle 2"/>
          <p:cNvSpPr>
            <a:spLocks noGrp="1" noRot="1" noChangeArrowheads="1"/>
          </p:cNvSpPr>
          <p:nvPr>
            <p:ph type="title"/>
          </p:nvPr>
        </p:nvSpPr>
        <p:spPr/>
        <p:txBody>
          <a:bodyPr>
            <a:normAutofit fontScale="90000"/>
          </a:bodyPr>
          <a:lstStyle/>
          <a:p>
            <a:r>
              <a:rPr lang="en-US"/>
              <a:t>Improvements in Offender-Citizen Identification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Rot="1" noChangeArrowheads="1"/>
          </p:cNvSpPr>
          <p:nvPr>
            <p:ph idx="1"/>
          </p:nvPr>
        </p:nvSpPr>
        <p:spPr/>
        <p:txBody>
          <a:bodyPr/>
          <a:lstStyle/>
          <a:p>
            <a:pPr>
              <a:lnSpc>
                <a:spcPct val="90000"/>
              </a:lnSpc>
            </a:pPr>
            <a:r>
              <a:rPr lang="en-US"/>
              <a:t>Issues to consider: </a:t>
            </a:r>
          </a:p>
          <a:p>
            <a:pPr>
              <a:lnSpc>
                <a:spcPct val="90000"/>
              </a:lnSpc>
            </a:pPr>
            <a:r>
              <a:rPr lang="en-US"/>
              <a:t>(1)Research on the reliability of the technology? </a:t>
            </a:r>
          </a:p>
          <a:p>
            <a:pPr>
              <a:lnSpc>
                <a:spcPct val="90000"/>
              </a:lnSpc>
            </a:pPr>
            <a:r>
              <a:rPr lang="en-US"/>
              <a:t>(2)Training on the use of technology? </a:t>
            </a:r>
          </a:p>
          <a:p>
            <a:pPr>
              <a:lnSpc>
                <a:spcPct val="90000"/>
              </a:lnSpc>
            </a:pPr>
            <a:r>
              <a:rPr lang="en-US"/>
              <a:t>(3) Research on the impact of the technology on key outcome measures?</a:t>
            </a:r>
          </a:p>
          <a:p>
            <a:pPr>
              <a:lnSpc>
                <a:spcPct val="90000"/>
              </a:lnSpc>
            </a:pPr>
            <a:r>
              <a:rPr lang="en-US"/>
              <a:t>(4) Cost effectiveness of technology acquisition?</a:t>
            </a:r>
          </a:p>
        </p:txBody>
      </p:sp>
      <p:sp>
        <p:nvSpPr>
          <p:cNvPr id="22530" name="Rectangle 2"/>
          <p:cNvSpPr>
            <a:spLocks noGrp="1" noRot="1" noChangeArrowheads="1"/>
          </p:cNvSpPr>
          <p:nvPr>
            <p:ph type="title"/>
          </p:nvPr>
        </p:nvSpPr>
        <p:spPr/>
        <p:txBody>
          <a:bodyPr>
            <a:normAutofit fontScale="90000"/>
          </a:bodyPr>
          <a:lstStyle/>
          <a:p>
            <a:r>
              <a:rPr lang="en-US"/>
              <a:t>Does Hard Technology Work in Policing?</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Rot="1" noChangeArrowheads="1"/>
          </p:cNvSpPr>
          <p:nvPr>
            <p:ph idx="1"/>
          </p:nvPr>
        </p:nvSpPr>
        <p:spPr/>
        <p:txBody>
          <a:bodyPr/>
          <a:lstStyle/>
          <a:p>
            <a:r>
              <a:rPr lang="en-US">
                <a:solidFill>
                  <a:srgbClr val="FF6600"/>
                </a:solidFill>
              </a:rPr>
              <a:t>Gunshot location Systems</a:t>
            </a:r>
            <a:r>
              <a:rPr lang="en-US"/>
              <a:t> can identify gun firing and automatically dispatch both police and emergency vehicles to the location.</a:t>
            </a:r>
          </a:p>
          <a:p>
            <a:r>
              <a:rPr lang="en-US">
                <a:solidFill>
                  <a:srgbClr val="FF6600"/>
                </a:solidFill>
              </a:rPr>
              <a:t>Police-operated CCTV Systems</a:t>
            </a:r>
            <a:r>
              <a:rPr lang="en-US"/>
              <a:t> can be used to monitor targeted locations.</a:t>
            </a:r>
          </a:p>
          <a:p>
            <a:r>
              <a:rPr lang="en-US"/>
              <a:t>Newark New Jersey Police recently spent several million dollars for CCTV .</a:t>
            </a:r>
          </a:p>
        </p:txBody>
      </p:sp>
      <p:sp>
        <p:nvSpPr>
          <p:cNvPr id="35842" name="Rectangle 2"/>
          <p:cNvSpPr>
            <a:spLocks noGrp="1" noRot="1" noChangeArrowheads="1"/>
          </p:cNvSpPr>
          <p:nvPr>
            <p:ph type="title"/>
          </p:nvPr>
        </p:nvSpPr>
        <p:spPr/>
        <p:txBody>
          <a:bodyPr>
            <a:normAutofit fontScale="90000"/>
          </a:bodyPr>
          <a:lstStyle/>
          <a:p>
            <a:r>
              <a:rPr lang="en-US"/>
              <a:t>Other Hard Technology Police Innovations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Rot="1" noChangeArrowheads="1"/>
          </p:cNvSpPr>
          <p:nvPr>
            <p:ph idx="1"/>
          </p:nvPr>
        </p:nvSpPr>
        <p:spPr/>
        <p:txBody>
          <a:bodyPr>
            <a:normAutofit/>
          </a:bodyPr>
          <a:lstStyle/>
          <a:p>
            <a:pPr>
              <a:lnSpc>
                <a:spcPct val="90000"/>
              </a:lnSpc>
            </a:pPr>
            <a:r>
              <a:rPr lang="en-US" sz="2400">
                <a:hlinkClick r:id="rId2" tooltip="More articles about Amnesty International"/>
              </a:rPr>
              <a:t>Amnesty International</a:t>
            </a:r>
            <a:r>
              <a:rPr lang="en-US" sz="2400"/>
              <a:t> said it had tracked more than 300 cases since 2001 in which people died after being shocked by a Taser. And although studies have not shown what role the devices might have played in those deaths, “extreme caution” is in order, said Larry R. Cox, the executive director of Amnesty. </a:t>
            </a:r>
          </a:p>
          <a:p>
            <a:pPr>
              <a:lnSpc>
                <a:spcPct val="90000"/>
              </a:lnSpc>
            </a:pPr>
            <a:r>
              <a:rPr lang="en-US" sz="2400">
                <a:hlinkClick r:id="rId3"/>
              </a:rPr>
              <a:t>http://www.less-lethal.org/docs/66/LessLethalPerformanceBasedAnalysis.pdf</a:t>
            </a:r>
            <a:endParaRPr lang="en-US" sz="2400"/>
          </a:p>
          <a:p>
            <a:pPr>
              <a:lnSpc>
                <a:spcPct val="90000"/>
              </a:lnSpc>
            </a:pPr>
            <a:r>
              <a:rPr lang="en-US" sz="2400"/>
              <a:t>http://www.nytimes.com/2008/06/15/nyregion/15taser.html?pagewanted=1&amp;_r=2&amp;ref=nyregion</a:t>
            </a:r>
          </a:p>
          <a:p>
            <a:pPr>
              <a:lnSpc>
                <a:spcPct val="90000"/>
              </a:lnSpc>
            </a:pPr>
            <a:endParaRPr lang="en-US" sz="2400"/>
          </a:p>
        </p:txBody>
      </p:sp>
      <p:sp>
        <p:nvSpPr>
          <p:cNvPr id="24578" name="Rectangle 2"/>
          <p:cNvSpPr>
            <a:spLocks noGrp="1" noRot="1" noChangeArrowheads="1"/>
          </p:cNvSpPr>
          <p:nvPr>
            <p:ph type="title"/>
          </p:nvPr>
        </p:nvSpPr>
        <p:spPr/>
        <p:txBody>
          <a:bodyPr>
            <a:normAutofit fontScale="90000"/>
          </a:bodyPr>
          <a:lstStyle/>
          <a:p>
            <a:r>
              <a:rPr lang="en-US"/>
              <a:t>Research Evidence: Police Use of Taser Technology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Rot="1" noChangeArrowheads="1"/>
          </p:cNvSpPr>
          <p:nvPr>
            <p:ph idx="1"/>
          </p:nvPr>
        </p:nvSpPr>
        <p:spPr/>
        <p:txBody>
          <a:bodyPr/>
          <a:lstStyle/>
          <a:p>
            <a:r>
              <a:rPr lang="en-US">
                <a:solidFill>
                  <a:srgbClr val="FF6600"/>
                </a:solidFill>
              </a:rPr>
              <a:t>New Guns</a:t>
            </a:r>
            <a:r>
              <a:rPr lang="en-US"/>
              <a:t> designed to improve police performance end up in the hands of offenders.</a:t>
            </a:r>
          </a:p>
          <a:p>
            <a:r>
              <a:rPr lang="en-US">
                <a:solidFill>
                  <a:srgbClr val="FF6600"/>
                </a:solidFill>
              </a:rPr>
              <a:t>Less-than-lethal Force Weaponry</a:t>
            </a:r>
            <a:r>
              <a:rPr lang="en-US"/>
              <a:t> designed to reduce police use of guns/deadly force result in more harm to suspects because it is used in lower level police-citizen encounters.</a:t>
            </a:r>
          </a:p>
        </p:txBody>
      </p:sp>
      <p:sp>
        <p:nvSpPr>
          <p:cNvPr id="32770" name="Rectangle 2"/>
          <p:cNvSpPr>
            <a:spLocks noGrp="1" noRot="1" noChangeArrowheads="1"/>
          </p:cNvSpPr>
          <p:nvPr>
            <p:ph type="title"/>
          </p:nvPr>
        </p:nvSpPr>
        <p:spPr/>
        <p:txBody>
          <a:bodyPr>
            <a:normAutofit fontScale="90000"/>
          </a:bodyPr>
          <a:lstStyle/>
          <a:p>
            <a:r>
              <a:rPr lang="en-US" sz="4000"/>
              <a:t>Unintended Consequences of Hard Technology Innovations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Rot="1" noChangeArrowheads="1"/>
          </p:cNvSpPr>
          <p:nvPr>
            <p:ph idx="1"/>
          </p:nvPr>
        </p:nvSpPr>
        <p:spPr/>
        <p:txBody>
          <a:bodyPr/>
          <a:lstStyle/>
          <a:p>
            <a:r>
              <a:rPr lang="en-US">
                <a:solidFill>
                  <a:srgbClr val="FF6600"/>
                </a:solidFill>
              </a:rPr>
              <a:t>New Patrol Car Technology</a:t>
            </a:r>
            <a:r>
              <a:rPr lang="en-US"/>
              <a:t> will change the nature and extent of police surveillance of the public—in cars and in the community.</a:t>
            </a:r>
          </a:p>
          <a:p>
            <a:r>
              <a:rPr lang="en-US">
                <a:solidFill>
                  <a:srgbClr val="FF6600"/>
                </a:solidFill>
              </a:rPr>
              <a:t>Citizen mistrust</a:t>
            </a:r>
            <a:r>
              <a:rPr lang="en-US"/>
              <a:t> of the police may actually increase if technological interactions replace personal interaction between police and community residents</a:t>
            </a:r>
          </a:p>
        </p:txBody>
      </p:sp>
      <p:sp>
        <p:nvSpPr>
          <p:cNvPr id="33794" name="Rectangle 2"/>
          <p:cNvSpPr>
            <a:spLocks noGrp="1" noRot="1" noChangeArrowheads="1"/>
          </p:cNvSpPr>
          <p:nvPr>
            <p:ph type="title"/>
          </p:nvPr>
        </p:nvSpPr>
        <p:spPr/>
        <p:txBody>
          <a:bodyPr/>
          <a:lstStyle/>
          <a:p>
            <a:r>
              <a:rPr lang="en-US"/>
              <a:t>Unintended Consequences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Rot="1" noChangeArrowheads="1"/>
          </p:cNvSpPr>
          <p:nvPr>
            <p:ph idx="1"/>
          </p:nvPr>
        </p:nvSpPr>
        <p:spPr/>
        <p:txBody>
          <a:bodyPr/>
          <a:lstStyle/>
          <a:p>
            <a:r>
              <a:rPr lang="en-US">
                <a:solidFill>
                  <a:srgbClr val="FF6600"/>
                </a:solidFill>
              </a:rPr>
              <a:t>Evidence of effectiveness</a:t>
            </a:r>
            <a:r>
              <a:rPr lang="en-US"/>
              <a:t> is mixed.</a:t>
            </a:r>
          </a:p>
          <a:p>
            <a:r>
              <a:rPr lang="en-US">
                <a:solidFill>
                  <a:srgbClr val="FF6600"/>
                </a:solidFill>
              </a:rPr>
              <a:t>Cost of new technological innovation</a:t>
            </a:r>
            <a:r>
              <a:rPr lang="en-US"/>
              <a:t> may result in fewer police officers in the community.</a:t>
            </a:r>
          </a:p>
          <a:p>
            <a:r>
              <a:rPr lang="en-US">
                <a:solidFill>
                  <a:srgbClr val="FF6600"/>
                </a:solidFill>
              </a:rPr>
              <a:t>Private Sector Policing</a:t>
            </a:r>
            <a:r>
              <a:rPr lang="en-US"/>
              <a:t> may replace public safety policing in many areas.</a:t>
            </a:r>
          </a:p>
        </p:txBody>
      </p:sp>
      <p:sp>
        <p:nvSpPr>
          <p:cNvPr id="34818" name="Rectangle 2"/>
          <p:cNvSpPr>
            <a:spLocks noGrp="1" noRot="1" noChangeArrowheads="1"/>
          </p:cNvSpPr>
          <p:nvPr>
            <p:ph type="title"/>
          </p:nvPr>
        </p:nvSpPr>
        <p:spPr/>
        <p:txBody>
          <a:bodyPr>
            <a:normAutofit fontScale="90000"/>
          </a:bodyPr>
          <a:lstStyle/>
          <a:p>
            <a:r>
              <a:rPr lang="en-US" sz="4000"/>
              <a:t>People versus Thing Technology: Tipping Points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http://</a:t>
            </a:r>
            <a:r>
              <a:rPr lang="en-US" dirty="0" smtClean="0">
                <a:hlinkClick r:id="rId2"/>
              </a:rPr>
              <a:t>www.npr.org/2015/03/30/395799413/how-many-crimes-do-your-police-clear-now-you-can-find-out</a:t>
            </a:r>
            <a:r>
              <a:rPr lang="en-US" dirty="0" smtClean="0"/>
              <a:t> </a:t>
            </a:r>
          </a:p>
          <a:p>
            <a:pPr marL="109728" indent="0">
              <a:buNone/>
            </a:pPr>
            <a:endParaRPr lang="en-US" dirty="0" smtClean="0"/>
          </a:p>
          <a:p>
            <a:r>
              <a:rPr lang="en-US" dirty="0" smtClean="0"/>
              <a:t>Using the above link, you can look at the clearance rate for any city in the USA</a:t>
            </a:r>
            <a:endParaRPr lang="en-US" dirty="0"/>
          </a:p>
        </p:txBody>
      </p:sp>
      <p:sp>
        <p:nvSpPr>
          <p:cNvPr id="3" name="Title 2"/>
          <p:cNvSpPr>
            <a:spLocks noGrp="1"/>
          </p:cNvSpPr>
          <p:nvPr>
            <p:ph type="title"/>
          </p:nvPr>
        </p:nvSpPr>
        <p:spPr/>
        <p:txBody>
          <a:bodyPr>
            <a:normAutofit fontScale="90000"/>
          </a:bodyPr>
          <a:lstStyle/>
          <a:p>
            <a:r>
              <a:rPr lang="en-US" dirty="0" smtClean="0"/>
              <a:t>Clearance Rates as a Measure of Police Effectiveness</a:t>
            </a:r>
            <a:endParaRPr lang="en-US" dirty="0"/>
          </a:p>
        </p:txBody>
      </p:sp>
    </p:spTree>
    <p:extLst>
      <p:ext uri="{BB962C8B-B14F-4D97-AF65-F5344CB8AC3E}">
        <p14:creationId xmlns="" xmlns:p14="http://schemas.microsoft.com/office/powerpoint/2010/main" val="1588819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 Clearance Rates in 2012</a:t>
            </a:r>
            <a:endParaRPr lang="en-US" dirty="0"/>
          </a:p>
        </p:txBody>
      </p:sp>
      <p:pic>
        <p:nvPicPr>
          <p:cNvPr id="3075" name="Picture 3"/>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828800" y="1828800"/>
            <a:ext cx="5588000" cy="4191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088282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Rot="1" noChangeArrowheads="1"/>
          </p:cNvSpPr>
          <p:nvPr>
            <p:ph idx="1"/>
          </p:nvPr>
        </p:nvSpPr>
        <p:spPr/>
        <p:txBody>
          <a:bodyPr>
            <a:normAutofit/>
          </a:bodyPr>
          <a:lstStyle/>
          <a:p>
            <a:pPr>
              <a:lnSpc>
                <a:spcPct val="80000"/>
              </a:lnSpc>
            </a:pPr>
            <a:r>
              <a:rPr lang="en-US" sz="1800"/>
              <a:t>Among large city police departments, 1990-2000, changes included --</a:t>
            </a:r>
            <a:br>
              <a:rPr lang="en-US" sz="1800"/>
            </a:br>
            <a:endParaRPr lang="en-US" sz="1800"/>
          </a:p>
          <a:p>
            <a:pPr>
              <a:lnSpc>
                <a:spcPct val="80000"/>
              </a:lnSpc>
            </a:pPr>
            <a:r>
              <a:rPr lang="en-US" sz="1800"/>
              <a:t>The number of residents served increased by 10%, resulting in a 7% increase in the number of full-time sworn personnel per 100,000 residents.</a:t>
            </a:r>
            <a:br>
              <a:rPr lang="en-US" sz="1800"/>
            </a:br>
            <a:endParaRPr lang="en-US" sz="1800"/>
          </a:p>
          <a:p>
            <a:pPr>
              <a:lnSpc>
                <a:spcPct val="80000"/>
              </a:lnSpc>
            </a:pPr>
            <a:r>
              <a:rPr lang="en-US" sz="1800"/>
              <a:t>The number of UCR violent crimes decreased 34%, the number of UCR property crimes decreased 31%, and the number of full-time local police officers increased 17%</a:t>
            </a:r>
            <a:br>
              <a:rPr lang="en-US" sz="1800"/>
            </a:br>
            <a:endParaRPr lang="en-US" sz="1800"/>
          </a:p>
          <a:p>
            <a:pPr>
              <a:lnSpc>
                <a:spcPct val="80000"/>
              </a:lnSpc>
            </a:pPr>
            <a:r>
              <a:rPr lang="en-US" sz="1800"/>
              <a:t>The representation of Hispanics among officers increased from 9% to 14% in 2000, blacks from 18% to 20%, and women from 12% to 16%.</a:t>
            </a:r>
            <a:br>
              <a:rPr lang="en-US" sz="1800"/>
            </a:br>
            <a:endParaRPr lang="en-US" sz="1800"/>
          </a:p>
          <a:p>
            <a:pPr>
              <a:lnSpc>
                <a:spcPct val="80000"/>
              </a:lnSpc>
            </a:pPr>
            <a:r>
              <a:rPr lang="en-US" sz="1800"/>
              <a:t>The percent of departments requiring new officers to have at least some college rose from 19% to 37%, and the percent requiring a 2-year or 4-year degree grew from 6% to 14%.</a:t>
            </a:r>
            <a:br>
              <a:rPr lang="en-US" sz="1800"/>
            </a:br>
            <a:endParaRPr lang="en-US" sz="1800"/>
          </a:p>
          <a:p>
            <a:pPr>
              <a:lnSpc>
                <a:spcPct val="80000"/>
              </a:lnSpc>
            </a:pPr>
            <a:endParaRPr lang="en-US" sz="1800"/>
          </a:p>
        </p:txBody>
      </p:sp>
      <p:sp>
        <p:nvSpPr>
          <p:cNvPr id="28674" name="Rectangle 2"/>
          <p:cNvSpPr>
            <a:spLocks noGrp="1" noRot="1" noChangeArrowheads="1"/>
          </p:cNvSpPr>
          <p:nvPr>
            <p:ph type="title"/>
          </p:nvPr>
        </p:nvSpPr>
        <p:spPr/>
        <p:txBody>
          <a:bodyPr>
            <a:normAutofit fontScale="90000"/>
          </a:bodyPr>
          <a:lstStyle/>
          <a:p>
            <a:r>
              <a:rPr lang="en-US" sz="4000" dirty="0"/>
              <a:t>Changes in the Size of Police and in Police </a:t>
            </a:r>
            <a:r>
              <a:rPr lang="en-US" sz="4000" dirty="0" smtClean="0"/>
              <a:t>Personnel Prior to 9/11</a:t>
            </a:r>
            <a:endParaRPr 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Diversity among police officers has increased in the last two decades.</a:t>
            </a:r>
          </a:p>
          <a:p>
            <a:r>
              <a:rPr lang="en-US" dirty="0" smtClean="0"/>
              <a:t>In 2013, 27% of police officers were members of racial or ethnic minority groups, compared to 15% in 1987.</a:t>
            </a:r>
          </a:p>
          <a:p>
            <a:r>
              <a:rPr lang="en-US" dirty="0" smtClean="0"/>
              <a:t> About 130,000 minority local police officers were employed in 2013, an increase of about 78,000 since 1987. Hispanics or Latinos accounted for 60% of the increase since 2007. </a:t>
            </a:r>
          </a:p>
          <a:p>
            <a:r>
              <a:rPr lang="en-US" dirty="0" smtClean="0"/>
              <a:t>An estimated 12% of officers were Hispanic or Latino in 2013, which was more than double the estimated 5% in 1987.</a:t>
            </a:r>
          </a:p>
          <a:p>
            <a:r>
              <a:rPr lang="en-US" dirty="0" smtClean="0"/>
              <a:t> In 2013, 12% of local police officers were black, which was up from about 9% in 1987.</a:t>
            </a:r>
            <a:endParaRPr lang="en-US" dirty="0"/>
          </a:p>
        </p:txBody>
      </p:sp>
      <p:sp>
        <p:nvSpPr>
          <p:cNvPr id="3" name="Title 2"/>
          <p:cNvSpPr>
            <a:spLocks noGrp="1"/>
          </p:cNvSpPr>
          <p:nvPr>
            <p:ph type="title"/>
          </p:nvPr>
        </p:nvSpPr>
        <p:spPr/>
        <p:txBody>
          <a:bodyPr>
            <a:normAutofit fontScale="90000"/>
          </a:bodyPr>
          <a:lstStyle/>
          <a:p>
            <a:r>
              <a:rPr lang="en-US" dirty="0" smtClean="0"/>
              <a:t>  Longer Term Changes in Police personnel: 1987-2013</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An estimated 605,000 full-time employees worked at more than 12,000 local police departments as of January 1, 2013—a 35% increase since 1987. </a:t>
            </a:r>
          </a:p>
          <a:p>
            <a:r>
              <a:rPr lang="en-US" dirty="0" smtClean="0"/>
              <a:t>Of those, about 477,000 were sworn officers with general arrest powers and 128,000 were non=sworn employees.</a:t>
            </a:r>
          </a:p>
          <a:p>
            <a:r>
              <a:rPr lang="en-US" dirty="0" smtClean="0"/>
              <a:t> In addition, about a third of local police departments said they used unpaid reserve or auxiliary </a:t>
            </a:r>
            <a:r>
              <a:rPr lang="en-US" dirty="0" err="1" smtClean="0"/>
              <a:t>officers.Nationwide</a:t>
            </a:r>
            <a:r>
              <a:rPr lang="en-US" dirty="0" smtClean="0"/>
              <a:t>, there were more than 29,000 unpaid officers in 2013.</a:t>
            </a:r>
            <a:endParaRPr lang="en-US" dirty="0"/>
          </a:p>
        </p:txBody>
      </p:sp>
      <p:sp>
        <p:nvSpPr>
          <p:cNvPr id="3" name="Title 2"/>
          <p:cNvSpPr>
            <a:spLocks noGrp="1"/>
          </p:cNvSpPr>
          <p:nvPr>
            <p:ph type="title"/>
          </p:nvPr>
        </p:nvSpPr>
        <p:spPr/>
        <p:txBody>
          <a:bodyPr>
            <a:normAutofit fontScale="90000"/>
          </a:bodyPr>
          <a:lstStyle/>
          <a:p>
            <a:r>
              <a:rPr lang="en-US" dirty="0" smtClean="0"/>
              <a:t>Changes in the Number of Police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In 2013, 32% of local police departments required new officers to have a degree or some college coursework, which was about twice as high as in 1993. </a:t>
            </a:r>
          </a:p>
          <a:p>
            <a:r>
              <a:rPr lang="en-US" dirty="0" smtClean="0"/>
              <a:t>An estimated 23% of local police officers worked for a department that required entry-level officers to have a 2-year college degree in 2013, up from 7% in 2003.</a:t>
            </a:r>
          </a:p>
          <a:p>
            <a:r>
              <a:rPr lang="en-US" dirty="0" smtClean="0"/>
              <a:t>Job prospects in local policing: </a:t>
            </a:r>
            <a:r>
              <a:rPr lang="en-US" dirty="0" smtClean="0">
                <a:hlinkClick r:id="rId2"/>
              </a:rPr>
              <a:t>http://www.thedailysheeple.com/police-departments-across-the-us-cant-find-enough-recruits_092015</a:t>
            </a:r>
            <a:r>
              <a:rPr lang="en-US" dirty="0" smtClean="0"/>
              <a:t> </a:t>
            </a:r>
            <a:endParaRPr lang="en-US" dirty="0"/>
          </a:p>
        </p:txBody>
      </p:sp>
      <p:sp>
        <p:nvSpPr>
          <p:cNvPr id="3" name="Title 2"/>
          <p:cNvSpPr>
            <a:spLocks noGrp="1"/>
          </p:cNvSpPr>
          <p:nvPr>
            <p:ph type="title"/>
          </p:nvPr>
        </p:nvSpPr>
        <p:spPr/>
        <p:txBody>
          <a:bodyPr/>
          <a:lstStyle/>
          <a:p>
            <a:r>
              <a:rPr lang="en-US" dirty="0" smtClean="0"/>
              <a:t>Education and the Police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435</TotalTime>
  <Words>2409</Words>
  <Application>Microsoft Office PowerPoint</Application>
  <PresentationFormat>On-screen Show (4:3)</PresentationFormat>
  <Paragraphs>174</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Concourse</vt:lpstr>
      <vt:lpstr>The Police and New Technology</vt:lpstr>
      <vt:lpstr>Crime Rates and Police Effectiveness: Are they Linked?</vt:lpstr>
      <vt:lpstr>Changes in Crime Rates over time: http://www.movoto.com/blog/opinions/crime-maps-over-time/ </vt:lpstr>
      <vt:lpstr>Clearance Rates as a Measure of Police Effectiveness</vt:lpstr>
      <vt:lpstr> Clearance Rates in 2012</vt:lpstr>
      <vt:lpstr>Changes in the Size of Police and in Police Personnel Prior to 9/11</vt:lpstr>
      <vt:lpstr>  Longer Term Changes in Police personnel: 1987-2013</vt:lpstr>
      <vt:lpstr>Changes in the Number of Police</vt:lpstr>
      <vt:lpstr>Education and the Police</vt:lpstr>
      <vt:lpstr>Changes in Police Organization : Post 9/11</vt:lpstr>
      <vt:lpstr>Department of Homeland Security</vt:lpstr>
      <vt:lpstr>Number of police paramilitary units grow </vt:lpstr>
      <vt:lpstr>The Police and Hard Technology </vt:lpstr>
      <vt:lpstr>Hard Technology Innovations in Policing</vt:lpstr>
      <vt:lpstr>There will always be a faster gun : Aztec Two Step were correct</vt:lpstr>
      <vt:lpstr>Under the Gun : Some Facts to Consider</vt:lpstr>
      <vt:lpstr>Guns and the Police in New York: 1996-2006</vt:lpstr>
      <vt:lpstr>Gun Use By Police in New York City</vt:lpstr>
      <vt:lpstr>Innovations in Weaponry</vt:lpstr>
      <vt:lpstr>New Guns Versus Old Guns</vt:lpstr>
      <vt:lpstr>Less-than-Lethal Force Technology : An Overview</vt:lpstr>
      <vt:lpstr>Tasers: Exent of Use by Police in the United States</vt:lpstr>
      <vt:lpstr>What is a Taser? A Look at NYC</vt:lpstr>
      <vt:lpstr>SA-4 Pepper Ball System</vt:lpstr>
      <vt:lpstr> Snelgrave Commission Report on The Death of Victoria Snelgrave</vt:lpstr>
      <vt:lpstr>FN303: The Less Than Lethal Force Weapon Used by the Boston Police Department</vt:lpstr>
      <vt:lpstr>Police Protective Gear</vt:lpstr>
      <vt:lpstr>Body Armor: Evidence of Effectiveness</vt:lpstr>
      <vt:lpstr>Computers in Police Cars </vt:lpstr>
      <vt:lpstr>Project 54: Hands Free Communication</vt:lpstr>
      <vt:lpstr> Law Enforcement Vehicle Armor </vt:lpstr>
      <vt:lpstr>Improvements in Offender-Citizen Identification </vt:lpstr>
      <vt:lpstr>Does Hard Technology Work in Policing?</vt:lpstr>
      <vt:lpstr>Other Hard Technology Police Innovations</vt:lpstr>
      <vt:lpstr>Research Evidence: Police Use of Taser Technology  </vt:lpstr>
      <vt:lpstr>Unintended Consequences of Hard Technology Innovations</vt:lpstr>
      <vt:lpstr>Unintended Consequences</vt:lpstr>
      <vt:lpstr>People versus Thing Technology: Tipping Points</vt:lpstr>
    </vt:vector>
  </TitlesOfParts>
  <Company>UMass Lowell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Police and New Technology</dc:title>
  <dc:creator>Administrator</dc:creator>
  <cp:lastModifiedBy>Carol</cp:lastModifiedBy>
  <cp:revision>14</cp:revision>
  <dcterms:created xsi:type="dcterms:W3CDTF">2008-10-28T00:13:43Z</dcterms:created>
  <dcterms:modified xsi:type="dcterms:W3CDTF">2015-10-15T14:01:23Z</dcterms:modified>
</cp:coreProperties>
</file>