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2"/>
  </p:notesMasterIdLst>
  <p:sldIdLst>
    <p:sldId id="256" r:id="rId2"/>
    <p:sldId id="257" r:id="rId3"/>
    <p:sldId id="300" r:id="rId4"/>
    <p:sldId id="299" r:id="rId5"/>
    <p:sldId id="301" r:id="rId6"/>
    <p:sldId id="314" r:id="rId7"/>
    <p:sldId id="258" r:id="rId8"/>
    <p:sldId id="290" r:id="rId9"/>
    <p:sldId id="304" r:id="rId10"/>
    <p:sldId id="305" r:id="rId11"/>
    <p:sldId id="306" r:id="rId12"/>
    <p:sldId id="308" r:id="rId13"/>
    <p:sldId id="313" r:id="rId14"/>
    <p:sldId id="310" r:id="rId15"/>
    <p:sldId id="311" r:id="rId16"/>
    <p:sldId id="293" r:id="rId17"/>
    <p:sldId id="315" r:id="rId18"/>
    <p:sldId id="316" r:id="rId19"/>
    <p:sldId id="294" r:id="rId20"/>
    <p:sldId id="302" r:id="rId21"/>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ssertj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FF"/>
    <a:srgbClr val="FFFF00"/>
    <a:srgbClr val="FFB82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89" autoAdjust="0"/>
  </p:normalViewPr>
  <p:slideViewPr>
    <p:cSldViewPr>
      <p:cViewPr>
        <p:scale>
          <a:sx n="50" d="100"/>
          <a:sy n="50" d="100"/>
        </p:scale>
        <p:origin x="-1956"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32E9472-756F-4D3F-8410-9CC5E117F16A}" type="datetimeFigureOut">
              <a:rPr lang="en-US"/>
              <a:pPr>
                <a:defRPr/>
              </a:pPr>
              <a:t>10/29/2011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335A77B-0F63-4426-8991-16054209B61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E766C9-A6C9-4F5A-9F96-A9D1306D435B}"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ABFCF8-5588-4106-9A53-DB90E5B626D9}"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C4F3C6-253E-4431-983E-CC9FB2506CC5}"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94B755-9C23-4A7B-A449-4591D28CECE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7721B7-DAEB-4E16-A8EE-1ED90FD84A5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ED16A3-2860-44D1-B3D5-C718BB62F3A1}"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506F3D-258D-4464-8131-B1F5C7EDDB23}"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D6DB0C-CCD0-4A28-A4EE-369DB79DBF0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E9979F-2CB8-45CE-9846-9265CB92EA3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E66C00-33FD-4A60-B47C-611223B2028F}"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4D60F3-1816-46B3-9BE6-CF2AF0511C2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E00F91-588D-4F9F-9BBD-CFC17313DBA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143090-0EC6-4A88-8018-F8AF560A8EBF}" type="slidenum">
              <a:rPr lang="en-US" smtClean="0"/>
              <a:pPr/>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6C56DD-A55B-4DC2-8990-C9B05BB04C12}"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D52FD1-96E0-4D28-BB90-9E2F5122B4D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91B982-5D82-4BFA-835F-8CDD7192036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BE327E-439E-4C52-8555-3633A6AF6B1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6B1478-B788-4709-939E-B58D5A476B3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AC348F-637F-4BE1-BE72-ECC72B88CB61}"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16480E-E437-47FD-89E3-1E94BD6E931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738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738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B15A65B1-DB43-42C2-BB51-45186A4D25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C261154-100A-4FC2-ADBB-A1D768B81B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D82494E4-CCF9-41B7-823C-84C71D466DD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A0CB3E4C-608C-45EF-811E-7FAE92731A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4DC3B6C5-23BD-441C-80F4-3F28F2979C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4E094D25-6BF4-4100-BC52-0A0188F8CD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8213374F-6144-455B-87BD-401772DA9FB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1E8B1C7C-C98F-44C2-BFA8-D78AB312E5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AAC3F2A3-85DA-4A2C-8138-691B8868F5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68E4EFE8-388F-42B7-99CA-7B1108E09E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475B7853-D7D7-4535-8A70-4739F04DE5D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3800475" y="1789113"/>
            <a:ext cx="5340350" cy="5056187"/>
            <a:chOff x="2394" y="1127"/>
            <a:chExt cx="3364" cy="3185"/>
          </a:xfrm>
        </p:grpSpPr>
        <p:sp>
          <p:nvSpPr>
            <p:cNvPr id="5632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2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2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5633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633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634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5634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4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5635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5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5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5635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5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5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5635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635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5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5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p>
        </p:txBody>
      </p:sp>
      <p:sp>
        <p:nvSpPr>
          <p:cNvPr id="5636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636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DE629E4-DA9E-4B55-B2F9-966A29FB8D0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ailymotion.com/video/x1rlvx_zero-hour-columbine-1_new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dailymotion.com/video/x1rmu1_zero-hour-columbine-3_news" TargetMode="External"/><Relationship Id="rId4" Type="http://schemas.openxmlformats.org/officeDocument/2006/relationships/hyperlink" Target="http://www.dailymotion.com/relevance/search/zero+hour+columbine/video/x1rmms_zero-hour-columbine-2_new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8001000" cy="4876800"/>
          </a:xfrm>
        </p:spPr>
        <p:txBody>
          <a:bodyPr/>
          <a:lstStyle/>
          <a:p>
            <a:pPr eaLnBrk="1" hangingPunct="1"/>
            <a:r>
              <a:rPr lang="en-US" sz="4400" b="1" smtClean="0">
                <a:effectLst/>
              </a:rPr>
              <a:t>Criminal Violence: Patterns, Causes, and Prevention </a:t>
            </a:r>
            <a:r>
              <a:rPr lang="en-US" sz="4000" b="1" smtClean="0">
                <a:effectLst/>
              </a:rPr>
              <a:t> </a:t>
            </a:r>
            <a:br>
              <a:rPr lang="en-US" sz="4000" b="1" smtClean="0">
                <a:effectLst/>
              </a:rPr>
            </a:br>
            <a:r>
              <a:rPr lang="en-US" sz="4800" b="1" smtClean="0"/>
              <a:t/>
            </a:r>
            <a:br>
              <a:rPr lang="en-US" sz="4800" b="1" smtClean="0"/>
            </a:br>
            <a:r>
              <a:rPr lang="en-US" sz="4800" b="1" smtClean="0"/>
              <a:t>Riedel and Welsh, Ch. 10</a:t>
            </a:r>
            <a:br>
              <a:rPr lang="en-US" sz="4800" b="1" smtClean="0"/>
            </a:br>
            <a:r>
              <a:rPr lang="en-US" sz="4800" b="1" smtClean="0"/>
              <a:t/>
            </a:r>
            <a:br>
              <a:rPr lang="en-US" sz="4800" b="1" smtClean="0"/>
            </a:br>
            <a:r>
              <a:rPr lang="en-US" sz="4800" b="1" smtClean="0"/>
              <a:t>“School Violence”</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712787"/>
          </a:xfrm>
        </p:spPr>
        <p:txBody>
          <a:bodyPr/>
          <a:lstStyle/>
          <a:p>
            <a:pPr eaLnBrk="1" hangingPunct="1"/>
            <a:r>
              <a:rPr lang="en-US" sz="2800" b="1" u="sng" smtClean="0">
                <a:solidFill>
                  <a:srgbClr val="FFFF00"/>
                </a:solidFill>
                <a:effectLst/>
              </a:rPr>
              <a:t>School Disciplinary Data</a:t>
            </a:r>
          </a:p>
        </p:txBody>
      </p:sp>
      <p:sp>
        <p:nvSpPr>
          <p:cNvPr id="15363" name="Rectangle 3"/>
          <p:cNvSpPr>
            <a:spLocks noGrp="1" noChangeArrowheads="1"/>
          </p:cNvSpPr>
          <p:nvPr>
            <p:ph type="body" idx="1"/>
          </p:nvPr>
        </p:nvSpPr>
        <p:spPr>
          <a:xfrm>
            <a:off x="457200" y="1066800"/>
            <a:ext cx="8229600" cy="5410200"/>
          </a:xfrm>
        </p:spPr>
        <p:txBody>
          <a:bodyPr/>
          <a:lstStyle/>
          <a:p>
            <a:pPr eaLnBrk="1" hangingPunct="1">
              <a:lnSpc>
                <a:spcPct val="90000"/>
              </a:lnSpc>
            </a:pPr>
            <a:r>
              <a:rPr lang="en-US" smtClean="0">
                <a:effectLst/>
              </a:rPr>
              <a:t>School disciplinary records (</a:t>
            </a:r>
            <a:r>
              <a:rPr lang="en-US" sz="2800" smtClean="0">
                <a:solidFill>
                  <a:srgbClr val="FFFF00"/>
                </a:solidFill>
                <a:effectLst/>
              </a:rPr>
              <a:t>incidents, suspensions, and other disciplinary actions</a:t>
            </a:r>
            <a:r>
              <a:rPr lang="en-US" smtClean="0">
                <a:effectLst/>
              </a:rPr>
              <a:t>) often contain significant errors in teacher reporting and/or administrative recording. </a:t>
            </a:r>
          </a:p>
          <a:p>
            <a:pPr eaLnBrk="1" hangingPunct="1">
              <a:lnSpc>
                <a:spcPct val="90000"/>
              </a:lnSpc>
            </a:pPr>
            <a:r>
              <a:rPr lang="en-US" smtClean="0">
                <a:solidFill>
                  <a:srgbClr val="FFFF00"/>
                </a:solidFill>
                <a:effectLst/>
              </a:rPr>
              <a:t>Disincentives to report</a:t>
            </a:r>
            <a:r>
              <a:rPr lang="en-US" smtClean="0">
                <a:effectLst/>
              </a:rPr>
              <a:t> violent incidents include fear of appearing incompetent, legal liability, and potential loss of local and state political support. </a:t>
            </a:r>
          </a:p>
          <a:p>
            <a:pPr eaLnBrk="1" hangingPunct="1">
              <a:lnSpc>
                <a:spcPct val="90000"/>
              </a:lnSpc>
            </a:pPr>
            <a:r>
              <a:rPr lang="en-US" smtClean="0">
                <a:effectLst/>
              </a:rPr>
              <a:t>Disciplinary records reflect individual teacher, school, and/or district </a:t>
            </a:r>
            <a:r>
              <a:rPr lang="en-US" smtClean="0">
                <a:solidFill>
                  <a:srgbClr val="FFFF00"/>
                </a:solidFill>
                <a:effectLst/>
              </a:rPr>
              <a:t>policies</a:t>
            </a:r>
            <a:r>
              <a:rPr lang="en-US" smtClean="0">
                <a:effectLst/>
              </a:rPr>
              <a:t> in addition to actual rates of incidents.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331787"/>
          </a:xfrm>
        </p:spPr>
        <p:txBody>
          <a:bodyPr/>
          <a:lstStyle/>
          <a:p>
            <a:pPr eaLnBrk="1" hangingPunct="1"/>
            <a:r>
              <a:rPr lang="en-US" sz="2800" b="1" u="sng" smtClean="0">
                <a:effectLst/>
              </a:rPr>
              <a:t>Student/Teacher Victimization Surveys</a:t>
            </a:r>
          </a:p>
        </p:txBody>
      </p:sp>
      <p:sp>
        <p:nvSpPr>
          <p:cNvPr id="112643" name="Rectangle 3"/>
          <p:cNvSpPr>
            <a:spLocks noGrp="1" noChangeArrowheads="1"/>
          </p:cNvSpPr>
          <p:nvPr>
            <p:ph type="body" idx="1"/>
          </p:nvPr>
        </p:nvSpPr>
        <p:spPr>
          <a:xfrm>
            <a:off x="228600" y="685800"/>
            <a:ext cx="8686800" cy="5715000"/>
          </a:xfrm>
        </p:spPr>
        <p:txBody>
          <a:bodyPr/>
          <a:lstStyle/>
          <a:p>
            <a:pPr eaLnBrk="1" hangingPunct="1">
              <a:lnSpc>
                <a:spcPct val="80000"/>
              </a:lnSpc>
            </a:pPr>
            <a:r>
              <a:rPr lang="en-US" sz="2200" b="1" smtClean="0">
                <a:solidFill>
                  <a:srgbClr val="FFFF00"/>
                </a:solidFill>
                <a:effectLst/>
              </a:rPr>
              <a:t>School Crime Supplement (SCS):</a:t>
            </a:r>
            <a:r>
              <a:rPr lang="en-US" sz="2200" b="1" smtClean="0">
                <a:effectLst/>
              </a:rPr>
              <a:t> added to NCVS in 1989.</a:t>
            </a:r>
          </a:p>
          <a:p>
            <a:pPr eaLnBrk="1" hangingPunct="1">
              <a:lnSpc>
                <a:spcPct val="80000"/>
              </a:lnSpc>
            </a:pPr>
            <a:r>
              <a:rPr lang="en-US" sz="2300" b="1" smtClean="0">
                <a:effectLst/>
              </a:rPr>
              <a:t>In 2003, students ages 12–18 were victims of about 1.9 million nonfatal crimes at school, including 1.2 million thefts and </a:t>
            </a:r>
            <a:r>
              <a:rPr lang="en-US" sz="2300" b="1" smtClean="0">
                <a:solidFill>
                  <a:srgbClr val="FFFF00"/>
                </a:solidFill>
                <a:effectLst/>
              </a:rPr>
              <a:t>740,000 violent crimes</a:t>
            </a:r>
            <a:r>
              <a:rPr lang="en-US" sz="2300" b="1" smtClean="0">
                <a:effectLst/>
              </a:rPr>
              <a:t>. </a:t>
            </a:r>
          </a:p>
          <a:p>
            <a:pPr eaLnBrk="1" hangingPunct="1">
              <a:lnSpc>
                <a:spcPct val="80000"/>
              </a:lnSpc>
            </a:pPr>
            <a:r>
              <a:rPr lang="en-US" sz="2300" b="1" smtClean="0">
                <a:effectLst/>
              </a:rPr>
              <a:t>The </a:t>
            </a:r>
            <a:r>
              <a:rPr lang="en-US" sz="2300" b="1" smtClean="0">
                <a:solidFill>
                  <a:srgbClr val="FFFF00"/>
                </a:solidFill>
                <a:effectLst/>
              </a:rPr>
              <a:t>violent crime victimization rate</a:t>
            </a:r>
            <a:r>
              <a:rPr lang="en-US" sz="2300" b="1" smtClean="0">
                <a:effectLst/>
              </a:rPr>
              <a:t> at school declined from 48 violent victimizations per 1,000 students in 1992 to 28 per 1,000 in 2003. </a:t>
            </a:r>
          </a:p>
          <a:p>
            <a:pPr eaLnBrk="1" hangingPunct="1">
              <a:lnSpc>
                <a:spcPct val="80000"/>
              </a:lnSpc>
            </a:pPr>
            <a:r>
              <a:rPr lang="en-US" sz="2300" b="1" smtClean="0">
                <a:effectLst/>
              </a:rPr>
              <a:t>In 2003, </a:t>
            </a:r>
            <a:r>
              <a:rPr lang="en-US" sz="2300" b="1" smtClean="0">
                <a:solidFill>
                  <a:srgbClr val="FFFF00"/>
                </a:solidFill>
                <a:effectLst/>
              </a:rPr>
              <a:t>5%</a:t>
            </a:r>
            <a:r>
              <a:rPr lang="en-US" sz="2300" b="1" smtClean="0">
                <a:effectLst/>
              </a:rPr>
              <a:t> of students aged 12–18 reported being victimized at school during the previous six months: 4% reported theft; only 1% said they were victims of a violent crime. </a:t>
            </a:r>
          </a:p>
          <a:p>
            <a:pPr eaLnBrk="1" hangingPunct="1">
              <a:lnSpc>
                <a:spcPct val="80000"/>
              </a:lnSpc>
            </a:pPr>
            <a:r>
              <a:rPr lang="en-US" sz="2300" b="1" smtClean="0">
                <a:solidFill>
                  <a:srgbClr val="FFFF00"/>
                </a:solidFill>
                <a:effectLst/>
              </a:rPr>
              <a:t>Male students</a:t>
            </a:r>
            <a:r>
              <a:rPr lang="en-US" sz="2300" b="1" smtClean="0">
                <a:effectLst/>
              </a:rPr>
              <a:t> were more likely than female students to report being victims of violent crime at school (2% v. 1%), and students in urban schools were more likely than rural students to report being victims of violent crime (2% v. 1%). </a:t>
            </a:r>
          </a:p>
          <a:p>
            <a:pPr eaLnBrk="1" hangingPunct="1">
              <a:lnSpc>
                <a:spcPct val="80000"/>
              </a:lnSpc>
            </a:pPr>
            <a:r>
              <a:rPr lang="en-US" sz="2300" b="1" smtClean="0">
                <a:effectLst/>
              </a:rPr>
              <a:t>In 2003, 7% of students ages 12–18 reported that they had been </a:t>
            </a:r>
            <a:r>
              <a:rPr lang="en-US" sz="2300" b="1" smtClean="0">
                <a:solidFill>
                  <a:srgbClr val="FFFF00"/>
                </a:solidFill>
                <a:effectLst/>
              </a:rPr>
              <a:t>bullied</a:t>
            </a:r>
            <a:r>
              <a:rPr lang="en-US" sz="2300" b="1" smtClean="0">
                <a:effectLst/>
              </a:rPr>
              <a:t> (picked on or made to do things they did not want to do) at school during the previous 6 months.</a:t>
            </a:r>
            <a:endParaRPr lang="en-US" sz="23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43">
                                            <p:txEl>
                                              <p:pRg st="1" end="1"/>
                                            </p:txEl>
                                          </p:spTgt>
                                        </p:tgtEl>
                                        <p:attrNameLst>
                                          <p:attrName>style.visibility</p:attrName>
                                        </p:attrNameLst>
                                      </p:cBhvr>
                                      <p:to>
                                        <p:strVal val="visible"/>
                                      </p:to>
                                    </p:set>
                                    <p:animEffect transition="in" filter="wipe(left)">
                                      <p:cBhvr>
                                        <p:cTn id="7" dur="500"/>
                                        <p:tgtEl>
                                          <p:spTgt spid="1126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643">
                                            <p:txEl>
                                              <p:pRg st="2" end="2"/>
                                            </p:txEl>
                                          </p:spTgt>
                                        </p:tgtEl>
                                        <p:attrNameLst>
                                          <p:attrName>style.visibility</p:attrName>
                                        </p:attrNameLst>
                                      </p:cBhvr>
                                      <p:to>
                                        <p:strVal val="visible"/>
                                      </p:to>
                                    </p:set>
                                    <p:animEffect transition="in" filter="wipe(left)">
                                      <p:cBhvr>
                                        <p:cTn id="12" dur="500"/>
                                        <p:tgtEl>
                                          <p:spTgt spid="1126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643">
                                            <p:txEl>
                                              <p:pRg st="3" end="3"/>
                                            </p:txEl>
                                          </p:spTgt>
                                        </p:tgtEl>
                                        <p:attrNameLst>
                                          <p:attrName>style.visibility</p:attrName>
                                        </p:attrNameLst>
                                      </p:cBhvr>
                                      <p:to>
                                        <p:strVal val="visible"/>
                                      </p:to>
                                    </p:set>
                                    <p:animEffect transition="in" filter="wipe(left)">
                                      <p:cBhvr>
                                        <p:cTn id="17" dur="500"/>
                                        <p:tgtEl>
                                          <p:spTgt spid="1126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2643">
                                            <p:txEl>
                                              <p:pRg st="4" end="4"/>
                                            </p:txEl>
                                          </p:spTgt>
                                        </p:tgtEl>
                                        <p:attrNameLst>
                                          <p:attrName>style.visibility</p:attrName>
                                        </p:attrNameLst>
                                      </p:cBhvr>
                                      <p:to>
                                        <p:strVal val="visible"/>
                                      </p:to>
                                    </p:set>
                                    <p:animEffect transition="in" filter="wipe(left)">
                                      <p:cBhvr>
                                        <p:cTn id="22" dur="500"/>
                                        <p:tgtEl>
                                          <p:spTgt spid="1126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2643">
                                            <p:txEl>
                                              <p:pRg st="5" end="5"/>
                                            </p:txEl>
                                          </p:spTgt>
                                        </p:tgtEl>
                                        <p:attrNameLst>
                                          <p:attrName>style.visibility</p:attrName>
                                        </p:attrNameLst>
                                      </p:cBhvr>
                                      <p:to>
                                        <p:strVal val="visible"/>
                                      </p:to>
                                    </p:set>
                                    <p:animEffect transition="in" filter="wipe(left)">
                                      <p:cBhvr>
                                        <p:cTn id="27" dur="500"/>
                                        <p:tgtEl>
                                          <p:spTgt spid="1126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712787"/>
          </a:xfrm>
        </p:spPr>
        <p:txBody>
          <a:bodyPr/>
          <a:lstStyle/>
          <a:p>
            <a:pPr eaLnBrk="1" hangingPunct="1"/>
            <a:r>
              <a:rPr lang="en-US" sz="2800" b="1" u="sng" smtClean="0">
                <a:solidFill>
                  <a:srgbClr val="FFFF00"/>
                </a:solidFill>
                <a:effectLst/>
              </a:rPr>
              <a:t>Self-Reported Violence</a:t>
            </a:r>
          </a:p>
        </p:txBody>
      </p:sp>
      <p:sp>
        <p:nvSpPr>
          <p:cNvPr id="114691" name="Rectangle 3"/>
          <p:cNvSpPr>
            <a:spLocks noGrp="1" noChangeArrowheads="1"/>
          </p:cNvSpPr>
          <p:nvPr>
            <p:ph type="body" idx="1"/>
          </p:nvPr>
        </p:nvSpPr>
        <p:spPr>
          <a:xfrm>
            <a:off x="457200" y="1143000"/>
            <a:ext cx="8229600" cy="4987925"/>
          </a:xfrm>
        </p:spPr>
        <p:txBody>
          <a:bodyPr/>
          <a:lstStyle/>
          <a:p>
            <a:pPr eaLnBrk="1" hangingPunct="1">
              <a:defRPr/>
            </a:pPr>
            <a:r>
              <a:rPr lang="en-US" sz="3600" smtClean="0">
                <a:effectLst/>
              </a:rPr>
              <a:t>In 2003, 33% of high school students reported having been </a:t>
            </a:r>
            <a:r>
              <a:rPr lang="en-US" sz="3600" smtClean="0">
                <a:solidFill>
                  <a:srgbClr val="FFFF00"/>
                </a:solidFill>
                <a:effectLst/>
              </a:rPr>
              <a:t>in a fight anywhere</a:t>
            </a:r>
            <a:r>
              <a:rPr lang="en-US" sz="3600" smtClean="0">
                <a:effectLst/>
              </a:rPr>
              <a:t>, and 13% said they had been in a </a:t>
            </a:r>
            <a:r>
              <a:rPr lang="en-US" sz="3600" smtClean="0">
                <a:solidFill>
                  <a:srgbClr val="FFFF00"/>
                </a:solidFill>
                <a:effectLst/>
              </a:rPr>
              <a:t>fight on school property</a:t>
            </a:r>
            <a:r>
              <a:rPr lang="en-US" sz="3600" smtClean="0">
                <a:effectLst/>
              </a:rPr>
              <a:t> during the preceding 12 months.</a:t>
            </a:r>
          </a:p>
          <a:p>
            <a:pPr eaLnBrk="1" hangingPunct="1">
              <a:defRPr/>
            </a:pPr>
            <a:r>
              <a:rPr lang="en-US" sz="3600" smtClean="0">
                <a:effectLst/>
              </a:rPr>
              <a:t>17% of </a:t>
            </a:r>
            <a:r>
              <a:rPr lang="en-US" sz="3600" smtClean="0">
                <a:solidFill>
                  <a:srgbClr val="FFFF00"/>
                </a:solidFill>
                <a:effectLst/>
              </a:rPr>
              <a:t>males </a:t>
            </a:r>
            <a:r>
              <a:rPr lang="en-US" sz="3600" smtClean="0">
                <a:effectLst/>
              </a:rPr>
              <a:t>said they had been in a fight on school property, compared with 8% of </a:t>
            </a:r>
            <a:r>
              <a:rPr lang="en-US" sz="3600" smtClean="0">
                <a:solidFill>
                  <a:srgbClr val="FFFF00"/>
                </a:solidFill>
                <a:effectLst/>
              </a:rPr>
              <a:t>females</a:t>
            </a:r>
            <a:r>
              <a:rPr lang="en-US" sz="3600" smtClean="0">
                <a:effectLst/>
              </a:rPr>
              <a:t>.</a:t>
            </a:r>
            <a:endParaRPr lang="en-US" sz="36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277813"/>
            <a:ext cx="8229600" cy="407987"/>
          </a:xfrm>
        </p:spPr>
        <p:txBody>
          <a:bodyPr/>
          <a:lstStyle/>
          <a:p>
            <a:pPr marL="838200" indent="-838200" eaLnBrk="1" hangingPunct="1">
              <a:defRPr/>
            </a:pPr>
            <a:r>
              <a:rPr lang="en-US" sz="2800" b="1" u="sng" smtClean="0">
                <a:solidFill>
                  <a:srgbClr val="FFB829"/>
                </a:solidFill>
              </a:rPr>
              <a:t>Explanations: </a:t>
            </a:r>
            <a:r>
              <a:rPr lang="en-US" sz="2800" b="1" u="sng" smtClean="0">
                <a:solidFill>
                  <a:srgbClr val="FFB829"/>
                </a:solidFill>
                <a:effectLst/>
              </a:rPr>
              <a:t>Control Theory (Individual)</a:t>
            </a:r>
          </a:p>
        </p:txBody>
      </p:sp>
      <p:sp>
        <p:nvSpPr>
          <p:cNvPr id="119819" name="Text Box 11"/>
          <p:cNvSpPr txBox="1">
            <a:spLocks noChangeArrowheads="1"/>
          </p:cNvSpPr>
          <p:nvPr/>
        </p:nvSpPr>
        <p:spPr bwMode="auto">
          <a:xfrm>
            <a:off x="304800" y="838200"/>
            <a:ext cx="8458200" cy="5632450"/>
          </a:xfrm>
          <a:prstGeom prst="rect">
            <a:avLst/>
          </a:prstGeom>
          <a:noFill/>
          <a:ln w="9525" algn="ctr">
            <a:noFill/>
            <a:miter lim="800000"/>
            <a:headEnd/>
            <a:tailEnd/>
          </a:ln>
        </p:spPr>
        <p:txBody>
          <a:bodyPr>
            <a:spAutoFit/>
          </a:bodyPr>
          <a:lstStyle/>
          <a:p>
            <a:pPr algn="l">
              <a:buFontTx/>
              <a:buChar char="•"/>
            </a:pPr>
            <a:r>
              <a:rPr lang="en-US" sz="2400" b="1"/>
              <a:t>Schools provide a central venue for </a:t>
            </a:r>
            <a:r>
              <a:rPr lang="en-US" sz="2400" b="1">
                <a:solidFill>
                  <a:srgbClr val="FFFF00"/>
                </a:solidFill>
              </a:rPr>
              <a:t>social bonding (or failure</a:t>
            </a:r>
            <a:r>
              <a:rPr lang="en-US" sz="2400" b="1"/>
              <a:t>). </a:t>
            </a:r>
          </a:p>
          <a:p>
            <a:pPr algn="l">
              <a:buFontTx/>
              <a:buChar char="•"/>
            </a:pPr>
            <a:r>
              <a:rPr lang="en-US" sz="2400" b="1"/>
              <a:t>Those with poor academic or interpersonal skills are likely to experience </a:t>
            </a:r>
            <a:r>
              <a:rPr lang="en-US" sz="2400" b="1">
                <a:solidFill>
                  <a:srgbClr val="FFFF00"/>
                </a:solidFill>
              </a:rPr>
              <a:t>failure and alienation</a:t>
            </a:r>
            <a:r>
              <a:rPr lang="en-US" sz="2400" b="1"/>
              <a:t> in school. </a:t>
            </a:r>
          </a:p>
          <a:p>
            <a:pPr lvl="1" algn="l">
              <a:buFontTx/>
              <a:buChar char="•"/>
            </a:pPr>
            <a:r>
              <a:rPr lang="en-US" sz="2200" b="1"/>
              <a:t>They do not become </a:t>
            </a:r>
            <a:r>
              <a:rPr lang="en-US" sz="2200" b="1">
                <a:solidFill>
                  <a:srgbClr val="FFFF00"/>
                </a:solidFill>
              </a:rPr>
              <a:t>attached</a:t>
            </a:r>
            <a:r>
              <a:rPr lang="en-US" sz="2200" b="1"/>
              <a:t> to school because social interaction is unrewarding.</a:t>
            </a:r>
          </a:p>
          <a:p>
            <a:pPr lvl="1" algn="l">
              <a:buFontTx/>
              <a:buChar char="•"/>
            </a:pPr>
            <a:r>
              <a:rPr lang="en-US" sz="2200" b="1"/>
              <a:t>They do not become </a:t>
            </a:r>
            <a:r>
              <a:rPr lang="en-US" sz="2200" b="1">
                <a:solidFill>
                  <a:srgbClr val="FFFF00"/>
                </a:solidFill>
              </a:rPr>
              <a:t>committed</a:t>
            </a:r>
            <a:r>
              <a:rPr lang="en-US" sz="2200" b="1"/>
              <a:t> to educational goals because they view them as unrealistic. </a:t>
            </a:r>
          </a:p>
          <a:p>
            <a:pPr lvl="1" algn="l">
              <a:buFontTx/>
              <a:buChar char="•"/>
            </a:pPr>
            <a:r>
              <a:rPr lang="en-US" sz="2200" b="1"/>
              <a:t>They do not become </a:t>
            </a:r>
            <a:r>
              <a:rPr lang="en-US" sz="2200" b="1">
                <a:solidFill>
                  <a:srgbClr val="FFFF00"/>
                </a:solidFill>
              </a:rPr>
              <a:t>involved</a:t>
            </a:r>
            <a:r>
              <a:rPr lang="en-US" sz="2200" b="1"/>
              <a:t> in conventional social activities either because they are denied access or because meaningful activities are lacking. </a:t>
            </a:r>
          </a:p>
          <a:p>
            <a:pPr lvl="1" algn="l">
              <a:buFontTx/>
              <a:buChar char="•"/>
            </a:pPr>
            <a:r>
              <a:rPr lang="en-US" sz="2200" b="1"/>
              <a:t>They do not come to </a:t>
            </a:r>
            <a:r>
              <a:rPr lang="en-US" sz="2200" b="1">
                <a:solidFill>
                  <a:srgbClr val="FFFF00"/>
                </a:solidFill>
              </a:rPr>
              <a:t>believe in conventional rules</a:t>
            </a:r>
            <a:r>
              <a:rPr lang="en-US" sz="2200" b="1"/>
              <a:t> because they do not perceive meaningful present or future rewards for compliance. </a:t>
            </a:r>
          </a:p>
          <a:p>
            <a:pPr algn="l">
              <a:buFontTx/>
              <a:buChar char="•"/>
            </a:pPr>
            <a:r>
              <a:rPr lang="en-US" sz="2400" b="1"/>
              <a:t>Relationships between bonding and delinquency have been generally supported by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9819">
                                            <p:txEl>
                                              <p:pRg st="0" end="0"/>
                                            </p:txEl>
                                          </p:spTgt>
                                        </p:tgtEl>
                                        <p:attrNameLst>
                                          <p:attrName>style.visibility</p:attrName>
                                        </p:attrNameLst>
                                      </p:cBhvr>
                                      <p:to>
                                        <p:strVal val="visible"/>
                                      </p:to>
                                    </p:set>
                                    <p:anim calcmode="lin" valueType="num">
                                      <p:cBhvr additive="base">
                                        <p:cTn id="7" dur="500" fill="hold"/>
                                        <p:tgtEl>
                                          <p:spTgt spid="119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9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9819">
                                            <p:txEl>
                                              <p:pRg st="1" end="1"/>
                                            </p:txEl>
                                          </p:spTgt>
                                        </p:tgtEl>
                                        <p:attrNameLst>
                                          <p:attrName>style.visibility</p:attrName>
                                        </p:attrNameLst>
                                      </p:cBhvr>
                                      <p:to>
                                        <p:strVal val="visible"/>
                                      </p:to>
                                    </p:set>
                                    <p:anim calcmode="lin" valueType="num">
                                      <p:cBhvr additive="base">
                                        <p:cTn id="13" dur="500" fill="hold"/>
                                        <p:tgtEl>
                                          <p:spTgt spid="119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9819">
                                            <p:txEl>
                                              <p:pRg st="2" end="2"/>
                                            </p:txEl>
                                          </p:spTgt>
                                        </p:tgtEl>
                                        <p:attrNameLst>
                                          <p:attrName>style.visibility</p:attrName>
                                        </p:attrNameLst>
                                      </p:cBhvr>
                                      <p:to>
                                        <p:strVal val="visible"/>
                                      </p:to>
                                    </p:set>
                                    <p:anim calcmode="lin" valueType="num">
                                      <p:cBhvr additive="base">
                                        <p:cTn id="19" dur="500" fill="hold"/>
                                        <p:tgtEl>
                                          <p:spTgt spid="119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9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19819">
                                            <p:txEl>
                                              <p:pRg st="3" end="3"/>
                                            </p:txEl>
                                          </p:spTgt>
                                        </p:tgtEl>
                                        <p:attrNameLst>
                                          <p:attrName>style.visibility</p:attrName>
                                        </p:attrNameLst>
                                      </p:cBhvr>
                                      <p:to>
                                        <p:strVal val="visible"/>
                                      </p:to>
                                    </p:set>
                                    <p:anim calcmode="lin" valueType="num">
                                      <p:cBhvr additive="base">
                                        <p:cTn id="25" dur="500" fill="hold"/>
                                        <p:tgtEl>
                                          <p:spTgt spid="119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98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19819">
                                            <p:txEl>
                                              <p:pRg st="4" end="4"/>
                                            </p:txEl>
                                          </p:spTgt>
                                        </p:tgtEl>
                                        <p:attrNameLst>
                                          <p:attrName>style.visibility</p:attrName>
                                        </p:attrNameLst>
                                      </p:cBhvr>
                                      <p:to>
                                        <p:strVal val="visible"/>
                                      </p:to>
                                    </p:set>
                                    <p:anim calcmode="lin" valueType="num">
                                      <p:cBhvr additive="base">
                                        <p:cTn id="31" dur="500" fill="hold"/>
                                        <p:tgtEl>
                                          <p:spTgt spid="119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98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9819">
                                            <p:txEl>
                                              <p:pRg st="5" end="5"/>
                                            </p:txEl>
                                          </p:spTgt>
                                        </p:tgtEl>
                                        <p:attrNameLst>
                                          <p:attrName>style.visibility</p:attrName>
                                        </p:attrNameLst>
                                      </p:cBhvr>
                                      <p:to>
                                        <p:strVal val="visible"/>
                                      </p:to>
                                    </p:set>
                                    <p:anim calcmode="lin" valueType="num">
                                      <p:cBhvr additive="base">
                                        <p:cTn id="37" dur="500" fill="hold"/>
                                        <p:tgtEl>
                                          <p:spTgt spid="1198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98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19819">
                                            <p:txEl>
                                              <p:pRg st="6" end="6"/>
                                            </p:txEl>
                                          </p:spTgt>
                                        </p:tgtEl>
                                        <p:attrNameLst>
                                          <p:attrName>style.visibility</p:attrName>
                                        </p:attrNameLst>
                                      </p:cBhvr>
                                      <p:to>
                                        <p:strVal val="visible"/>
                                      </p:to>
                                    </p:set>
                                    <p:anim calcmode="lin" valueType="num">
                                      <p:cBhvr additive="base">
                                        <p:cTn id="43" dur="500" fill="hold"/>
                                        <p:tgtEl>
                                          <p:spTgt spid="1198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98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Rectangle 2"/>
          <p:cNvSpPr>
            <a:spLocks noGrp="1" noChangeArrowheads="1"/>
          </p:cNvSpPr>
          <p:nvPr>
            <p:ph type="title"/>
          </p:nvPr>
        </p:nvSpPr>
        <p:spPr>
          <a:xfrm>
            <a:off x="457200" y="277813"/>
            <a:ext cx="8229600" cy="636587"/>
          </a:xfrm>
        </p:spPr>
        <p:txBody>
          <a:bodyPr/>
          <a:lstStyle/>
          <a:p>
            <a:pPr marL="838200" indent="-838200" eaLnBrk="1" hangingPunct="1"/>
            <a:r>
              <a:rPr lang="en-US" sz="2800" b="1" u="sng" smtClean="0">
                <a:solidFill>
                  <a:schemeClr val="accent1"/>
                </a:solidFill>
                <a:effectLst/>
              </a:rPr>
              <a:t>School Climate Theory (Institutional)</a:t>
            </a:r>
          </a:p>
        </p:txBody>
      </p:sp>
      <p:sp>
        <p:nvSpPr>
          <p:cNvPr id="3082" name="Text Box 11"/>
          <p:cNvSpPr txBox="1">
            <a:spLocks noChangeArrowheads="1"/>
          </p:cNvSpPr>
          <p:nvPr/>
        </p:nvSpPr>
        <p:spPr bwMode="auto">
          <a:xfrm>
            <a:off x="990600" y="1295400"/>
            <a:ext cx="7467600" cy="366713"/>
          </a:xfrm>
          <a:prstGeom prst="rect">
            <a:avLst/>
          </a:prstGeom>
          <a:noFill/>
          <a:ln w="9525" algn="ctr">
            <a:noFill/>
            <a:miter lim="800000"/>
            <a:headEnd/>
            <a:tailEnd/>
          </a:ln>
        </p:spPr>
        <p:txBody>
          <a:bodyPr>
            <a:spAutoFit/>
          </a:bodyPr>
          <a:lstStyle/>
          <a:p>
            <a:pPr>
              <a:spcBef>
                <a:spcPct val="50000"/>
              </a:spcBef>
            </a:pPr>
            <a:endParaRPr lang="en-US"/>
          </a:p>
        </p:txBody>
      </p:sp>
      <p:sp>
        <p:nvSpPr>
          <p:cNvPr id="116748" name="Text Box 12"/>
          <p:cNvSpPr txBox="1">
            <a:spLocks noChangeArrowheads="1"/>
          </p:cNvSpPr>
          <p:nvPr/>
        </p:nvSpPr>
        <p:spPr bwMode="auto">
          <a:xfrm>
            <a:off x="304800" y="990600"/>
            <a:ext cx="8610600" cy="4951413"/>
          </a:xfrm>
          <a:prstGeom prst="rect">
            <a:avLst/>
          </a:prstGeom>
          <a:noFill/>
          <a:ln w="9525" algn="ctr">
            <a:noFill/>
            <a:miter lim="800000"/>
            <a:headEnd/>
            <a:tailEnd/>
          </a:ln>
        </p:spPr>
        <p:txBody>
          <a:bodyPr>
            <a:spAutoFit/>
          </a:bodyPr>
          <a:lstStyle/>
          <a:p>
            <a:pPr algn="l">
              <a:buFontTx/>
              <a:buChar char="•"/>
            </a:pPr>
            <a:r>
              <a:rPr lang="en-US" sz="2300" b="1"/>
              <a:t>Schools have their own characteristic “personalities,” just as individuals do. </a:t>
            </a:r>
          </a:p>
          <a:p>
            <a:pPr algn="l">
              <a:buFontTx/>
              <a:buChar char="•"/>
            </a:pPr>
            <a:r>
              <a:rPr lang="en-US" sz="2300" b="1">
                <a:solidFill>
                  <a:srgbClr val="FFFF00"/>
                </a:solidFill>
              </a:rPr>
              <a:t>School climate</a:t>
            </a:r>
            <a:r>
              <a:rPr lang="en-US" sz="2300" b="1"/>
              <a:t> includes communication patterns, norms about what is appropriate behavior, role relationships, and rewards and sanctions.</a:t>
            </a:r>
          </a:p>
          <a:p>
            <a:r>
              <a:rPr lang="en-US" sz="2400" b="1" u="sng">
                <a:solidFill>
                  <a:srgbClr val="FFFF00"/>
                </a:solidFill>
              </a:rPr>
              <a:t>Safe School Study</a:t>
            </a:r>
          </a:p>
          <a:p>
            <a:pPr algn="l"/>
            <a:r>
              <a:rPr lang="en-US" sz="2400" b="1"/>
              <a:t>In schools with the worst discipline problems:</a:t>
            </a:r>
          </a:p>
          <a:p>
            <a:pPr lvl="1" algn="l">
              <a:buFontTx/>
              <a:buChar char="•"/>
            </a:pPr>
            <a:r>
              <a:rPr lang="en-US" sz="2400" b="1"/>
              <a:t> </a:t>
            </a:r>
            <a:r>
              <a:rPr lang="en-US" sz="2200" b="1">
                <a:solidFill>
                  <a:srgbClr val="FFFF00"/>
                </a:solidFill>
              </a:rPr>
              <a:t>Rules </a:t>
            </a:r>
            <a:r>
              <a:rPr lang="en-US" sz="2200" b="1"/>
              <a:t>were unclear, unfair, or inconsistently enforced. </a:t>
            </a:r>
          </a:p>
          <a:p>
            <a:pPr lvl="1" algn="l">
              <a:buFontTx/>
              <a:buChar char="•"/>
            </a:pPr>
            <a:r>
              <a:rPr lang="en-US" sz="2200" b="1"/>
              <a:t> Ambiguous or indirect </a:t>
            </a:r>
            <a:r>
              <a:rPr lang="en-US" sz="2200" b="1">
                <a:solidFill>
                  <a:srgbClr val="FFFF00"/>
                </a:solidFill>
              </a:rPr>
              <a:t>responses</a:t>
            </a:r>
            <a:r>
              <a:rPr lang="en-US" sz="2200" b="1"/>
              <a:t> to student behavior (e.g., lowered grades in response to misconduct) </a:t>
            </a:r>
          </a:p>
          <a:p>
            <a:pPr lvl="1" algn="l">
              <a:buFontTx/>
              <a:buChar char="•"/>
            </a:pPr>
            <a:r>
              <a:rPr lang="en-US" sz="2200" b="1"/>
              <a:t>Teachers and administrators </a:t>
            </a:r>
            <a:r>
              <a:rPr lang="en-US" sz="2200" b="1">
                <a:solidFill>
                  <a:srgbClr val="FFFF00"/>
                </a:solidFill>
              </a:rPr>
              <a:t>did not know the rules or disagreed</a:t>
            </a:r>
            <a:r>
              <a:rPr lang="en-US" sz="2200" b="1"/>
              <a:t> on responses to student misconduct. </a:t>
            </a:r>
          </a:p>
          <a:p>
            <a:pPr lvl="1" algn="l">
              <a:buFontTx/>
              <a:buChar char="•"/>
            </a:pPr>
            <a:r>
              <a:rPr lang="en-US" sz="2200" b="1"/>
              <a:t>Schools </a:t>
            </a:r>
            <a:r>
              <a:rPr lang="en-US" sz="2200" b="1">
                <a:solidFill>
                  <a:srgbClr val="FFFF00"/>
                </a:solidFill>
              </a:rPr>
              <a:t>ignored</a:t>
            </a:r>
            <a:r>
              <a:rPr lang="en-US" sz="2200" b="1"/>
              <a:t> misconduct.</a:t>
            </a:r>
          </a:p>
          <a:p>
            <a:pPr lvl="1" algn="l">
              <a:buFontTx/>
              <a:buChar char="•"/>
            </a:pPr>
            <a:r>
              <a:rPr lang="en-US" sz="2200" b="1"/>
              <a:t>Students did not believe in the </a:t>
            </a:r>
            <a:r>
              <a:rPr lang="en-US" sz="2200" b="1">
                <a:solidFill>
                  <a:srgbClr val="FFFF00"/>
                </a:solidFill>
              </a:rPr>
              <a:t>legitimacy</a:t>
            </a:r>
            <a:r>
              <a:rPr lang="en-US" sz="2200" b="1"/>
              <a:t> of the rules.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116748">
                                            <p:txEl>
                                              <p:pRg st="2" end="2"/>
                                            </p:txEl>
                                          </p:spTgt>
                                        </p:tgtEl>
                                        <p:attrNameLst>
                                          <p:attrName>style.visibility</p:attrName>
                                        </p:attrNameLst>
                                      </p:cBhvr>
                                      <p:to>
                                        <p:strVal val="visible"/>
                                      </p:to>
                                    </p:set>
                                    <p:animEffect transition="in" filter="fade">
                                      <p:cBhvr>
                                        <p:cTn id="7" dur="100"/>
                                        <p:tgtEl>
                                          <p:spTgt spid="116748">
                                            <p:txEl>
                                              <p:pRg st="2" end="2"/>
                                            </p:txEl>
                                          </p:spTgt>
                                        </p:tgtEl>
                                      </p:cBhvr>
                                    </p:animEffect>
                                    <p:anim calcmode="lin" valueType="num">
                                      <p:cBhvr>
                                        <p:cTn id="8" dur="400" fill="hold"/>
                                        <p:tgtEl>
                                          <p:spTgt spid="116748">
                                            <p:txEl>
                                              <p:pRg st="2" end="2"/>
                                            </p:txEl>
                                          </p:spTgt>
                                        </p:tgtEl>
                                        <p:attrNameLst>
                                          <p:attrName>ppt_x</p:attrName>
                                        </p:attrNameLst>
                                      </p:cBhvr>
                                      <p:tavLst>
                                        <p:tav tm="0">
                                          <p:val>
                                            <p:strVal val="#ppt_x"/>
                                          </p:val>
                                        </p:tav>
                                        <p:tav tm="100000">
                                          <p:val>
                                            <p:strVal val="#ppt_x"/>
                                          </p:val>
                                        </p:tav>
                                      </p:tavLst>
                                    </p:anim>
                                    <p:anim calcmode="lin" valueType="num">
                                      <p:cBhvr>
                                        <p:cTn id="9" dur="400" fill="hold"/>
                                        <p:tgtEl>
                                          <p:spTgt spid="116748">
                                            <p:txEl>
                                              <p:pRg st="2" end="2"/>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16748">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16748">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116748">
                                            <p:txEl>
                                              <p:pRg st="3" end="3"/>
                                            </p:txEl>
                                          </p:spTgt>
                                        </p:tgtEl>
                                        <p:attrNameLst>
                                          <p:attrName>style.visibility</p:attrName>
                                        </p:attrNameLst>
                                      </p:cBhvr>
                                      <p:to>
                                        <p:strVal val="visible"/>
                                      </p:to>
                                    </p:set>
                                    <p:animEffect transition="in" filter="fade">
                                      <p:cBhvr>
                                        <p:cTn id="16" dur="100"/>
                                        <p:tgtEl>
                                          <p:spTgt spid="116748">
                                            <p:txEl>
                                              <p:pRg st="3" end="3"/>
                                            </p:txEl>
                                          </p:spTgt>
                                        </p:tgtEl>
                                      </p:cBhvr>
                                    </p:animEffect>
                                    <p:anim calcmode="lin" valueType="num">
                                      <p:cBhvr>
                                        <p:cTn id="17" dur="400" fill="hold"/>
                                        <p:tgtEl>
                                          <p:spTgt spid="116748">
                                            <p:txEl>
                                              <p:pRg st="3" end="3"/>
                                            </p:txEl>
                                          </p:spTgt>
                                        </p:tgtEl>
                                        <p:attrNameLst>
                                          <p:attrName>ppt_x</p:attrName>
                                        </p:attrNameLst>
                                      </p:cBhvr>
                                      <p:tavLst>
                                        <p:tav tm="0">
                                          <p:val>
                                            <p:strVal val="#ppt_x"/>
                                          </p:val>
                                        </p:tav>
                                        <p:tav tm="100000">
                                          <p:val>
                                            <p:strVal val="#ppt_x"/>
                                          </p:val>
                                        </p:tav>
                                      </p:tavLst>
                                    </p:anim>
                                    <p:anim calcmode="lin" valueType="num">
                                      <p:cBhvr>
                                        <p:cTn id="18" dur="400" fill="hold"/>
                                        <p:tgtEl>
                                          <p:spTgt spid="116748">
                                            <p:txEl>
                                              <p:pRg st="3" end="3"/>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16748">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16748">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116748">
                                            <p:txEl>
                                              <p:pRg st="4" end="4"/>
                                            </p:txEl>
                                          </p:spTgt>
                                        </p:tgtEl>
                                        <p:attrNameLst>
                                          <p:attrName>style.visibility</p:attrName>
                                        </p:attrNameLst>
                                      </p:cBhvr>
                                      <p:to>
                                        <p:strVal val="visible"/>
                                      </p:to>
                                    </p:set>
                                    <p:animEffect transition="in" filter="fade">
                                      <p:cBhvr>
                                        <p:cTn id="25" dur="100"/>
                                        <p:tgtEl>
                                          <p:spTgt spid="116748">
                                            <p:txEl>
                                              <p:pRg st="4" end="4"/>
                                            </p:txEl>
                                          </p:spTgt>
                                        </p:tgtEl>
                                      </p:cBhvr>
                                    </p:animEffect>
                                    <p:anim calcmode="lin" valueType="num">
                                      <p:cBhvr>
                                        <p:cTn id="26" dur="400" fill="hold"/>
                                        <p:tgtEl>
                                          <p:spTgt spid="116748">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116748">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16748">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16748">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116748">
                                            <p:txEl>
                                              <p:pRg st="5" end="5"/>
                                            </p:txEl>
                                          </p:spTgt>
                                        </p:tgtEl>
                                        <p:attrNameLst>
                                          <p:attrName>style.visibility</p:attrName>
                                        </p:attrNameLst>
                                      </p:cBhvr>
                                      <p:to>
                                        <p:strVal val="visible"/>
                                      </p:to>
                                    </p:set>
                                    <p:animEffect transition="in" filter="fade">
                                      <p:cBhvr>
                                        <p:cTn id="34" dur="100"/>
                                        <p:tgtEl>
                                          <p:spTgt spid="116748">
                                            <p:txEl>
                                              <p:pRg st="5" end="5"/>
                                            </p:txEl>
                                          </p:spTgt>
                                        </p:tgtEl>
                                      </p:cBhvr>
                                    </p:animEffect>
                                    <p:anim calcmode="lin" valueType="num">
                                      <p:cBhvr>
                                        <p:cTn id="35" dur="400" fill="hold"/>
                                        <p:tgtEl>
                                          <p:spTgt spid="116748">
                                            <p:txEl>
                                              <p:pRg st="5" end="5"/>
                                            </p:txEl>
                                          </p:spTgt>
                                        </p:tgtEl>
                                        <p:attrNameLst>
                                          <p:attrName>ppt_x</p:attrName>
                                        </p:attrNameLst>
                                      </p:cBhvr>
                                      <p:tavLst>
                                        <p:tav tm="0">
                                          <p:val>
                                            <p:strVal val="#ppt_x"/>
                                          </p:val>
                                        </p:tav>
                                        <p:tav tm="100000">
                                          <p:val>
                                            <p:strVal val="#ppt_x"/>
                                          </p:val>
                                        </p:tav>
                                      </p:tavLst>
                                    </p:anim>
                                    <p:anim calcmode="lin" valueType="num">
                                      <p:cBhvr>
                                        <p:cTn id="36" dur="400" fill="hold"/>
                                        <p:tgtEl>
                                          <p:spTgt spid="116748">
                                            <p:txEl>
                                              <p:pRg st="5" end="5"/>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16748">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16748">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nodeType="clickEffect">
                                  <p:stCondLst>
                                    <p:cond delay="0"/>
                                  </p:stCondLst>
                                  <p:childTnLst>
                                    <p:set>
                                      <p:cBhvr>
                                        <p:cTn id="42" dur="1" fill="hold">
                                          <p:stCondLst>
                                            <p:cond delay="0"/>
                                          </p:stCondLst>
                                        </p:cTn>
                                        <p:tgtEl>
                                          <p:spTgt spid="116748">
                                            <p:txEl>
                                              <p:pRg st="6" end="6"/>
                                            </p:txEl>
                                          </p:spTgt>
                                        </p:tgtEl>
                                        <p:attrNameLst>
                                          <p:attrName>style.visibility</p:attrName>
                                        </p:attrNameLst>
                                      </p:cBhvr>
                                      <p:to>
                                        <p:strVal val="visible"/>
                                      </p:to>
                                    </p:set>
                                    <p:animEffect transition="in" filter="fade">
                                      <p:cBhvr>
                                        <p:cTn id="43" dur="100"/>
                                        <p:tgtEl>
                                          <p:spTgt spid="116748">
                                            <p:txEl>
                                              <p:pRg st="6" end="6"/>
                                            </p:txEl>
                                          </p:spTgt>
                                        </p:tgtEl>
                                      </p:cBhvr>
                                    </p:animEffect>
                                    <p:anim calcmode="lin" valueType="num">
                                      <p:cBhvr>
                                        <p:cTn id="44" dur="400" fill="hold"/>
                                        <p:tgtEl>
                                          <p:spTgt spid="116748">
                                            <p:txEl>
                                              <p:pRg st="6" end="6"/>
                                            </p:txEl>
                                          </p:spTgt>
                                        </p:tgtEl>
                                        <p:attrNameLst>
                                          <p:attrName>ppt_x</p:attrName>
                                        </p:attrNameLst>
                                      </p:cBhvr>
                                      <p:tavLst>
                                        <p:tav tm="0">
                                          <p:val>
                                            <p:strVal val="#ppt_x"/>
                                          </p:val>
                                        </p:tav>
                                        <p:tav tm="100000">
                                          <p:val>
                                            <p:strVal val="#ppt_x"/>
                                          </p:val>
                                        </p:tav>
                                      </p:tavLst>
                                    </p:anim>
                                    <p:anim calcmode="lin" valueType="num">
                                      <p:cBhvr>
                                        <p:cTn id="45" dur="400" fill="hold"/>
                                        <p:tgtEl>
                                          <p:spTgt spid="116748">
                                            <p:txEl>
                                              <p:pRg st="6" end="6"/>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116748">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116748">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nodeType="clickEffect">
                                  <p:stCondLst>
                                    <p:cond delay="0"/>
                                  </p:stCondLst>
                                  <p:childTnLst>
                                    <p:set>
                                      <p:cBhvr>
                                        <p:cTn id="51" dur="1" fill="hold">
                                          <p:stCondLst>
                                            <p:cond delay="0"/>
                                          </p:stCondLst>
                                        </p:cTn>
                                        <p:tgtEl>
                                          <p:spTgt spid="116748">
                                            <p:txEl>
                                              <p:pRg st="7" end="7"/>
                                            </p:txEl>
                                          </p:spTgt>
                                        </p:tgtEl>
                                        <p:attrNameLst>
                                          <p:attrName>style.visibility</p:attrName>
                                        </p:attrNameLst>
                                      </p:cBhvr>
                                      <p:to>
                                        <p:strVal val="visible"/>
                                      </p:to>
                                    </p:set>
                                    <p:animEffect transition="in" filter="fade">
                                      <p:cBhvr>
                                        <p:cTn id="52" dur="100"/>
                                        <p:tgtEl>
                                          <p:spTgt spid="116748">
                                            <p:txEl>
                                              <p:pRg st="7" end="7"/>
                                            </p:txEl>
                                          </p:spTgt>
                                        </p:tgtEl>
                                      </p:cBhvr>
                                    </p:animEffect>
                                    <p:anim calcmode="lin" valueType="num">
                                      <p:cBhvr>
                                        <p:cTn id="53" dur="400" fill="hold"/>
                                        <p:tgtEl>
                                          <p:spTgt spid="116748">
                                            <p:txEl>
                                              <p:pRg st="7" end="7"/>
                                            </p:txEl>
                                          </p:spTgt>
                                        </p:tgtEl>
                                        <p:attrNameLst>
                                          <p:attrName>ppt_x</p:attrName>
                                        </p:attrNameLst>
                                      </p:cBhvr>
                                      <p:tavLst>
                                        <p:tav tm="0">
                                          <p:val>
                                            <p:strVal val="#ppt_x"/>
                                          </p:val>
                                        </p:tav>
                                        <p:tav tm="100000">
                                          <p:val>
                                            <p:strVal val="#ppt_x"/>
                                          </p:val>
                                        </p:tav>
                                      </p:tavLst>
                                    </p:anim>
                                    <p:anim calcmode="lin" valueType="num">
                                      <p:cBhvr>
                                        <p:cTn id="54" dur="400" fill="hold"/>
                                        <p:tgtEl>
                                          <p:spTgt spid="116748">
                                            <p:txEl>
                                              <p:pRg st="7" end="7"/>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116748">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116748">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nodeType="clickEffect">
                                  <p:stCondLst>
                                    <p:cond delay="0"/>
                                  </p:stCondLst>
                                  <p:childTnLst>
                                    <p:set>
                                      <p:cBhvr>
                                        <p:cTn id="60" dur="1" fill="hold">
                                          <p:stCondLst>
                                            <p:cond delay="0"/>
                                          </p:stCondLst>
                                        </p:cTn>
                                        <p:tgtEl>
                                          <p:spTgt spid="116748">
                                            <p:txEl>
                                              <p:pRg st="8" end="8"/>
                                            </p:txEl>
                                          </p:spTgt>
                                        </p:tgtEl>
                                        <p:attrNameLst>
                                          <p:attrName>style.visibility</p:attrName>
                                        </p:attrNameLst>
                                      </p:cBhvr>
                                      <p:to>
                                        <p:strVal val="visible"/>
                                      </p:to>
                                    </p:set>
                                    <p:animEffect transition="in" filter="fade">
                                      <p:cBhvr>
                                        <p:cTn id="61" dur="100"/>
                                        <p:tgtEl>
                                          <p:spTgt spid="116748">
                                            <p:txEl>
                                              <p:pRg st="8" end="8"/>
                                            </p:txEl>
                                          </p:spTgt>
                                        </p:tgtEl>
                                      </p:cBhvr>
                                    </p:animEffect>
                                    <p:anim calcmode="lin" valueType="num">
                                      <p:cBhvr>
                                        <p:cTn id="62" dur="400" fill="hold"/>
                                        <p:tgtEl>
                                          <p:spTgt spid="116748">
                                            <p:txEl>
                                              <p:pRg st="8" end="8"/>
                                            </p:txEl>
                                          </p:spTgt>
                                        </p:tgtEl>
                                        <p:attrNameLst>
                                          <p:attrName>ppt_x</p:attrName>
                                        </p:attrNameLst>
                                      </p:cBhvr>
                                      <p:tavLst>
                                        <p:tav tm="0">
                                          <p:val>
                                            <p:strVal val="#ppt_x"/>
                                          </p:val>
                                        </p:tav>
                                        <p:tav tm="100000">
                                          <p:val>
                                            <p:strVal val="#ppt_x"/>
                                          </p:val>
                                        </p:tav>
                                      </p:tavLst>
                                    </p:anim>
                                    <p:anim calcmode="lin" valueType="num">
                                      <p:cBhvr>
                                        <p:cTn id="63" dur="400" fill="hold"/>
                                        <p:tgtEl>
                                          <p:spTgt spid="116748">
                                            <p:txEl>
                                              <p:pRg st="8" end="8"/>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116748">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116748">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77813"/>
            <a:ext cx="8229600" cy="484187"/>
          </a:xfrm>
        </p:spPr>
        <p:txBody>
          <a:bodyPr/>
          <a:lstStyle/>
          <a:p>
            <a:pPr eaLnBrk="1" hangingPunct="1">
              <a:defRPr/>
            </a:pPr>
            <a:r>
              <a:rPr lang="en-US" sz="3600" b="1" u="sng" smtClean="0">
                <a:solidFill>
                  <a:schemeClr val="accent1"/>
                </a:solidFill>
              </a:rPr>
              <a:t>Social Disorganization Theory</a:t>
            </a:r>
          </a:p>
        </p:txBody>
      </p:sp>
      <p:sp>
        <p:nvSpPr>
          <p:cNvPr id="117763" name="Rectangle 3"/>
          <p:cNvSpPr>
            <a:spLocks noGrp="1" noChangeArrowheads="1"/>
          </p:cNvSpPr>
          <p:nvPr>
            <p:ph type="body" idx="1"/>
          </p:nvPr>
        </p:nvSpPr>
        <p:spPr>
          <a:xfrm>
            <a:off x="457200" y="914400"/>
            <a:ext cx="8458200" cy="5715000"/>
          </a:xfrm>
        </p:spPr>
        <p:txBody>
          <a:bodyPr/>
          <a:lstStyle/>
          <a:p>
            <a:pPr eaLnBrk="1" hangingPunct="1">
              <a:lnSpc>
                <a:spcPct val="80000"/>
              </a:lnSpc>
            </a:pPr>
            <a:r>
              <a:rPr lang="en-US" sz="2400" b="1" smtClean="0">
                <a:effectLst/>
              </a:rPr>
              <a:t>Crime rates vary with the capacity of a community to control the behavior of its members. </a:t>
            </a:r>
          </a:p>
          <a:p>
            <a:pPr eaLnBrk="1" hangingPunct="1">
              <a:lnSpc>
                <a:spcPct val="80000"/>
              </a:lnSpc>
            </a:pPr>
            <a:r>
              <a:rPr lang="en-US" sz="2400" b="1" smtClean="0">
                <a:effectLst/>
              </a:rPr>
              <a:t>Community characteristics related to violence include:</a:t>
            </a:r>
          </a:p>
          <a:p>
            <a:pPr lvl="1" eaLnBrk="1" hangingPunct="1">
              <a:lnSpc>
                <a:spcPct val="80000"/>
              </a:lnSpc>
            </a:pPr>
            <a:r>
              <a:rPr lang="en-US" sz="2400" b="1" smtClean="0">
                <a:effectLst/>
              </a:rPr>
              <a:t>High concentrations of </a:t>
            </a:r>
            <a:r>
              <a:rPr lang="en-US" sz="2400" b="1" smtClean="0">
                <a:solidFill>
                  <a:srgbClr val="FFFF00"/>
                </a:solidFill>
                <a:effectLst/>
              </a:rPr>
              <a:t>poverty</a:t>
            </a:r>
            <a:endParaRPr lang="en-US" sz="2400" b="1" smtClean="0">
              <a:effectLst/>
            </a:endParaRPr>
          </a:p>
          <a:p>
            <a:pPr lvl="1" eaLnBrk="1" hangingPunct="1">
              <a:lnSpc>
                <a:spcPct val="80000"/>
              </a:lnSpc>
            </a:pPr>
            <a:r>
              <a:rPr lang="en-US" sz="2400" b="1" smtClean="0">
                <a:effectLst/>
              </a:rPr>
              <a:t>High </a:t>
            </a:r>
            <a:r>
              <a:rPr lang="en-US" sz="2400" b="1" smtClean="0">
                <a:solidFill>
                  <a:srgbClr val="FFFF00"/>
                </a:solidFill>
                <a:effectLst/>
              </a:rPr>
              <a:t>residential mobility</a:t>
            </a:r>
            <a:r>
              <a:rPr lang="en-US" sz="2400" b="1" smtClean="0">
                <a:effectLst/>
              </a:rPr>
              <a:t> and population turnover</a:t>
            </a:r>
          </a:p>
          <a:p>
            <a:pPr lvl="1" eaLnBrk="1" hangingPunct="1">
              <a:lnSpc>
                <a:spcPct val="80000"/>
              </a:lnSpc>
            </a:pPr>
            <a:r>
              <a:rPr lang="en-US" sz="2400" b="1" smtClean="0">
                <a:effectLst/>
              </a:rPr>
              <a:t>High rates of </a:t>
            </a:r>
            <a:r>
              <a:rPr lang="en-US" sz="2400" b="1" smtClean="0">
                <a:solidFill>
                  <a:srgbClr val="FFFF00"/>
                </a:solidFill>
                <a:effectLst/>
              </a:rPr>
              <a:t>family disruption</a:t>
            </a:r>
            <a:endParaRPr lang="en-US" sz="2400" b="1" smtClean="0">
              <a:effectLst/>
            </a:endParaRPr>
          </a:p>
          <a:p>
            <a:pPr lvl="1" eaLnBrk="1" hangingPunct="1">
              <a:lnSpc>
                <a:spcPct val="80000"/>
              </a:lnSpc>
            </a:pPr>
            <a:r>
              <a:rPr lang="en-US" sz="2400" b="1" smtClean="0">
                <a:solidFill>
                  <a:srgbClr val="FFFF00"/>
                </a:solidFill>
                <a:effectLst/>
              </a:rPr>
              <a:t>High density in housing</a:t>
            </a:r>
            <a:r>
              <a:rPr lang="en-US" sz="2400" b="1" smtClean="0">
                <a:effectLst/>
              </a:rPr>
              <a:t> and population</a:t>
            </a:r>
          </a:p>
          <a:p>
            <a:pPr lvl="1" eaLnBrk="1" hangingPunct="1">
              <a:lnSpc>
                <a:spcPct val="80000"/>
              </a:lnSpc>
            </a:pPr>
            <a:r>
              <a:rPr lang="en-US" sz="2400" b="1" smtClean="0">
                <a:solidFill>
                  <a:srgbClr val="FFFF00"/>
                </a:solidFill>
                <a:effectLst/>
              </a:rPr>
              <a:t>Weak local social organization</a:t>
            </a:r>
            <a:r>
              <a:rPr lang="en-US" sz="2400" b="1" smtClean="0">
                <a:effectLst/>
              </a:rPr>
              <a:t> (collective efficacy) -- low density of friends and acquaintances, few social resources, weak intergenerational ties in families and communities, weak control of street corner groups, low participation in community events and activities, and opportunities associated with violence.</a:t>
            </a:r>
            <a:endParaRPr 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anim calcmode="lin" valueType="num">
                                      <p:cBhvr additive="base">
                                        <p:cTn id="7" dur="500" fill="hold"/>
                                        <p:tgtEl>
                                          <p:spTgt spid="1177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77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7763">
                                            <p:txEl>
                                              <p:pRg st="2" end="2"/>
                                            </p:txEl>
                                          </p:spTgt>
                                        </p:tgtEl>
                                        <p:attrNameLst>
                                          <p:attrName>style.visibility</p:attrName>
                                        </p:attrNameLst>
                                      </p:cBhvr>
                                      <p:to>
                                        <p:strVal val="visible"/>
                                      </p:to>
                                    </p:set>
                                    <p:anim calcmode="lin" valueType="num">
                                      <p:cBhvr additive="base">
                                        <p:cTn id="13" dur="500" fill="hold"/>
                                        <p:tgtEl>
                                          <p:spTgt spid="1177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77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7763">
                                            <p:txEl>
                                              <p:pRg st="3" end="3"/>
                                            </p:txEl>
                                          </p:spTgt>
                                        </p:tgtEl>
                                        <p:attrNameLst>
                                          <p:attrName>style.visibility</p:attrName>
                                        </p:attrNameLst>
                                      </p:cBhvr>
                                      <p:to>
                                        <p:strVal val="visible"/>
                                      </p:to>
                                    </p:set>
                                    <p:anim calcmode="lin" valueType="num">
                                      <p:cBhvr additive="base">
                                        <p:cTn id="19" dur="500" fill="hold"/>
                                        <p:tgtEl>
                                          <p:spTgt spid="1177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77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17763">
                                            <p:txEl>
                                              <p:pRg st="4" end="4"/>
                                            </p:txEl>
                                          </p:spTgt>
                                        </p:tgtEl>
                                        <p:attrNameLst>
                                          <p:attrName>style.visibility</p:attrName>
                                        </p:attrNameLst>
                                      </p:cBhvr>
                                      <p:to>
                                        <p:strVal val="visible"/>
                                      </p:to>
                                    </p:set>
                                    <p:anim calcmode="lin" valueType="num">
                                      <p:cBhvr additive="base">
                                        <p:cTn id="25" dur="500" fill="hold"/>
                                        <p:tgtEl>
                                          <p:spTgt spid="1177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77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17763">
                                            <p:txEl>
                                              <p:pRg st="5" end="5"/>
                                            </p:txEl>
                                          </p:spTgt>
                                        </p:tgtEl>
                                        <p:attrNameLst>
                                          <p:attrName>style.visibility</p:attrName>
                                        </p:attrNameLst>
                                      </p:cBhvr>
                                      <p:to>
                                        <p:strVal val="visible"/>
                                      </p:to>
                                    </p:set>
                                    <p:anim calcmode="lin" valueType="num">
                                      <p:cBhvr additive="base">
                                        <p:cTn id="31" dur="500" fill="hold"/>
                                        <p:tgtEl>
                                          <p:spTgt spid="1177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77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7763">
                                            <p:txEl>
                                              <p:pRg st="6" end="6"/>
                                            </p:txEl>
                                          </p:spTgt>
                                        </p:tgtEl>
                                        <p:attrNameLst>
                                          <p:attrName>style.visibility</p:attrName>
                                        </p:attrNameLst>
                                      </p:cBhvr>
                                      <p:to>
                                        <p:strVal val="visible"/>
                                      </p:to>
                                    </p:set>
                                    <p:anim calcmode="lin" valueType="num">
                                      <p:cBhvr additive="base">
                                        <p:cTn id="37" dur="500" fill="hold"/>
                                        <p:tgtEl>
                                          <p:spTgt spid="1177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77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331787"/>
          </a:xfrm>
        </p:spPr>
        <p:txBody>
          <a:bodyPr/>
          <a:lstStyle/>
          <a:p>
            <a:pPr eaLnBrk="1" hangingPunct="1"/>
            <a:r>
              <a:rPr lang="en-US" sz="4000" b="1" u="sng" smtClean="0">
                <a:solidFill>
                  <a:srgbClr val="FF0000"/>
                </a:solidFill>
                <a:effectLst/>
              </a:rPr>
              <a:t>Interventions</a:t>
            </a:r>
          </a:p>
        </p:txBody>
      </p:sp>
      <p:sp>
        <p:nvSpPr>
          <p:cNvPr id="19459" name="Text Box 6"/>
          <p:cNvSpPr txBox="1">
            <a:spLocks noChangeArrowheads="1"/>
          </p:cNvSpPr>
          <p:nvPr/>
        </p:nvSpPr>
        <p:spPr bwMode="auto">
          <a:xfrm>
            <a:off x="381000" y="914400"/>
            <a:ext cx="8534400" cy="4478338"/>
          </a:xfrm>
          <a:prstGeom prst="rect">
            <a:avLst/>
          </a:prstGeom>
          <a:noFill/>
          <a:ln w="9525" algn="ctr">
            <a:noFill/>
            <a:miter lim="800000"/>
            <a:headEnd/>
            <a:tailEnd/>
          </a:ln>
        </p:spPr>
        <p:txBody>
          <a:bodyPr>
            <a:spAutoFit/>
          </a:bodyPr>
          <a:lstStyle/>
          <a:p>
            <a:pPr marL="342900" indent="-342900" algn="l"/>
            <a:r>
              <a:rPr lang="en-US" sz="3200" b="1" u="sng">
                <a:solidFill>
                  <a:srgbClr val="FFFF00"/>
                </a:solidFill>
              </a:rPr>
              <a:t>School-Based Prevention: What Works?</a:t>
            </a:r>
            <a:endParaRPr lang="en-US" sz="3200" b="1">
              <a:solidFill>
                <a:srgbClr val="FFFF00"/>
              </a:solidFill>
            </a:endParaRPr>
          </a:p>
          <a:p>
            <a:pPr marL="342900" indent="-342900" algn="l">
              <a:buFontTx/>
              <a:buChar char="•"/>
            </a:pPr>
            <a:r>
              <a:rPr lang="en-US" sz="3200" b="1">
                <a:solidFill>
                  <a:srgbClr val="FFFF00"/>
                </a:solidFill>
              </a:rPr>
              <a:t>Wilson &amp; Lipsey (2005):</a:t>
            </a:r>
            <a:r>
              <a:rPr lang="en-US" sz="3200" b="1"/>
              <a:t> examined the effectiveness of 209 school-based programs for preventing or reducing aggressive and disruptive behavior.</a:t>
            </a:r>
          </a:p>
          <a:p>
            <a:pPr marL="342900" indent="-342900" algn="l"/>
            <a:endParaRPr lang="en-US" sz="3200" b="1"/>
          </a:p>
          <a:p>
            <a:pPr marL="342900" indent="-342900" algn="l">
              <a:buFontTx/>
              <a:buChar char="•"/>
            </a:pPr>
            <a:r>
              <a:rPr lang="en-US" sz="3200" b="1"/>
              <a:t>Calculated </a:t>
            </a:r>
            <a:r>
              <a:rPr lang="en-US" sz="3200" b="1">
                <a:solidFill>
                  <a:srgbClr val="FFFF00"/>
                </a:solidFill>
              </a:rPr>
              <a:t>effect size (ES)</a:t>
            </a:r>
            <a:r>
              <a:rPr lang="en-US" sz="3200" b="1"/>
              <a:t> for different program types. </a:t>
            </a:r>
          </a:p>
          <a:p>
            <a:pPr marL="800100" lvl="1" indent="-342900" algn="l">
              <a:buFontTx/>
              <a:buChar char="•"/>
            </a:pPr>
            <a:r>
              <a:rPr lang="en-US" sz="3200" b="1">
                <a:solidFill>
                  <a:srgbClr val="FFFF00"/>
                </a:solidFill>
              </a:rPr>
              <a:t>ES</a:t>
            </a:r>
            <a:r>
              <a:rPr lang="en-US" sz="3200" b="1"/>
              <a:t> can vary from 0 to 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0" y="304800"/>
            <a:ext cx="9144000" cy="6248400"/>
          </a:xfrm>
        </p:spPr>
        <p:txBody>
          <a:bodyPr/>
          <a:lstStyle/>
          <a:p>
            <a:pPr marL="609600" indent="-609600" algn="ctr" eaLnBrk="1" hangingPunct="1">
              <a:lnSpc>
                <a:spcPct val="80000"/>
              </a:lnSpc>
              <a:buFont typeface="Wingdings" pitchFamily="2" charset="2"/>
              <a:buNone/>
            </a:pPr>
            <a:r>
              <a:rPr lang="en-US" sz="2800" b="1" u="sng" smtClean="0">
                <a:effectLst/>
              </a:rPr>
              <a:t>Programs fell into four basic categories:</a:t>
            </a:r>
            <a:endParaRPr lang="en-US" sz="2800" b="1" u="sng" smtClean="0">
              <a:solidFill>
                <a:srgbClr val="FFFF00"/>
              </a:solidFill>
              <a:effectLst/>
            </a:endParaRPr>
          </a:p>
          <a:p>
            <a:pPr marL="609600" indent="-609600" eaLnBrk="1" hangingPunct="1">
              <a:lnSpc>
                <a:spcPct val="80000"/>
              </a:lnSpc>
              <a:buFont typeface="Wingdings" pitchFamily="2" charset="2"/>
              <a:buAutoNum type="arabicPeriod"/>
            </a:pPr>
            <a:r>
              <a:rPr lang="en-US" sz="2400" b="1" u="sng" smtClean="0">
                <a:solidFill>
                  <a:srgbClr val="FFFF00"/>
                </a:solidFill>
                <a:effectLst/>
              </a:rPr>
              <a:t>Universal programs</a:t>
            </a:r>
            <a:r>
              <a:rPr lang="en-US" sz="2400" b="1" smtClean="0">
                <a:solidFill>
                  <a:srgbClr val="FFFF00"/>
                </a:solidFill>
                <a:effectLst/>
              </a:rPr>
              <a:t> </a:t>
            </a:r>
            <a:r>
              <a:rPr lang="en-US" sz="2400" b="1" smtClean="0">
                <a:effectLst/>
              </a:rPr>
              <a:t>(</a:t>
            </a:r>
            <a:r>
              <a:rPr lang="en-US" sz="2400" b="1" i="1" smtClean="0">
                <a:effectLst/>
              </a:rPr>
              <a:t>n </a:t>
            </a:r>
            <a:r>
              <a:rPr lang="en-US" sz="2400" b="1" smtClean="0">
                <a:effectLst/>
              </a:rPr>
              <a:t>= 61): delivered in classroom settings to the entire classroom </a:t>
            </a:r>
            <a:r>
              <a:rPr lang="en-US" sz="2400" b="1" smtClean="0">
                <a:solidFill>
                  <a:srgbClr val="FFFF00"/>
                </a:solidFill>
                <a:effectLst/>
              </a:rPr>
              <a:t>(ES = .18)</a:t>
            </a:r>
          </a:p>
          <a:p>
            <a:pPr marL="609600" indent="-609600" eaLnBrk="1" hangingPunct="1">
              <a:lnSpc>
                <a:spcPct val="80000"/>
              </a:lnSpc>
              <a:buFont typeface="Wingdings" pitchFamily="2" charset="2"/>
              <a:buAutoNum type="arabicPeriod"/>
            </a:pPr>
            <a:r>
              <a:rPr lang="en-US" sz="2400" b="1" u="sng" smtClean="0">
                <a:solidFill>
                  <a:srgbClr val="FFFF00"/>
                </a:solidFill>
                <a:effectLst/>
              </a:rPr>
              <a:t>Selected/Indicated Programs</a:t>
            </a:r>
            <a:r>
              <a:rPr lang="en-US" sz="2400" b="1" smtClean="0">
                <a:solidFill>
                  <a:srgbClr val="FFFF00"/>
                </a:solidFill>
                <a:effectLst/>
              </a:rPr>
              <a:t> </a:t>
            </a:r>
            <a:r>
              <a:rPr lang="en-US" sz="2400" b="1" i="1" smtClean="0">
                <a:effectLst/>
              </a:rPr>
              <a:t>(n </a:t>
            </a:r>
            <a:r>
              <a:rPr lang="en-US" sz="2400" b="1" smtClean="0">
                <a:effectLst/>
              </a:rPr>
              <a:t>= 103): delivered to students who were selected especially to receive treatment by virtue of the presence of some risk factor, including disruptiveness, aggressive behavior, or activity level </a:t>
            </a:r>
            <a:r>
              <a:rPr lang="en-US" sz="2400" b="1" smtClean="0">
                <a:solidFill>
                  <a:srgbClr val="FFFF00"/>
                </a:solidFill>
                <a:effectLst/>
              </a:rPr>
              <a:t>(ES = .29)</a:t>
            </a:r>
          </a:p>
          <a:p>
            <a:pPr marL="609600" indent="-609600" eaLnBrk="1" hangingPunct="1">
              <a:lnSpc>
                <a:spcPct val="80000"/>
              </a:lnSpc>
              <a:buFont typeface="Wingdings" pitchFamily="2" charset="2"/>
              <a:buAutoNum type="arabicPeriod"/>
            </a:pPr>
            <a:r>
              <a:rPr lang="en-US" sz="2400" b="1" u="sng" smtClean="0">
                <a:solidFill>
                  <a:srgbClr val="FFFF00"/>
                </a:solidFill>
                <a:effectLst/>
              </a:rPr>
              <a:t>Special Schools or Classes</a:t>
            </a:r>
            <a:r>
              <a:rPr lang="en-US" sz="2400" b="1" smtClean="0">
                <a:solidFill>
                  <a:srgbClr val="FFFF00"/>
                </a:solidFill>
                <a:effectLst/>
              </a:rPr>
              <a:t> </a:t>
            </a:r>
            <a:r>
              <a:rPr lang="en-US" sz="2400" b="1" i="1" smtClean="0">
                <a:effectLst/>
              </a:rPr>
              <a:t>(n </a:t>
            </a:r>
            <a:r>
              <a:rPr lang="en-US" sz="2400" b="1" smtClean="0">
                <a:effectLst/>
              </a:rPr>
              <a:t>= 37): special schools or classrooms that served as the usual classroom or school for the students participating. Children were placed in these special schools or classrooms because of some behavioral or school difficulty that was judged to warrant their placement outside of mainstream classrooms </a:t>
            </a:r>
            <a:r>
              <a:rPr lang="en-US" sz="2400" b="1" smtClean="0">
                <a:solidFill>
                  <a:srgbClr val="FFFF00"/>
                </a:solidFill>
                <a:effectLst/>
              </a:rPr>
              <a:t>(ES = .06)</a:t>
            </a:r>
          </a:p>
          <a:p>
            <a:pPr marL="609600" indent="-609600" eaLnBrk="1" hangingPunct="1">
              <a:lnSpc>
                <a:spcPct val="80000"/>
              </a:lnSpc>
              <a:buFont typeface="Wingdings" pitchFamily="2" charset="2"/>
              <a:buAutoNum type="arabicPeriod"/>
            </a:pPr>
            <a:r>
              <a:rPr lang="en-US" sz="2400" b="1" u="sng" smtClean="0">
                <a:solidFill>
                  <a:srgbClr val="FFFF00"/>
                </a:solidFill>
                <a:effectLst/>
              </a:rPr>
              <a:t>Comprehensive/Multimodal Programs</a:t>
            </a:r>
            <a:r>
              <a:rPr lang="en-US" sz="2400" b="1" smtClean="0">
                <a:solidFill>
                  <a:srgbClr val="FFFF00"/>
                </a:solidFill>
                <a:effectLst/>
              </a:rPr>
              <a:t> </a:t>
            </a:r>
            <a:r>
              <a:rPr lang="en-US" sz="2400" b="1" i="1" smtClean="0">
                <a:effectLst/>
              </a:rPr>
              <a:t>(n </a:t>
            </a:r>
            <a:r>
              <a:rPr lang="en-US" sz="2400" b="1" smtClean="0">
                <a:effectLst/>
              </a:rPr>
              <a:t>= 17): multiple treatment modalities and multiple formats, including both classroom-based and pull-out programs </a:t>
            </a:r>
            <a:r>
              <a:rPr lang="en-US" sz="2400" b="1" smtClean="0">
                <a:solidFill>
                  <a:srgbClr val="FFFF00"/>
                </a:solidFill>
                <a:effectLst/>
              </a:rPr>
              <a:t>(ES = .06)</a:t>
            </a:r>
            <a:r>
              <a:rPr lang="en-US" sz="2400" b="1" smtClean="0">
                <a:effectLst/>
              </a:rPr>
              <a:t> </a:t>
            </a:r>
            <a:endParaRPr 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1859">
                                            <p:txEl>
                                              <p:pRg st="1" end="1"/>
                                            </p:txEl>
                                          </p:spTgt>
                                        </p:tgtEl>
                                        <p:attrNameLst>
                                          <p:attrName>style.visibility</p:attrName>
                                        </p:attrNameLst>
                                      </p:cBhvr>
                                      <p:to>
                                        <p:strVal val="visible"/>
                                      </p:to>
                                    </p:set>
                                    <p:anim calcmode="lin" valueType="num">
                                      <p:cBhvr additive="base">
                                        <p:cTn id="7" dur="500" fill="hold"/>
                                        <p:tgtEl>
                                          <p:spTgt spid="12185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21859">
                                            <p:txEl>
                                              <p:pRg st="2" end="2"/>
                                            </p:txEl>
                                          </p:spTgt>
                                        </p:tgtEl>
                                        <p:attrNameLst>
                                          <p:attrName>style.visibility</p:attrName>
                                        </p:attrNameLst>
                                      </p:cBhvr>
                                      <p:to>
                                        <p:strVal val="visible"/>
                                      </p:to>
                                    </p:set>
                                    <p:anim calcmode="lin" valueType="num">
                                      <p:cBhvr additive="base">
                                        <p:cTn id="13" dur="500" fill="hold"/>
                                        <p:tgtEl>
                                          <p:spTgt spid="12185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21859">
                                            <p:txEl>
                                              <p:pRg st="3" end="3"/>
                                            </p:txEl>
                                          </p:spTgt>
                                        </p:tgtEl>
                                        <p:attrNameLst>
                                          <p:attrName>style.visibility</p:attrName>
                                        </p:attrNameLst>
                                      </p:cBhvr>
                                      <p:to>
                                        <p:strVal val="visible"/>
                                      </p:to>
                                    </p:set>
                                    <p:anim calcmode="lin" valueType="num">
                                      <p:cBhvr additive="base">
                                        <p:cTn id="19" dur="500" fill="hold"/>
                                        <p:tgtEl>
                                          <p:spTgt spid="12185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21859">
                                            <p:txEl>
                                              <p:pRg st="4" end="4"/>
                                            </p:txEl>
                                          </p:spTgt>
                                        </p:tgtEl>
                                        <p:attrNameLst>
                                          <p:attrName>style.visibility</p:attrName>
                                        </p:attrNameLst>
                                      </p:cBhvr>
                                      <p:to>
                                        <p:strVal val="visible"/>
                                      </p:to>
                                    </p:set>
                                    <p:anim calcmode="lin" valueType="num">
                                      <p:cBhvr additive="base">
                                        <p:cTn id="25" dur="500" fill="hold"/>
                                        <p:tgtEl>
                                          <p:spTgt spid="121859">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18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331787"/>
          </a:xfrm>
        </p:spPr>
        <p:txBody>
          <a:bodyPr/>
          <a:lstStyle/>
          <a:p>
            <a:pPr eaLnBrk="1" hangingPunct="1"/>
            <a:r>
              <a:rPr lang="en-US" sz="3600" b="1" u="sng" smtClean="0">
                <a:effectLst/>
              </a:rPr>
              <a:t>Five main treatment modalities</a:t>
            </a:r>
            <a:r>
              <a:rPr lang="en-US" sz="3600" b="1" smtClean="0">
                <a:effectLst/>
              </a:rPr>
              <a:t>:</a:t>
            </a:r>
          </a:p>
        </p:txBody>
      </p:sp>
      <p:sp>
        <p:nvSpPr>
          <p:cNvPr id="122883" name="Rectangle 3"/>
          <p:cNvSpPr>
            <a:spLocks noGrp="1" noChangeArrowheads="1"/>
          </p:cNvSpPr>
          <p:nvPr>
            <p:ph type="body" idx="1"/>
          </p:nvPr>
        </p:nvSpPr>
        <p:spPr>
          <a:xfrm>
            <a:off x="457200" y="762000"/>
            <a:ext cx="8229600" cy="5867400"/>
          </a:xfrm>
        </p:spPr>
        <p:txBody>
          <a:bodyPr/>
          <a:lstStyle/>
          <a:p>
            <a:pPr eaLnBrk="1" hangingPunct="1">
              <a:lnSpc>
                <a:spcPct val="80000"/>
              </a:lnSpc>
            </a:pPr>
            <a:r>
              <a:rPr lang="en-US" sz="2200" b="1" smtClean="0">
                <a:effectLst/>
              </a:rPr>
              <a:t>1. </a:t>
            </a:r>
            <a:r>
              <a:rPr lang="en-US" sz="2200" b="1" u="sng" smtClean="0">
                <a:solidFill>
                  <a:srgbClr val="FFFF00"/>
                </a:solidFill>
                <a:effectLst/>
              </a:rPr>
              <a:t>Behavioral strategies</a:t>
            </a:r>
            <a:r>
              <a:rPr lang="en-US" sz="2200" b="1" smtClean="0">
                <a:effectLst/>
              </a:rPr>
              <a:t> involved the use of various behavioral techniques, such as rewards, token economies, contingency contracts, and the like to modify or reduce inappropriate behavior.</a:t>
            </a:r>
          </a:p>
          <a:p>
            <a:pPr eaLnBrk="1" hangingPunct="1">
              <a:lnSpc>
                <a:spcPct val="80000"/>
              </a:lnSpc>
            </a:pPr>
            <a:r>
              <a:rPr lang="en-US" sz="2200" b="1" smtClean="0">
                <a:effectLst/>
              </a:rPr>
              <a:t>2. </a:t>
            </a:r>
            <a:r>
              <a:rPr lang="en-US" sz="2200" b="1" u="sng" smtClean="0">
                <a:solidFill>
                  <a:srgbClr val="FFFF00"/>
                </a:solidFill>
                <a:effectLst/>
              </a:rPr>
              <a:t>Cognitively oriented programs</a:t>
            </a:r>
            <a:r>
              <a:rPr lang="en-US" sz="2200" b="1" smtClean="0">
                <a:effectLst/>
              </a:rPr>
              <a:t>: focused on changing thinking processes or cognitive skills; solving social problems, controlling anger, inhibiting hostile attributions, etc.</a:t>
            </a:r>
          </a:p>
          <a:p>
            <a:pPr eaLnBrk="1" hangingPunct="1">
              <a:lnSpc>
                <a:spcPct val="80000"/>
              </a:lnSpc>
            </a:pPr>
            <a:r>
              <a:rPr lang="en-US" sz="2200" b="1" smtClean="0">
                <a:effectLst/>
              </a:rPr>
              <a:t>3. </a:t>
            </a:r>
            <a:r>
              <a:rPr lang="en-US" sz="2200" b="1" u="sng" smtClean="0">
                <a:solidFill>
                  <a:srgbClr val="FFFF00"/>
                </a:solidFill>
                <a:effectLst/>
              </a:rPr>
              <a:t>Social skills programs</a:t>
            </a:r>
            <a:r>
              <a:rPr lang="en-US" sz="2200" b="1" smtClean="0">
                <a:effectLst/>
              </a:rPr>
              <a:t>: designed to help youth better understand social behavior and learn appropriate social skills. Children learn communication skills, fighting avoidance skills, group entry training skills, eye contact, “I” statements, etc.</a:t>
            </a:r>
          </a:p>
          <a:p>
            <a:pPr eaLnBrk="1" hangingPunct="1">
              <a:lnSpc>
                <a:spcPct val="80000"/>
              </a:lnSpc>
            </a:pPr>
            <a:r>
              <a:rPr lang="en-US" sz="2200" b="1" smtClean="0">
                <a:effectLst/>
              </a:rPr>
              <a:t>4. </a:t>
            </a:r>
            <a:r>
              <a:rPr lang="en-US" sz="2200" b="1" u="sng" smtClean="0">
                <a:solidFill>
                  <a:srgbClr val="FFFF00"/>
                </a:solidFill>
                <a:effectLst/>
              </a:rPr>
              <a:t>Counseling, talk therapy</a:t>
            </a:r>
            <a:r>
              <a:rPr lang="en-US" sz="2200" b="1" smtClean="0">
                <a:effectLst/>
              </a:rPr>
              <a:t>: used traditional group therapy techniques in classroom settings</a:t>
            </a:r>
          </a:p>
          <a:p>
            <a:pPr eaLnBrk="1" hangingPunct="1">
              <a:lnSpc>
                <a:spcPct val="80000"/>
              </a:lnSpc>
            </a:pPr>
            <a:r>
              <a:rPr lang="en-US" sz="2200" b="1" smtClean="0">
                <a:effectLst/>
              </a:rPr>
              <a:t>5. </a:t>
            </a:r>
            <a:r>
              <a:rPr lang="en-US" sz="2200" b="1" u="sng" smtClean="0">
                <a:solidFill>
                  <a:srgbClr val="FFFF00"/>
                </a:solidFill>
                <a:effectLst/>
              </a:rPr>
              <a:t>Peer mediation</a:t>
            </a:r>
            <a:r>
              <a:rPr lang="en-US" sz="2200" b="1" smtClean="0">
                <a:effectLst/>
              </a:rPr>
              <a:t>: Student mediators were trained to offer mediation services for peers who experienced interpersonal conflicts. Training generally focused on a series of conflict resolution steps.</a:t>
            </a:r>
            <a:endParaRPr lang="en-US" sz="22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2883">
                                            <p:txEl>
                                              <p:pRg st="2" end="2"/>
                                            </p:txEl>
                                          </p:spTgt>
                                        </p:tgtEl>
                                        <p:attrNameLst>
                                          <p:attrName>style.visibility</p:attrName>
                                        </p:attrNameLst>
                                      </p:cBhvr>
                                      <p:to>
                                        <p:strVal val="visible"/>
                                      </p:to>
                                    </p:set>
                                    <p:anim calcmode="lin" valueType="num">
                                      <p:cBhvr additive="base">
                                        <p:cTn id="19" dur="500" fill="hold"/>
                                        <p:tgtEl>
                                          <p:spTgt spid="1228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8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2883">
                                            <p:txEl>
                                              <p:pRg st="3" end="3"/>
                                            </p:txEl>
                                          </p:spTgt>
                                        </p:tgtEl>
                                        <p:attrNameLst>
                                          <p:attrName>style.visibility</p:attrName>
                                        </p:attrNameLst>
                                      </p:cBhvr>
                                      <p:to>
                                        <p:strVal val="visible"/>
                                      </p:to>
                                    </p:set>
                                    <p:anim calcmode="lin" valueType="num">
                                      <p:cBhvr additive="base">
                                        <p:cTn id="25" dur="500" fill="hold"/>
                                        <p:tgtEl>
                                          <p:spTgt spid="1228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8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22883">
                                            <p:txEl>
                                              <p:pRg st="4" end="4"/>
                                            </p:txEl>
                                          </p:spTgt>
                                        </p:tgtEl>
                                        <p:attrNameLst>
                                          <p:attrName>style.visibility</p:attrName>
                                        </p:attrNameLst>
                                      </p:cBhvr>
                                      <p:to>
                                        <p:strVal val="visible"/>
                                      </p:to>
                                    </p:set>
                                    <p:anim calcmode="lin" valueType="num">
                                      <p:cBhvr additive="base">
                                        <p:cTn id="31" dur="500" fill="hold"/>
                                        <p:tgtEl>
                                          <p:spTgt spid="1228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8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477000" y="685800"/>
            <a:ext cx="2438400" cy="2057400"/>
          </a:xfrm>
        </p:spPr>
        <p:txBody>
          <a:bodyPr/>
          <a:lstStyle/>
          <a:p>
            <a:pPr eaLnBrk="1" hangingPunct="1">
              <a:defRPr/>
            </a:pPr>
            <a:r>
              <a:rPr lang="en-US" sz="2400" b="1" dirty="0" smtClean="0"/>
              <a:t>National Study of Delinquency Prevention</a:t>
            </a:r>
            <a:br>
              <a:rPr lang="en-US" sz="2400" b="1" dirty="0" smtClean="0"/>
            </a:br>
            <a:r>
              <a:rPr lang="en-US" sz="2400" b="1" dirty="0" smtClean="0"/>
              <a:t>in Schools</a:t>
            </a:r>
            <a:br>
              <a:rPr lang="en-US" sz="2400" b="1" dirty="0" smtClean="0"/>
            </a:br>
            <a:r>
              <a:rPr lang="en-US" sz="2400" b="1" dirty="0" smtClean="0"/>
              <a:t>(Gottfredson et al., 2005)</a:t>
            </a:r>
          </a:p>
        </p:txBody>
      </p:sp>
      <p:sp>
        <p:nvSpPr>
          <p:cNvPr id="100359" name="Rectangle 7"/>
          <p:cNvSpPr>
            <a:spLocks noChangeArrowheads="1"/>
          </p:cNvSpPr>
          <p:nvPr/>
        </p:nvSpPr>
        <p:spPr bwMode="auto">
          <a:xfrm>
            <a:off x="457200" y="0"/>
            <a:ext cx="8229600" cy="457200"/>
          </a:xfrm>
          <a:prstGeom prst="rect">
            <a:avLst/>
          </a:prstGeom>
          <a:noFill/>
          <a:ln w="9525">
            <a:noFill/>
            <a:miter lim="800000"/>
            <a:headEnd/>
            <a:tailEnd/>
          </a:ln>
          <a:effectLst/>
        </p:spPr>
        <p:txBody>
          <a:bodyPr anchor="ctr"/>
          <a:lstStyle/>
          <a:p>
            <a:pPr algn="r" eaLnBrk="1" hangingPunct="1">
              <a:defRPr/>
            </a:pPr>
            <a:r>
              <a:rPr lang="en-US" sz="2400" b="1" u="sng">
                <a:solidFill>
                  <a:srgbClr val="FFFF00"/>
                </a:solidFill>
                <a:effectLst>
                  <a:outerShdw blurRad="38100" dist="38100" dir="2700000" algn="tl">
                    <a:srgbClr val="000000"/>
                  </a:outerShdw>
                </a:effectLst>
                <a:latin typeface="Arial" charset="0"/>
              </a:rPr>
              <a:t>Interventions</a:t>
            </a:r>
          </a:p>
        </p:txBody>
      </p:sp>
      <p:sp>
        <p:nvSpPr>
          <p:cNvPr id="4116" name="Text Box 23"/>
          <p:cNvSpPr txBox="1">
            <a:spLocks noChangeArrowheads="1"/>
          </p:cNvSpPr>
          <p:nvPr/>
        </p:nvSpPr>
        <p:spPr bwMode="auto">
          <a:xfrm>
            <a:off x="6705600" y="3048000"/>
            <a:ext cx="2438400" cy="3444875"/>
          </a:xfrm>
          <a:prstGeom prst="rect">
            <a:avLst/>
          </a:prstGeom>
          <a:noFill/>
          <a:ln w="9525" algn="ctr">
            <a:noFill/>
            <a:miter lim="800000"/>
            <a:headEnd/>
            <a:tailEnd/>
          </a:ln>
        </p:spPr>
        <p:txBody>
          <a:bodyPr>
            <a:spAutoFit/>
          </a:bodyPr>
          <a:lstStyle/>
          <a:p>
            <a:pPr algn="l">
              <a:buFontTx/>
              <a:buChar char="•"/>
            </a:pPr>
            <a:r>
              <a:rPr lang="en-US" sz="2000" b="1">
                <a:solidFill>
                  <a:srgbClr val="FFFF00"/>
                </a:solidFill>
              </a:rPr>
              <a:t>Results indicated a low quality of implementation in the typical school.</a:t>
            </a:r>
          </a:p>
          <a:p>
            <a:pPr algn="l">
              <a:buFontTx/>
              <a:buChar char="•"/>
            </a:pPr>
            <a:r>
              <a:rPr lang="en-US" sz="2000" b="1">
                <a:solidFill>
                  <a:srgbClr val="FFFF00"/>
                </a:solidFill>
              </a:rPr>
              <a:t>Programs had fewer sessions and lasted for shorter periods than optimal.</a:t>
            </a:r>
          </a:p>
        </p:txBody>
      </p:sp>
      <p:pic>
        <p:nvPicPr>
          <p:cNvPr id="4119" name="Picture 23" descr="Picture1"/>
          <p:cNvPicPr>
            <a:picLocks noChangeAspect="1" noChangeArrowheads="1"/>
          </p:cNvPicPr>
          <p:nvPr/>
        </p:nvPicPr>
        <p:blipFill>
          <a:blip r:embed="rId4" cstate="print"/>
          <a:srcRect/>
          <a:stretch>
            <a:fillRect/>
          </a:stretch>
        </p:blipFill>
        <p:spPr bwMode="auto">
          <a:xfrm>
            <a:off x="533400" y="609600"/>
            <a:ext cx="5562600" cy="5715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OUTLINE</a:t>
            </a:r>
          </a:p>
        </p:txBody>
      </p:sp>
      <p:sp>
        <p:nvSpPr>
          <p:cNvPr id="6147" name="Rectangle 3"/>
          <p:cNvSpPr>
            <a:spLocks noGrp="1" noChangeArrowheads="1"/>
          </p:cNvSpPr>
          <p:nvPr>
            <p:ph type="body" idx="1"/>
          </p:nvPr>
        </p:nvSpPr>
        <p:spPr>
          <a:xfrm>
            <a:off x="304800" y="1066800"/>
            <a:ext cx="8534400" cy="5562600"/>
          </a:xfrm>
        </p:spPr>
        <p:txBody>
          <a:bodyPr/>
          <a:lstStyle/>
          <a:p>
            <a:pPr marL="609600" indent="-609600" eaLnBrk="1" hangingPunct="1">
              <a:lnSpc>
                <a:spcPct val="90000"/>
              </a:lnSpc>
              <a:defRPr/>
            </a:pPr>
            <a:r>
              <a:rPr lang="en-US" smtClean="0">
                <a:solidFill>
                  <a:srgbClr val="FFFF00"/>
                </a:solidFill>
              </a:rPr>
              <a:t>PATTERNS AND TRENDS</a:t>
            </a:r>
          </a:p>
          <a:p>
            <a:pPr marL="990600" lvl="1" indent="-533400" eaLnBrk="1" hangingPunct="1">
              <a:lnSpc>
                <a:spcPct val="90000"/>
              </a:lnSpc>
              <a:defRPr/>
            </a:pPr>
            <a:r>
              <a:rPr lang="en-US" smtClean="0"/>
              <a:t>School as a setting for violence</a:t>
            </a:r>
          </a:p>
          <a:p>
            <a:pPr marL="990600" lvl="1" indent="-533400" eaLnBrk="1" hangingPunct="1">
              <a:lnSpc>
                <a:spcPct val="90000"/>
              </a:lnSpc>
              <a:defRPr/>
            </a:pPr>
            <a:r>
              <a:rPr lang="en-US" smtClean="0"/>
              <a:t>Measures of school violence</a:t>
            </a:r>
          </a:p>
          <a:p>
            <a:pPr marL="609600" indent="-609600" eaLnBrk="1" hangingPunct="1">
              <a:lnSpc>
                <a:spcPct val="90000"/>
              </a:lnSpc>
              <a:defRPr/>
            </a:pPr>
            <a:r>
              <a:rPr lang="en-US" smtClean="0">
                <a:solidFill>
                  <a:srgbClr val="FFFF00"/>
                </a:solidFill>
              </a:rPr>
              <a:t>EXPLANATIONS</a:t>
            </a:r>
          </a:p>
          <a:p>
            <a:pPr marL="990600" lvl="1" indent="-533400" eaLnBrk="1" hangingPunct="1">
              <a:lnSpc>
                <a:spcPct val="90000"/>
              </a:lnSpc>
              <a:defRPr/>
            </a:pPr>
            <a:r>
              <a:rPr lang="en-US" smtClean="0"/>
              <a:t>Individual – Control Theory</a:t>
            </a:r>
          </a:p>
          <a:p>
            <a:pPr marL="990600" lvl="1" indent="-533400" eaLnBrk="1" hangingPunct="1">
              <a:lnSpc>
                <a:spcPct val="90000"/>
              </a:lnSpc>
              <a:defRPr/>
            </a:pPr>
            <a:r>
              <a:rPr lang="en-US" smtClean="0"/>
              <a:t>Institutional – School Climate Theory</a:t>
            </a:r>
          </a:p>
          <a:p>
            <a:pPr marL="990600" lvl="1" indent="-533400" eaLnBrk="1" hangingPunct="1">
              <a:lnSpc>
                <a:spcPct val="90000"/>
              </a:lnSpc>
              <a:defRPr/>
            </a:pPr>
            <a:r>
              <a:rPr lang="en-US" smtClean="0"/>
              <a:t>Community – Social Disorganization Theory</a:t>
            </a:r>
          </a:p>
          <a:p>
            <a:pPr marL="609600" indent="-609600" eaLnBrk="1" hangingPunct="1">
              <a:lnSpc>
                <a:spcPct val="90000"/>
              </a:lnSpc>
              <a:defRPr/>
            </a:pPr>
            <a:r>
              <a:rPr lang="en-US" smtClean="0">
                <a:solidFill>
                  <a:srgbClr val="FFFF00"/>
                </a:solidFill>
              </a:rPr>
              <a:t>INTERVENTIONS</a:t>
            </a:r>
          </a:p>
          <a:p>
            <a:pPr marL="990600" lvl="1" indent="-533400" eaLnBrk="1" hangingPunct="1">
              <a:lnSpc>
                <a:spcPct val="90000"/>
              </a:lnSpc>
              <a:defRPr/>
            </a:pPr>
            <a:r>
              <a:rPr lang="en-US" smtClean="0"/>
              <a:t>National Study of Delinquency Prevention</a:t>
            </a:r>
            <a:br>
              <a:rPr lang="en-US" smtClean="0"/>
            </a:br>
            <a:r>
              <a:rPr lang="en-US" smtClean="0"/>
              <a:t>in Schools</a:t>
            </a:r>
          </a:p>
          <a:p>
            <a:pPr marL="990600" lvl="1" indent="-533400" eaLnBrk="1" hangingPunct="1">
              <a:lnSpc>
                <a:spcPct val="90000"/>
              </a:lnSpc>
              <a:defRPr/>
            </a:pPr>
            <a:r>
              <a:rPr lang="en-US" smtClean="0"/>
              <a:t>Prevention: What Works?</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77813"/>
            <a:ext cx="8229600" cy="407987"/>
          </a:xfrm>
        </p:spPr>
        <p:txBody>
          <a:bodyPr/>
          <a:lstStyle/>
          <a:p>
            <a:pPr eaLnBrk="1" hangingPunct="1"/>
            <a:r>
              <a:rPr lang="en-US" sz="4000" u="sng" smtClean="0"/>
              <a:t>Conclusions</a:t>
            </a:r>
          </a:p>
        </p:txBody>
      </p:sp>
      <p:sp>
        <p:nvSpPr>
          <p:cNvPr id="108547" name="Rectangle 3"/>
          <p:cNvSpPr>
            <a:spLocks noGrp="1" noChangeArrowheads="1"/>
          </p:cNvSpPr>
          <p:nvPr>
            <p:ph type="body" idx="1"/>
          </p:nvPr>
        </p:nvSpPr>
        <p:spPr>
          <a:xfrm>
            <a:off x="457200" y="1066800"/>
            <a:ext cx="8229600" cy="5064125"/>
          </a:xfrm>
        </p:spPr>
        <p:txBody>
          <a:bodyPr/>
          <a:lstStyle/>
          <a:p>
            <a:pPr eaLnBrk="1" hangingPunct="1"/>
            <a:r>
              <a:rPr lang="en-US" smtClean="0">
                <a:effectLst/>
              </a:rPr>
              <a:t>Studies have indicated positive benefits from </a:t>
            </a:r>
            <a:r>
              <a:rPr lang="en-US" i="1" smtClean="0">
                <a:solidFill>
                  <a:srgbClr val="FFFF00"/>
                </a:solidFill>
                <a:effectLst/>
              </a:rPr>
              <a:t>well-designed and well-implemented </a:t>
            </a:r>
            <a:r>
              <a:rPr lang="en-US" smtClean="0">
                <a:effectLst/>
              </a:rPr>
              <a:t>school-based programs, including:</a:t>
            </a:r>
          </a:p>
          <a:p>
            <a:pPr lvl="1" eaLnBrk="1" hangingPunct="1"/>
            <a:r>
              <a:rPr lang="en-US" smtClean="0">
                <a:effectLst/>
              </a:rPr>
              <a:t>conflict resolution, social skills, life skills, after-school programs, and other violence prevention programs </a:t>
            </a:r>
          </a:p>
          <a:p>
            <a:pPr eaLnBrk="1" hangingPunct="1"/>
            <a:r>
              <a:rPr lang="en-US" smtClean="0">
                <a:effectLst/>
              </a:rPr>
              <a:t>Empirical research suggests that many programs are targeting appropriate causal factors, although better </a:t>
            </a:r>
            <a:r>
              <a:rPr lang="en-US" i="1" smtClean="0">
                <a:solidFill>
                  <a:srgbClr val="FFFF00"/>
                </a:solidFill>
                <a:effectLst/>
              </a:rPr>
              <a:t>evaluations</a:t>
            </a:r>
            <a:r>
              <a:rPr lang="en-US" i="1" smtClean="0">
                <a:effectLst/>
              </a:rPr>
              <a:t> </a:t>
            </a:r>
            <a:r>
              <a:rPr lang="en-US" smtClean="0">
                <a:effectLst/>
              </a:rPr>
              <a:t>of their effectiveness are still needed.</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olumbine%20rpg"/>
          <p:cNvPicPr>
            <a:picLocks noChangeAspect="1" noChangeArrowheads="1"/>
          </p:cNvPicPr>
          <p:nvPr/>
        </p:nvPicPr>
        <p:blipFill>
          <a:blip r:embed="rId3" cstate="print"/>
          <a:srcRect/>
          <a:stretch>
            <a:fillRect/>
          </a:stretch>
        </p:blipFill>
        <p:spPr bwMode="auto">
          <a:xfrm>
            <a:off x="2057400" y="1905000"/>
            <a:ext cx="4570413" cy="3427413"/>
          </a:xfrm>
          <a:prstGeom prst="rect">
            <a:avLst/>
          </a:prstGeom>
          <a:noFill/>
          <a:ln w="9525">
            <a:noFill/>
            <a:miter lim="800000"/>
            <a:headEnd/>
            <a:tailEnd/>
          </a:ln>
        </p:spPr>
      </p:pic>
      <p:sp>
        <p:nvSpPr>
          <p:cNvPr id="9219" name="Text Box 6"/>
          <p:cNvSpPr txBox="1">
            <a:spLocks noChangeArrowheads="1"/>
          </p:cNvSpPr>
          <p:nvPr/>
        </p:nvSpPr>
        <p:spPr bwMode="auto">
          <a:xfrm>
            <a:off x="990600" y="762000"/>
            <a:ext cx="6705600" cy="396875"/>
          </a:xfrm>
          <a:prstGeom prst="rect">
            <a:avLst/>
          </a:prstGeom>
          <a:noFill/>
          <a:ln w="9525" algn="ctr">
            <a:noFill/>
            <a:miter lim="800000"/>
            <a:headEnd/>
            <a:tailEnd/>
          </a:ln>
        </p:spPr>
        <p:txBody>
          <a:bodyPr>
            <a:spAutoFit/>
          </a:bodyPr>
          <a:lstStyle/>
          <a:p>
            <a:pPr>
              <a:spcBef>
                <a:spcPct val="50000"/>
              </a:spcBef>
            </a:pPr>
            <a:r>
              <a:rPr lang="en-US" sz="2000" b="1"/>
              <a:t>Normal adolescents?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Columbine-caf-new"/>
          <p:cNvPicPr>
            <a:picLocks noChangeAspect="1" noChangeArrowheads="1"/>
          </p:cNvPicPr>
          <p:nvPr/>
        </p:nvPicPr>
        <p:blipFill>
          <a:blip r:embed="rId3" cstate="print"/>
          <a:srcRect/>
          <a:stretch>
            <a:fillRect/>
          </a:stretch>
        </p:blipFill>
        <p:spPr bwMode="auto">
          <a:xfrm>
            <a:off x="1295400" y="457200"/>
            <a:ext cx="6472238" cy="5411788"/>
          </a:xfrm>
          <a:prstGeom prst="rect">
            <a:avLst/>
          </a:prstGeom>
          <a:noFill/>
          <a:ln w="9525">
            <a:noFill/>
            <a:miter lim="800000"/>
            <a:headEnd/>
            <a:tailEnd/>
          </a:ln>
        </p:spPr>
      </p:pic>
      <p:sp>
        <p:nvSpPr>
          <p:cNvPr id="10243" name="Text Box 5"/>
          <p:cNvSpPr txBox="1">
            <a:spLocks noChangeArrowheads="1"/>
          </p:cNvSpPr>
          <p:nvPr/>
        </p:nvSpPr>
        <p:spPr bwMode="auto">
          <a:xfrm>
            <a:off x="1828800" y="6172200"/>
            <a:ext cx="5257800" cy="457200"/>
          </a:xfrm>
          <a:prstGeom prst="rect">
            <a:avLst/>
          </a:prstGeom>
          <a:noFill/>
          <a:ln w="9525" algn="ctr">
            <a:noFill/>
            <a:miter lim="800000"/>
            <a:headEnd/>
            <a:tailEnd/>
          </a:ln>
        </p:spPr>
        <p:txBody>
          <a:bodyPr>
            <a:spAutoFit/>
          </a:bodyPr>
          <a:lstStyle/>
          <a:p>
            <a:pPr>
              <a:spcBef>
                <a:spcPct val="50000"/>
              </a:spcBef>
            </a:pPr>
            <a:r>
              <a:rPr lang="en-US" sz="2400" b="1"/>
              <a:t>Or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7813"/>
            <a:ext cx="8229600" cy="636587"/>
          </a:xfrm>
        </p:spPr>
        <p:txBody>
          <a:bodyPr/>
          <a:lstStyle/>
          <a:p>
            <a:pPr eaLnBrk="1" hangingPunct="1">
              <a:defRPr/>
            </a:pPr>
            <a:r>
              <a:rPr lang="en-US" sz="3200" smtClean="0"/>
              <a:t>Content Warning: Extreme Violence</a:t>
            </a:r>
          </a:p>
        </p:txBody>
      </p:sp>
      <p:sp>
        <p:nvSpPr>
          <p:cNvPr id="107523" name="Rectangle 3"/>
          <p:cNvSpPr>
            <a:spLocks noGrp="1" noChangeArrowheads="1"/>
          </p:cNvSpPr>
          <p:nvPr>
            <p:ph type="body" idx="1"/>
          </p:nvPr>
        </p:nvSpPr>
        <p:spPr>
          <a:xfrm>
            <a:off x="457200" y="990600"/>
            <a:ext cx="8229600" cy="5140325"/>
          </a:xfrm>
        </p:spPr>
        <p:txBody>
          <a:bodyPr/>
          <a:lstStyle/>
          <a:p>
            <a:pPr algn="ctr" eaLnBrk="1" hangingPunct="1">
              <a:buFont typeface="Wingdings" pitchFamily="2" charset="2"/>
              <a:buNone/>
              <a:defRPr/>
            </a:pPr>
            <a:r>
              <a:rPr lang="en-US" dirty="0" smtClean="0"/>
              <a:t>Documentary on Columbine from the Discovery Channel</a:t>
            </a:r>
          </a:p>
          <a:p>
            <a:pPr eaLnBrk="1" hangingPunct="1">
              <a:buFont typeface="Wingdings" pitchFamily="2" charset="2"/>
              <a:buNone/>
              <a:defRPr/>
            </a:pPr>
            <a:r>
              <a:rPr lang="en-US" sz="2400" dirty="0" smtClean="0">
                <a:hlinkClick r:id="rId3"/>
              </a:rPr>
              <a:t>http://www.dailymotion.com/video/x1rlvx_zero-hour-columbine-1_news</a:t>
            </a:r>
            <a:endParaRPr lang="en-US" sz="2400" dirty="0" smtClean="0"/>
          </a:p>
          <a:p>
            <a:pPr eaLnBrk="1" hangingPunct="1">
              <a:buFont typeface="Wingdings" pitchFamily="2" charset="2"/>
              <a:buNone/>
              <a:defRPr/>
            </a:pPr>
            <a:r>
              <a:rPr lang="en-US" sz="2400" dirty="0" smtClean="0">
                <a:hlinkClick r:id="rId4"/>
              </a:rPr>
              <a:t>http://www.dailymotion.com/relevance/search/zero+hour+columbine/video/x1rmms_zero-hour-columbine-2_news</a:t>
            </a:r>
            <a:endParaRPr lang="en-US" sz="2400" dirty="0" smtClean="0"/>
          </a:p>
          <a:p>
            <a:pPr eaLnBrk="1" hangingPunct="1">
              <a:buFont typeface="Wingdings" pitchFamily="2" charset="2"/>
              <a:buNone/>
              <a:defRPr/>
            </a:pPr>
            <a:r>
              <a:rPr lang="en-US" sz="2400" dirty="0" smtClean="0">
                <a:hlinkClick r:id="rId5"/>
              </a:rPr>
              <a:t>http://www.dailymotion.com/video/x1rmu1_zero-hour-columbine-3_news</a:t>
            </a:r>
            <a:endParaRPr lang="en-US" sz="2400" dirty="0" smtClean="0"/>
          </a:p>
          <a:p>
            <a:pPr eaLnBrk="1" hangingPunct="1">
              <a:buFont typeface="Wingdings" pitchFamily="2" charset="2"/>
              <a:buNone/>
              <a:defRPr/>
            </a:pPr>
            <a:endParaRPr lang="en-US" sz="2400" dirty="0" smtClean="0"/>
          </a:p>
          <a:p>
            <a:pPr eaLnBrk="1" hangingPunct="1">
              <a:buFont typeface="Wingdings" pitchFamily="2" charset="2"/>
              <a:buNone/>
              <a:defRPr/>
            </a:pPr>
            <a:endParaRPr lang="en-US" dirty="0" smtClean="0"/>
          </a:p>
        </p:txBody>
      </p:sp>
      <p:sp>
        <p:nvSpPr>
          <p:cNvPr id="11268" name="Text Box 4"/>
          <p:cNvSpPr txBox="1">
            <a:spLocks noChangeArrowheads="1"/>
          </p:cNvSpPr>
          <p:nvPr/>
        </p:nvSpPr>
        <p:spPr bwMode="auto">
          <a:xfrm>
            <a:off x="457200" y="4800600"/>
            <a:ext cx="8686800" cy="1200150"/>
          </a:xfrm>
          <a:prstGeom prst="rect">
            <a:avLst/>
          </a:prstGeom>
          <a:noFill/>
          <a:ln w="9525" algn="ctr">
            <a:noFill/>
            <a:miter lim="800000"/>
            <a:headEnd/>
            <a:tailEnd/>
          </a:ln>
        </p:spPr>
        <p:txBody>
          <a:bodyPr>
            <a:spAutoFit/>
          </a:bodyPr>
          <a:lstStyle/>
          <a:p>
            <a:pPr algn="l"/>
            <a:r>
              <a:rPr lang="en-US" sz="2400" b="1"/>
              <a:t>“While public perceptions of any social problem are frequently driven by rare but tragic incidents, there is certainly cause for concern.”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a:xfrm>
            <a:off x="457200" y="1066800"/>
            <a:ext cx="8229600" cy="5064125"/>
          </a:xfrm>
        </p:spPr>
        <p:txBody>
          <a:bodyPr/>
          <a:lstStyle/>
          <a:p>
            <a:pPr eaLnBrk="1" hangingPunct="1">
              <a:lnSpc>
                <a:spcPct val="80000"/>
              </a:lnSpc>
              <a:defRPr/>
            </a:pPr>
            <a:r>
              <a:rPr lang="en-US" sz="2800" b="1" smtClean="0">
                <a:effectLst/>
              </a:rPr>
              <a:t>No well-defined </a:t>
            </a:r>
            <a:r>
              <a:rPr lang="en-US" sz="2800" b="1" smtClean="0">
                <a:solidFill>
                  <a:srgbClr val="FFFF00"/>
                </a:solidFill>
                <a:effectLst/>
              </a:rPr>
              <a:t>profile</a:t>
            </a:r>
            <a:r>
              <a:rPr lang="en-US" sz="2800" b="1" smtClean="0">
                <a:effectLst/>
              </a:rPr>
              <a:t> of school shooters exists. </a:t>
            </a:r>
          </a:p>
          <a:p>
            <a:pPr eaLnBrk="1" hangingPunct="1">
              <a:lnSpc>
                <a:spcPct val="80000"/>
              </a:lnSpc>
              <a:defRPr/>
            </a:pPr>
            <a:r>
              <a:rPr lang="en-US" sz="2800" b="1" smtClean="0">
                <a:effectLst/>
              </a:rPr>
              <a:t>Offenders ranged in </a:t>
            </a:r>
            <a:r>
              <a:rPr lang="en-US" sz="2800" b="1" smtClean="0">
                <a:solidFill>
                  <a:srgbClr val="FFFF00"/>
                </a:solidFill>
                <a:effectLst/>
              </a:rPr>
              <a:t>age</a:t>
            </a:r>
            <a:r>
              <a:rPr lang="en-US" sz="2800" b="1" smtClean="0">
                <a:effectLst/>
              </a:rPr>
              <a:t> from 11 to 21 and came from a variety of </a:t>
            </a:r>
            <a:r>
              <a:rPr lang="en-US" sz="2800" b="1" smtClean="0">
                <a:solidFill>
                  <a:srgbClr val="FFFF00"/>
                </a:solidFill>
                <a:effectLst/>
              </a:rPr>
              <a:t>racial and ethnic</a:t>
            </a:r>
            <a:r>
              <a:rPr lang="en-US" sz="2800" b="1" smtClean="0">
                <a:effectLst/>
              </a:rPr>
              <a:t> backgrounds and </a:t>
            </a:r>
            <a:r>
              <a:rPr lang="en-US" sz="2800" b="1" smtClean="0">
                <a:solidFill>
                  <a:srgbClr val="FFFF00"/>
                </a:solidFill>
                <a:effectLst/>
              </a:rPr>
              <a:t>family</a:t>
            </a:r>
            <a:r>
              <a:rPr lang="en-US" sz="2800" b="1" smtClean="0">
                <a:effectLst/>
              </a:rPr>
              <a:t> situations.</a:t>
            </a:r>
          </a:p>
          <a:p>
            <a:pPr eaLnBrk="1" hangingPunct="1">
              <a:lnSpc>
                <a:spcPct val="80000"/>
              </a:lnSpc>
              <a:defRPr/>
            </a:pPr>
            <a:r>
              <a:rPr lang="en-US" sz="2800" b="1" smtClean="0">
                <a:effectLst/>
              </a:rPr>
              <a:t>Their </a:t>
            </a:r>
            <a:r>
              <a:rPr lang="en-US" sz="2800" b="1" smtClean="0">
                <a:solidFill>
                  <a:srgbClr val="FFFF00"/>
                </a:solidFill>
                <a:effectLst/>
              </a:rPr>
              <a:t>academic performance</a:t>
            </a:r>
            <a:r>
              <a:rPr lang="en-US" sz="2800" b="1" smtClean="0">
                <a:effectLst/>
              </a:rPr>
              <a:t> ranged from excellent to failing.</a:t>
            </a:r>
          </a:p>
          <a:p>
            <a:pPr eaLnBrk="1" hangingPunct="1">
              <a:lnSpc>
                <a:spcPct val="80000"/>
              </a:lnSpc>
              <a:defRPr/>
            </a:pPr>
            <a:r>
              <a:rPr lang="en-US" sz="2800" b="1" smtClean="0">
                <a:solidFill>
                  <a:srgbClr val="FFFF00"/>
                </a:solidFill>
                <a:effectLst/>
              </a:rPr>
              <a:t>Prior behaviors</a:t>
            </a:r>
            <a:r>
              <a:rPr lang="en-US" sz="2800" b="1" smtClean="0">
                <a:effectLst/>
              </a:rPr>
              <a:t> ranged from no observed behavior problems to a clear history of violence and weapon use.  </a:t>
            </a:r>
          </a:p>
          <a:p>
            <a:pPr eaLnBrk="1" hangingPunct="1">
              <a:lnSpc>
                <a:spcPct val="80000"/>
              </a:lnSpc>
              <a:defRPr/>
            </a:pPr>
            <a:r>
              <a:rPr lang="en-US" sz="2800" b="1" smtClean="0">
                <a:effectLst/>
              </a:rPr>
              <a:t>Identification of the characteristics of potential school shooters is difficult due to the </a:t>
            </a:r>
            <a:r>
              <a:rPr lang="en-US" sz="2800" b="1" smtClean="0">
                <a:solidFill>
                  <a:srgbClr val="FFFF00"/>
                </a:solidFill>
                <a:effectLst/>
              </a:rPr>
              <a:t>low base rate</a:t>
            </a:r>
            <a:r>
              <a:rPr lang="en-US" sz="2800" b="1" smtClean="0">
                <a:effectLst/>
              </a:rPr>
              <a:t> of  school shootings.</a:t>
            </a:r>
            <a:endParaRPr lang="en-US" sz="2800" smtClean="0"/>
          </a:p>
        </p:txBody>
      </p:sp>
      <p:sp>
        <p:nvSpPr>
          <p:cNvPr id="12291" name="Text Box 4"/>
          <p:cNvSpPr txBox="1">
            <a:spLocks noChangeArrowheads="1"/>
          </p:cNvSpPr>
          <p:nvPr/>
        </p:nvSpPr>
        <p:spPr bwMode="auto">
          <a:xfrm>
            <a:off x="838200" y="457200"/>
            <a:ext cx="7239000" cy="519113"/>
          </a:xfrm>
          <a:prstGeom prst="rect">
            <a:avLst/>
          </a:prstGeom>
          <a:noFill/>
          <a:ln w="9525" algn="ctr">
            <a:noFill/>
            <a:miter lim="800000"/>
            <a:headEnd/>
            <a:tailEnd/>
          </a:ln>
        </p:spPr>
        <p:txBody>
          <a:bodyPr>
            <a:spAutoFit/>
          </a:bodyPr>
          <a:lstStyle/>
          <a:p>
            <a:pPr>
              <a:spcBef>
                <a:spcPct val="50000"/>
              </a:spcBef>
            </a:pPr>
            <a:r>
              <a:rPr lang="en-US" sz="2800" b="1" u="sng">
                <a:solidFill>
                  <a:srgbClr val="FFFF00"/>
                </a:solidFill>
              </a:rPr>
              <a:t>PATTERNS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29600" cy="712787"/>
          </a:xfrm>
        </p:spPr>
        <p:txBody>
          <a:bodyPr/>
          <a:lstStyle/>
          <a:p>
            <a:pPr eaLnBrk="1" hangingPunct="1"/>
            <a:r>
              <a:rPr lang="en-US" sz="4000" u="sng" smtClean="0"/>
              <a:t>Patterns (cont.)</a:t>
            </a:r>
          </a:p>
        </p:txBody>
      </p:sp>
      <p:sp>
        <p:nvSpPr>
          <p:cNvPr id="59395" name="Rectangle 3"/>
          <p:cNvSpPr>
            <a:spLocks noGrp="1" noChangeArrowheads="1"/>
          </p:cNvSpPr>
          <p:nvPr>
            <p:ph type="body" idx="1"/>
          </p:nvPr>
        </p:nvSpPr>
        <p:spPr>
          <a:xfrm>
            <a:off x="457200" y="1066800"/>
            <a:ext cx="8305800" cy="5486400"/>
          </a:xfrm>
        </p:spPr>
        <p:txBody>
          <a:bodyPr/>
          <a:lstStyle/>
          <a:p>
            <a:pPr marL="609600" indent="-609600" eaLnBrk="1" hangingPunct="1">
              <a:buFont typeface="Wingdings" pitchFamily="2" charset="2"/>
              <a:buNone/>
            </a:pPr>
            <a:r>
              <a:rPr lang="en-US" sz="2800" u="sng" smtClean="0">
                <a:solidFill>
                  <a:srgbClr val="FF3300"/>
                </a:solidFill>
              </a:rPr>
              <a:t>School as a Setting for Violence</a:t>
            </a:r>
            <a:endParaRPr lang="en-US" sz="2800" smtClean="0">
              <a:solidFill>
                <a:srgbClr val="FF3300"/>
              </a:solidFill>
            </a:endParaRPr>
          </a:p>
          <a:p>
            <a:pPr marL="609600" indent="-609600" eaLnBrk="1" hangingPunct="1"/>
            <a:r>
              <a:rPr lang="en-US" sz="2800" smtClean="0">
                <a:effectLst/>
              </a:rPr>
              <a:t>In a recent analysis of juvenile offenders and victims (NCVS, 1993–2003), school was the </a:t>
            </a:r>
            <a:r>
              <a:rPr lang="en-US" sz="2800" smtClean="0">
                <a:solidFill>
                  <a:srgbClr val="00CCFF"/>
                </a:solidFill>
                <a:effectLst/>
              </a:rPr>
              <a:t>most common setting</a:t>
            </a:r>
            <a:r>
              <a:rPr lang="en-US" sz="2800" smtClean="0">
                <a:effectLst/>
              </a:rPr>
              <a:t> for nonfatal violent victimizations (rape, sexual assault, robbery, aggravated assault, or simple assault) of youths aged 12–17. </a:t>
            </a:r>
          </a:p>
          <a:p>
            <a:pPr marL="609600" indent="-609600" eaLnBrk="1" hangingPunct="1"/>
            <a:r>
              <a:rPr lang="en-US" sz="2800" smtClean="0">
                <a:effectLst/>
              </a:rPr>
              <a:t>53% of the victimizations of youth ages 12–14 occurred </a:t>
            </a:r>
            <a:r>
              <a:rPr lang="en-US" sz="2800" smtClean="0">
                <a:solidFill>
                  <a:srgbClr val="00CCFF"/>
                </a:solidFill>
                <a:effectLst/>
              </a:rPr>
              <a:t>at or in school.</a:t>
            </a:r>
            <a:r>
              <a:rPr lang="en-US" sz="2800" smtClean="0">
                <a:effectLst/>
              </a:rPr>
              <a:t> </a:t>
            </a:r>
          </a:p>
          <a:p>
            <a:pPr marL="609600" indent="-609600" eaLnBrk="1" hangingPunct="1"/>
            <a:r>
              <a:rPr lang="en-US" sz="2800" smtClean="0">
                <a:effectLst/>
              </a:rPr>
              <a:t>32% of victimizations of youth ages 15–17 occurred </a:t>
            </a:r>
            <a:r>
              <a:rPr lang="en-US" sz="2800" smtClean="0">
                <a:solidFill>
                  <a:srgbClr val="00CCFF"/>
                </a:solidFill>
                <a:effectLst/>
              </a:rPr>
              <a:t>at or in school.</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7813"/>
            <a:ext cx="8229600" cy="484187"/>
          </a:xfrm>
        </p:spPr>
        <p:txBody>
          <a:bodyPr/>
          <a:lstStyle/>
          <a:p>
            <a:pPr eaLnBrk="1" hangingPunct="1">
              <a:defRPr/>
            </a:pPr>
            <a:r>
              <a:rPr lang="en-US" sz="3200" u="sng" smtClean="0"/>
              <a:t>Measures of School Violence</a:t>
            </a:r>
          </a:p>
        </p:txBody>
      </p:sp>
      <p:sp>
        <p:nvSpPr>
          <p:cNvPr id="1035" name="Text Box 14"/>
          <p:cNvSpPr txBox="1">
            <a:spLocks noChangeArrowheads="1"/>
          </p:cNvSpPr>
          <p:nvPr/>
        </p:nvSpPr>
        <p:spPr bwMode="auto">
          <a:xfrm>
            <a:off x="304800" y="990600"/>
            <a:ext cx="8534400" cy="5529263"/>
          </a:xfrm>
          <a:prstGeom prst="rect">
            <a:avLst/>
          </a:prstGeom>
          <a:noFill/>
          <a:ln w="9525" algn="ctr">
            <a:noFill/>
            <a:miter lim="800000"/>
            <a:headEnd/>
            <a:tailEnd/>
          </a:ln>
        </p:spPr>
        <p:txBody>
          <a:bodyPr>
            <a:spAutoFit/>
          </a:bodyPr>
          <a:lstStyle/>
          <a:p>
            <a:pPr>
              <a:spcBef>
                <a:spcPct val="50000"/>
              </a:spcBef>
            </a:pPr>
            <a:r>
              <a:rPr lang="en-US" sz="2400" b="1" u="sng">
                <a:solidFill>
                  <a:srgbClr val="FFFF00"/>
                </a:solidFill>
              </a:rPr>
              <a:t>FEAR AND AVOIDANCE</a:t>
            </a:r>
          </a:p>
          <a:p>
            <a:pPr algn="l">
              <a:spcBef>
                <a:spcPct val="50000"/>
              </a:spcBef>
              <a:buFontTx/>
              <a:buChar char="•"/>
            </a:pPr>
            <a:r>
              <a:rPr lang="en-US" sz="2200" b="1"/>
              <a:t>As student fear increases, confidence in school administrators weakens. Responses include carrying weapons to school, managing impressions by fighting, or putting on a tough “front.” </a:t>
            </a:r>
          </a:p>
          <a:p>
            <a:pPr algn="l">
              <a:buFontTx/>
              <a:buChar char="•"/>
            </a:pPr>
            <a:endParaRPr lang="en-US" sz="2200" b="1"/>
          </a:p>
          <a:p>
            <a:pPr algn="l">
              <a:buFontTx/>
              <a:buChar char="•"/>
            </a:pPr>
            <a:r>
              <a:rPr lang="en-US" sz="2200" b="1"/>
              <a:t>In 2003, students in </a:t>
            </a:r>
            <a:r>
              <a:rPr lang="en-US" sz="2200" b="1">
                <a:solidFill>
                  <a:srgbClr val="FFFF00"/>
                </a:solidFill>
              </a:rPr>
              <a:t>urban schools</a:t>
            </a:r>
            <a:r>
              <a:rPr lang="en-US" sz="2200" b="1"/>
              <a:t> were twice as likely as students in rural and suburban schools to fear being attacked at school or on the way to and from school.</a:t>
            </a:r>
          </a:p>
          <a:p>
            <a:pPr algn="l">
              <a:buFontTx/>
              <a:buChar char="•"/>
            </a:pPr>
            <a:endParaRPr lang="en-US" sz="2200" b="1"/>
          </a:p>
          <a:p>
            <a:pPr algn="l">
              <a:buFontTx/>
              <a:buChar char="•"/>
            </a:pPr>
            <a:r>
              <a:rPr lang="en-US" sz="2200" b="1"/>
              <a:t>Students may deliberately </a:t>
            </a:r>
            <a:r>
              <a:rPr lang="en-US" sz="2200" b="1">
                <a:solidFill>
                  <a:srgbClr val="FFFF00"/>
                </a:solidFill>
              </a:rPr>
              <a:t>alter their behavior</a:t>
            </a:r>
            <a:r>
              <a:rPr lang="en-US" sz="2200" b="1"/>
              <a:t> to reduce their risk of victimization. </a:t>
            </a:r>
          </a:p>
          <a:p>
            <a:pPr lvl="1" algn="l">
              <a:buFontTx/>
              <a:buChar char="•"/>
            </a:pPr>
            <a:r>
              <a:rPr lang="en-US" sz="2000" b="1"/>
              <a:t>In 2003, 5% of students aged 12–18 reported they skipped school or extracurricular activities, or avoided specific places in school because they were afraid for their safety (down from 7% in 2003).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636587"/>
          </a:xfrm>
        </p:spPr>
        <p:txBody>
          <a:bodyPr/>
          <a:lstStyle/>
          <a:p>
            <a:pPr eaLnBrk="1" hangingPunct="1"/>
            <a:r>
              <a:rPr lang="en-US" sz="2800" b="1" u="sng" smtClean="0">
                <a:solidFill>
                  <a:srgbClr val="FFFF00"/>
                </a:solidFill>
                <a:effectLst/>
              </a:rPr>
              <a:t>School Security Data</a:t>
            </a:r>
          </a:p>
        </p:txBody>
      </p:sp>
      <p:sp>
        <p:nvSpPr>
          <p:cNvPr id="110595" name="Rectangle 3"/>
          <p:cNvSpPr>
            <a:spLocks noGrp="1" noChangeArrowheads="1"/>
          </p:cNvSpPr>
          <p:nvPr>
            <p:ph type="body" idx="1"/>
          </p:nvPr>
        </p:nvSpPr>
        <p:spPr>
          <a:xfrm>
            <a:off x="457200" y="990600"/>
            <a:ext cx="8229600" cy="5140325"/>
          </a:xfrm>
        </p:spPr>
        <p:txBody>
          <a:bodyPr/>
          <a:lstStyle/>
          <a:p>
            <a:pPr eaLnBrk="1" hangingPunct="1">
              <a:lnSpc>
                <a:spcPct val="80000"/>
              </a:lnSpc>
            </a:pPr>
            <a:r>
              <a:rPr lang="en-US" sz="2800" smtClean="0">
                <a:effectLst/>
              </a:rPr>
              <a:t>School security responses reflect </a:t>
            </a:r>
            <a:r>
              <a:rPr lang="en-US" sz="2800" i="1" smtClean="0">
                <a:effectLst/>
              </a:rPr>
              <a:t>reactions </a:t>
            </a:r>
            <a:r>
              <a:rPr lang="en-US" sz="2800" smtClean="0">
                <a:effectLst/>
              </a:rPr>
              <a:t>to perceived disorder.</a:t>
            </a:r>
          </a:p>
          <a:p>
            <a:pPr eaLnBrk="1" hangingPunct="1">
              <a:lnSpc>
                <a:spcPct val="80000"/>
              </a:lnSpc>
            </a:pPr>
            <a:r>
              <a:rPr lang="en-US" sz="2800" smtClean="0">
                <a:solidFill>
                  <a:srgbClr val="FFFF00"/>
                </a:solidFill>
                <a:effectLst/>
              </a:rPr>
              <a:t>Survey of Principals</a:t>
            </a:r>
            <a:r>
              <a:rPr lang="en-US" sz="2800" smtClean="0">
                <a:effectLst/>
              </a:rPr>
              <a:t>: 75% of schools controlled access to school buildings during school hours by </a:t>
            </a:r>
            <a:r>
              <a:rPr lang="en-US" sz="2800" smtClean="0">
                <a:solidFill>
                  <a:srgbClr val="FFFF00"/>
                </a:solidFill>
                <a:effectLst/>
              </a:rPr>
              <a:t>locking or monitoring doors</a:t>
            </a:r>
            <a:r>
              <a:rPr lang="en-US" sz="2800" smtClean="0">
                <a:effectLst/>
              </a:rPr>
              <a:t>, and 34% controlled access to school grounds with locked or monitored gates. </a:t>
            </a:r>
          </a:p>
          <a:p>
            <a:pPr eaLnBrk="1" hangingPunct="1">
              <a:lnSpc>
                <a:spcPct val="80000"/>
              </a:lnSpc>
            </a:pPr>
            <a:r>
              <a:rPr lang="en-US" sz="2800" smtClean="0">
                <a:effectLst/>
              </a:rPr>
              <a:t>Most public schools (97%) </a:t>
            </a:r>
            <a:r>
              <a:rPr lang="en-US" sz="2800" smtClean="0">
                <a:solidFill>
                  <a:srgbClr val="FFFF00"/>
                </a:solidFill>
                <a:effectLst/>
              </a:rPr>
              <a:t>required visitors to sign or check in</a:t>
            </a:r>
            <a:r>
              <a:rPr lang="en-US" sz="2800" smtClean="0">
                <a:effectLst/>
              </a:rPr>
              <a:t> when entering the school building. </a:t>
            </a:r>
          </a:p>
          <a:p>
            <a:pPr eaLnBrk="1" hangingPunct="1">
              <a:lnSpc>
                <a:spcPct val="80000"/>
              </a:lnSpc>
            </a:pPr>
            <a:r>
              <a:rPr lang="en-US" sz="2800" smtClean="0">
                <a:effectLst/>
              </a:rPr>
              <a:t>14% of primary schools, 20% of middle schools, and 39% of secondary schools used </a:t>
            </a:r>
            <a:r>
              <a:rPr lang="en-US" sz="2800" smtClean="0">
                <a:solidFill>
                  <a:srgbClr val="FFFF00"/>
                </a:solidFill>
                <a:effectLst/>
              </a:rPr>
              <a:t>one or more security cameras</a:t>
            </a:r>
            <a:r>
              <a:rPr lang="en-US" sz="2800" smtClean="0">
                <a:effectLst/>
              </a:rPr>
              <a:t> to monitor the school.</a:t>
            </a: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876</TotalTime>
  <Words>1582</Words>
  <Application>Microsoft Office PowerPoint</Application>
  <PresentationFormat>On-screen Show (4:3)</PresentationFormat>
  <Paragraphs>129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Tahoma</vt:lpstr>
      <vt:lpstr>Arial</vt:lpstr>
      <vt:lpstr>Wingdings</vt:lpstr>
      <vt:lpstr>Calibri</vt:lpstr>
      <vt:lpstr>Balance</vt:lpstr>
      <vt:lpstr>Criminal Violence: Patterns, Causes, and Prevention    Riedel and Welsh, Ch. 10  “School Violence”</vt:lpstr>
      <vt:lpstr>OUTLINE</vt:lpstr>
      <vt:lpstr>Slide 3</vt:lpstr>
      <vt:lpstr>Slide 4</vt:lpstr>
      <vt:lpstr>Content Warning: Extreme Violence</vt:lpstr>
      <vt:lpstr>Slide 6</vt:lpstr>
      <vt:lpstr>Patterns (cont.)</vt:lpstr>
      <vt:lpstr>Measures of School Violence</vt:lpstr>
      <vt:lpstr>School Security Data</vt:lpstr>
      <vt:lpstr>School Disciplinary Data</vt:lpstr>
      <vt:lpstr>Student/Teacher Victimization Surveys</vt:lpstr>
      <vt:lpstr>Self-Reported Violence</vt:lpstr>
      <vt:lpstr>Explanations: Control Theory (Individual)</vt:lpstr>
      <vt:lpstr>School Climate Theory (Institutional)</vt:lpstr>
      <vt:lpstr>Social Disorganization Theory</vt:lpstr>
      <vt:lpstr>Interventions</vt:lpstr>
      <vt:lpstr>Slide 17</vt:lpstr>
      <vt:lpstr>Five main treatment modalities:</vt:lpstr>
      <vt:lpstr>National Study of Delinquency Prevention in Schools (Gottfredson et al., 2005)</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CJ330 Violence, Crime and Justice   Riedel and Welsh, Ch. 2  “Measures of Violence”</dc:title>
  <dc:creator>Wayne Welsh</dc:creator>
  <cp:lastModifiedBy>Carol</cp:lastModifiedBy>
  <cp:revision>170</cp:revision>
  <dcterms:created xsi:type="dcterms:W3CDTF">2005-09-03T17:31:48Z</dcterms:created>
  <dcterms:modified xsi:type="dcterms:W3CDTF">2011-10-29T13:55:42Z</dcterms:modified>
</cp:coreProperties>
</file>