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B7B71F-5C4E-4EEC-A5AA-B48F92592C2E}" type="datetimeFigureOut">
              <a:rPr lang="en-US"/>
              <a:pPr>
                <a:defRPr/>
              </a:pPr>
              <a:t>10/15/2011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754980D-1C51-41B8-84A7-A9FE5B254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36E817-B59E-4ABE-879D-7AB00A84B04C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37AD9E-D8F8-436C-B45A-8E6D8BFD622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925C7-8699-42CD-BA9C-A122C4A82EB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5C2DB4-26C6-4C52-A5B3-360020E9EDB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F6351E-CA26-4351-B644-C171048A71E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05D0D-52C2-4364-8AE5-05DEA1B22B7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629DDA-9117-4776-92F5-426DBD86B22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B21764-1072-4E2C-A6FA-BA2C4940E18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578CCD-AE3B-434C-A363-FC7AE43DB41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8D59ED-82D3-4457-AC66-8751811A948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9BA1FE-F1AA-4298-812E-BC5BD188D67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A3CFE3-4F3E-4A6A-869C-A8753C77EF4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2413EE-0888-4D94-B823-944A6FBC16C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AD178C-A5FA-48DA-915F-F454624262B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573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7C14451-7D95-4E5C-B6D1-C0394E916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F8DCD5D-1DAE-4D5B-B2E0-7B4D23328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C96672-9646-4E97-AA33-95FFF5F7D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D11FABC-1230-491A-ABF1-129BFE0E3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F5B181-3554-4771-9752-EA72EF227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0ECEBA9-A436-42DC-A11D-A92DFD786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88D098-E2BF-4482-85A4-EAD554A77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745557-0613-4204-96A5-F38380E1E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848FA5-7C36-48CE-A094-D1795D82D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57F663-07A3-48D1-854F-EBF9E3F31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076FABD-ABA7-48B3-B2FA-9E8DB24C2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63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563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563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6FAF2A-53BB-4E7A-8724-A754763C1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01000" cy="5105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1" smtClean="0"/>
              <a:t>Criminal Violence: Patterns, Causes, and </a:t>
            </a:r>
            <a:br>
              <a:rPr lang="en-US" sz="4800" b="1" smtClean="0"/>
            </a:br>
            <a:r>
              <a:rPr lang="en-US" sz="4800" b="1" smtClean="0"/>
              <a:t>Prevention</a:t>
            </a:r>
            <a:br>
              <a:rPr lang="en-US" sz="4800" b="1" smtClean="0"/>
            </a:br>
            <a:r>
              <a:rPr lang="en-US" sz="4800" b="1" smtClean="0"/>
              <a:t/>
            </a:r>
            <a:br>
              <a:rPr lang="en-US" sz="4800" b="1" smtClean="0"/>
            </a:br>
            <a:r>
              <a:rPr lang="en-US" sz="4800" b="1" smtClean="0"/>
              <a:t>Riedel and Welsh, Ch. 11</a:t>
            </a:r>
            <a:br>
              <a:rPr lang="en-US" sz="4800" b="1" smtClean="0"/>
            </a:br>
            <a:r>
              <a:rPr lang="en-US" sz="4800" b="1" smtClean="0"/>
              <a:t>“Gangs and Gang Violence”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/>
              <a:t>Explanations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i="1" smtClean="0">
                <a:solidFill>
                  <a:srgbClr val="FFFF00"/>
                </a:solidFill>
              </a:rPr>
              <a:t>Strain Theories: </a:t>
            </a:r>
            <a:r>
              <a:rPr lang="en-US" smtClean="0"/>
              <a:t>Based on Merton’s theory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b="1" i="1" smtClean="0">
                <a:solidFill>
                  <a:srgbClr val="FFFF00"/>
                </a:solidFill>
              </a:rPr>
              <a:t>Cohen:  </a:t>
            </a:r>
            <a:r>
              <a:rPr lang="en-US" smtClean="0"/>
              <a:t>Lower-class rejection of middle-class values</a:t>
            </a:r>
          </a:p>
          <a:p>
            <a:pPr lvl="2">
              <a:buFont typeface="Wingdings" pitchFamily="2" charset="2"/>
              <a:buBlip>
                <a:blip r:embed="rId3"/>
              </a:buBlip>
            </a:pPr>
            <a:r>
              <a:rPr lang="en-US" smtClean="0"/>
              <a:t>Cohen’s delinquent acts were “malicious, nonutilitarian and negativistic”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b="1" i="1" smtClean="0">
                <a:solidFill>
                  <a:srgbClr val="FFFF00"/>
                </a:solidFill>
              </a:rPr>
              <a:t>Cloward  and Ohlin: </a:t>
            </a:r>
            <a:r>
              <a:rPr lang="en-US" smtClean="0"/>
              <a:t> Saw a conflict between lower- and middle-class values and limited structural opportunities</a:t>
            </a:r>
          </a:p>
          <a:p>
            <a:pPr lvl="2">
              <a:buFont typeface="Wingdings" pitchFamily="2" charset="2"/>
              <a:buBlip>
                <a:blip r:embed="rId3"/>
              </a:buBlip>
            </a:pPr>
            <a:r>
              <a:rPr lang="en-US" smtClean="0"/>
              <a:t>Posited illegitimate opportunity structures </a:t>
            </a:r>
            <a:endParaRPr lang="en-US" b="1" i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Explanations (cont</a:t>
            </a:r>
            <a:r>
              <a:rPr lang="en-US" smtClean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>
                <a:solidFill>
                  <a:srgbClr val="FFFF00"/>
                </a:solidFill>
              </a:rPr>
              <a:t>Cultural deviance </a:t>
            </a:r>
            <a:r>
              <a:rPr lang="en-US" smtClean="0"/>
              <a:t>theories emphasize conflicts in cultural beliefs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b="1" i="1" smtClean="0">
                <a:solidFill>
                  <a:srgbClr val="FFFF00"/>
                </a:solidFill>
              </a:rPr>
              <a:t>Walter Miller’s </a:t>
            </a:r>
            <a:r>
              <a:rPr lang="en-US" smtClean="0"/>
              <a:t> theory emphasized focal concerns: cultural values that coincidentally conflicted with middle-class beliefs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b="1" i="1" smtClean="0">
                <a:solidFill>
                  <a:srgbClr val="FFFF00"/>
                </a:solidFill>
              </a:rPr>
              <a:t>Marvin Wolfgang and Franco Ferracuti</a:t>
            </a:r>
            <a:r>
              <a:rPr lang="en-US" smtClean="0"/>
              <a:t> postulated a subculture of violence theory:</a:t>
            </a:r>
          </a:p>
          <a:p>
            <a:pPr lvl="2">
              <a:buFont typeface="Wingdings" pitchFamily="2" charset="2"/>
              <a:buBlip>
                <a:blip r:embed="rId3"/>
              </a:buBlip>
            </a:pPr>
            <a:r>
              <a:rPr lang="en-US" smtClean="0"/>
              <a:t>Lower-class youth use violence as a method of solving interpersonal problems</a:t>
            </a:r>
          </a:p>
          <a:p>
            <a:pPr lvl="2"/>
            <a:endParaRPr lang="en-US" smtClean="0"/>
          </a:p>
          <a:p>
            <a:pPr lvl="1"/>
            <a:endParaRPr lang="en-US" b="1" i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Explanations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i="1" smtClean="0">
                <a:solidFill>
                  <a:srgbClr val="FFFF00"/>
                </a:solidFill>
              </a:rPr>
              <a:t>Social control theories</a:t>
            </a:r>
            <a:r>
              <a:rPr lang="en-US" smtClean="0"/>
              <a:t> try to explain why people </a:t>
            </a:r>
            <a:r>
              <a:rPr lang="en-US" u="sng" smtClean="0"/>
              <a:t>do not</a:t>
            </a:r>
            <a:r>
              <a:rPr lang="en-US" smtClean="0"/>
              <a:t> commit crimes and violence.</a:t>
            </a:r>
          </a:p>
          <a:p>
            <a:r>
              <a:rPr lang="en-US" b="1" i="1" smtClean="0">
                <a:solidFill>
                  <a:srgbClr val="FFFF00"/>
                </a:solidFill>
              </a:rPr>
              <a:t>Travis Hirschi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smtClean="0"/>
              <a:t>focused on the social bond: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What are the social forces and institutions that “keep people in line”?</a:t>
            </a:r>
          </a:p>
          <a:p>
            <a:r>
              <a:rPr lang="en-US" b="1" i="1" smtClean="0">
                <a:solidFill>
                  <a:srgbClr val="FFFF00"/>
                </a:solidFill>
              </a:rPr>
              <a:t>James Vigil and Steve Yun</a:t>
            </a:r>
            <a:r>
              <a:rPr lang="en-US" smtClean="0"/>
              <a:t> applied social control and multiple marginality to Mexican gangs.</a:t>
            </a:r>
            <a:endParaRPr lang="en-US" b="1" i="1" smtClean="0">
              <a:solidFill>
                <a:srgbClr val="FFFF00"/>
              </a:solidFill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Interventions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562600"/>
          </a:xfrm>
        </p:spPr>
        <p:txBody>
          <a:bodyPr/>
          <a:lstStyle/>
          <a:p>
            <a:r>
              <a:rPr lang="en-US" b="1" i="1" smtClean="0">
                <a:solidFill>
                  <a:srgbClr val="FFFF00"/>
                </a:solidFill>
              </a:rPr>
              <a:t>Five Types of Intervention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b="1" i="1" smtClean="0">
                <a:solidFill>
                  <a:srgbClr val="FFFF00"/>
                </a:solidFill>
              </a:rPr>
              <a:t>Suppression</a:t>
            </a:r>
            <a:r>
              <a:rPr lang="en-US" sz="2400" smtClean="0"/>
              <a:t> includes arrest, incarceration, and other forms of criminal justice.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b="1" i="1" smtClean="0">
                <a:solidFill>
                  <a:srgbClr val="FFFF00"/>
                </a:solidFill>
              </a:rPr>
              <a:t>Social Intervention</a:t>
            </a:r>
            <a:r>
              <a:rPr lang="en-US" sz="2400" smtClean="0"/>
              <a:t> includes social and psychological approaches, street workers, and religious conversions.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b="1" i="1" smtClean="0">
                <a:solidFill>
                  <a:srgbClr val="FFFF00"/>
                </a:solidFill>
              </a:rPr>
              <a:t>Organizational Change and Development</a:t>
            </a:r>
            <a:endParaRPr lang="en-US" sz="2400" smtClean="0"/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b="1" i="1" smtClean="0">
                <a:solidFill>
                  <a:srgbClr val="FFFF00"/>
                </a:solidFill>
              </a:rPr>
              <a:t>Community Organization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400" b="1" i="1" smtClean="0">
                <a:solidFill>
                  <a:srgbClr val="FFFF00"/>
                </a:solidFill>
              </a:rPr>
              <a:t>Opportunities Provision</a:t>
            </a:r>
            <a:r>
              <a:rPr lang="en-US" sz="2400" smtClean="0"/>
              <a:t> refers to job training, increasing opportunities for employment, and assistance with school.</a:t>
            </a:r>
            <a:endParaRPr lang="en-US" sz="2400" b="1" i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Operation Ceasefire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b="1" i="1" smtClean="0">
                <a:solidFill>
                  <a:srgbClr val="FFFF00"/>
                </a:solidFill>
              </a:rPr>
              <a:t>Boston Police Department</a:t>
            </a:r>
            <a:r>
              <a:rPr lang="en-US" smtClean="0"/>
              <a:t> started program to reduce gang violence.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Focused on small number of serially offending, gang-involved youth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Emphasis was on gun trafficking within the state.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b="1" i="1" smtClean="0">
                <a:solidFill>
                  <a:srgbClr val="FFFF00"/>
                </a:solidFill>
              </a:rPr>
              <a:t>“Lever pulling”</a:t>
            </a:r>
            <a:r>
              <a:rPr lang="en-US" b="1" i="1" smtClean="0"/>
              <a:t>  </a:t>
            </a:r>
            <a:r>
              <a:rPr lang="en-US" smtClean="0"/>
              <a:t>meant that any violent event would set off a coordinated response by police and social services.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b="1" i="1" smtClean="0">
                <a:solidFill>
                  <a:srgbClr val="FFFF00"/>
                </a:solidFill>
              </a:rPr>
              <a:t>Evaluations</a:t>
            </a:r>
            <a:r>
              <a:rPr lang="en-US" smtClean="0"/>
              <a:t> were positive and programs in other cities were started.</a:t>
            </a:r>
            <a:endParaRPr lang="en-US" b="1" i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A Problem of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FF00"/>
                </a:solidFill>
              </a:rPr>
              <a:t>No consensus on the meaning of the term</a:t>
            </a:r>
          </a:p>
          <a:p>
            <a:pPr lvl="1">
              <a:buClr>
                <a:srgbClr val="FFC000"/>
              </a:buClr>
            </a:pPr>
            <a:r>
              <a:rPr lang="en-US" smtClean="0"/>
              <a:t>Definition provides indication of the number of gangs</a:t>
            </a:r>
          </a:p>
          <a:p>
            <a:pPr lvl="2">
              <a:buClr>
                <a:srgbClr val="FFC000"/>
              </a:buClr>
            </a:pPr>
            <a:r>
              <a:rPr lang="en-US" smtClean="0"/>
              <a:t>Gang member vs. gang motive</a:t>
            </a:r>
          </a:p>
          <a:p>
            <a:pPr lvl="1">
              <a:buClr>
                <a:srgbClr val="FFC000"/>
              </a:buClr>
            </a:pPr>
            <a:r>
              <a:rPr lang="en-US" smtClean="0"/>
              <a:t>Definition provides information for resource allocation and public fear of crime</a:t>
            </a:r>
          </a:p>
          <a:p>
            <a:pPr lvl="2">
              <a:buClr>
                <a:srgbClr val="FFC000"/>
              </a:buClr>
            </a:pPr>
            <a:r>
              <a:rPr lang="en-US" smtClean="0"/>
              <a:t>Cities may deny there is a gang problem for political and social reasons.</a:t>
            </a:r>
          </a:p>
          <a:p>
            <a:pPr lvl="2">
              <a:buClr>
                <a:srgbClr val="FFC000"/>
              </a:buClr>
            </a:pPr>
            <a:r>
              <a:rPr lang="en-US" smtClean="0"/>
              <a:t>Awareness of gang problems hurts tourism.</a:t>
            </a:r>
          </a:p>
          <a:p>
            <a:pPr lvl="1">
              <a:buClr>
                <a:srgbClr val="FFC000"/>
              </a:buClr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Focusing the Definition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n-US" smtClean="0"/>
              <a:t>“A street gang is any durable, street-oriented youth group whose involvement in illegal activity is part of its group identity” (Klein &amp; Maxson, 2006, p. 4)</a:t>
            </a:r>
          </a:p>
          <a:p>
            <a:pPr lvl="1">
              <a:buClr>
                <a:srgbClr val="FFC000"/>
              </a:buClr>
            </a:pPr>
            <a:r>
              <a:rPr lang="en-US" smtClean="0"/>
              <a:t>Definition has been agreed upon by more than 100 American and European researchers.</a:t>
            </a:r>
          </a:p>
          <a:p>
            <a:pPr lvl="1">
              <a:buClr>
                <a:srgbClr val="FFC000"/>
              </a:buClr>
            </a:pPr>
            <a:r>
              <a:rPr lang="en-US" smtClean="0"/>
              <a:t>Minimal definition is sufficient for distinguishing street gangs from other youth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Are You a Gang Member?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>
                <a:solidFill>
                  <a:srgbClr val="FFFF00"/>
                </a:solidFill>
              </a:rPr>
              <a:t>Self-nomination </a:t>
            </a:r>
            <a:r>
              <a:rPr lang="en-US" smtClean="0"/>
              <a:t>One method of determining who is a gang member is to ask adolescents.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Research done indicates that as definitions involved more gang characteristics, respondents became more antisocial.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Self-nomination has been shown to be a useful technique.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  <a:p>
            <a:pPr lvl="1"/>
            <a:endParaRPr lang="en-US" b="1" i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0813"/>
          </a:xfrm>
        </p:spPr>
        <p:txBody>
          <a:bodyPr/>
          <a:lstStyle/>
          <a:p>
            <a:r>
              <a:rPr lang="en-US" b="1" smtClean="0"/>
              <a:t>Are You a Gang Member? (cont</a:t>
            </a:r>
            <a:r>
              <a:rPr lang="en-US" smtClean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Law enforcement uses crimes committed as an important criterion.</a:t>
            </a:r>
          </a:p>
          <a:p>
            <a:r>
              <a:rPr lang="en-US" smtClean="0"/>
              <a:t>Also uses self-nomination technique to designate individuals</a:t>
            </a:r>
          </a:p>
          <a:p>
            <a:r>
              <a:rPr lang="en-US" smtClean="0"/>
              <a:t>Rural counties rely on display of tattoos, colors, or other symbols.</a:t>
            </a:r>
          </a:p>
          <a:p>
            <a:r>
              <a:rPr lang="en-US" smtClean="0"/>
              <a:t>Self-nomination and crimes committed are two most important measures.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Growth and Change in Gangs</a:t>
            </a:r>
            <a:endParaRPr lang="en-US" b="1" dirty="0"/>
          </a:p>
        </p:txBody>
      </p:sp>
      <p:grpSp>
        <p:nvGrpSpPr>
          <p:cNvPr id="24578" name="Group 4"/>
          <p:cNvGrpSpPr>
            <a:grpSpLocks noChangeAspect="1"/>
          </p:cNvGrpSpPr>
          <p:nvPr/>
        </p:nvGrpSpPr>
        <p:grpSpPr bwMode="auto">
          <a:xfrm>
            <a:off x="762000" y="1219200"/>
            <a:ext cx="7461250" cy="4876800"/>
            <a:chOff x="1111" y="997"/>
            <a:chExt cx="3499" cy="2747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11" y="997"/>
              <a:ext cx="3431" cy="274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580" name="Rectangle 5"/>
            <p:cNvSpPr>
              <a:spLocks noChangeArrowheads="1"/>
            </p:cNvSpPr>
            <p:nvPr/>
          </p:nvSpPr>
          <p:spPr bwMode="auto">
            <a:xfrm>
              <a:off x="2829" y="3598"/>
              <a:ext cx="258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Area</a:t>
              </a:r>
              <a:endParaRPr lang="en-US"/>
            </a:p>
          </p:txBody>
        </p:sp>
        <p:sp>
          <p:nvSpPr>
            <p:cNvPr id="24581" name="Rectangle 6"/>
            <p:cNvSpPr>
              <a:spLocks noChangeArrowheads="1"/>
            </p:cNvSpPr>
            <p:nvPr/>
          </p:nvSpPr>
          <p:spPr bwMode="auto">
            <a:xfrm rot="-5400000">
              <a:off x="1014" y="2457"/>
              <a:ext cx="398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Percent</a:t>
              </a:r>
              <a:endParaRPr lang="en-US"/>
            </a:p>
          </p:txBody>
        </p:sp>
        <p:sp>
          <p:nvSpPr>
            <p:cNvPr id="24582" name="Rectangle 7"/>
            <p:cNvSpPr>
              <a:spLocks noChangeArrowheads="1"/>
            </p:cNvSpPr>
            <p:nvPr/>
          </p:nvSpPr>
          <p:spPr bwMode="auto">
            <a:xfrm>
              <a:off x="2682" y="1165"/>
              <a:ext cx="552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Figure 11.1</a:t>
              </a:r>
              <a:endParaRPr lang="en-US"/>
            </a:p>
          </p:txBody>
        </p:sp>
        <p:sp>
          <p:nvSpPr>
            <p:cNvPr id="24583" name="Rectangle 8"/>
            <p:cNvSpPr>
              <a:spLocks noChangeArrowheads="1"/>
            </p:cNvSpPr>
            <p:nvPr/>
          </p:nvSpPr>
          <p:spPr bwMode="auto">
            <a:xfrm>
              <a:off x="1758" y="1275"/>
              <a:ext cx="179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Percent Change in the  Estimated Number of Gangs,</a:t>
              </a:r>
              <a:endParaRPr lang="en-US"/>
            </a:p>
          </p:txBody>
        </p:sp>
        <p:sp>
          <p:nvSpPr>
            <p:cNvPr id="24584" name="Rectangle 9"/>
            <p:cNvSpPr>
              <a:spLocks noChangeArrowheads="1"/>
            </p:cNvSpPr>
            <p:nvPr/>
          </p:nvSpPr>
          <p:spPr bwMode="auto">
            <a:xfrm>
              <a:off x="2706" y="1386"/>
              <a:ext cx="504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2002-2007</a:t>
              </a:r>
              <a:endParaRPr lang="en-US"/>
            </a:p>
          </p:txBody>
        </p:sp>
        <p:sp>
          <p:nvSpPr>
            <p:cNvPr id="24585" name="Line 10"/>
            <p:cNvSpPr>
              <a:spLocks noChangeShapeType="1"/>
            </p:cNvSpPr>
            <p:nvPr/>
          </p:nvSpPr>
          <p:spPr bwMode="auto">
            <a:xfrm>
              <a:off x="1458" y="1445"/>
              <a:ext cx="1" cy="2001"/>
            </a:xfrm>
            <a:prstGeom prst="line">
              <a:avLst/>
            </a:prstGeom>
            <a:noFill/>
            <a:ln w="12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11"/>
            <p:cNvSpPr>
              <a:spLocks noChangeShapeType="1"/>
            </p:cNvSpPr>
            <p:nvPr/>
          </p:nvSpPr>
          <p:spPr bwMode="auto">
            <a:xfrm flipH="1">
              <a:off x="1458" y="3446"/>
              <a:ext cx="3152" cy="1"/>
            </a:xfrm>
            <a:prstGeom prst="line">
              <a:avLst/>
            </a:prstGeom>
            <a:noFill/>
            <a:ln w="12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2"/>
            <p:cNvSpPr>
              <a:spLocks noChangeShapeType="1"/>
            </p:cNvSpPr>
            <p:nvPr/>
          </p:nvSpPr>
          <p:spPr bwMode="auto">
            <a:xfrm flipV="1">
              <a:off x="1958" y="3394"/>
              <a:ext cx="1" cy="52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3"/>
            <p:cNvSpPr>
              <a:spLocks noChangeShapeType="1"/>
            </p:cNvSpPr>
            <p:nvPr/>
          </p:nvSpPr>
          <p:spPr bwMode="auto">
            <a:xfrm flipV="1">
              <a:off x="2458" y="3394"/>
              <a:ext cx="1" cy="52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14"/>
            <p:cNvSpPr>
              <a:spLocks noChangeShapeType="1"/>
            </p:cNvSpPr>
            <p:nvPr/>
          </p:nvSpPr>
          <p:spPr bwMode="auto">
            <a:xfrm flipV="1">
              <a:off x="2958" y="3394"/>
              <a:ext cx="1" cy="52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Line 15"/>
            <p:cNvSpPr>
              <a:spLocks noChangeShapeType="1"/>
            </p:cNvSpPr>
            <p:nvPr/>
          </p:nvSpPr>
          <p:spPr bwMode="auto">
            <a:xfrm flipV="1">
              <a:off x="3458" y="3394"/>
              <a:ext cx="1" cy="52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16"/>
            <p:cNvSpPr>
              <a:spLocks noChangeShapeType="1"/>
            </p:cNvSpPr>
            <p:nvPr/>
          </p:nvSpPr>
          <p:spPr bwMode="auto">
            <a:xfrm flipV="1">
              <a:off x="3958" y="3394"/>
              <a:ext cx="1" cy="52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17"/>
            <p:cNvSpPr>
              <a:spLocks noChangeShapeType="1"/>
            </p:cNvSpPr>
            <p:nvPr/>
          </p:nvSpPr>
          <p:spPr bwMode="auto">
            <a:xfrm flipV="1">
              <a:off x="4458" y="3394"/>
              <a:ext cx="1" cy="52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Rectangle 18"/>
            <p:cNvSpPr>
              <a:spLocks noChangeArrowheads="1"/>
            </p:cNvSpPr>
            <p:nvPr/>
          </p:nvSpPr>
          <p:spPr bwMode="auto">
            <a:xfrm>
              <a:off x="1332" y="3395"/>
              <a:ext cx="88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/>
            </a:p>
          </p:txBody>
        </p:sp>
        <p:sp>
          <p:nvSpPr>
            <p:cNvPr id="24594" name="Line 19"/>
            <p:cNvSpPr>
              <a:spLocks noChangeShapeType="1"/>
            </p:cNvSpPr>
            <p:nvPr/>
          </p:nvSpPr>
          <p:spPr bwMode="auto">
            <a:xfrm>
              <a:off x="1458" y="3314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20"/>
            <p:cNvSpPr>
              <a:spLocks noChangeShapeType="1"/>
            </p:cNvSpPr>
            <p:nvPr/>
          </p:nvSpPr>
          <p:spPr bwMode="auto">
            <a:xfrm>
              <a:off x="1458" y="3182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Rectangle 21"/>
            <p:cNvSpPr>
              <a:spLocks noChangeArrowheads="1"/>
            </p:cNvSpPr>
            <p:nvPr/>
          </p:nvSpPr>
          <p:spPr bwMode="auto">
            <a:xfrm>
              <a:off x="1283" y="3131"/>
              <a:ext cx="137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24597" name="Line 22"/>
            <p:cNvSpPr>
              <a:spLocks noChangeShapeType="1"/>
            </p:cNvSpPr>
            <p:nvPr/>
          </p:nvSpPr>
          <p:spPr bwMode="auto">
            <a:xfrm>
              <a:off x="1458" y="3050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23"/>
            <p:cNvSpPr>
              <a:spLocks noChangeShapeType="1"/>
            </p:cNvSpPr>
            <p:nvPr/>
          </p:nvSpPr>
          <p:spPr bwMode="auto">
            <a:xfrm>
              <a:off x="1458" y="2918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Rectangle 24"/>
            <p:cNvSpPr>
              <a:spLocks noChangeArrowheads="1"/>
            </p:cNvSpPr>
            <p:nvPr/>
          </p:nvSpPr>
          <p:spPr bwMode="auto">
            <a:xfrm>
              <a:off x="1283" y="2867"/>
              <a:ext cx="137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20</a:t>
              </a:r>
              <a:endParaRPr lang="en-US"/>
            </a:p>
          </p:txBody>
        </p:sp>
        <p:sp>
          <p:nvSpPr>
            <p:cNvPr id="24600" name="Line 25"/>
            <p:cNvSpPr>
              <a:spLocks noChangeShapeType="1"/>
            </p:cNvSpPr>
            <p:nvPr/>
          </p:nvSpPr>
          <p:spPr bwMode="auto">
            <a:xfrm>
              <a:off x="1458" y="2786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26"/>
            <p:cNvSpPr>
              <a:spLocks noChangeShapeType="1"/>
            </p:cNvSpPr>
            <p:nvPr/>
          </p:nvSpPr>
          <p:spPr bwMode="auto">
            <a:xfrm>
              <a:off x="1458" y="2654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Rectangle 27"/>
            <p:cNvSpPr>
              <a:spLocks noChangeArrowheads="1"/>
            </p:cNvSpPr>
            <p:nvPr/>
          </p:nvSpPr>
          <p:spPr bwMode="auto">
            <a:xfrm>
              <a:off x="1283" y="2603"/>
              <a:ext cx="137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30</a:t>
              </a:r>
              <a:endParaRPr lang="en-US"/>
            </a:p>
          </p:txBody>
        </p:sp>
        <p:sp>
          <p:nvSpPr>
            <p:cNvPr id="24603" name="Line 28"/>
            <p:cNvSpPr>
              <a:spLocks noChangeShapeType="1"/>
            </p:cNvSpPr>
            <p:nvPr/>
          </p:nvSpPr>
          <p:spPr bwMode="auto">
            <a:xfrm>
              <a:off x="1458" y="2521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29"/>
            <p:cNvSpPr>
              <a:spLocks noChangeShapeType="1"/>
            </p:cNvSpPr>
            <p:nvPr/>
          </p:nvSpPr>
          <p:spPr bwMode="auto">
            <a:xfrm>
              <a:off x="1458" y="2389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Rectangle 30"/>
            <p:cNvSpPr>
              <a:spLocks noChangeArrowheads="1"/>
            </p:cNvSpPr>
            <p:nvPr/>
          </p:nvSpPr>
          <p:spPr bwMode="auto">
            <a:xfrm>
              <a:off x="1283" y="2339"/>
              <a:ext cx="137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40</a:t>
              </a:r>
              <a:endParaRPr lang="en-US"/>
            </a:p>
          </p:txBody>
        </p:sp>
        <p:sp>
          <p:nvSpPr>
            <p:cNvPr id="24606" name="Line 31"/>
            <p:cNvSpPr>
              <a:spLocks noChangeShapeType="1"/>
            </p:cNvSpPr>
            <p:nvPr/>
          </p:nvSpPr>
          <p:spPr bwMode="auto">
            <a:xfrm>
              <a:off x="1458" y="2257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32"/>
            <p:cNvSpPr>
              <a:spLocks noChangeShapeType="1"/>
            </p:cNvSpPr>
            <p:nvPr/>
          </p:nvSpPr>
          <p:spPr bwMode="auto">
            <a:xfrm>
              <a:off x="1458" y="2125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Rectangle 33"/>
            <p:cNvSpPr>
              <a:spLocks noChangeArrowheads="1"/>
            </p:cNvSpPr>
            <p:nvPr/>
          </p:nvSpPr>
          <p:spPr bwMode="auto">
            <a:xfrm>
              <a:off x="1283" y="2075"/>
              <a:ext cx="137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50</a:t>
              </a:r>
              <a:endParaRPr lang="en-US"/>
            </a:p>
          </p:txBody>
        </p:sp>
        <p:sp>
          <p:nvSpPr>
            <p:cNvPr id="24609" name="Line 34"/>
            <p:cNvSpPr>
              <a:spLocks noChangeShapeType="1"/>
            </p:cNvSpPr>
            <p:nvPr/>
          </p:nvSpPr>
          <p:spPr bwMode="auto">
            <a:xfrm>
              <a:off x="1458" y="1993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35"/>
            <p:cNvSpPr>
              <a:spLocks noChangeShapeType="1"/>
            </p:cNvSpPr>
            <p:nvPr/>
          </p:nvSpPr>
          <p:spPr bwMode="auto">
            <a:xfrm>
              <a:off x="1458" y="1861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Rectangle 36"/>
            <p:cNvSpPr>
              <a:spLocks noChangeArrowheads="1"/>
            </p:cNvSpPr>
            <p:nvPr/>
          </p:nvSpPr>
          <p:spPr bwMode="auto">
            <a:xfrm>
              <a:off x="1283" y="1811"/>
              <a:ext cx="137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60</a:t>
              </a:r>
              <a:endParaRPr lang="en-US"/>
            </a:p>
          </p:txBody>
        </p:sp>
        <p:sp>
          <p:nvSpPr>
            <p:cNvPr id="24612" name="Line 37"/>
            <p:cNvSpPr>
              <a:spLocks noChangeShapeType="1"/>
            </p:cNvSpPr>
            <p:nvPr/>
          </p:nvSpPr>
          <p:spPr bwMode="auto">
            <a:xfrm>
              <a:off x="1458" y="1729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Line 38"/>
            <p:cNvSpPr>
              <a:spLocks noChangeShapeType="1"/>
            </p:cNvSpPr>
            <p:nvPr/>
          </p:nvSpPr>
          <p:spPr bwMode="auto">
            <a:xfrm>
              <a:off x="1458" y="1597"/>
              <a:ext cx="53" cy="1"/>
            </a:xfrm>
            <a:prstGeom prst="line">
              <a:avLst/>
            </a:prstGeom>
            <a:noFill/>
            <a:ln w="9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Rectangle 39"/>
            <p:cNvSpPr>
              <a:spLocks noChangeArrowheads="1"/>
            </p:cNvSpPr>
            <p:nvPr/>
          </p:nvSpPr>
          <p:spPr bwMode="auto">
            <a:xfrm>
              <a:off x="1283" y="1547"/>
              <a:ext cx="137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70</a:t>
              </a:r>
              <a:endParaRPr lang="en-US"/>
            </a:p>
          </p:txBody>
        </p:sp>
        <p:sp>
          <p:nvSpPr>
            <p:cNvPr id="24615" name="Rectangle 40"/>
            <p:cNvSpPr>
              <a:spLocks noChangeArrowheads="1"/>
            </p:cNvSpPr>
            <p:nvPr/>
          </p:nvSpPr>
          <p:spPr bwMode="auto">
            <a:xfrm>
              <a:off x="1790" y="3486"/>
              <a:ext cx="538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Larger Cities</a:t>
              </a:r>
              <a:endParaRPr lang="en-US"/>
            </a:p>
          </p:txBody>
        </p:sp>
        <p:sp>
          <p:nvSpPr>
            <p:cNvPr id="24616" name="Rectangle 41"/>
            <p:cNvSpPr>
              <a:spLocks noChangeArrowheads="1"/>
            </p:cNvSpPr>
            <p:nvPr/>
          </p:nvSpPr>
          <p:spPr bwMode="auto">
            <a:xfrm>
              <a:off x="2219" y="3486"/>
              <a:ext cx="650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Suburban Cnts.</a:t>
              </a:r>
              <a:endParaRPr lang="en-US"/>
            </a:p>
          </p:txBody>
        </p:sp>
        <p:sp>
          <p:nvSpPr>
            <p:cNvPr id="24617" name="Rectangle 42"/>
            <p:cNvSpPr>
              <a:spLocks noChangeArrowheads="1"/>
            </p:cNvSpPr>
            <p:nvPr/>
          </p:nvSpPr>
          <p:spPr bwMode="auto">
            <a:xfrm>
              <a:off x="2719" y="3486"/>
              <a:ext cx="582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Smaller Cities</a:t>
              </a:r>
              <a:endParaRPr lang="en-US"/>
            </a:p>
          </p:txBody>
        </p:sp>
        <p:sp>
          <p:nvSpPr>
            <p:cNvPr id="24618" name="Rectangle 43"/>
            <p:cNvSpPr>
              <a:spLocks noChangeArrowheads="1"/>
            </p:cNvSpPr>
            <p:nvPr/>
          </p:nvSpPr>
          <p:spPr bwMode="auto">
            <a:xfrm>
              <a:off x="3291" y="3486"/>
              <a:ext cx="500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Rural Cnts.</a:t>
              </a:r>
              <a:endParaRPr lang="en-US"/>
            </a:p>
          </p:txBody>
        </p:sp>
        <p:sp>
          <p:nvSpPr>
            <p:cNvPr id="24619" name="Rectangle 44"/>
            <p:cNvSpPr>
              <a:spLocks noChangeArrowheads="1"/>
            </p:cNvSpPr>
            <p:nvPr/>
          </p:nvSpPr>
          <p:spPr bwMode="auto">
            <a:xfrm>
              <a:off x="3841" y="3496"/>
              <a:ext cx="234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Total</a:t>
              </a:r>
              <a:endParaRPr lang="en-US"/>
            </a:p>
          </p:txBody>
        </p:sp>
        <p:sp>
          <p:nvSpPr>
            <p:cNvPr id="24620" name="Rectangle 45"/>
            <p:cNvSpPr>
              <a:spLocks noChangeArrowheads="1"/>
            </p:cNvSpPr>
            <p:nvPr/>
          </p:nvSpPr>
          <p:spPr bwMode="auto">
            <a:xfrm>
              <a:off x="1818" y="3042"/>
              <a:ext cx="281" cy="40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24621" name="Rectangle 46"/>
            <p:cNvSpPr>
              <a:spLocks noChangeArrowheads="1"/>
            </p:cNvSpPr>
            <p:nvPr/>
          </p:nvSpPr>
          <p:spPr bwMode="auto">
            <a:xfrm>
              <a:off x="1818" y="3042"/>
              <a:ext cx="281" cy="404"/>
            </a:xfrm>
            <a:prstGeom prst="rect">
              <a:avLst/>
            </a:prstGeom>
            <a:noFill/>
            <a:ln w="12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24622" name="Rectangle 47"/>
            <p:cNvSpPr>
              <a:spLocks noChangeArrowheads="1"/>
            </p:cNvSpPr>
            <p:nvPr/>
          </p:nvSpPr>
          <p:spPr bwMode="auto">
            <a:xfrm>
              <a:off x="1853" y="2919"/>
              <a:ext cx="210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15.3</a:t>
              </a:r>
              <a:endParaRPr lang="en-US"/>
            </a:p>
          </p:txBody>
        </p:sp>
        <p:sp>
          <p:nvSpPr>
            <p:cNvPr id="24623" name="Rectangle 48"/>
            <p:cNvSpPr>
              <a:spLocks noChangeArrowheads="1"/>
            </p:cNvSpPr>
            <p:nvPr/>
          </p:nvSpPr>
          <p:spPr bwMode="auto">
            <a:xfrm>
              <a:off x="2318" y="2997"/>
              <a:ext cx="281" cy="449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24624" name="Rectangle 49"/>
            <p:cNvSpPr>
              <a:spLocks noChangeArrowheads="1"/>
            </p:cNvSpPr>
            <p:nvPr/>
          </p:nvSpPr>
          <p:spPr bwMode="auto">
            <a:xfrm>
              <a:off x="2318" y="2997"/>
              <a:ext cx="281" cy="449"/>
            </a:xfrm>
            <a:prstGeom prst="rect">
              <a:avLst/>
            </a:prstGeom>
            <a:noFill/>
            <a:ln w="12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24625" name="Rectangle 50"/>
            <p:cNvSpPr>
              <a:spLocks noChangeArrowheads="1"/>
            </p:cNvSpPr>
            <p:nvPr/>
          </p:nvSpPr>
          <p:spPr bwMode="auto">
            <a:xfrm>
              <a:off x="2390" y="2874"/>
              <a:ext cx="136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17</a:t>
              </a:r>
              <a:endParaRPr lang="en-US"/>
            </a:p>
          </p:txBody>
        </p:sp>
        <p:sp>
          <p:nvSpPr>
            <p:cNvPr id="24626" name="Rectangle 51"/>
            <p:cNvSpPr>
              <a:spLocks noChangeArrowheads="1"/>
            </p:cNvSpPr>
            <p:nvPr/>
          </p:nvSpPr>
          <p:spPr bwMode="auto">
            <a:xfrm>
              <a:off x="2818" y="2366"/>
              <a:ext cx="281" cy="108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24627" name="Rectangle 52"/>
            <p:cNvSpPr>
              <a:spLocks noChangeArrowheads="1"/>
            </p:cNvSpPr>
            <p:nvPr/>
          </p:nvSpPr>
          <p:spPr bwMode="auto">
            <a:xfrm>
              <a:off x="2818" y="2366"/>
              <a:ext cx="281" cy="1080"/>
            </a:xfrm>
            <a:prstGeom prst="rect">
              <a:avLst/>
            </a:prstGeom>
            <a:noFill/>
            <a:ln w="12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24628" name="Rectangle 53"/>
            <p:cNvSpPr>
              <a:spLocks noChangeArrowheads="1"/>
            </p:cNvSpPr>
            <p:nvPr/>
          </p:nvSpPr>
          <p:spPr bwMode="auto">
            <a:xfrm>
              <a:off x="2853" y="2243"/>
              <a:ext cx="210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40.9</a:t>
              </a:r>
              <a:endParaRPr lang="en-US"/>
            </a:p>
          </p:txBody>
        </p:sp>
        <p:sp>
          <p:nvSpPr>
            <p:cNvPr id="24629" name="Rectangle 54"/>
            <p:cNvSpPr>
              <a:spLocks noChangeArrowheads="1"/>
            </p:cNvSpPr>
            <p:nvPr/>
          </p:nvSpPr>
          <p:spPr bwMode="auto">
            <a:xfrm>
              <a:off x="3318" y="1745"/>
              <a:ext cx="281" cy="1701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24630" name="Rectangle 55"/>
            <p:cNvSpPr>
              <a:spLocks noChangeArrowheads="1"/>
            </p:cNvSpPr>
            <p:nvPr/>
          </p:nvSpPr>
          <p:spPr bwMode="auto">
            <a:xfrm>
              <a:off x="3318" y="1745"/>
              <a:ext cx="281" cy="1701"/>
            </a:xfrm>
            <a:prstGeom prst="rect">
              <a:avLst/>
            </a:prstGeom>
            <a:noFill/>
            <a:ln w="12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24631" name="Rectangle 56"/>
            <p:cNvSpPr>
              <a:spLocks noChangeArrowheads="1"/>
            </p:cNvSpPr>
            <p:nvPr/>
          </p:nvSpPr>
          <p:spPr bwMode="auto">
            <a:xfrm>
              <a:off x="3353" y="1622"/>
              <a:ext cx="210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64.4</a:t>
              </a:r>
              <a:endParaRPr lang="en-US"/>
            </a:p>
          </p:txBody>
        </p:sp>
        <p:sp>
          <p:nvSpPr>
            <p:cNvPr id="24632" name="Rectangle 57"/>
            <p:cNvSpPr>
              <a:spLocks noChangeArrowheads="1"/>
            </p:cNvSpPr>
            <p:nvPr/>
          </p:nvSpPr>
          <p:spPr bwMode="auto">
            <a:xfrm>
              <a:off x="3818" y="2772"/>
              <a:ext cx="281" cy="67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24633" name="Rectangle 58"/>
            <p:cNvSpPr>
              <a:spLocks noChangeArrowheads="1"/>
            </p:cNvSpPr>
            <p:nvPr/>
          </p:nvSpPr>
          <p:spPr bwMode="auto">
            <a:xfrm>
              <a:off x="3818" y="2772"/>
              <a:ext cx="281" cy="674"/>
            </a:xfrm>
            <a:prstGeom prst="rect">
              <a:avLst/>
            </a:prstGeom>
            <a:noFill/>
            <a:ln w="12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24634" name="Rectangle 59"/>
            <p:cNvSpPr>
              <a:spLocks noChangeArrowheads="1"/>
            </p:cNvSpPr>
            <p:nvPr/>
          </p:nvSpPr>
          <p:spPr bwMode="auto">
            <a:xfrm>
              <a:off x="3853" y="2650"/>
              <a:ext cx="210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25.5</a:t>
              </a:r>
              <a:endParaRPr lang="en-US"/>
            </a:p>
          </p:txBody>
        </p:sp>
        <p:sp>
          <p:nvSpPr>
            <p:cNvPr id="24635" name="Freeform 60"/>
            <p:cNvSpPr>
              <a:spLocks/>
            </p:cNvSpPr>
            <p:nvPr/>
          </p:nvSpPr>
          <p:spPr bwMode="auto">
            <a:xfrm>
              <a:off x="1458" y="1597"/>
              <a:ext cx="3000" cy="1849"/>
            </a:xfrm>
            <a:custGeom>
              <a:avLst/>
              <a:gdLst>
                <a:gd name="T0" fmla="*/ 0 w 14999"/>
                <a:gd name="T1" fmla="*/ 0 h 9245"/>
                <a:gd name="T2" fmla="*/ 0 w 14999"/>
                <a:gd name="T3" fmla="*/ 9245 h 9245"/>
                <a:gd name="T4" fmla="*/ 14999 w 14999"/>
                <a:gd name="T5" fmla="*/ 9245 h 9245"/>
                <a:gd name="T6" fmla="*/ 0 60000 65536"/>
                <a:gd name="T7" fmla="*/ 0 60000 65536"/>
                <a:gd name="T8" fmla="*/ 0 60000 65536"/>
                <a:gd name="T9" fmla="*/ 0 w 14999"/>
                <a:gd name="T10" fmla="*/ 0 h 9245"/>
                <a:gd name="T11" fmla="*/ 14999 w 14999"/>
                <a:gd name="T12" fmla="*/ 9245 h 92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99" h="9245">
                  <a:moveTo>
                    <a:pt x="0" y="0"/>
                  </a:moveTo>
                  <a:lnTo>
                    <a:pt x="0" y="9245"/>
                  </a:lnTo>
                  <a:lnTo>
                    <a:pt x="14999" y="9245"/>
                  </a:lnTo>
                </a:path>
              </a:pathLst>
            </a:custGeom>
            <a:noFill/>
            <a:ln w="12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Size of the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>
                <a:solidFill>
                  <a:srgbClr val="FFFF00"/>
                </a:solidFill>
              </a:rPr>
              <a:t>Number of gangs </a:t>
            </a:r>
            <a:r>
              <a:rPr lang="en-US" smtClean="0"/>
              <a:t>increased to 27,300 by 2007.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Decreased to 20,100 by 1995, then increased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smtClean="0"/>
              <a:t>Figure 11.1 shows greatest change from 2002 to 2007 has been in rural counties.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smtClean="0"/>
              <a:t>Compared to total number of gangs, rural counties have the smallest number while larger cities have the largest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Demographics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i="1" smtClean="0">
                <a:solidFill>
                  <a:srgbClr val="FFFF00"/>
                </a:solidFill>
              </a:rPr>
              <a:t>Age:</a:t>
            </a:r>
            <a:r>
              <a:rPr lang="en-US" smtClean="0"/>
              <a:t> Percent of gang members over 18 has consistently increased, to 63.5% in 2006.</a:t>
            </a:r>
          </a:p>
          <a:p>
            <a:r>
              <a:rPr lang="en-US" b="1" i="1" smtClean="0">
                <a:solidFill>
                  <a:srgbClr val="FFFF00"/>
                </a:solidFill>
              </a:rPr>
              <a:t>Gender: </a:t>
            </a:r>
            <a:r>
              <a:rPr lang="en-US" smtClean="0"/>
              <a:t>Over 90% of gang members are males.</a:t>
            </a:r>
          </a:p>
          <a:p>
            <a:r>
              <a:rPr lang="en-US" b="1" i="1" smtClean="0">
                <a:solidFill>
                  <a:srgbClr val="FFFF00"/>
                </a:solidFill>
              </a:rPr>
              <a:t>Race/Ethnicity:  </a:t>
            </a:r>
            <a:r>
              <a:rPr lang="en-US" smtClean="0"/>
              <a:t>Hispanic or Latino gang most frequent, followed by African-American gangs</a:t>
            </a:r>
          </a:p>
          <a:p>
            <a:r>
              <a:rPr lang="en-US" smtClean="0"/>
              <a:t>White gangs are the fewest in number.</a:t>
            </a:r>
          </a:p>
          <a:p>
            <a:endParaRPr lang="en-US" b="1" i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Gang Organization and Violence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i="1" smtClean="0">
                <a:solidFill>
                  <a:srgbClr val="FFFF00"/>
                </a:solidFill>
              </a:rPr>
              <a:t>Five types of gangs : </a:t>
            </a:r>
            <a:r>
              <a:rPr lang="en-US" smtClean="0"/>
              <a:t>Traditional, Neotraditional, Compressed, Collective, and Specialty 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Specialty gang is narrowly focused on specific set of criminal acts such as burglary or drugs.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b="1" i="1" smtClean="0">
                <a:solidFill>
                  <a:srgbClr val="FFFF00"/>
                </a:solidFill>
              </a:rPr>
              <a:t>Gang Violence: </a:t>
            </a:r>
            <a:r>
              <a:rPr lang="en-US" smtClean="0"/>
              <a:t>Most frequent crimes are drug sales, aggravated assaults, and robberies.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mtClean="0"/>
              <a:t>Gang-related homicides are 5% to 7%.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endParaRPr lang="en-US" b="1" i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723</Words>
  <Application>Microsoft Office PowerPoint</Application>
  <PresentationFormat>On-screen Show (4:3)</PresentationFormat>
  <Paragraphs>103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Balance</vt:lpstr>
      <vt:lpstr>Criminal Violence: Patterns, Causes, and  Prevention  Riedel and Welsh, Ch. 11 “Gangs and Gang Violence”</vt:lpstr>
      <vt:lpstr>A Problem of Definition</vt:lpstr>
      <vt:lpstr>Focusing the Definition</vt:lpstr>
      <vt:lpstr>Are You a Gang Member?</vt:lpstr>
      <vt:lpstr>Are You a Gang Member? (cont.)</vt:lpstr>
      <vt:lpstr>Growth and Change in Gangs</vt:lpstr>
      <vt:lpstr>Size of the Problem</vt:lpstr>
      <vt:lpstr>Demographics</vt:lpstr>
      <vt:lpstr>Gang Organization and Violence</vt:lpstr>
      <vt:lpstr>Explanations</vt:lpstr>
      <vt:lpstr>Explanations (cont.)</vt:lpstr>
      <vt:lpstr>Explanations (cont.)</vt:lpstr>
      <vt:lpstr>Interventions</vt:lpstr>
      <vt:lpstr>Operation Ceasefire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Violence: Patterns, Causes and  Prevention  Riedel and Welsh, Ch. 11 “Gangs and Gang Violence”</dc:title>
  <dc:creator>Carol</dc:creator>
  <cp:lastModifiedBy>Carol</cp:lastModifiedBy>
  <cp:revision>29</cp:revision>
  <dcterms:created xsi:type="dcterms:W3CDTF">2010-01-14T15:50:17Z</dcterms:created>
  <dcterms:modified xsi:type="dcterms:W3CDTF">2011-10-15T21:12:25Z</dcterms:modified>
</cp:coreProperties>
</file>