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sldIdLst>
    <p:sldId id="256" r:id="rId2"/>
    <p:sldId id="257" r:id="rId3"/>
    <p:sldId id="301" r:id="rId4"/>
    <p:sldId id="302" r:id="rId5"/>
    <p:sldId id="303" r:id="rId6"/>
    <p:sldId id="304" r:id="rId7"/>
    <p:sldId id="305" r:id="rId8"/>
    <p:sldId id="306" r:id="rId9"/>
    <p:sldId id="307" r:id="rId10"/>
    <p:sldId id="309" r:id="rId11"/>
    <p:sldId id="310" r:id="rId12"/>
    <p:sldId id="329" r:id="rId13"/>
    <p:sldId id="311" r:id="rId14"/>
    <p:sldId id="327" r:id="rId15"/>
    <p:sldId id="328" r:id="rId16"/>
    <p:sldId id="312" r:id="rId17"/>
    <p:sldId id="316" r:id="rId18"/>
    <p:sldId id="317" r:id="rId19"/>
    <p:sldId id="318" r:id="rId20"/>
    <p:sldId id="319" r:id="rId21"/>
    <p:sldId id="314" r:id="rId22"/>
    <p:sldId id="321" r:id="rId23"/>
    <p:sldId id="320" r:id="rId24"/>
    <p:sldId id="324" r:id="rId25"/>
  </p:sldIdLst>
  <p:sldSz cx="9144000" cy="6858000" type="screen4x3"/>
  <p:notesSz cx="6858000" cy="9144000"/>
  <p:defaultTextStyle>
    <a:defPPr>
      <a:defRPr lang="en-US"/>
    </a:defPPr>
    <a:lvl1pPr algn="ctr" rtl="0" eaLnBrk="0" fontAlgn="base" hangingPunct="0">
      <a:spcBef>
        <a:spcPct val="0"/>
      </a:spcBef>
      <a:spcAft>
        <a:spcPct val="0"/>
      </a:spcAft>
      <a:defRPr kern="1200">
        <a:solidFill>
          <a:schemeClr val="tx1"/>
        </a:solidFill>
        <a:latin typeface="Tahoma" pitchFamily="34" charset="0"/>
        <a:ea typeface="+mn-ea"/>
        <a:cs typeface="+mn-cs"/>
      </a:defRPr>
    </a:lvl1pPr>
    <a:lvl2pPr marL="457200" algn="ctr" rtl="0" eaLnBrk="0" fontAlgn="base" hangingPunct="0">
      <a:spcBef>
        <a:spcPct val="0"/>
      </a:spcBef>
      <a:spcAft>
        <a:spcPct val="0"/>
      </a:spcAft>
      <a:defRPr kern="1200">
        <a:solidFill>
          <a:schemeClr val="tx1"/>
        </a:solidFill>
        <a:latin typeface="Tahoma" pitchFamily="34" charset="0"/>
        <a:ea typeface="+mn-ea"/>
        <a:cs typeface="+mn-cs"/>
      </a:defRPr>
    </a:lvl2pPr>
    <a:lvl3pPr marL="914400" algn="ctr" rtl="0" eaLnBrk="0" fontAlgn="base" hangingPunct="0">
      <a:spcBef>
        <a:spcPct val="0"/>
      </a:spcBef>
      <a:spcAft>
        <a:spcPct val="0"/>
      </a:spcAft>
      <a:defRPr kern="1200">
        <a:solidFill>
          <a:schemeClr val="tx1"/>
        </a:solidFill>
        <a:latin typeface="Tahoma" pitchFamily="34" charset="0"/>
        <a:ea typeface="+mn-ea"/>
        <a:cs typeface="+mn-cs"/>
      </a:defRPr>
    </a:lvl3pPr>
    <a:lvl4pPr marL="1371600" algn="ctr" rtl="0" eaLnBrk="0" fontAlgn="base" hangingPunct="0">
      <a:spcBef>
        <a:spcPct val="0"/>
      </a:spcBef>
      <a:spcAft>
        <a:spcPct val="0"/>
      </a:spcAft>
      <a:defRPr kern="1200">
        <a:solidFill>
          <a:schemeClr val="tx1"/>
        </a:solidFill>
        <a:latin typeface="Tahoma" pitchFamily="34" charset="0"/>
        <a:ea typeface="+mn-ea"/>
        <a:cs typeface="+mn-cs"/>
      </a:defRPr>
    </a:lvl4pPr>
    <a:lvl5pPr marL="1828800" algn="ctr"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ossertj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00"/>
    <a:srgbClr val="00FFFF"/>
    <a:srgbClr val="FF6600"/>
    <a:srgbClr val="000000"/>
    <a:srgbClr val="FFB82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23" autoAdjust="0"/>
  </p:normalViewPr>
  <p:slideViewPr>
    <p:cSldViewPr>
      <p:cViewPr>
        <p:scale>
          <a:sx n="50" d="100"/>
          <a:sy n="50" d="100"/>
        </p:scale>
        <p:origin x="-1956" y="-7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72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grpSp>
      <p:sp>
        <p:nvSpPr>
          <p:cNvPr id="57383"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7384"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39" name="Rectangle 37"/>
          <p:cNvSpPr>
            <a:spLocks noGrp="1" noChangeArrowheads="1"/>
          </p:cNvSpPr>
          <p:nvPr>
            <p:ph type="dt" sz="half" idx="10"/>
          </p:nvPr>
        </p:nvSpPr>
        <p:spPr/>
        <p:txBody>
          <a:bodyPr/>
          <a:lstStyle>
            <a:lvl1pPr>
              <a:defRPr/>
            </a:lvl1pPr>
          </a:lstStyle>
          <a:p>
            <a:pPr>
              <a:defRPr/>
            </a:pPr>
            <a:endParaRPr lang="en-US"/>
          </a:p>
        </p:txBody>
      </p:sp>
      <p:sp>
        <p:nvSpPr>
          <p:cNvPr id="40" name="Rectangle 38"/>
          <p:cNvSpPr>
            <a:spLocks noGrp="1" noChangeArrowheads="1"/>
          </p:cNvSpPr>
          <p:nvPr>
            <p:ph type="ftr" sz="quarter" idx="11"/>
          </p:nvPr>
        </p:nvSpPr>
        <p:spPr/>
        <p:txBody>
          <a:bodyPr/>
          <a:lstStyle>
            <a:lvl1pPr>
              <a:defRPr/>
            </a:lvl1pPr>
          </a:lstStyle>
          <a:p>
            <a:pPr>
              <a:defRPr/>
            </a:pPr>
            <a:endParaRPr lang="en-US"/>
          </a:p>
        </p:txBody>
      </p:sp>
      <p:sp>
        <p:nvSpPr>
          <p:cNvPr id="41" name="Rectangle 41"/>
          <p:cNvSpPr>
            <a:spLocks noGrp="1" noChangeArrowheads="1"/>
          </p:cNvSpPr>
          <p:nvPr>
            <p:ph type="sldNum" sz="quarter" idx="12"/>
          </p:nvPr>
        </p:nvSpPr>
        <p:spPr/>
        <p:txBody>
          <a:bodyPr/>
          <a:lstStyle>
            <a:lvl1pPr>
              <a:defRPr/>
            </a:lvl1pPr>
          </a:lstStyle>
          <a:p>
            <a:pPr>
              <a:defRPr/>
            </a:pPr>
            <a:fld id="{48AB136A-0D85-4631-8B9A-75F416E9C04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1F328C4A-AE5F-4363-95B1-F2A9A216A1F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6F935DED-DF77-4553-B3C1-9A9F1311C6C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33AB5DE6-D970-4873-A873-7D61583CD8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2BAA8FB5-1458-4449-B4E9-860D0418DFE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DFE183FD-3249-476E-99A6-DB4D5500ACE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9"/>
          <p:cNvSpPr>
            <a:spLocks noGrp="1" noChangeArrowheads="1"/>
          </p:cNvSpPr>
          <p:nvPr>
            <p:ph type="dt" sz="half" idx="10"/>
          </p:nvPr>
        </p:nvSpPr>
        <p:spPr>
          <a:ln/>
        </p:spPr>
        <p:txBody>
          <a:bodyPr/>
          <a:lstStyle>
            <a:lvl1pPr>
              <a:defRPr/>
            </a:lvl1pPr>
          </a:lstStyle>
          <a:p>
            <a:pPr>
              <a:defRPr/>
            </a:pPr>
            <a:endParaRPr lang="en-US"/>
          </a:p>
        </p:txBody>
      </p:sp>
      <p:sp>
        <p:nvSpPr>
          <p:cNvPr id="8" name="Rectangle 40"/>
          <p:cNvSpPr>
            <a:spLocks noGrp="1" noChangeArrowheads="1"/>
          </p:cNvSpPr>
          <p:nvPr>
            <p:ph type="ftr" sz="quarter" idx="11"/>
          </p:nvPr>
        </p:nvSpPr>
        <p:spPr>
          <a:ln/>
        </p:spPr>
        <p:txBody>
          <a:bodyPr/>
          <a:lstStyle>
            <a:lvl1pPr>
              <a:defRPr/>
            </a:lvl1pPr>
          </a:lstStyle>
          <a:p>
            <a:pPr>
              <a:defRPr/>
            </a:pPr>
            <a:endParaRPr lang="en-US"/>
          </a:p>
        </p:txBody>
      </p:sp>
      <p:sp>
        <p:nvSpPr>
          <p:cNvPr id="9" name="Rectangle 41"/>
          <p:cNvSpPr>
            <a:spLocks noGrp="1" noChangeArrowheads="1"/>
          </p:cNvSpPr>
          <p:nvPr>
            <p:ph type="sldNum" sz="quarter" idx="12"/>
          </p:nvPr>
        </p:nvSpPr>
        <p:spPr>
          <a:ln/>
        </p:spPr>
        <p:txBody>
          <a:bodyPr/>
          <a:lstStyle>
            <a:lvl1pPr>
              <a:defRPr/>
            </a:lvl1pPr>
          </a:lstStyle>
          <a:p>
            <a:pPr>
              <a:defRPr/>
            </a:pPr>
            <a:fld id="{521311C2-A050-457C-861C-A9EDDCDC7AD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9"/>
          <p:cNvSpPr>
            <a:spLocks noGrp="1" noChangeArrowheads="1"/>
          </p:cNvSpPr>
          <p:nvPr>
            <p:ph type="dt" sz="half" idx="10"/>
          </p:nvPr>
        </p:nvSpPr>
        <p:spPr>
          <a:ln/>
        </p:spPr>
        <p:txBody>
          <a:bodyPr/>
          <a:lstStyle>
            <a:lvl1pPr>
              <a:defRPr/>
            </a:lvl1pPr>
          </a:lstStyle>
          <a:p>
            <a:pPr>
              <a:defRPr/>
            </a:pPr>
            <a:endParaRPr lang="en-US"/>
          </a:p>
        </p:txBody>
      </p:sp>
      <p:sp>
        <p:nvSpPr>
          <p:cNvPr id="4" name="Rectangle 40"/>
          <p:cNvSpPr>
            <a:spLocks noGrp="1" noChangeArrowheads="1"/>
          </p:cNvSpPr>
          <p:nvPr>
            <p:ph type="ftr" sz="quarter" idx="11"/>
          </p:nvPr>
        </p:nvSpPr>
        <p:spPr>
          <a:ln/>
        </p:spPr>
        <p:txBody>
          <a:bodyPr/>
          <a:lstStyle>
            <a:lvl1pPr>
              <a:defRPr/>
            </a:lvl1pPr>
          </a:lstStyle>
          <a:p>
            <a:pPr>
              <a:defRPr/>
            </a:pPr>
            <a:endParaRPr lang="en-US"/>
          </a:p>
        </p:txBody>
      </p:sp>
      <p:sp>
        <p:nvSpPr>
          <p:cNvPr id="5" name="Rectangle 41"/>
          <p:cNvSpPr>
            <a:spLocks noGrp="1" noChangeArrowheads="1"/>
          </p:cNvSpPr>
          <p:nvPr>
            <p:ph type="sldNum" sz="quarter" idx="12"/>
          </p:nvPr>
        </p:nvSpPr>
        <p:spPr>
          <a:ln/>
        </p:spPr>
        <p:txBody>
          <a:bodyPr/>
          <a:lstStyle>
            <a:lvl1pPr>
              <a:defRPr/>
            </a:lvl1pPr>
          </a:lstStyle>
          <a:p>
            <a:pPr>
              <a:defRPr/>
            </a:pPr>
            <a:fld id="{9E27F4F5-5C51-4458-8462-7F5DAFBC9A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n-US"/>
          </a:p>
        </p:txBody>
      </p:sp>
      <p:sp>
        <p:nvSpPr>
          <p:cNvPr id="3" name="Rectangle 40"/>
          <p:cNvSpPr>
            <a:spLocks noGrp="1" noChangeArrowheads="1"/>
          </p:cNvSpPr>
          <p:nvPr>
            <p:ph type="ftr" sz="quarter" idx="11"/>
          </p:nvPr>
        </p:nvSpPr>
        <p:spPr>
          <a:ln/>
        </p:spPr>
        <p:txBody>
          <a:bodyPr/>
          <a:lstStyle>
            <a:lvl1pPr>
              <a:defRPr/>
            </a:lvl1pPr>
          </a:lstStyle>
          <a:p>
            <a:pPr>
              <a:defRPr/>
            </a:pPr>
            <a:endParaRPr lang="en-US"/>
          </a:p>
        </p:txBody>
      </p:sp>
      <p:sp>
        <p:nvSpPr>
          <p:cNvPr id="4" name="Rectangle 41"/>
          <p:cNvSpPr>
            <a:spLocks noGrp="1" noChangeArrowheads="1"/>
          </p:cNvSpPr>
          <p:nvPr>
            <p:ph type="sldNum" sz="quarter" idx="12"/>
          </p:nvPr>
        </p:nvSpPr>
        <p:spPr>
          <a:ln/>
        </p:spPr>
        <p:txBody>
          <a:bodyPr/>
          <a:lstStyle>
            <a:lvl1pPr>
              <a:defRPr/>
            </a:lvl1pPr>
          </a:lstStyle>
          <a:p>
            <a:pPr>
              <a:defRPr/>
            </a:pPr>
            <a:fld id="{96ED6F9F-3198-470E-BBDE-50E362A76F7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2C5C6054-02C8-4464-8981-805BD6DDA85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83EEF4CB-3B42-4F02-AD33-6D7BD789E0C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3800475" y="1789113"/>
            <a:ext cx="5340350" cy="5056187"/>
            <a:chOff x="2394" y="1127"/>
            <a:chExt cx="3364" cy="3185"/>
          </a:xfrm>
        </p:grpSpPr>
        <p:sp>
          <p:nvSpPr>
            <p:cNvPr id="56323"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56324"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56325"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56326"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27"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56328"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56329"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56330"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56331"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56332"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33"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34"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p>
          </p:txBody>
        </p:sp>
        <p:sp>
          <p:nvSpPr>
            <p:cNvPr id="56335"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56336"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37"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38"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39"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40"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41"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42"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43"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56344"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45"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46"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47"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p>
          </p:txBody>
        </p:sp>
        <p:sp>
          <p:nvSpPr>
            <p:cNvPr id="56348"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56349"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p>
          </p:txBody>
        </p:sp>
        <p:sp>
          <p:nvSpPr>
            <p:cNvPr id="56350"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51"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52"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p>
          </p:txBody>
        </p:sp>
        <p:sp>
          <p:nvSpPr>
            <p:cNvPr id="56353"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56354"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56355"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56356"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grpSp>
      <p:sp>
        <p:nvSpPr>
          <p:cNvPr id="56357"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6358"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59"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vl1pPr>
          </a:lstStyle>
          <a:p>
            <a:pPr>
              <a:defRPr/>
            </a:pPr>
            <a:endParaRPr lang="en-US"/>
          </a:p>
        </p:txBody>
      </p:sp>
      <p:sp>
        <p:nvSpPr>
          <p:cNvPr id="56360"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56361"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0CE4EB9-47DC-4C66-A558-B7A89BF735B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02" r:id="rId1"/>
    <p:sldLayoutId id="2147483701" r:id="rId2"/>
    <p:sldLayoutId id="2147483700" r:id="rId3"/>
    <p:sldLayoutId id="2147483699" r:id="rId4"/>
    <p:sldLayoutId id="2147483698" r:id="rId5"/>
    <p:sldLayoutId id="2147483697" r:id="rId6"/>
    <p:sldLayoutId id="2147483696" r:id="rId7"/>
    <p:sldLayoutId id="2147483695" r:id="rId8"/>
    <p:sldLayoutId id="2147483694" r:id="rId9"/>
    <p:sldLayoutId id="2147483693" r:id="rId10"/>
    <p:sldLayoutId id="2147483692"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990600"/>
            <a:ext cx="8001000" cy="4876800"/>
          </a:xfrm>
        </p:spPr>
        <p:txBody>
          <a:bodyPr/>
          <a:lstStyle/>
          <a:p>
            <a:pPr eaLnBrk="1" hangingPunct="1"/>
            <a:r>
              <a:rPr lang="en-US" sz="4800" b="1" smtClean="0"/>
              <a:t>Criminal Violence: Patterns, Causes, and </a:t>
            </a:r>
            <a:br>
              <a:rPr lang="en-US" sz="4800" b="1" smtClean="0"/>
            </a:br>
            <a:r>
              <a:rPr lang="en-US" sz="4800" b="1" smtClean="0"/>
              <a:t>Prevention</a:t>
            </a:r>
            <a:br>
              <a:rPr lang="en-US" sz="4800" b="1" smtClean="0"/>
            </a:br>
            <a:r>
              <a:rPr lang="en-US" sz="4800" b="1" smtClean="0"/>
              <a:t/>
            </a:r>
            <a:br>
              <a:rPr lang="en-US" sz="4800" b="1" smtClean="0"/>
            </a:br>
            <a:r>
              <a:rPr lang="en-US" sz="4800" b="1" smtClean="0"/>
              <a:t>Riedel and Welsh, Ch. 13</a:t>
            </a:r>
            <a:br>
              <a:rPr lang="en-US" sz="4800" b="1" smtClean="0"/>
            </a:br>
            <a:r>
              <a:rPr lang="en-US" sz="4800" b="1" smtClean="0"/>
              <a:t> “The Role of Drugs and Alcohol in Violence”</a:t>
            </a: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457200" y="277813"/>
            <a:ext cx="8229600" cy="560387"/>
          </a:xfrm>
        </p:spPr>
        <p:txBody>
          <a:bodyPr/>
          <a:lstStyle/>
          <a:p>
            <a:pPr eaLnBrk="1" hangingPunct="1">
              <a:defRPr/>
            </a:pPr>
            <a:r>
              <a:rPr lang="en-US" sz="2800" u="sng" dirty="0" smtClean="0"/>
              <a:t>Biological and Psychological Explanations</a:t>
            </a:r>
            <a:endParaRPr lang="en-US" sz="2800" b="1" i="1" u="sng" dirty="0" smtClean="0"/>
          </a:p>
        </p:txBody>
      </p:sp>
      <p:sp>
        <p:nvSpPr>
          <p:cNvPr id="211971" name="Rectangle 3"/>
          <p:cNvSpPr>
            <a:spLocks noGrp="1" noChangeArrowheads="1"/>
          </p:cNvSpPr>
          <p:nvPr>
            <p:ph type="body" idx="1"/>
          </p:nvPr>
        </p:nvSpPr>
        <p:spPr>
          <a:xfrm>
            <a:off x="457200" y="914400"/>
            <a:ext cx="8458200" cy="5562600"/>
          </a:xfrm>
        </p:spPr>
        <p:txBody>
          <a:bodyPr/>
          <a:lstStyle/>
          <a:p>
            <a:pPr eaLnBrk="1" hangingPunct="1">
              <a:lnSpc>
                <a:spcPct val="80000"/>
              </a:lnSpc>
            </a:pPr>
            <a:r>
              <a:rPr lang="en-US" sz="2800" b="1" i="1" u="sng" smtClean="0">
                <a:solidFill>
                  <a:srgbClr val="FFFF00"/>
                </a:solidFill>
              </a:rPr>
              <a:t>Alcohol </a:t>
            </a:r>
            <a:r>
              <a:rPr lang="en-US" sz="2800" b="1" i="1" smtClean="0">
                <a:solidFill>
                  <a:srgbClr val="FFFF00"/>
                </a:solidFill>
              </a:rPr>
              <a:t>is most consistently linked with aggressive behavior</a:t>
            </a:r>
            <a:r>
              <a:rPr lang="en-US" sz="2800" smtClean="0">
                <a:solidFill>
                  <a:srgbClr val="FFFF00"/>
                </a:solidFill>
              </a:rPr>
              <a:t>. </a:t>
            </a:r>
          </a:p>
          <a:p>
            <a:pPr eaLnBrk="1" hangingPunct="1">
              <a:lnSpc>
                <a:spcPct val="80000"/>
              </a:lnSpc>
            </a:pPr>
            <a:r>
              <a:rPr lang="en-US" sz="2800" smtClean="0"/>
              <a:t>Alcohol has </a:t>
            </a:r>
            <a:r>
              <a:rPr lang="en-US" sz="2800" i="1" u="sng" smtClean="0"/>
              <a:t>acute</a:t>
            </a:r>
            <a:r>
              <a:rPr lang="en-US" sz="2800" smtClean="0"/>
              <a:t> (immediate) and </a:t>
            </a:r>
            <a:r>
              <a:rPr lang="en-US" sz="2800" i="1" u="sng" smtClean="0"/>
              <a:t>chronic</a:t>
            </a:r>
            <a:r>
              <a:rPr lang="en-US" sz="2800" smtClean="0"/>
              <a:t> (long-term) biological effects on brain functions, including memory. </a:t>
            </a:r>
          </a:p>
          <a:p>
            <a:pPr eaLnBrk="1" hangingPunct="1">
              <a:lnSpc>
                <a:spcPct val="80000"/>
              </a:lnSpc>
            </a:pPr>
            <a:r>
              <a:rPr lang="en-US" sz="2800" smtClean="0"/>
              <a:t>Alcohol intoxication leads to </a:t>
            </a:r>
            <a:r>
              <a:rPr lang="en-US" sz="2800" i="1" u="sng" smtClean="0"/>
              <a:t>impaired cognitive skills </a:t>
            </a:r>
            <a:r>
              <a:rPr lang="en-US" sz="2800" u="sng" smtClean="0"/>
              <a:t>and </a:t>
            </a:r>
            <a:r>
              <a:rPr lang="en-US" sz="2800" i="1" u="sng" smtClean="0"/>
              <a:t>interpersonal communication</a:t>
            </a:r>
            <a:r>
              <a:rPr lang="en-US" sz="2800" smtClean="0"/>
              <a:t>, which increases the risk of violence. </a:t>
            </a:r>
          </a:p>
          <a:p>
            <a:pPr eaLnBrk="1" hangingPunct="1">
              <a:lnSpc>
                <a:spcPct val="80000"/>
              </a:lnSpc>
            </a:pPr>
            <a:r>
              <a:rPr lang="en-US" sz="2800" smtClean="0"/>
              <a:t>Alcohol intoxication in humans is more likely to lead to aggression at </a:t>
            </a:r>
            <a:r>
              <a:rPr lang="en-US" sz="2800" u="sng" smtClean="0"/>
              <a:t>low</a:t>
            </a:r>
            <a:r>
              <a:rPr lang="en-US" sz="2800" smtClean="0"/>
              <a:t> doses than </a:t>
            </a:r>
            <a:r>
              <a:rPr lang="en-US" sz="2800" u="sng" smtClean="0"/>
              <a:t>high</a:t>
            </a:r>
            <a:r>
              <a:rPr lang="en-US" sz="2800" smtClean="0"/>
              <a:t> doses.	</a:t>
            </a:r>
          </a:p>
          <a:p>
            <a:pPr eaLnBrk="1" hangingPunct="1">
              <a:lnSpc>
                <a:spcPct val="80000"/>
              </a:lnSpc>
            </a:pPr>
            <a:r>
              <a:rPr lang="en-US" sz="2800" smtClean="0"/>
              <a:t>Men are more likely than women to behave violently when intoxicated: biological differences associated with </a:t>
            </a:r>
            <a:r>
              <a:rPr lang="en-US" sz="2800" i="1" u="sng" smtClean="0"/>
              <a:t>gender</a:t>
            </a:r>
            <a:r>
              <a:rPr lang="en-US" sz="2800" smtClean="0"/>
              <a:t> (e.g., testosterone) may play a role.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a:xfrm>
            <a:off x="457200" y="277813"/>
            <a:ext cx="8229600" cy="560387"/>
          </a:xfrm>
        </p:spPr>
        <p:txBody>
          <a:bodyPr/>
          <a:lstStyle/>
          <a:p>
            <a:pPr marL="342900" indent="-342900" eaLnBrk="1" hangingPunct="1"/>
            <a:r>
              <a:rPr lang="en-US" sz="2800" u="sng" smtClean="0"/>
              <a:t>Biological and Psychological Explanations (cont.)</a:t>
            </a:r>
          </a:p>
        </p:txBody>
      </p:sp>
      <p:sp>
        <p:nvSpPr>
          <p:cNvPr id="212995" name="Rectangle 3"/>
          <p:cNvSpPr>
            <a:spLocks noGrp="1" noChangeArrowheads="1"/>
          </p:cNvSpPr>
          <p:nvPr>
            <p:ph type="body" idx="1"/>
          </p:nvPr>
        </p:nvSpPr>
        <p:spPr>
          <a:xfrm>
            <a:off x="457200" y="990600"/>
            <a:ext cx="8229600" cy="5486400"/>
          </a:xfrm>
        </p:spPr>
        <p:txBody>
          <a:bodyPr/>
          <a:lstStyle/>
          <a:p>
            <a:pPr eaLnBrk="1" hangingPunct="1">
              <a:defRPr/>
            </a:pPr>
            <a:r>
              <a:rPr lang="en-US" sz="2800" b="1" smtClean="0">
                <a:solidFill>
                  <a:srgbClr val="FFFF00"/>
                </a:solidFill>
              </a:rPr>
              <a:t>Psychological and social factors may </a:t>
            </a:r>
            <a:r>
              <a:rPr lang="en-US" sz="2800" b="1" i="1" u="sng" smtClean="0">
                <a:solidFill>
                  <a:srgbClr val="FFFF00"/>
                </a:solidFill>
              </a:rPr>
              <a:t>mediate</a:t>
            </a:r>
            <a:r>
              <a:rPr lang="en-US" sz="2800" b="1" smtClean="0">
                <a:solidFill>
                  <a:srgbClr val="FFFF00"/>
                </a:solidFill>
              </a:rPr>
              <a:t> the alcohol-gender relationship</a:t>
            </a:r>
            <a:r>
              <a:rPr lang="en-US" sz="2800" smtClean="0">
                <a:solidFill>
                  <a:srgbClr val="FFFF00"/>
                </a:solidFill>
              </a:rPr>
              <a:t>.</a:t>
            </a:r>
            <a:r>
              <a:rPr lang="en-US" sz="2800" smtClean="0"/>
              <a:t> </a:t>
            </a:r>
          </a:p>
          <a:p>
            <a:pPr eaLnBrk="1" hangingPunct="1">
              <a:defRPr/>
            </a:pPr>
            <a:r>
              <a:rPr lang="en-US" sz="2800" smtClean="0"/>
              <a:t>Example: male drinking patterns are much more likely to include binge drinking and aggressive behavior associated with male peer interactions. </a:t>
            </a:r>
            <a:endParaRPr lang="en-US" sz="2800" b="1" smtClean="0"/>
          </a:p>
          <a:p>
            <a:pPr eaLnBrk="1" hangingPunct="1">
              <a:defRPr/>
            </a:pPr>
            <a:r>
              <a:rPr lang="en-US" sz="2800" b="1" u="sng" smtClean="0"/>
              <a:t>Individual learning</a:t>
            </a:r>
            <a:r>
              <a:rPr lang="en-US" sz="2800" b="1" smtClean="0"/>
              <a:t> </a:t>
            </a:r>
            <a:r>
              <a:rPr lang="en-US" sz="2800" smtClean="0"/>
              <a:t>is also a critical determinant of whether present drug or alcohol use leads to violent behavior or not. </a:t>
            </a:r>
          </a:p>
          <a:p>
            <a:pPr eaLnBrk="1" hangingPunct="1">
              <a:defRPr/>
            </a:pPr>
            <a:r>
              <a:rPr lang="en-US" sz="2800" smtClean="0"/>
              <a:t>Men are much more likely than women to have had </a:t>
            </a:r>
            <a:r>
              <a:rPr lang="en-US" sz="2800" b="1" i="1" u="sng" smtClean="0"/>
              <a:t>previous</a:t>
            </a:r>
            <a:r>
              <a:rPr lang="en-US" sz="2800" smtClean="0"/>
              <a:t> aggressive experiences in their development, facilitating learning of aggression.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560387"/>
          </a:xfrm>
        </p:spPr>
        <p:txBody>
          <a:bodyPr/>
          <a:lstStyle/>
          <a:p>
            <a:pPr eaLnBrk="1" hangingPunct="1">
              <a:defRPr/>
            </a:pPr>
            <a:r>
              <a:rPr lang="en-US" sz="2800" u="sng" dirty="0" smtClean="0"/>
              <a:t>Routine Activities Theory </a:t>
            </a:r>
          </a:p>
        </p:txBody>
      </p:sp>
      <p:sp>
        <p:nvSpPr>
          <p:cNvPr id="3" name="Content Placeholder 2"/>
          <p:cNvSpPr>
            <a:spLocks noGrp="1"/>
          </p:cNvSpPr>
          <p:nvPr>
            <p:ph idx="1"/>
          </p:nvPr>
        </p:nvSpPr>
        <p:spPr>
          <a:xfrm>
            <a:off x="457200" y="838200"/>
            <a:ext cx="8229600" cy="5791200"/>
          </a:xfrm>
        </p:spPr>
        <p:txBody>
          <a:bodyPr/>
          <a:lstStyle/>
          <a:p>
            <a:pPr eaLnBrk="1" hangingPunct="1">
              <a:defRPr/>
            </a:pPr>
            <a:r>
              <a:rPr lang="en-US" sz="2800" dirty="0" smtClean="0"/>
              <a:t>Locations with large concentrations of alcohol  outlets are often </a:t>
            </a:r>
            <a:r>
              <a:rPr lang="en-US" sz="2800" i="1" dirty="0" smtClean="0">
                <a:solidFill>
                  <a:srgbClr val="FFFF00"/>
                </a:solidFill>
              </a:rPr>
              <a:t>hot spots of crime</a:t>
            </a:r>
            <a:r>
              <a:rPr lang="en-US" sz="2800" dirty="0" smtClean="0"/>
              <a:t>, attracting many visitors who engage in a wide variety of illegal activities.</a:t>
            </a:r>
          </a:p>
          <a:p>
            <a:pPr eaLnBrk="1" hangingPunct="1">
              <a:defRPr/>
            </a:pPr>
            <a:r>
              <a:rPr lang="en-US" sz="2800" dirty="0" smtClean="0"/>
              <a:t>The </a:t>
            </a:r>
            <a:r>
              <a:rPr lang="en-US" sz="2800" dirty="0" smtClean="0">
                <a:solidFill>
                  <a:srgbClr val="FFFF00"/>
                </a:solidFill>
              </a:rPr>
              <a:t>spatial distribution </a:t>
            </a:r>
            <a:r>
              <a:rPr lang="en-US" sz="2800" dirty="0" smtClean="0"/>
              <a:t>of alcohol outlets and the </a:t>
            </a:r>
            <a:r>
              <a:rPr lang="en-US" sz="2800" dirty="0" smtClean="0">
                <a:solidFill>
                  <a:srgbClr val="FFFF00"/>
                </a:solidFill>
              </a:rPr>
              <a:t>targeted advertising </a:t>
            </a:r>
            <a:r>
              <a:rPr lang="en-US" sz="2800" dirty="0" smtClean="0"/>
              <a:t>of alcohol to particular communities, especially minority communities, may mediate relationships between alcohol and violence. </a:t>
            </a:r>
          </a:p>
          <a:p>
            <a:pPr eaLnBrk="1" hangingPunct="1">
              <a:defRPr/>
            </a:pPr>
            <a:r>
              <a:rPr lang="en-US" sz="2800" dirty="0" smtClean="0">
                <a:solidFill>
                  <a:srgbClr val="FFFF00"/>
                </a:solidFill>
              </a:rPr>
              <a:t>The widespread advertising, sale, and use </a:t>
            </a:r>
            <a:r>
              <a:rPr lang="en-US" sz="2800" dirty="0" smtClean="0"/>
              <a:t>of alcohol contributes to the construction of a symbolic system that builds alcohol consumption into the life world of its residents.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457200" y="277813"/>
            <a:ext cx="8229600" cy="636587"/>
          </a:xfrm>
        </p:spPr>
        <p:txBody>
          <a:bodyPr/>
          <a:lstStyle/>
          <a:p>
            <a:pPr eaLnBrk="1" hangingPunct="1">
              <a:defRPr/>
            </a:pPr>
            <a:r>
              <a:rPr lang="en-US" sz="3200" b="1" u="sng" dirty="0" smtClean="0"/>
              <a:t>Cultural Explanations</a:t>
            </a:r>
          </a:p>
        </p:txBody>
      </p:sp>
      <p:sp>
        <p:nvSpPr>
          <p:cNvPr id="214019" name="Rectangle 3"/>
          <p:cNvSpPr>
            <a:spLocks noGrp="1" noChangeArrowheads="1"/>
          </p:cNvSpPr>
          <p:nvPr>
            <p:ph type="body" idx="1"/>
          </p:nvPr>
        </p:nvSpPr>
        <p:spPr>
          <a:xfrm>
            <a:off x="457200" y="990600"/>
            <a:ext cx="8229600" cy="5638800"/>
          </a:xfrm>
          <a:ln>
            <a:solidFill>
              <a:srgbClr val="FF0000"/>
            </a:solidFill>
          </a:ln>
        </p:spPr>
        <p:txBody>
          <a:bodyPr/>
          <a:lstStyle/>
          <a:p>
            <a:pPr eaLnBrk="1" hangingPunct="1">
              <a:lnSpc>
                <a:spcPct val="90000"/>
              </a:lnSpc>
              <a:buFont typeface="Wingdings" pitchFamily="2" charset="2"/>
              <a:buNone/>
            </a:pPr>
            <a:r>
              <a:rPr lang="en-US" sz="2800" u="sng" smtClean="0">
                <a:solidFill>
                  <a:srgbClr val="FFFF00"/>
                </a:solidFill>
              </a:rPr>
              <a:t>D</a:t>
            </a:r>
            <a:r>
              <a:rPr lang="en-US" sz="2800" b="1" u="sng" smtClean="0">
                <a:solidFill>
                  <a:srgbClr val="FFFF00"/>
                </a:solidFill>
              </a:rPr>
              <a:t>runken Comportment</a:t>
            </a:r>
          </a:p>
          <a:p>
            <a:pPr eaLnBrk="1" hangingPunct="1">
              <a:lnSpc>
                <a:spcPct val="90000"/>
              </a:lnSpc>
            </a:pPr>
            <a:r>
              <a:rPr lang="en-US" sz="2800" smtClean="0">
                <a:solidFill>
                  <a:srgbClr val="FFFF00"/>
                </a:solidFill>
              </a:rPr>
              <a:t>There are </a:t>
            </a:r>
            <a:r>
              <a:rPr lang="en-US" sz="2800" u="sng" smtClean="0">
                <a:solidFill>
                  <a:srgbClr val="FFFF00"/>
                </a:solidFill>
              </a:rPr>
              <a:t>different </a:t>
            </a:r>
            <a:r>
              <a:rPr lang="en-US" sz="2800" b="1" i="1" u="sng" smtClean="0">
                <a:solidFill>
                  <a:srgbClr val="FFFF00"/>
                </a:solidFill>
              </a:rPr>
              <a:t>cultural norms and customs</a:t>
            </a:r>
            <a:r>
              <a:rPr lang="en-US" sz="2800" smtClean="0">
                <a:solidFill>
                  <a:srgbClr val="FFFF00"/>
                </a:solidFill>
              </a:rPr>
              <a:t> regarding use of alcohol and behavior while intoxicated. </a:t>
            </a:r>
          </a:p>
          <a:p>
            <a:pPr eaLnBrk="1" hangingPunct="1">
              <a:lnSpc>
                <a:spcPct val="90000"/>
              </a:lnSpc>
            </a:pPr>
            <a:r>
              <a:rPr lang="en-US" sz="2800" smtClean="0"/>
              <a:t>Different stresses in different cultures influence the likelihood of violent behavior under conditions of drunkenness (Fagan, 1990). </a:t>
            </a:r>
          </a:p>
          <a:p>
            <a:pPr lvl="1" eaLnBrk="1" hangingPunct="1">
              <a:lnSpc>
                <a:spcPct val="90000"/>
              </a:lnSpc>
            </a:pPr>
            <a:r>
              <a:rPr lang="en-US" sz="2400" smtClean="0">
                <a:solidFill>
                  <a:srgbClr val="FFFF00"/>
                </a:solidFill>
              </a:rPr>
              <a:t>The Yuruna Indians in the South American rain forest consistently become withdrawn when drunk, acting as though no one else existed. </a:t>
            </a:r>
          </a:p>
          <a:p>
            <a:pPr lvl="1" eaLnBrk="1" hangingPunct="1">
              <a:lnSpc>
                <a:spcPct val="90000"/>
              </a:lnSpc>
            </a:pPr>
            <a:r>
              <a:rPr lang="en-US" sz="2400" smtClean="0">
                <a:solidFill>
                  <a:srgbClr val="FFFF00"/>
                </a:solidFill>
              </a:rPr>
              <a:t>In a rural Japanese fishing village, drunkenness regularly leads to camaraderie, laughter, jokes, songs, and dances. </a:t>
            </a:r>
          </a:p>
          <a:p>
            <a:pPr eaLnBrk="1" hangingPunct="1">
              <a:lnSpc>
                <a:spcPct val="90000"/>
              </a:lnSpc>
            </a:pPr>
            <a:endParaRPr lang="en-US" sz="2800" smtClean="0">
              <a:solidFill>
                <a:srgbClr val="FFFF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560387"/>
          </a:xfrm>
        </p:spPr>
        <p:txBody>
          <a:bodyPr/>
          <a:lstStyle/>
          <a:p>
            <a:pPr eaLnBrk="1" hangingPunct="1">
              <a:defRPr/>
            </a:pPr>
            <a:r>
              <a:rPr lang="en-US" sz="2800" u="sng" dirty="0" smtClean="0"/>
              <a:t>Social Structural Explanations</a:t>
            </a:r>
          </a:p>
        </p:txBody>
      </p:sp>
      <p:sp>
        <p:nvSpPr>
          <p:cNvPr id="3" name="Content Placeholder 2"/>
          <p:cNvSpPr>
            <a:spLocks noGrp="1"/>
          </p:cNvSpPr>
          <p:nvPr>
            <p:ph idx="1"/>
          </p:nvPr>
        </p:nvSpPr>
        <p:spPr>
          <a:xfrm>
            <a:off x="228600" y="762000"/>
            <a:ext cx="8686800" cy="5791200"/>
          </a:xfrm>
        </p:spPr>
        <p:txBody>
          <a:bodyPr/>
          <a:lstStyle/>
          <a:p>
            <a:pPr eaLnBrk="1" hangingPunct="1">
              <a:buFont typeface="Wingdings" pitchFamily="2" charset="2"/>
              <a:buNone/>
              <a:defRPr/>
            </a:pPr>
            <a:r>
              <a:rPr lang="en-US" sz="2400" u="sng" dirty="0" smtClean="0">
                <a:solidFill>
                  <a:srgbClr val="FFFF00"/>
                </a:solidFill>
              </a:rPr>
              <a:t>Ousey &amp; Lee (2004)</a:t>
            </a:r>
          </a:p>
          <a:p>
            <a:pPr eaLnBrk="1" hangingPunct="1">
              <a:defRPr/>
            </a:pPr>
            <a:r>
              <a:rPr lang="en-US" sz="2400" dirty="0" smtClean="0"/>
              <a:t>Changes in </a:t>
            </a:r>
            <a:r>
              <a:rPr lang="en-US" sz="2400" dirty="0" smtClean="0">
                <a:solidFill>
                  <a:srgbClr val="FFFF00"/>
                </a:solidFill>
              </a:rPr>
              <a:t>arrest rates </a:t>
            </a:r>
            <a:r>
              <a:rPr lang="en-US" sz="2400" dirty="0" smtClean="0"/>
              <a:t>for cocaine and opiate distribution corresponded positively with changes in both black and white </a:t>
            </a:r>
            <a:r>
              <a:rPr lang="en-US" sz="2400" dirty="0" smtClean="0">
                <a:solidFill>
                  <a:srgbClr val="FFFF00"/>
                </a:solidFill>
              </a:rPr>
              <a:t>homicide rates </a:t>
            </a:r>
            <a:r>
              <a:rPr lang="en-US" sz="2400" dirty="0" smtClean="0"/>
              <a:t>over time within cities. </a:t>
            </a:r>
          </a:p>
          <a:p>
            <a:pPr eaLnBrk="1" hangingPunct="1">
              <a:defRPr/>
            </a:pPr>
            <a:r>
              <a:rPr lang="en-US" sz="2400" dirty="0" smtClean="0"/>
              <a:t>However, </a:t>
            </a:r>
            <a:r>
              <a:rPr lang="en-US" sz="2400" dirty="0" smtClean="0">
                <a:solidFill>
                  <a:srgbClr val="FFFF00"/>
                </a:solidFill>
              </a:rPr>
              <a:t>the impact of change </a:t>
            </a:r>
            <a:r>
              <a:rPr lang="en-US" sz="2400" dirty="0" smtClean="0"/>
              <a:t>in the drug market on homicide rates was stronger among blacks than whites. </a:t>
            </a:r>
          </a:p>
          <a:p>
            <a:pPr eaLnBrk="1" hangingPunct="1">
              <a:defRPr/>
            </a:pPr>
            <a:r>
              <a:rPr lang="en-US" sz="2400" dirty="0" smtClean="0"/>
              <a:t>Harsh structural conditions found in many urban areas may promote cultural adjustments that contribute to participation in illegal drug markets and high levels of violence.</a:t>
            </a:r>
          </a:p>
          <a:p>
            <a:pPr eaLnBrk="1" hangingPunct="1">
              <a:defRPr/>
            </a:pPr>
            <a:r>
              <a:rPr lang="en-US" sz="2400" dirty="0" smtClean="0"/>
              <a:t>While the root causes of drug abuse and violence are not completely understood, it is likely that both are intensified if not directly caused by some of the social conditions found in U.S. society—</a:t>
            </a:r>
            <a:r>
              <a:rPr lang="en-US" sz="2400" dirty="0" smtClean="0">
                <a:solidFill>
                  <a:srgbClr val="FFFF00"/>
                </a:solidFill>
              </a:rPr>
              <a:t>racism, poverty, deindustrialization, unemployment, and dysfunctional families</a:t>
            </a:r>
            <a:r>
              <a:rPr lang="en-US" sz="2400" dirty="0" smtClean="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a:xfrm>
            <a:off x="457200" y="0"/>
            <a:ext cx="8229600" cy="609600"/>
          </a:xfrm>
        </p:spPr>
        <p:txBody>
          <a:bodyPr/>
          <a:lstStyle/>
          <a:p>
            <a:pPr eaLnBrk="1" hangingPunct="1">
              <a:defRPr/>
            </a:pPr>
            <a:r>
              <a:rPr lang="en-US" sz="4000" dirty="0" smtClean="0"/>
              <a:t>Situational Explanations</a:t>
            </a:r>
          </a:p>
        </p:txBody>
      </p:sp>
      <p:sp>
        <p:nvSpPr>
          <p:cNvPr id="210947" name="Rectangle 3"/>
          <p:cNvSpPr>
            <a:spLocks noGrp="1" noChangeArrowheads="1"/>
          </p:cNvSpPr>
          <p:nvPr>
            <p:ph type="body" idx="1"/>
          </p:nvPr>
        </p:nvSpPr>
        <p:spPr>
          <a:xfrm>
            <a:off x="304800" y="762000"/>
            <a:ext cx="8610600" cy="5867400"/>
          </a:xfrm>
          <a:ln>
            <a:solidFill>
              <a:srgbClr val="FFFF00"/>
            </a:solidFill>
          </a:ln>
        </p:spPr>
        <p:txBody>
          <a:bodyPr/>
          <a:lstStyle/>
          <a:p>
            <a:pPr eaLnBrk="1" hangingPunct="1">
              <a:buFont typeface="Wingdings" pitchFamily="2" charset="2"/>
              <a:buNone/>
            </a:pPr>
            <a:r>
              <a:rPr lang="en-US" sz="2400" u="sng" smtClean="0">
                <a:solidFill>
                  <a:srgbClr val="FFFF00"/>
                </a:solidFill>
              </a:rPr>
              <a:t>Erich Goode</a:t>
            </a:r>
            <a:r>
              <a:rPr lang="en-US" sz="2400" smtClean="0">
                <a:solidFill>
                  <a:srgbClr val="FFFF00"/>
                </a:solidFill>
              </a:rPr>
              <a:t>— situation effects depend upon:</a:t>
            </a:r>
          </a:p>
          <a:p>
            <a:pPr lvl="1" eaLnBrk="1" hangingPunct="1"/>
            <a:r>
              <a:rPr lang="en-US" sz="2400" u="sng" smtClean="0"/>
              <a:t>Set</a:t>
            </a:r>
            <a:r>
              <a:rPr lang="en-US" sz="2400" smtClean="0"/>
              <a:t>: mental or emotional state of user, personality, and mood influence drug effects</a:t>
            </a:r>
          </a:p>
          <a:p>
            <a:pPr lvl="1" eaLnBrk="1" hangingPunct="1"/>
            <a:r>
              <a:rPr lang="en-US" sz="2400" u="sng" smtClean="0"/>
              <a:t>Setting</a:t>
            </a:r>
            <a:r>
              <a:rPr lang="en-US" sz="2400" smtClean="0"/>
              <a:t>: the social and physical environment influence effects (e.g., who, where)</a:t>
            </a:r>
          </a:p>
          <a:p>
            <a:pPr lvl="1" eaLnBrk="1" hangingPunct="1"/>
            <a:r>
              <a:rPr lang="en-US" sz="2400" u="sng" smtClean="0"/>
              <a:t>The drug</a:t>
            </a:r>
            <a:r>
              <a:rPr lang="en-US" sz="2400" smtClean="0"/>
              <a:t>: physiological effects of a drug</a:t>
            </a:r>
          </a:p>
          <a:p>
            <a:pPr eaLnBrk="1" hangingPunct="1">
              <a:buFont typeface="Wingdings" pitchFamily="2" charset="2"/>
              <a:buNone/>
            </a:pPr>
            <a:r>
              <a:rPr lang="en-US" sz="2400" u="sng" smtClean="0">
                <a:solidFill>
                  <a:srgbClr val="FFFF00"/>
                </a:solidFill>
              </a:rPr>
              <a:t>Fagan’s (1990) </a:t>
            </a:r>
            <a:r>
              <a:rPr lang="en-US" sz="2400" i="1" u="sng" smtClean="0">
                <a:solidFill>
                  <a:srgbClr val="FFFF00"/>
                </a:solidFill>
              </a:rPr>
              <a:t>situated transaction theory:</a:t>
            </a:r>
            <a:endParaRPr lang="en-US" sz="2400" u="sng" smtClean="0">
              <a:solidFill>
                <a:srgbClr val="FFFF00"/>
              </a:solidFill>
            </a:endParaRPr>
          </a:p>
          <a:p>
            <a:pPr eaLnBrk="1" hangingPunct="1"/>
            <a:r>
              <a:rPr lang="en-US" sz="2400" smtClean="0"/>
              <a:t>Intoxication has a significant impact on cognitive skills and abilities, but the nature of this impact varies by:</a:t>
            </a:r>
          </a:p>
          <a:p>
            <a:pPr lvl="1" eaLnBrk="1" hangingPunct="1"/>
            <a:r>
              <a:rPr lang="en-US" smtClean="0">
                <a:solidFill>
                  <a:srgbClr val="FFFF00"/>
                </a:solidFill>
              </a:rPr>
              <a:t>the substance </a:t>
            </a:r>
          </a:p>
          <a:p>
            <a:pPr lvl="1" eaLnBrk="1" hangingPunct="1"/>
            <a:r>
              <a:rPr lang="en-US" smtClean="0">
                <a:solidFill>
                  <a:srgbClr val="FFFF00"/>
                </a:solidFill>
              </a:rPr>
              <a:t>the individual </a:t>
            </a:r>
          </a:p>
          <a:p>
            <a:pPr lvl="1" eaLnBrk="1" hangingPunct="1"/>
            <a:r>
              <a:rPr lang="en-US" smtClean="0">
                <a:solidFill>
                  <a:srgbClr val="FFFF00"/>
                </a:solidFill>
              </a:rPr>
              <a:t>the social setting </a:t>
            </a:r>
          </a:p>
          <a:p>
            <a:pPr lvl="1" eaLnBrk="1" hangingPunct="1"/>
            <a:r>
              <a:rPr lang="en-US" smtClean="0">
                <a:solidFill>
                  <a:srgbClr val="FFFF00"/>
                </a:solidFill>
              </a:rPr>
              <a:t>context </a:t>
            </a:r>
          </a:p>
        </p:txBody>
      </p:sp>
      <p:sp>
        <p:nvSpPr>
          <p:cNvPr id="18436" name="TextBox 5"/>
          <p:cNvSpPr txBox="1">
            <a:spLocks noChangeArrowheads="1"/>
          </p:cNvSpPr>
          <p:nvPr/>
        </p:nvSpPr>
        <p:spPr bwMode="auto">
          <a:xfrm>
            <a:off x="4800600" y="4724400"/>
            <a:ext cx="4343400" cy="369888"/>
          </a:xfrm>
          <a:prstGeom prst="rect">
            <a:avLst/>
          </a:prstGeom>
          <a:noFill/>
          <a:ln w="9525">
            <a:noFill/>
            <a:miter lim="800000"/>
            <a:headEnd/>
            <a:tailEnd/>
          </a:ln>
        </p:spPr>
        <p:txBody>
          <a:bodyPr>
            <a:spAutoFit/>
          </a:bodyPr>
          <a:lstStyle/>
          <a:p>
            <a:endParaRPr lang="en-US"/>
          </a:p>
        </p:txBody>
      </p:sp>
      <p:sp>
        <p:nvSpPr>
          <p:cNvPr id="18437" name="TextBox 7"/>
          <p:cNvSpPr txBox="1">
            <a:spLocks noChangeArrowheads="1"/>
          </p:cNvSpPr>
          <p:nvPr/>
        </p:nvSpPr>
        <p:spPr bwMode="auto">
          <a:xfrm>
            <a:off x="4267200" y="4648200"/>
            <a:ext cx="4572000" cy="1739900"/>
          </a:xfrm>
          <a:prstGeom prst="rect">
            <a:avLst/>
          </a:prstGeom>
          <a:solidFill>
            <a:srgbClr val="FF3300"/>
          </a:solidFill>
          <a:ln w="9525">
            <a:noFill/>
            <a:miter lim="800000"/>
            <a:headEnd/>
            <a:tailEnd/>
          </a:ln>
        </p:spPr>
        <p:txBody>
          <a:bodyPr>
            <a:spAutoFit/>
          </a:bodyPr>
          <a:lstStyle/>
          <a:p>
            <a:pPr algn="l"/>
            <a:r>
              <a:rPr lang="en-US"/>
              <a:t>One ethnographic study found that a group of youths was quiet and deferential when drinking among their elders in a neighborhood bar, but much more aggressive in other surroundings after they left their company.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457200" y="277813"/>
            <a:ext cx="8229600" cy="636587"/>
          </a:xfrm>
        </p:spPr>
        <p:txBody>
          <a:bodyPr/>
          <a:lstStyle/>
          <a:p>
            <a:pPr eaLnBrk="1" hangingPunct="1">
              <a:defRPr/>
            </a:pPr>
            <a:r>
              <a:rPr lang="en-US" sz="4000" b="1" u="sng" smtClean="0"/>
              <a:t>CJ Interventions: Weed &amp; Seed</a:t>
            </a:r>
          </a:p>
        </p:txBody>
      </p:sp>
      <p:sp>
        <p:nvSpPr>
          <p:cNvPr id="215043" name="Rectangle 3"/>
          <p:cNvSpPr>
            <a:spLocks noGrp="1" noChangeArrowheads="1"/>
          </p:cNvSpPr>
          <p:nvPr>
            <p:ph type="body" idx="1"/>
          </p:nvPr>
        </p:nvSpPr>
        <p:spPr>
          <a:xfrm>
            <a:off x="304800" y="990600"/>
            <a:ext cx="8610600" cy="5638800"/>
          </a:xfrm>
        </p:spPr>
        <p:txBody>
          <a:bodyPr/>
          <a:lstStyle/>
          <a:p>
            <a:pPr eaLnBrk="1" hangingPunct="1">
              <a:lnSpc>
                <a:spcPct val="80000"/>
              </a:lnSpc>
              <a:buFont typeface="Wingdings" pitchFamily="2" charset="2"/>
              <a:buNone/>
            </a:pPr>
            <a:r>
              <a:rPr lang="en-US" sz="3600" b="1" u="sng" smtClean="0">
                <a:solidFill>
                  <a:srgbClr val="FFFF00"/>
                </a:solidFill>
              </a:rPr>
              <a:t>Four key components</a:t>
            </a:r>
            <a:endParaRPr lang="en-US" sz="3600" b="1" i="1" smtClean="0">
              <a:solidFill>
                <a:srgbClr val="FFFF00"/>
              </a:solidFill>
            </a:endParaRPr>
          </a:p>
          <a:p>
            <a:pPr eaLnBrk="1" hangingPunct="1">
              <a:lnSpc>
                <a:spcPct val="80000"/>
              </a:lnSpc>
              <a:buFont typeface="Wingdings" pitchFamily="2" charset="2"/>
              <a:buAutoNum type="arabicPeriod"/>
            </a:pPr>
            <a:r>
              <a:rPr lang="en-US" sz="3600" b="1" i="1" smtClean="0"/>
              <a:t>Weeding: </a:t>
            </a:r>
            <a:r>
              <a:rPr lang="en-US" sz="3600" b="1" smtClean="0"/>
              <a:t>concentrated law enforcement efforts </a:t>
            </a:r>
          </a:p>
          <a:p>
            <a:pPr eaLnBrk="1" hangingPunct="1">
              <a:lnSpc>
                <a:spcPct val="80000"/>
              </a:lnSpc>
              <a:buFont typeface="Wingdings" pitchFamily="2" charset="2"/>
              <a:buAutoNum type="arabicPeriod"/>
            </a:pPr>
            <a:r>
              <a:rPr lang="en-US" sz="3600" b="1" i="1" smtClean="0"/>
              <a:t>Seeding: </a:t>
            </a:r>
            <a:r>
              <a:rPr lang="en-US" sz="3600" b="1" smtClean="0"/>
              <a:t> human services and neighborhood revitalization efforts </a:t>
            </a:r>
          </a:p>
          <a:p>
            <a:pPr eaLnBrk="1" hangingPunct="1">
              <a:lnSpc>
                <a:spcPct val="80000"/>
              </a:lnSpc>
              <a:buFont typeface="Wingdings" pitchFamily="2" charset="2"/>
              <a:buAutoNum type="arabicPeriod"/>
            </a:pPr>
            <a:r>
              <a:rPr lang="en-US" sz="3600" b="1" i="1" smtClean="0"/>
              <a:t>Enhanced Coordination: </a:t>
            </a:r>
            <a:r>
              <a:rPr lang="en-US" sz="3600" b="1" smtClean="0"/>
              <a:t>strategies to address local problems </a:t>
            </a:r>
          </a:p>
          <a:p>
            <a:pPr eaLnBrk="1" hangingPunct="1">
              <a:lnSpc>
                <a:spcPct val="80000"/>
              </a:lnSpc>
              <a:buFont typeface="Wingdings" pitchFamily="2" charset="2"/>
              <a:buAutoNum type="arabicPeriod"/>
            </a:pPr>
            <a:r>
              <a:rPr lang="en-US" sz="3600" b="1" i="1" smtClean="0"/>
              <a:t>Community Policing: </a:t>
            </a:r>
            <a:r>
              <a:rPr lang="en-US" sz="3600" b="1" smtClean="0"/>
              <a:t> proactive police/community problem solving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4" name="Rectangle 4"/>
          <p:cNvSpPr>
            <a:spLocks noChangeArrowheads="1"/>
          </p:cNvSpPr>
          <p:nvPr/>
        </p:nvSpPr>
        <p:spPr bwMode="auto">
          <a:xfrm>
            <a:off x="381000" y="361950"/>
            <a:ext cx="8458200" cy="6213475"/>
          </a:xfrm>
          <a:prstGeom prst="rect">
            <a:avLst/>
          </a:prstGeom>
          <a:noFill/>
          <a:ln w="9525" algn="ctr">
            <a:noFill/>
            <a:miter lim="800000"/>
            <a:headEnd/>
            <a:tailEnd/>
          </a:ln>
          <a:effectLst/>
        </p:spPr>
        <p:txBody>
          <a:bodyPr>
            <a:spAutoFit/>
          </a:bodyPr>
          <a:lstStyle/>
          <a:p>
            <a:pPr algn="l"/>
            <a:r>
              <a:rPr lang="en-US" sz="2400" b="1" u="sng">
                <a:solidFill>
                  <a:srgbClr val="FFFF00"/>
                </a:solidFill>
              </a:rPr>
              <a:t>Dunworth et al. (1999): National Evaluation</a:t>
            </a:r>
          </a:p>
          <a:p>
            <a:pPr algn="l">
              <a:buFontTx/>
              <a:buChar char="•"/>
            </a:pPr>
            <a:r>
              <a:rPr lang="en-US" sz="2400" b="1">
                <a:solidFill>
                  <a:srgbClr val="FFFF00"/>
                </a:solidFill>
              </a:rPr>
              <a:t> In 9 sites, evaluators compared </a:t>
            </a:r>
            <a:r>
              <a:rPr lang="en-US" sz="2400" b="1" i="1">
                <a:solidFill>
                  <a:srgbClr val="FFFF00"/>
                </a:solidFill>
              </a:rPr>
              <a:t>Part 1 crime trends</a:t>
            </a:r>
            <a:r>
              <a:rPr lang="en-US" sz="2400" b="1">
                <a:solidFill>
                  <a:srgbClr val="FFFF00"/>
                </a:solidFill>
              </a:rPr>
              <a:t> for the year prior to implementation and the second year after Weed &amp; Seed began. Each site had </a:t>
            </a:r>
            <a:r>
              <a:rPr lang="en-US" sz="2400" b="1" i="1">
                <a:solidFill>
                  <a:srgbClr val="FFFF00"/>
                </a:solidFill>
              </a:rPr>
              <a:t>high rates of violent crime related to drug trafficking/use</a:t>
            </a:r>
            <a:r>
              <a:rPr lang="en-US" sz="2400" b="1">
                <a:solidFill>
                  <a:srgbClr val="FFFF00"/>
                </a:solidFill>
              </a:rPr>
              <a:t>.</a:t>
            </a:r>
            <a:endParaRPr lang="en-US" sz="2400" b="1" i="1">
              <a:solidFill>
                <a:srgbClr val="FFFF00"/>
              </a:solidFill>
            </a:endParaRPr>
          </a:p>
          <a:p>
            <a:pPr lvl="1" algn="l">
              <a:buFontTx/>
              <a:buChar char="•"/>
            </a:pPr>
            <a:r>
              <a:rPr lang="en-US" sz="2400" b="1" i="1" u="sng">
                <a:solidFill>
                  <a:srgbClr val="00FFFF"/>
                </a:solidFill>
              </a:rPr>
              <a:t>Results</a:t>
            </a:r>
            <a:r>
              <a:rPr lang="en-US" sz="2400" b="1" i="1">
                <a:solidFill>
                  <a:srgbClr val="00FFFF"/>
                </a:solidFill>
              </a:rPr>
              <a:t>: Five target areas had</a:t>
            </a:r>
            <a:r>
              <a:rPr lang="en-US" sz="2400" b="1">
                <a:solidFill>
                  <a:srgbClr val="00FFFF"/>
                </a:solidFill>
              </a:rPr>
              <a:t> </a:t>
            </a:r>
            <a:r>
              <a:rPr lang="en-US" sz="2400" b="1" i="1">
                <a:solidFill>
                  <a:srgbClr val="00FFFF"/>
                </a:solidFill>
              </a:rPr>
              <a:t>double-digit percentage decreases (-10% or greater) in Part 1 crime. One target area</a:t>
            </a:r>
            <a:r>
              <a:rPr lang="en-US" sz="2400" b="1">
                <a:solidFill>
                  <a:srgbClr val="00FFFF"/>
                </a:solidFill>
              </a:rPr>
              <a:t> had a single-digit decrease (-6%). </a:t>
            </a:r>
            <a:r>
              <a:rPr lang="en-US" sz="2400" b="1" i="1">
                <a:solidFill>
                  <a:srgbClr val="00FFFF"/>
                </a:solidFill>
              </a:rPr>
              <a:t>Three target areas experienced slight increases (+2 - +14%) in Part 1 crime</a:t>
            </a:r>
            <a:r>
              <a:rPr lang="en-US" sz="2400" b="1">
                <a:solidFill>
                  <a:srgbClr val="00FFFF"/>
                </a:solidFill>
              </a:rPr>
              <a:t>.</a:t>
            </a:r>
          </a:p>
          <a:p>
            <a:pPr algn="l"/>
            <a:r>
              <a:rPr lang="en-US" sz="2400" b="1" i="1" u="sng"/>
              <a:t>Problems</a:t>
            </a:r>
            <a:endParaRPr lang="en-US" sz="2400" b="1" u="sng"/>
          </a:p>
          <a:p>
            <a:pPr lvl="1" algn="l">
              <a:buFont typeface="Arial" charset="0"/>
              <a:buAutoNum type="arabicPeriod"/>
            </a:pPr>
            <a:r>
              <a:rPr lang="en-US" sz="2300" b="1"/>
              <a:t> Difficult to control for many variables that influence crime rates</a:t>
            </a:r>
          </a:p>
          <a:p>
            <a:pPr lvl="1" algn="l">
              <a:buFont typeface="Arial" charset="0"/>
              <a:buAutoNum type="arabicPeriod"/>
            </a:pPr>
            <a:r>
              <a:rPr lang="en-US" sz="2300" b="1"/>
              <a:t> Crime decreases were not specific to target areas (surrounding areas also decreased). </a:t>
            </a:r>
          </a:p>
          <a:p>
            <a:pPr lvl="1" algn="l">
              <a:buFont typeface="Arial" charset="0"/>
              <a:buAutoNum type="arabicPeriod"/>
            </a:pPr>
            <a:r>
              <a:rPr lang="en-US" sz="2300" b="1"/>
              <a:t> Differential </a:t>
            </a:r>
            <a:r>
              <a:rPr lang="en-US" sz="2300" b="1" i="1"/>
              <a:t>resources</a:t>
            </a:r>
            <a:r>
              <a:rPr lang="en-US" sz="2300" b="1"/>
              <a:t> in particular areas influenced crime reductions.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20164">
                                            <p:txEl>
                                              <p:pRg st="2" end="2"/>
                                            </p:txEl>
                                          </p:spTgt>
                                        </p:tgtEl>
                                        <p:attrNameLst>
                                          <p:attrName>style.visibility</p:attrName>
                                        </p:attrNameLst>
                                      </p:cBhvr>
                                      <p:to>
                                        <p:strVal val="visible"/>
                                      </p:to>
                                    </p:set>
                                    <p:animEffect transition="in" filter="box(in)">
                                      <p:cBhvr>
                                        <p:cTn id="7" dur="500"/>
                                        <p:tgtEl>
                                          <p:spTgt spid="22016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20164">
                                            <p:txEl>
                                              <p:pRg st="3" end="3"/>
                                            </p:txEl>
                                          </p:spTgt>
                                        </p:tgtEl>
                                        <p:attrNameLst>
                                          <p:attrName>style.visibility</p:attrName>
                                        </p:attrNameLst>
                                      </p:cBhvr>
                                      <p:to>
                                        <p:strVal val="visible"/>
                                      </p:to>
                                    </p:set>
                                    <p:animEffect transition="in" filter="box(in)">
                                      <p:cBhvr>
                                        <p:cTn id="12" dur="500"/>
                                        <p:tgtEl>
                                          <p:spTgt spid="22016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20164">
                                            <p:txEl>
                                              <p:pRg st="4" end="4"/>
                                            </p:txEl>
                                          </p:spTgt>
                                        </p:tgtEl>
                                        <p:attrNameLst>
                                          <p:attrName>style.visibility</p:attrName>
                                        </p:attrNameLst>
                                      </p:cBhvr>
                                      <p:to>
                                        <p:strVal val="visible"/>
                                      </p:to>
                                    </p:set>
                                    <p:animEffect transition="in" filter="box(in)">
                                      <p:cBhvr>
                                        <p:cTn id="17" dur="500"/>
                                        <p:tgtEl>
                                          <p:spTgt spid="22016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20164">
                                            <p:txEl>
                                              <p:pRg st="5" end="5"/>
                                            </p:txEl>
                                          </p:spTgt>
                                        </p:tgtEl>
                                        <p:attrNameLst>
                                          <p:attrName>style.visibility</p:attrName>
                                        </p:attrNameLst>
                                      </p:cBhvr>
                                      <p:to>
                                        <p:strVal val="visible"/>
                                      </p:to>
                                    </p:set>
                                    <p:animEffect transition="in" filter="box(in)">
                                      <p:cBhvr>
                                        <p:cTn id="22" dur="500"/>
                                        <p:tgtEl>
                                          <p:spTgt spid="22016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20164">
                                            <p:txEl>
                                              <p:pRg st="6" end="6"/>
                                            </p:txEl>
                                          </p:spTgt>
                                        </p:tgtEl>
                                        <p:attrNameLst>
                                          <p:attrName>style.visibility</p:attrName>
                                        </p:attrNameLst>
                                      </p:cBhvr>
                                      <p:to>
                                        <p:strVal val="visible"/>
                                      </p:to>
                                    </p:set>
                                    <p:animEffect transition="in" filter="box(in)">
                                      <p:cBhvr>
                                        <p:cTn id="27" dur="500"/>
                                        <p:tgtEl>
                                          <p:spTgt spid="22016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a:xfrm>
            <a:off x="457200" y="277813"/>
            <a:ext cx="8229600" cy="636587"/>
          </a:xfrm>
        </p:spPr>
        <p:txBody>
          <a:bodyPr/>
          <a:lstStyle/>
          <a:p>
            <a:pPr eaLnBrk="1" hangingPunct="1">
              <a:defRPr/>
            </a:pPr>
            <a:r>
              <a:rPr lang="en-US" sz="2800" u="sng" smtClean="0"/>
              <a:t>Philadelphia: Operation Safe Streets</a:t>
            </a:r>
          </a:p>
        </p:txBody>
      </p:sp>
      <p:sp>
        <p:nvSpPr>
          <p:cNvPr id="221187" name="Rectangle 3"/>
          <p:cNvSpPr>
            <a:spLocks noGrp="1" noChangeArrowheads="1"/>
          </p:cNvSpPr>
          <p:nvPr>
            <p:ph type="body" idx="1"/>
          </p:nvPr>
        </p:nvSpPr>
        <p:spPr>
          <a:xfrm>
            <a:off x="457200" y="914400"/>
            <a:ext cx="8229600" cy="5638800"/>
          </a:xfrm>
        </p:spPr>
        <p:txBody>
          <a:bodyPr/>
          <a:lstStyle/>
          <a:p>
            <a:pPr eaLnBrk="1" hangingPunct="1">
              <a:lnSpc>
                <a:spcPct val="90000"/>
              </a:lnSpc>
              <a:defRPr/>
            </a:pPr>
            <a:r>
              <a:rPr lang="en-US" sz="3000" dirty="0" smtClean="0">
                <a:solidFill>
                  <a:srgbClr val="FFFF00"/>
                </a:solidFill>
              </a:rPr>
              <a:t>In response to high rates of drug-related violence, the Philadelphia Police Department launched </a:t>
            </a:r>
            <a:r>
              <a:rPr lang="en-US" sz="3000" i="1" dirty="0" smtClean="0">
                <a:solidFill>
                  <a:srgbClr val="FFFF00"/>
                </a:solidFill>
              </a:rPr>
              <a:t>Operation Safe Streets</a:t>
            </a:r>
            <a:r>
              <a:rPr lang="en-US" sz="3000" dirty="0" smtClean="0">
                <a:solidFill>
                  <a:srgbClr val="FFFF00"/>
                </a:solidFill>
              </a:rPr>
              <a:t> on May 1, 2002.</a:t>
            </a:r>
          </a:p>
          <a:p>
            <a:pPr eaLnBrk="1" hangingPunct="1">
              <a:lnSpc>
                <a:spcPct val="90000"/>
              </a:lnSpc>
              <a:defRPr/>
            </a:pPr>
            <a:r>
              <a:rPr lang="en-US" sz="3000" dirty="0" smtClean="0"/>
              <a:t>The program stationed officers at 214 of the highest drug activity locations in the city 24 hours a day, 7 days a week. </a:t>
            </a:r>
          </a:p>
          <a:p>
            <a:pPr eaLnBrk="1" hangingPunct="1">
              <a:lnSpc>
                <a:spcPct val="90000"/>
              </a:lnSpc>
              <a:defRPr/>
            </a:pPr>
            <a:r>
              <a:rPr lang="en-US" sz="3000" dirty="0" smtClean="0"/>
              <a:t>The Police Department identified high-drug-use locations using crime data, arrest data, firearms-seizure data, informant data, and ongoing investigations, and obtained partial funding from the Bureau of Justice Assistance for police overtime pay.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21187">
                                            <p:txEl>
                                              <p:pRg st="0" end="0"/>
                                            </p:txEl>
                                          </p:spTgt>
                                        </p:tgtEl>
                                        <p:attrNameLst>
                                          <p:attrName>style.visibility</p:attrName>
                                        </p:attrNameLst>
                                      </p:cBhvr>
                                      <p:to>
                                        <p:strVal val="visible"/>
                                      </p:to>
                                    </p:set>
                                    <p:animEffect transition="in" filter="wipe(down)">
                                      <p:cBhvr>
                                        <p:cTn id="7" dur="500"/>
                                        <p:tgtEl>
                                          <p:spTgt spid="2211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21187">
                                            <p:txEl>
                                              <p:pRg st="1" end="1"/>
                                            </p:txEl>
                                          </p:spTgt>
                                        </p:tgtEl>
                                        <p:attrNameLst>
                                          <p:attrName>style.visibility</p:attrName>
                                        </p:attrNameLst>
                                      </p:cBhvr>
                                      <p:to>
                                        <p:strVal val="visible"/>
                                      </p:to>
                                    </p:set>
                                    <p:animEffect transition="in" filter="wipe(down)">
                                      <p:cBhvr>
                                        <p:cTn id="12" dur="500"/>
                                        <p:tgtEl>
                                          <p:spTgt spid="2211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21187">
                                            <p:txEl>
                                              <p:pRg st="2" end="2"/>
                                            </p:txEl>
                                          </p:spTgt>
                                        </p:tgtEl>
                                        <p:attrNameLst>
                                          <p:attrName>style.visibility</p:attrName>
                                        </p:attrNameLst>
                                      </p:cBhvr>
                                      <p:to>
                                        <p:strVal val="visible"/>
                                      </p:to>
                                    </p:set>
                                    <p:animEffect transition="in" filter="wipe(down)">
                                      <p:cBhvr>
                                        <p:cTn id="17" dur="500"/>
                                        <p:tgtEl>
                                          <p:spTgt spid="2211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457200" y="277813"/>
            <a:ext cx="8229600" cy="636587"/>
          </a:xfrm>
        </p:spPr>
        <p:txBody>
          <a:bodyPr/>
          <a:lstStyle/>
          <a:p>
            <a:pPr eaLnBrk="1" hangingPunct="1"/>
            <a:r>
              <a:rPr lang="en-US" sz="2800" u="sng" smtClean="0"/>
              <a:t>Philadelphia: Operation Safe Streets (cont.)</a:t>
            </a:r>
          </a:p>
        </p:txBody>
      </p:sp>
      <p:sp>
        <p:nvSpPr>
          <p:cNvPr id="222211" name="Rectangle 3"/>
          <p:cNvSpPr>
            <a:spLocks noGrp="1" noChangeArrowheads="1"/>
          </p:cNvSpPr>
          <p:nvPr>
            <p:ph type="body" idx="1"/>
          </p:nvPr>
        </p:nvSpPr>
        <p:spPr>
          <a:xfrm>
            <a:off x="457200" y="914400"/>
            <a:ext cx="8229600" cy="4953000"/>
          </a:xfrm>
        </p:spPr>
        <p:txBody>
          <a:bodyPr/>
          <a:lstStyle/>
          <a:p>
            <a:pPr eaLnBrk="1" hangingPunct="1">
              <a:lnSpc>
                <a:spcPct val="90000"/>
              </a:lnSpc>
              <a:buFont typeface="Wingdings" pitchFamily="2" charset="2"/>
              <a:buNone/>
            </a:pPr>
            <a:r>
              <a:rPr lang="en-US" sz="2700" smtClean="0">
                <a:solidFill>
                  <a:srgbClr val="FFFF00"/>
                </a:solidFill>
              </a:rPr>
              <a:t>Lawton et al. (2005): Evaluation</a:t>
            </a:r>
          </a:p>
          <a:p>
            <a:pPr eaLnBrk="1" hangingPunct="1">
              <a:lnSpc>
                <a:spcPct val="90000"/>
              </a:lnSpc>
            </a:pPr>
            <a:r>
              <a:rPr lang="en-US" sz="2700" u="sng" smtClean="0">
                <a:solidFill>
                  <a:srgbClr val="FFFF00"/>
                </a:solidFill>
              </a:rPr>
              <a:t>Results:</a:t>
            </a:r>
            <a:r>
              <a:rPr lang="en-US" sz="2700" smtClean="0"/>
              <a:t> no significant impacts on citywide weekly counts for drug crimes, homicides, or total violent crimes</a:t>
            </a:r>
          </a:p>
          <a:p>
            <a:pPr eaLnBrk="1" hangingPunct="1">
              <a:lnSpc>
                <a:spcPct val="90000"/>
              </a:lnSpc>
            </a:pPr>
            <a:r>
              <a:rPr lang="en-US" sz="2700" smtClean="0"/>
              <a:t>Geographically focused analyses, however, showed significant </a:t>
            </a:r>
            <a:r>
              <a:rPr lang="en-US" sz="2700" i="1" smtClean="0">
                <a:solidFill>
                  <a:srgbClr val="FFFF00"/>
                </a:solidFill>
              </a:rPr>
              <a:t>localized </a:t>
            </a:r>
            <a:r>
              <a:rPr lang="en-US" sz="2700" smtClean="0"/>
              <a:t>intervention effects for both violent and drug crimes. </a:t>
            </a:r>
          </a:p>
          <a:p>
            <a:pPr eaLnBrk="1" hangingPunct="1">
              <a:lnSpc>
                <a:spcPct val="90000"/>
              </a:lnSpc>
            </a:pPr>
            <a:r>
              <a:rPr lang="en-US" sz="2700" smtClean="0"/>
              <a:t>Areas within </a:t>
            </a:r>
            <a:r>
              <a:rPr lang="en-US" sz="2700" smtClean="0">
                <a:solidFill>
                  <a:srgbClr val="FFFF00"/>
                </a:solidFill>
              </a:rPr>
              <a:t>one tenth of a mile</a:t>
            </a:r>
            <a:r>
              <a:rPr lang="en-US" sz="2700" smtClean="0"/>
              <a:t> of the target site experienced significantly lower weekly crime rates. </a:t>
            </a:r>
          </a:p>
          <a:p>
            <a:pPr eaLnBrk="1" hangingPunct="1">
              <a:lnSpc>
                <a:spcPct val="90000"/>
              </a:lnSpc>
            </a:pPr>
            <a:r>
              <a:rPr lang="en-US" sz="2700" smtClean="0"/>
              <a:t>There was a partial but not total </a:t>
            </a:r>
            <a:r>
              <a:rPr lang="en-US" sz="2700" smtClean="0">
                <a:solidFill>
                  <a:srgbClr val="FFFF00"/>
                </a:solidFill>
              </a:rPr>
              <a:t>displacement</a:t>
            </a:r>
            <a:r>
              <a:rPr lang="en-US" sz="2700" smtClean="0"/>
              <a:t> of drug-crime activity (drug crimes re-appeared slightly further from the intervention sites).</a:t>
            </a:r>
          </a:p>
        </p:txBody>
      </p:sp>
      <p:sp>
        <p:nvSpPr>
          <p:cNvPr id="22532" name="Text Box 4"/>
          <p:cNvSpPr txBox="1">
            <a:spLocks noChangeArrowheads="1"/>
          </p:cNvSpPr>
          <p:nvPr/>
        </p:nvSpPr>
        <p:spPr bwMode="auto">
          <a:xfrm>
            <a:off x="609600" y="6032500"/>
            <a:ext cx="8001000" cy="825500"/>
          </a:xfrm>
          <a:prstGeom prst="rect">
            <a:avLst/>
          </a:prstGeom>
          <a:noFill/>
          <a:ln w="9525" algn="ctr">
            <a:noFill/>
            <a:miter lim="800000"/>
            <a:headEnd/>
            <a:tailEnd/>
          </a:ln>
        </p:spPr>
        <p:txBody>
          <a:bodyPr>
            <a:spAutoFit/>
          </a:bodyPr>
          <a:lstStyle/>
          <a:p>
            <a:pPr algn="l">
              <a:spcBef>
                <a:spcPct val="50000"/>
              </a:spcBef>
            </a:pPr>
            <a:r>
              <a:rPr lang="en-US" sz="1600"/>
              <a:t>Lawton, B.A.,  Taylor, R.B.  and Luongo, A.J. (2005). Police officers on drug corners in Philadelphia, drug crime, and violent crime: Intended, diffusion, and displacement impacts. </a:t>
            </a:r>
            <a:r>
              <a:rPr lang="en-US" sz="1600" i="1"/>
              <a:t>Justice Quarterly, 22,</a:t>
            </a:r>
            <a:r>
              <a:rPr lang="en-US" sz="1600"/>
              <a:t> 427-451.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7813"/>
            <a:ext cx="8229600" cy="712787"/>
          </a:xfrm>
        </p:spPr>
        <p:txBody>
          <a:bodyPr/>
          <a:lstStyle/>
          <a:p>
            <a:pPr eaLnBrk="1" hangingPunct="1"/>
            <a:r>
              <a:rPr lang="en-US" sz="3200" b="1" u="sng" smtClean="0"/>
              <a:t>OUTLINE</a:t>
            </a:r>
          </a:p>
        </p:txBody>
      </p:sp>
      <p:sp>
        <p:nvSpPr>
          <p:cNvPr id="6147" name="Rectangle 3"/>
          <p:cNvSpPr>
            <a:spLocks noGrp="1" noChangeArrowheads="1"/>
          </p:cNvSpPr>
          <p:nvPr>
            <p:ph type="body" idx="1"/>
          </p:nvPr>
        </p:nvSpPr>
        <p:spPr>
          <a:xfrm>
            <a:off x="304800" y="1066800"/>
            <a:ext cx="8534400" cy="5562600"/>
          </a:xfrm>
        </p:spPr>
        <p:txBody>
          <a:bodyPr/>
          <a:lstStyle/>
          <a:p>
            <a:pPr marL="609600" indent="-609600" eaLnBrk="1" hangingPunct="1">
              <a:defRPr/>
            </a:pPr>
            <a:r>
              <a:rPr lang="en-US" dirty="0" smtClean="0">
                <a:solidFill>
                  <a:srgbClr val="FFFF00"/>
                </a:solidFill>
              </a:rPr>
              <a:t>PATTERNS AND TRENDS</a:t>
            </a:r>
          </a:p>
          <a:p>
            <a:pPr marL="609600" indent="-609600" eaLnBrk="1" hangingPunct="1">
              <a:defRPr/>
            </a:pPr>
            <a:r>
              <a:rPr lang="en-US" dirty="0" smtClean="0">
                <a:solidFill>
                  <a:srgbClr val="FFFF00"/>
                </a:solidFill>
              </a:rPr>
              <a:t>EXPLANATIONS</a:t>
            </a:r>
          </a:p>
          <a:p>
            <a:pPr marL="990600" lvl="1" indent="-533400" eaLnBrk="1" hangingPunct="1">
              <a:defRPr/>
            </a:pPr>
            <a:r>
              <a:rPr lang="en-US" dirty="0" smtClean="0"/>
              <a:t>Biological and Psychological</a:t>
            </a:r>
          </a:p>
          <a:p>
            <a:pPr marL="990600" lvl="1" indent="-533400" eaLnBrk="1" hangingPunct="1">
              <a:defRPr/>
            </a:pPr>
            <a:r>
              <a:rPr lang="en-US" dirty="0" smtClean="0"/>
              <a:t>Routine Activities</a:t>
            </a:r>
          </a:p>
          <a:p>
            <a:pPr marL="990600" lvl="1" indent="-533400" eaLnBrk="1" hangingPunct="1">
              <a:defRPr/>
            </a:pPr>
            <a:r>
              <a:rPr lang="en-US" dirty="0" smtClean="0"/>
              <a:t>Cultural Explanations</a:t>
            </a:r>
          </a:p>
          <a:p>
            <a:pPr marL="990600" lvl="1" indent="-533400" eaLnBrk="1" hangingPunct="1">
              <a:defRPr/>
            </a:pPr>
            <a:r>
              <a:rPr lang="en-US" dirty="0" smtClean="0"/>
              <a:t>Structural Explanations</a:t>
            </a:r>
          </a:p>
          <a:p>
            <a:pPr marL="990600" lvl="1" indent="-533400" eaLnBrk="1" hangingPunct="1">
              <a:defRPr/>
            </a:pPr>
            <a:r>
              <a:rPr lang="en-US" dirty="0" smtClean="0"/>
              <a:t>Situational Explanations</a:t>
            </a:r>
          </a:p>
          <a:p>
            <a:pPr marL="609600" indent="-609600" eaLnBrk="1" hangingPunct="1">
              <a:defRPr/>
            </a:pPr>
            <a:r>
              <a:rPr lang="en-US" dirty="0" smtClean="0">
                <a:solidFill>
                  <a:srgbClr val="FFFF00"/>
                </a:solidFill>
              </a:rPr>
              <a:t>INTERVENTIONS</a:t>
            </a:r>
          </a:p>
          <a:p>
            <a:pPr marL="990600" lvl="1" indent="-533400" eaLnBrk="1" hangingPunct="1">
              <a:defRPr/>
            </a:pPr>
            <a:r>
              <a:rPr lang="en-US" dirty="0" smtClean="0"/>
              <a:t>Criminal Justice Approaches</a:t>
            </a:r>
          </a:p>
          <a:p>
            <a:pPr marL="990600" lvl="1" indent="-533400" eaLnBrk="1" hangingPunct="1">
              <a:defRPr/>
            </a:pPr>
            <a:r>
              <a:rPr lang="en-US" dirty="0" smtClean="0"/>
              <a:t>Public Health Approaches</a:t>
            </a: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a:xfrm>
            <a:off x="457200" y="277813"/>
            <a:ext cx="8229600" cy="636587"/>
          </a:xfrm>
        </p:spPr>
        <p:txBody>
          <a:bodyPr/>
          <a:lstStyle/>
          <a:p>
            <a:pPr eaLnBrk="1" hangingPunct="1"/>
            <a:r>
              <a:rPr lang="en-US" sz="2800" u="sng" smtClean="0"/>
              <a:t>Philadelphia: Operation Safe Streets (cont.)</a:t>
            </a:r>
          </a:p>
        </p:txBody>
      </p:sp>
      <p:sp>
        <p:nvSpPr>
          <p:cNvPr id="223235" name="Rectangle 3"/>
          <p:cNvSpPr>
            <a:spLocks noGrp="1" noChangeArrowheads="1"/>
          </p:cNvSpPr>
          <p:nvPr>
            <p:ph type="body" idx="1"/>
          </p:nvPr>
        </p:nvSpPr>
        <p:spPr>
          <a:xfrm>
            <a:off x="457200" y="914400"/>
            <a:ext cx="8229600" cy="5638800"/>
          </a:xfrm>
        </p:spPr>
        <p:txBody>
          <a:bodyPr/>
          <a:lstStyle/>
          <a:p>
            <a:pPr eaLnBrk="1" hangingPunct="1">
              <a:lnSpc>
                <a:spcPct val="90000"/>
              </a:lnSpc>
              <a:buFont typeface="Wingdings" pitchFamily="2" charset="2"/>
              <a:buNone/>
            </a:pPr>
            <a:r>
              <a:rPr lang="en-US" sz="3600" u="sng" smtClean="0">
                <a:solidFill>
                  <a:srgbClr val="FFFF00"/>
                </a:solidFill>
              </a:rPr>
              <a:t>Conclusions</a:t>
            </a:r>
          </a:p>
          <a:p>
            <a:pPr eaLnBrk="1" hangingPunct="1">
              <a:lnSpc>
                <a:spcPct val="90000"/>
              </a:lnSpc>
            </a:pPr>
            <a:r>
              <a:rPr lang="en-US" sz="3600" smtClean="0"/>
              <a:t>Crackdowns such as Operation Safe Streets respond to current crises. </a:t>
            </a:r>
          </a:p>
          <a:p>
            <a:pPr eaLnBrk="1" hangingPunct="1">
              <a:lnSpc>
                <a:spcPct val="90000"/>
              </a:lnSpc>
            </a:pPr>
            <a:r>
              <a:rPr lang="en-US" sz="3600" smtClean="0"/>
              <a:t>They cost a lot. </a:t>
            </a:r>
          </a:p>
          <a:p>
            <a:pPr eaLnBrk="1" hangingPunct="1">
              <a:lnSpc>
                <a:spcPct val="90000"/>
              </a:lnSpc>
            </a:pPr>
            <a:r>
              <a:rPr lang="en-US" sz="3600" smtClean="0"/>
              <a:t>They attract attention.</a:t>
            </a:r>
          </a:p>
          <a:p>
            <a:pPr eaLnBrk="1" hangingPunct="1">
              <a:lnSpc>
                <a:spcPct val="90000"/>
              </a:lnSpc>
            </a:pPr>
            <a:r>
              <a:rPr lang="en-US" sz="3600" smtClean="0"/>
              <a:t>To at least a limited degree, they get some results. </a:t>
            </a:r>
          </a:p>
          <a:p>
            <a:pPr eaLnBrk="1" hangingPunct="1">
              <a:lnSpc>
                <a:spcPct val="90000"/>
              </a:lnSpc>
            </a:pPr>
            <a:r>
              <a:rPr lang="en-US" sz="3600" smtClean="0"/>
              <a:t>They are rarely sustainable, however, because of high costs.</a:t>
            </a:r>
          </a:p>
        </p:txBody>
      </p:sp>
      <p:pic>
        <p:nvPicPr>
          <p:cNvPr id="23556" name="Picture 4" descr="MCj04247840000[1]"/>
          <p:cNvPicPr>
            <a:picLocks noChangeAspect="1" noChangeArrowheads="1"/>
          </p:cNvPicPr>
          <p:nvPr/>
        </p:nvPicPr>
        <p:blipFill>
          <a:blip r:embed="rId2" cstate="print"/>
          <a:srcRect/>
          <a:stretch>
            <a:fillRect/>
          </a:stretch>
        </p:blipFill>
        <p:spPr bwMode="auto">
          <a:xfrm>
            <a:off x="7369175" y="2362200"/>
            <a:ext cx="1774825" cy="1631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xfrm>
            <a:off x="457200" y="277813"/>
            <a:ext cx="8229600" cy="484187"/>
          </a:xfrm>
        </p:spPr>
        <p:txBody>
          <a:bodyPr/>
          <a:lstStyle/>
          <a:p>
            <a:pPr eaLnBrk="1" hangingPunct="1">
              <a:defRPr/>
            </a:pPr>
            <a:r>
              <a:rPr lang="en-US" sz="3200" b="1" smtClean="0"/>
              <a:t>Interventions: Prison Drug Treatment</a:t>
            </a:r>
          </a:p>
        </p:txBody>
      </p:sp>
      <p:sp>
        <p:nvSpPr>
          <p:cNvPr id="217091" name="Rectangle 3"/>
          <p:cNvSpPr>
            <a:spLocks noGrp="1" noChangeArrowheads="1"/>
          </p:cNvSpPr>
          <p:nvPr>
            <p:ph type="body" idx="1"/>
          </p:nvPr>
        </p:nvSpPr>
        <p:spPr>
          <a:xfrm>
            <a:off x="457200" y="762000"/>
            <a:ext cx="8458200" cy="5867400"/>
          </a:xfrm>
        </p:spPr>
        <p:txBody>
          <a:bodyPr/>
          <a:lstStyle/>
          <a:p>
            <a:pPr marL="609600" indent="-609600" eaLnBrk="1" hangingPunct="1">
              <a:lnSpc>
                <a:spcPct val="80000"/>
              </a:lnSpc>
            </a:pPr>
            <a:r>
              <a:rPr lang="en-US" sz="2800" b="1" u="sng" smtClean="0">
                <a:solidFill>
                  <a:srgbClr val="FFFF00"/>
                </a:solidFill>
              </a:rPr>
              <a:t>Therapeutic Community</a:t>
            </a:r>
            <a:r>
              <a:rPr lang="en-US" sz="2800" u="sng" smtClean="0">
                <a:solidFill>
                  <a:srgbClr val="FFFF00"/>
                </a:solidFill>
              </a:rPr>
              <a:t> (TC) drug treatment</a:t>
            </a:r>
            <a:r>
              <a:rPr lang="en-US" sz="2800" smtClean="0">
                <a:solidFill>
                  <a:srgbClr val="FFFF00"/>
                </a:solidFill>
              </a:rPr>
              <a:t> is an intensive, long-term (12 months), highly structured, residential treatment modality for hard-core drug users. </a:t>
            </a:r>
          </a:p>
          <a:p>
            <a:pPr marL="609600" indent="-609600" eaLnBrk="1" hangingPunct="1">
              <a:lnSpc>
                <a:spcPct val="80000"/>
              </a:lnSpc>
            </a:pPr>
            <a:r>
              <a:rPr lang="en-US" sz="2800" smtClean="0"/>
              <a:t>TC emphasizes the necessity of the inmate taking responsibility for his/her behavior before, during, and after treatment, and inmates play an important role in structuring group norms and sanctions. </a:t>
            </a:r>
          </a:p>
          <a:p>
            <a:pPr marL="609600" indent="-609600" eaLnBrk="1" hangingPunct="1">
              <a:lnSpc>
                <a:spcPct val="80000"/>
              </a:lnSpc>
            </a:pPr>
            <a:r>
              <a:rPr lang="en-US" sz="2800" smtClean="0">
                <a:solidFill>
                  <a:srgbClr val="FFFF00"/>
                </a:solidFill>
              </a:rPr>
              <a:t>Positive, consistent effects</a:t>
            </a:r>
            <a:r>
              <a:rPr lang="en-US" sz="2800" smtClean="0"/>
              <a:t> were found in follow-up studies in Delaware (5 yr.), California (5 yr.), Texas (3 yr), and PA (2 yr.). </a:t>
            </a:r>
          </a:p>
          <a:p>
            <a:pPr marL="990600" lvl="1" indent="-533400" eaLnBrk="1" hangingPunct="1">
              <a:lnSpc>
                <a:spcPct val="80000"/>
              </a:lnSpc>
            </a:pPr>
            <a:r>
              <a:rPr lang="en-US" sz="2400" b="1" u="sng" smtClean="0">
                <a:solidFill>
                  <a:srgbClr val="FFFF00"/>
                </a:solidFill>
              </a:rPr>
              <a:t>Lower rearrest rates, lower reincarceration rates, lower relapse rates, longer survival rates</a:t>
            </a:r>
            <a:endParaRPr lang="en-US" sz="2400" smtClean="0">
              <a:solidFill>
                <a:srgbClr val="FFFF00"/>
              </a:solidFill>
            </a:endParaRPr>
          </a:p>
          <a:p>
            <a:pPr marL="990600" lvl="1" indent="-533400" eaLnBrk="1" hangingPunct="1">
              <a:lnSpc>
                <a:spcPct val="80000"/>
              </a:lnSpc>
            </a:pPr>
            <a:r>
              <a:rPr lang="en-US" sz="2400" smtClean="0"/>
              <a:t>Post-release </a:t>
            </a:r>
            <a:r>
              <a:rPr lang="en-US" sz="2400" b="1" u="sng" smtClean="0"/>
              <a:t>aftercare</a:t>
            </a:r>
            <a:r>
              <a:rPr lang="en-US" sz="2400" smtClean="0"/>
              <a:t> is important.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a:xfrm>
            <a:off x="457200" y="277813"/>
            <a:ext cx="8229600" cy="560387"/>
          </a:xfrm>
        </p:spPr>
        <p:txBody>
          <a:bodyPr/>
          <a:lstStyle/>
          <a:p>
            <a:pPr eaLnBrk="1" hangingPunct="1">
              <a:defRPr/>
            </a:pPr>
            <a:r>
              <a:rPr lang="en-US" sz="2800" b="1" u="sng" smtClean="0"/>
              <a:t>Effects of Prison TC Drug Treatment in PA</a:t>
            </a:r>
          </a:p>
        </p:txBody>
      </p:sp>
      <p:sp>
        <p:nvSpPr>
          <p:cNvPr id="1028" name="Rectangle 5"/>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en-US"/>
          </a:p>
        </p:txBody>
      </p:sp>
      <p:graphicFrame>
        <p:nvGraphicFramePr>
          <p:cNvPr id="1026" name="Object 4"/>
          <p:cNvGraphicFramePr>
            <a:graphicFrameLocks noChangeAspect="1"/>
          </p:cNvGraphicFramePr>
          <p:nvPr/>
        </p:nvGraphicFramePr>
        <p:xfrm>
          <a:off x="762000" y="1143000"/>
          <a:ext cx="7386638" cy="5075238"/>
        </p:xfrm>
        <a:graphic>
          <a:graphicData uri="http://schemas.openxmlformats.org/presentationml/2006/ole">
            <p:oleObj spid="_x0000_s1026" name="Chart" r:id="rId3" imgW="5915025" imgH="4067175" progId="MSGraph.Chart.8">
              <p:embed/>
            </p:oleObj>
          </a:graphicData>
        </a:graphic>
      </p:graphicFrame>
      <p:sp>
        <p:nvSpPr>
          <p:cNvPr id="1029" name="Text Box 6"/>
          <p:cNvSpPr txBox="1">
            <a:spLocks noChangeArrowheads="1"/>
          </p:cNvSpPr>
          <p:nvPr/>
        </p:nvSpPr>
        <p:spPr bwMode="auto">
          <a:xfrm>
            <a:off x="609600" y="6172200"/>
            <a:ext cx="8229600" cy="641350"/>
          </a:xfrm>
          <a:prstGeom prst="rect">
            <a:avLst/>
          </a:prstGeom>
          <a:noFill/>
          <a:ln w="9525" algn="ctr">
            <a:noFill/>
            <a:miter lim="800000"/>
            <a:headEnd/>
            <a:tailEnd/>
          </a:ln>
        </p:spPr>
        <p:txBody>
          <a:bodyPr>
            <a:spAutoFit/>
          </a:bodyPr>
          <a:lstStyle/>
          <a:p>
            <a:r>
              <a:rPr lang="en-US"/>
              <a:t>Welsh, W.N. (in press, 2007). A multi-site evaluation of prison-based TC drug treatment. </a:t>
            </a:r>
            <a:r>
              <a:rPr lang="en-US" i="1"/>
              <a:t>Criminal Justice and Behavior.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9" name="Rectangle 3"/>
          <p:cNvSpPr>
            <a:spLocks noGrp="1" noChangeArrowheads="1"/>
          </p:cNvSpPr>
          <p:nvPr>
            <p:ph type="body" idx="1"/>
          </p:nvPr>
        </p:nvSpPr>
        <p:spPr>
          <a:xfrm>
            <a:off x="457200" y="914400"/>
            <a:ext cx="8229600" cy="5638800"/>
          </a:xfrm>
        </p:spPr>
        <p:txBody>
          <a:bodyPr/>
          <a:lstStyle/>
          <a:p>
            <a:pPr marL="609600" indent="-609600" eaLnBrk="1" hangingPunct="1">
              <a:lnSpc>
                <a:spcPct val="90000"/>
              </a:lnSpc>
              <a:buFont typeface="Wingdings" pitchFamily="2" charset="2"/>
              <a:buNone/>
            </a:pPr>
            <a:r>
              <a:rPr lang="en-US" b="1" u="sng" smtClean="0"/>
              <a:t>Problems</a:t>
            </a:r>
            <a:endParaRPr lang="en-US" smtClean="0"/>
          </a:p>
          <a:p>
            <a:pPr marL="609600" indent="-609600" eaLnBrk="1" hangingPunct="1">
              <a:lnSpc>
                <a:spcPct val="90000"/>
              </a:lnSpc>
              <a:buFont typeface="Wingdings" pitchFamily="2" charset="2"/>
              <a:buAutoNum type="arabicPeriod"/>
            </a:pPr>
            <a:r>
              <a:rPr lang="en-US" smtClean="0"/>
              <a:t>Many studies have been vulnerable to criticisms of inadequate research design, unknown or compromised program implementation, and/or inadequate measures of treatment process and outcome.</a:t>
            </a:r>
          </a:p>
          <a:p>
            <a:pPr marL="609600" indent="-609600" eaLnBrk="1" hangingPunct="1">
              <a:lnSpc>
                <a:spcPct val="90000"/>
              </a:lnSpc>
              <a:buFont typeface="Wingdings" pitchFamily="2" charset="2"/>
              <a:buAutoNum type="arabicPeriod"/>
            </a:pPr>
            <a:r>
              <a:rPr lang="en-US" smtClean="0"/>
              <a:t>Further, “</a:t>
            </a:r>
            <a:r>
              <a:rPr lang="en-US" u="sng" smtClean="0"/>
              <a:t>self-selection</a:t>
            </a:r>
            <a:r>
              <a:rPr lang="en-US" smtClean="0"/>
              <a:t>” is the main guide inmates use to navigate through treatment options, which complicates the clarity of scientific interpretations.</a:t>
            </a:r>
          </a:p>
        </p:txBody>
      </p:sp>
      <p:sp>
        <p:nvSpPr>
          <p:cNvPr id="224260" name="Rectangle 4"/>
          <p:cNvSpPr>
            <a:spLocks noGrp="1" noChangeArrowheads="1"/>
          </p:cNvSpPr>
          <p:nvPr>
            <p:ph type="title"/>
          </p:nvPr>
        </p:nvSpPr>
        <p:spPr>
          <a:xfrm>
            <a:off x="457200" y="277813"/>
            <a:ext cx="8229600" cy="560387"/>
          </a:xfrm>
        </p:spPr>
        <p:txBody>
          <a:bodyPr/>
          <a:lstStyle/>
          <a:p>
            <a:pPr eaLnBrk="1" hangingPunct="1">
              <a:defRPr/>
            </a:pPr>
            <a:r>
              <a:rPr lang="en-US" sz="2800" b="1" smtClean="0"/>
              <a:t>Interventions: Prison Drug Treatment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a:xfrm>
            <a:off x="457200" y="277813"/>
            <a:ext cx="8229600" cy="560387"/>
          </a:xfrm>
        </p:spPr>
        <p:txBody>
          <a:bodyPr/>
          <a:lstStyle/>
          <a:p>
            <a:pPr eaLnBrk="1" hangingPunct="1">
              <a:defRPr/>
            </a:pPr>
            <a:r>
              <a:rPr lang="en-US" sz="4000" b="1" u="sng" smtClean="0"/>
              <a:t>Conclusions</a:t>
            </a:r>
          </a:p>
        </p:txBody>
      </p:sp>
      <p:sp>
        <p:nvSpPr>
          <p:cNvPr id="228355" name="Rectangle 3"/>
          <p:cNvSpPr>
            <a:spLocks noGrp="1" noChangeArrowheads="1"/>
          </p:cNvSpPr>
          <p:nvPr>
            <p:ph type="body" idx="1"/>
          </p:nvPr>
        </p:nvSpPr>
        <p:spPr>
          <a:xfrm>
            <a:off x="457200" y="990600"/>
            <a:ext cx="8229600" cy="5638800"/>
          </a:xfrm>
        </p:spPr>
        <p:txBody>
          <a:bodyPr/>
          <a:lstStyle/>
          <a:p>
            <a:pPr marL="533400" indent="-533400" eaLnBrk="1" hangingPunct="1">
              <a:buFont typeface="Wingdings" pitchFamily="2" charset="2"/>
              <a:buAutoNum type="arabicPeriod"/>
              <a:defRPr/>
            </a:pPr>
            <a:r>
              <a:rPr lang="en-US" sz="3000" dirty="0" smtClean="0">
                <a:solidFill>
                  <a:srgbClr val="FFFF00"/>
                </a:solidFill>
              </a:rPr>
              <a:t>Because potential </a:t>
            </a:r>
            <a:r>
              <a:rPr lang="en-US" sz="3000" i="1" dirty="0" smtClean="0">
                <a:solidFill>
                  <a:srgbClr val="FFFF00"/>
                </a:solidFill>
              </a:rPr>
              <a:t>causal influences</a:t>
            </a:r>
            <a:r>
              <a:rPr lang="en-US" sz="3000" dirty="0" smtClean="0">
                <a:solidFill>
                  <a:srgbClr val="FFFF00"/>
                </a:solidFill>
              </a:rPr>
              <a:t> connecting drug abuse to violence are complex and diverse, so must be the </a:t>
            </a:r>
            <a:r>
              <a:rPr lang="en-US" sz="3000" i="1" dirty="0" smtClean="0">
                <a:solidFill>
                  <a:srgbClr val="FFFF00"/>
                </a:solidFill>
              </a:rPr>
              <a:t>potential solutions</a:t>
            </a:r>
            <a:r>
              <a:rPr lang="en-US" sz="3000" dirty="0" smtClean="0">
                <a:solidFill>
                  <a:srgbClr val="FFFF00"/>
                </a:solidFill>
              </a:rPr>
              <a:t>. </a:t>
            </a:r>
          </a:p>
          <a:p>
            <a:pPr marL="533400" indent="-533400" eaLnBrk="1" hangingPunct="1">
              <a:buFont typeface="Wingdings" pitchFamily="2" charset="2"/>
              <a:buAutoNum type="arabicPeriod"/>
              <a:defRPr/>
            </a:pPr>
            <a:r>
              <a:rPr lang="en-US" sz="3000" i="1" u="sng" dirty="0" smtClean="0">
                <a:solidFill>
                  <a:srgbClr val="FFFF00"/>
                </a:solidFill>
              </a:rPr>
              <a:t>Comprehensive strategies</a:t>
            </a:r>
            <a:r>
              <a:rPr lang="en-US" sz="3000" u="sng" dirty="0" smtClean="0">
                <a:solidFill>
                  <a:srgbClr val="FFFF00"/>
                </a:solidFill>
              </a:rPr>
              <a:t> </a:t>
            </a:r>
            <a:r>
              <a:rPr lang="en-US" sz="3000" dirty="0" smtClean="0">
                <a:solidFill>
                  <a:srgbClr val="FFFF00"/>
                </a:solidFill>
              </a:rPr>
              <a:t>are needed that target both juveniles and adults, both demand and supply, and both individuals and public policy. </a:t>
            </a:r>
          </a:p>
          <a:p>
            <a:pPr marL="533400" indent="-533400" eaLnBrk="1" hangingPunct="1">
              <a:buFont typeface="Wingdings" pitchFamily="2" charset="2"/>
              <a:buAutoNum type="arabicPeriod"/>
              <a:defRPr/>
            </a:pPr>
            <a:r>
              <a:rPr lang="en-US" sz="3000" dirty="0" smtClean="0">
                <a:solidFill>
                  <a:srgbClr val="FFFF00"/>
                </a:solidFill>
              </a:rPr>
              <a:t>Strategies that emphasize </a:t>
            </a:r>
            <a:r>
              <a:rPr lang="en-US" sz="3000" i="1" dirty="0" smtClean="0">
                <a:solidFill>
                  <a:srgbClr val="FFFF00"/>
                </a:solidFill>
              </a:rPr>
              <a:t>punishment and interdiction alone</a:t>
            </a:r>
            <a:r>
              <a:rPr lang="en-US" sz="3000" dirty="0" smtClean="0">
                <a:solidFill>
                  <a:srgbClr val="FFFF00"/>
                </a:solidFill>
              </a:rPr>
              <a:t> have not yielded productive results in the past, nor should they be expected to do so in the future.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8355">
                                            <p:txEl>
                                              <p:pRg st="0" end="0"/>
                                            </p:txEl>
                                          </p:spTgt>
                                        </p:tgtEl>
                                        <p:attrNameLst>
                                          <p:attrName>style.visibility</p:attrName>
                                        </p:attrNameLst>
                                      </p:cBhvr>
                                      <p:to>
                                        <p:strVal val="visible"/>
                                      </p:to>
                                    </p:set>
                                    <p:anim calcmode="lin" valueType="num">
                                      <p:cBhvr additive="base">
                                        <p:cTn id="7" dur="500" fill="hold"/>
                                        <p:tgtEl>
                                          <p:spTgt spid="2283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83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8355">
                                            <p:txEl>
                                              <p:pRg st="1" end="1"/>
                                            </p:txEl>
                                          </p:spTgt>
                                        </p:tgtEl>
                                        <p:attrNameLst>
                                          <p:attrName>style.visibility</p:attrName>
                                        </p:attrNameLst>
                                      </p:cBhvr>
                                      <p:to>
                                        <p:strVal val="visible"/>
                                      </p:to>
                                    </p:set>
                                    <p:anim calcmode="lin" valueType="num">
                                      <p:cBhvr additive="base">
                                        <p:cTn id="13" dur="500" fill="hold"/>
                                        <p:tgtEl>
                                          <p:spTgt spid="2283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83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28355">
                                            <p:txEl>
                                              <p:pRg st="2" end="2"/>
                                            </p:txEl>
                                          </p:spTgt>
                                        </p:tgtEl>
                                        <p:attrNameLst>
                                          <p:attrName>style.visibility</p:attrName>
                                        </p:attrNameLst>
                                      </p:cBhvr>
                                      <p:to>
                                        <p:strVal val="visible"/>
                                      </p:to>
                                    </p:set>
                                    <p:anim calcmode="lin" valueType="num">
                                      <p:cBhvr additive="base">
                                        <p:cTn id="19" dur="500" fill="hold"/>
                                        <p:tgtEl>
                                          <p:spTgt spid="2283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835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457200" y="277813"/>
            <a:ext cx="8229600" cy="636587"/>
          </a:xfrm>
        </p:spPr>
        <p:txBody>
          <a:bodyPr/>
          <a:lstStyle/>
          <a:p>
            <a:pPr eaLnBrk="1" hangingPunct="1">
              <a:defRPr/>
            </a:pPr>
            <a:r>
              <a:rPr lang="en-US" sz="4000" b="1" smtClean="0"/>
              <a:t>Patterns and Trends</a:t>
            </a:r>
          </a:p>
        </p:txBody>
      </p:sp>
      <p:sp>
        <p:nvSpPr>
          <p:cNvPr id="135171" name="Rectangle 3"/>
          <p:cNvSpPr>
            <a:spLocks noGrp="1" noChangeArrowheads="1"/>
          </p:cNvSpPr>
          <p:nvPr>
            <p:ph type="body" idx="1"/>
          </p:nvPr>
        </p:nvSpPr>
        <p:spPr>
          <a:xfrm>
            <a:off x="0" y="1143000"/>
            <a:ext cx="9144000" cy="5486400"/>
          </a:xfrm>
        </p:spPr>
        <p:txBody>
          <a:bodyPr/>
          <a:lstStyle/>
          <a:p>
            <a:pPr marL="609600" indent="-609600" eaLnBrk="1" hangingPunct="1"/>
            <a:r>
              <a:rPr lang="en-US" b="1" smtClean="0"/>
              <a:t>Evidence </a:t>
            </a:r>
            <a:r>
              <a:rPr lang="en-US" b="1" i="1" smtClean="0"/>
              <a:t>linking</a:t>
            </a:r>
            <a:r>
              <a:rPr lang="en-US" b="1" smtClean="0"/>
              <a:t> alcohol or drug use to violence is striking:</a:t>
            </a:r>
          </a:p>
          <a:p>
            <a:pPr marL="990600" lvl="1" indent="-533400" eaLnBrk="1" hangingPunct="1"/>
            <a:r>
              <a:rPr lang="en-US" sz="2700" b="1" u="sng" smtClean="0">
                <a:solidFill>
                  <a:srgbClr val="FFFF00"/>
                </a:solidFill>
              </a:rPr>
              <a:t>Prior alcohol use</a:t>
            </a:r>
            <a:r>
              <a:rPr lang="en-US" sz="2700" b="1" smtClean="0">
                <a:solidFill>
                  <a:srgbClr val="FFFF00"/>
                </a:solidFill>
              </a:rPr>
              <a:t> by the victim, offender, or both is found in more than half of all violent events.</a:t>
            </a:r>
          </a:p>
          <a:p>
            <a:pPr marL="990600" lvl="1" indent="-533400" eaLnBrk="1" hangingPunct="1"/>
            <a:r>
              <a:rPr lang="en-US" sz="2700" b="1" smtClean="0">
                <a:solidFill>
                  <a:srgbClr val="FFFF00"/>
                </a:solidFill>
              </a:rPr>
              <a:t>About 2/3 of all arrestees</a:t>
            </a:r>
            <a:r>
              <a:rPr lang="en-US" sz="2700" b="1" i="1" smtClean="0">
                <a:solidFill>
                  <a:srgbClr val="FFFF00"/>
                </a:solidFill>
              </a:rPr>
              <a:t> </a:t>
            </a:r>
            <a:r>
              <a:rPr lang="en-US" sz="2700" b="1" i="1" u="sng" smtClean="0">
                <a:solidFill>
                  <a:srgbClr val="FFFF00"/>
                </a:solidFill>
              </a:rPr>
              <a:t>test positive</a:t>
            </a:r>
            <a:r>
              <a:rPr lang="en-US" sz="2700" b="1" smtClean="0">
                <a:solidFill>
                  <a:srgbClr val="FFFF00"/>
                </a:solidFill>
              </a:rPr>
              <a:t> for </a:t>
            </a:r>
            <a:r>
              <a:rPr lang="en-US" sz="2700" b="1" i="1" smtClean="0">
                <a:solidFill>
                  <a:srgbClr val="FFFF00"/>
                </a:solidFill>
              </a:rPr>
              <a:t>at least</a:t>
            </a:r>
            <a:r>
              <a:rPr lang="en-US" sz="2700" b="1" smtClean="0">
                <a:solidFill>
                  <a:srgbClr val="FFFF00"/>
                </a:solidFill>
              </a:rPr>
              <a:t> one illegal drug at the time of arrest.</a:t>
            </a:r>
          </a:p>
          <a:p>
            <a:pPr marL="990600" lvl="1" indent="-533400" eaLnBrk="1" hangingPunct="1"/>
            <a:r>
              <a:rPr lang="en-US" sz="2700" b="1" smtClean="0">
                <a:solidFill>
                  <a:srgbClr val="FFFF00"/>
                </a:solidFill>
              </a:rPr>
              <a:t>60-80% of all prison inmates have been involved in drug use and/or drug-related crimes (CASA).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5171">
                                            <p:txEl>
                                              <p:pRg st="1" end="1"/>
                                            </p:txEl>
                                          </p:spTgt>
                                        </p:tgtEl>
                                        <p:attrNameLst>
                                          <p:attrName>style.visibility</p:attrName>
                                        </p:attrNameLst>
                                      </p:cBhvr>
                                      <p:to>
                                        <p:strVal val="visible"/>
                                      </p:to>
                                    </p:set>
                                    <p:anim calcmode="lin" valueType="num">
                                      <p:cBhvr additive="base">
                                        <p:cTn id="7" dur="500" fill="hold"/>
                                        <p:tgtEl>
                                          <p:spTgt spid="13517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5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5171">
                                            <p:txEl>
                                              <p:pRg st="2" end="2"/>
                                            </p:txEl>
                                          </p:spTgt>
                                        </p:tgtEl>
                                        <p:attrNameLst>
                                          <p:attrName>style.visibility</p:attrName>
                                        </p:attrNameLst>
                                      </p:cBhvr>
                                      <p:to>
                                        <p:strVal val="visible"/>
                                      </p:to>
                                    </p:set>
                                    <p:anim calcmode="lin" valueType="num">
                                      <p:cBhvr additive="base">
                                        <p:cTn id="13" dur="500" fill="hold"/>
                                        <p:tgtEl>
                                          <p:spTgt spid="13517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5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5171">
                                            <p:txEl>
                                              <p:pRg st="3" end="3"/>
                                            </p:txEl>
                                          </p:spTgt>
                                        </p:tgtEl>
                                        <p:attrNameLst>
                                          <p:attrName>style.visibility</p:attrName>
                                        </p:attrNameLst>
                                      </p:cBhvr>
                                      <p:to>
                                        <p:strVal val="visible"/>
                                      </p:to>
                                    </p:set>
                                    <p:anim calcmode="lin" valueType="num">
                                      <p:cBhvr additive="base">
                                        <p:cTn id="19" dur="500" fill="hold"/>
                                        <p:tgtEl>
                                          <p:spTgt spid="13517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517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457200" y="277813"/>
            <a:ext cx="8229600" cy="788987"/>
          </a:xfrm>
        </p:spPr>
        <p:txBody>
          <a:bodyPr/>
          <a:lstStyle/>
          <a:p>
            <a:pPr eaLnBrk="1" hangingPunct="1">
              <a:defRPr/>
            </a:pPr>
            <a:r>
              <a:rPr lang="en-US" smtClean="0"/>
              <a:t>Patterns and Trends</a:t>
            </a:r>
          </a:p>
        </p:txBody>
      </p:sp>
      <p:sp>
        <p:nvSpPr>
          <p:cNvPr id="203779" name="Rectangle 3"/>
          <p:cNvSpPr>
            <a:spLocks noGrp="1" noChangeArrowheads="1"/>
          </p:cNvSpPr>
          <p:nvPr>
            <p:ph type="body" idx="1"/>
          </p:nvPr>
        </p:nvSpPr>
        <p:spPr>
          <a:xfrm>
            <a:off x="457200" y="1219200"/>
            <a:ext cx="8229600" cy="5257800"/>
          </a:xfrm>
        </p:spPr>
        <p:txBody>
          <a:bodyPr/>
          <a:lstStyle/>
          <a:p>
            <a:pPr eaLnBrk="1" hangingPunct="1">
              <a:defRPr/>
            </a:pPr>
            <a:r>
              <a:rPr lang="en-US" i="1" smtClean="0"/>
              <a:t>Correlations are insufficient</a:t>
            </a:r>
            <a:r>
              <a:rPr lang="en-US" smtClean="0"/>
              <a:t>, however, to demonstrate that alcohol or drug use </a:t>
            </a:r>
            <a:r>
              <a:rPr lang="en-US" b="1" i="1" smtClean="0"/>
              <a:t>causes</a:t>
            </a:r>
            <a:r>
              <a:rPr lang="en-US" smtClean="0"/>
              <a:t> violence. </a:t>
            </a:r>
          </a:p>
          <a:p>
            <a:pPr eaLnBrk="1" hangingPunct="1">
              <a:defRPr/>
            </a:pPr>
            <a:r>
              <a:rPr lang="en-US" smtClean="0">
                <a:solidFill>
                  <a:srgbClr val="FFFF00"/>
                </a:solidFill>
              </a:rPr>
              <a:t>Example:  problem drinkers are more likely to have previous histories of violence. But: Are </a:t>
            </a:r>
            <a:r>
              <a:rPr lang="en-US" i="1" smtClean="0">
                <a:solidFill>
                  <a:srgbClr val="FFFF00"/>
                </a:solidFill>
              </a:rPr>
              <a:t>violent people more likely to drink</a:t>
            </a:r>
            <a:r>
              <a:rPr lang="en-US" smtClean="0">
                <a:solidFill>
                  <a:srgbClr val="FFFF00"/>
                </a:solidFill>
              </a:rPr>
              <a:t>, or are </a:t>
            </a:r>
            <a:r>
              <a:rPr lang="en-US" i="1" smtClean="0">
                <a:solidFill>
                  <a:srgbClr val="FFFF00"/>
                </a:solidFill>
              </a:rPr>
              <a:t>heavy drinkers more likely to be violent</a:t>
            </a:r>
            <a:r>
              <a:rPr lang="en-US" smtClean="0">
                <a:solidFill>
                  <a:srgbClr val="FFFF00"/>
                </a:solidFill>
              </a:rPr>
              <a:t>? </a:t>
            </a:r>
          </a:p>
          <a:p>
            <a:pPr eaLnBrk="1" hangingPunct="1">
              <a:defRPr/>
            </a:pPr>
            <a:endParaRPr lang="en-US" smtClean="0">
              <a:solidFill>
                <a:srgbClr val="FFFF00"/>
              </a:solidFill>
            </a:endParaRPr>
          </a:p>
        </p:txBody>
      </p:sp>
      <p:pic>
        <p:nvPicPr>
          <p:cNvPr id="7172" name="Picture 4" descr="MCj03509550000[1]"/>
          <p:cNvPicPr>
            <a:picLocks noChangeAspect="1" noChangeArrowheads="1"/>
          </p:cNvPicPr>
          <p:nvPr/>
        </p:nvPicPr>
        <p:blipFill>
          <a:blip r:embed="rId2" cstate="print"/>
          <a:srcRect/>
          <a:stretch>
            <a:fillRect/>
          </a:stretch>
        </p:blipFill>
        <p:spPr bwMode="auto">
          <a:xfrm>
            <a:off x="6781800" y="4953000"/>
            <a:ext cx="1797050" cy="1549400"/>
          </a:xfrm>
          <a:prstGeom prst="rect">
            <a:avLst/>
          </a:prstGeom>
          <a:noFill/>
          <a:ln w="9525">
            <a:noFill/>
            <a:miter lim="800000"/>
            <a:headEnd/>
            <a:tailEnd/>
          </a:ln>
        </p:spPr>
      </p:pic>
      <p:sp>
        <p:nvSpPr>
          <p:cNvPr id="203781" name="Text Box 5"/>
          <p:cNvSpPr txBox="1">
            <a:spLocks noChangeArrowheads="1"/>
          </p:cNvSpPr>
          <p:nvPr/>
        </p:nvSpPr>
        <p:spPr bwMode="auto">
          <a:xfrm>
            <a:off x="762000" y="5410200"/>
            <a:ext cx="5715000" cy="946150"/>
          </a:xfrm>
          <a:prstGeom prst="rect">
            <a:avLst/>
          </a:prstGeom>
          <a:noFill/>
          <a:ln w="9525" algn="ctr">
            <a:noFill/>
            <a:miter lim="800000"/>
            <a:headEnd/>
            <a:tailEnd/>
          </a:ln>
          <a:effectLst/>
        </p:spPr>
        <p:txBody>
          <a:bodyPr>
            <a:spAutoFit/>
          </a:bodyPr>
          <a:lstStyle/>
          <a:p>
            <a:pPr algn="l">
              <a:spcBef>
                <a:spcPct val="50000"/>
              </a:spcBef>
              <a:defRPr/>
            </a:pPr>
            <a:r>
              <a:rPr lang="en-US" sz="2800" b="1">
                <a:effectLst>
                  <a:outerShdw blurRad="38100" dist="38100" dir="2700000" algn="tl">
                    <a:srgbClr val="000000"/>
                  </a:outerShdw>
                </a:effectLst>
              </a:rPr>
              <a:t>This is a “Chicken-or-the-egg” question: which comes first?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a:xfrm>
            <a:off x="457200" y="277813"/>
            <a:ext cx="8229600" cy="560387"/>
          </a:xfrm>
        </p:spPr>
        <p:txBody>
          <a:bodyPr/>
          <a:lstStyle/>
          <a:p>
            <a:pPr eaLnBrk="1" hangingPunct="1"/>
            <a:r>
              <a:rPr lang="en-US" sz="4000" smtClean="0"/>
              <a:t>Patterns and Trends (cont.)</a:t>
            </a:r>
          </a:p>
        </p:txBody>
      </p:sp>
      <p:sp>
        <p:nvSpPr>
          <p:cNvPr id="204803" name="Rectangle 3"/>
          <p:cNvSpPr>
            <a:spLocks noGrp="1" noChangeArrowheads="1"/>
          </p:cNvSpPr>
          <p:nvPr>
            <p:ph type="body" idx="1"/>
          </p:nvPr>
        </p:nvSpPr>
        <p:spPr>
          <a:xfrm>
            <a:off x="457200" y="990600"/>
            <a:ext cx="7010400" cy="5638800"/>
          </a:xfrm>
        </p:spPr>
        <p:txBody>
          <a:bodyPr/>
          <a:lstStyle/>
          <a:p>
            <a:pPr eaLnBrk="1" hangingPunct="1">
              <a:lnSpc>
                <a:spcPct val="80000"/>
              </a:lnSpc>
              <a:buFont typeface="Wingdings" pitchFamily="2" charset="2"/>
              <a:buNone/>
            </a:pPr>
            <a:r>
              <a:rPr lang="en-US" sz="3000" b="1" u="sng" smtClean="0"/>
              <a:t>Goldstein: Three Major Types of Drug-Related Violence</a:t>
            </a:r>
            <a:endParaRPr lang="en-US" sz="3000" b="1" i="1" u="sng" smtClean="0"/>
          </a:p>
          <a:p>
            <a:pPr eaLnBrk="1" hangingPunct="1">
              <a:lnSpc>
                <a:spcPct val="80000"/>
              </a:lnSpc>
              <a:buFont typeface="Wingdings" pitchFamily="2" charset="2"/>
              <a:buAutoNum type="arabicPeriod"/>
            </a:pPr>
            <a:r>
              <a:rPr lang="en-US" sz="3000" b="1" i="1" u="sng" smtClean="0">
                <a:solidFill>
                  <a:srgbClr val="FFFF00"/>
                </a:solidFill>
              </a:rPr>
              <a:t>Pharmacological Effects</a:t>
            </a:r>
            <a:r>
              <a:rPr lang="en-US" sz="3000" smtClean="0">
                <a:solidFill>
                  <a:srgbClr val="FFFF00"/>
                </a:solidFill>
              </a:rPr>
              <a:t>:</a:t>
            </a:r>
            <a:r>
              <a:rPr lang="en-US" sz="3000" smtClean="0"/>
              <a:t> </a:t>
            </a:r>
            <a:r>
              <a:rPr lang="en-US" sz="3000" i="1" smtClean="0"/>
              <a:t>physiological effects</a:t>
            </a:r>
            <a:r>
              <a:rPr lang="en-US" sz="3000" smtClean="0"/>
              <a:t> of a drug on the body. Biological effects influence violent behavior, but there are many interactions with other factors. </a:t>
            </a:r>
          </a:p>
          <a:p>
            <a:pPr eaLnBrk="1" hangingPunct="1">
              <a:lnSpc>
                <a:spcPct val="80000"/>
              </a:lnSpc>
              <a:buFont typeface="Wingdings" pitchFamily="2" charset="2"/>
              <a:buAutoNum type="arabicPeriod" startAt="2"/>
            </a:pPr>
            <a:r>
              <a:rPr lang="en-US" sz="3000" b="1" i="1" u="sng" smtClean="0">
                <a:solidFill>
                  <a:srgbClr val="FFFF00"/>
                </a:solidFill>
              </a:rPr>
              <a:t>Economically Compulsive</a:t>
            </a:r>
            <a:r>
              <a:rPr lang="en-US" sz="3000" b="1" i="1" smtClean="0">
                <a:solidFill>
                  <a:srgbClr val="FFFF00"/>
                </a:solidFill>
              </a:rPr>
              <a:t>:</a:t>
            </a:r>
            <a:r>
              <a:rPr lang="en-US" sz="3000" b="1" i="1" smtClean="0"/>
              <a:t> </a:t>
            </a:r>
            <a:r>
              <a:rPr lang="en-US" sz="3000" smtClean="0"/>
              <a:t>crimes committed </a:t>
            </a:r>
            <a:r>
              <a:rPr lang="en-US" sz="3000" i="1" smtClean="0"/>
              <a:t>to obtain drugs or money</a:t>
            </a:r>
            <a:r>
              <a:rPr lang="en-US" sz="3000" smtClean="0"/>
              <a:t> for purchasing drugs</a:t>
            </a:r>
          </a:p>
          <a:p>
            <a:pPr eaLnBrk="1" hangingPunct="1">
              <a:lnSpc>
                <a:spcPct val="80000"/>
              </a:lnSpc>
              <a:buFont typeface="Wingdings" pitchFamily="2" charset="2"/>
              <a:buAutoNum type="arabicPeriod" startAt="3"/>
            </a:pPr>
            <a:r>
              <a:rPr lang="en-US" sz="3000" b="1" i="1" u="sng" smtClean="0">
                <a:solidFill>
                  <a:srgbClr val="FFFF00"/>
                </a:solidFill>
              </a:rPr>
              <a:t>Systemic Violence</a:t>
            </a:r>
            <a:r>
              <a:rPr lang="en-US" sz="3000" b="1" i="1" smtClean="0"/>
              <a:t>: </a:t>
            </a:r>
            <a:r>
              <a:rPr lang="en-US" sz="3000" smtClean="0"/>
              <a:t>violence associated with the </a:t>
            </a:r>
            <a:r>
              <a:rPr lang="en-US" sz="3000" i="1" smtClean="0"/>
              <a:t>illegal sale and distribution of drugs</a:t>
            </a:r>
            <a:r>
              <a:rPr lang="en-US" sz="3000" smtClean="0"/>
              <a:t> </a:t>
            </a:r>
          </a:p>
        </p:txBody>
      </p:sp>
      <p:pic>
        <p:nvPicPr>
          <p:cNvPr id="8196" name="Picture 4" descr="MCj03831380000[1]"/>
          <p:cNvPicPr>
            <a:picLocks noChangeAspect="1" noChangeArrowheads="1"/>
          </p:cNvPicPr>
          <p:nvPr/>
        </p:nvPicPr>
        <p:blipFill>
          <a:blip r:embed="rId2" cstate="print"/>
          <a:srcRect/>
          <a:stretch>
            <a:fillRect/>
          </a:stretch>
        </p:blipFill>
        <p:spPr bwMode="auto">
          <a:xfrm>
            <a:off x="7772400" y="3886200"/>
            <a:ext cx="904875" cy="757238"/>
          </a:xfrm>
          <a:prstGeom prst="rect">
            <a:avLst/>
          </a:prstGeom>
          <a:noFill/>
          <a:ln w="9525">
            <a:noFill/>
            <a:miter lim="800000"/>
            <a:headEnd/>
            <a:tailEnd/>
          </a:ln>
        </p:spPr>
      </p:pic>
      <p:pic>
        <p:nvPicPr>
          <p:cNvPr id="8197" name="Picture 5" descr="MPj03156650000[1]"/>
          <p:cNvPicPr>
            <a:picLocks noChangeAspect="1" noChangeArrowheads="1"/>
          </p:cNvPicPr>
          <p:nvPr/>
        </p:nvPicPr>
        <p:blipFill>
          <a:blip r:embed="rId3" cstate="print"/>
          <a:srcRect/>
          <a:stretch>
            <a:fillRect/>
          </a:stretch>
        </p:blipFill>
        <p:spPr bwMode="auto">
          <a:xfrm>
            <a:off x="7635875" y="5334000"/>
            <a:ext cx="1203325" cy="838200"/>
          </a:xfrm>
          <a:prstGeom prst="rect">
            <a:avLst/>
          </a:prstGeom>
          <a:noFill/>
          <a:ln w="9525">
            <a:noFill/>
            <a:miter lim="800000"/>
            <a:headEnd/>
            <a:tailEnd/>
          </a:ln>
        </p:spPr>
      </p:pic>
      <p:pic>
        <p:nvPicPr>
          <p:cNvPr id="8198" name="Picture 7" descr="MCj01556990000[1]"/>
          <p:cNvPicPr>
            <a:picLocks noChangeAspect="1" noChangeArrowheads="1"/>
          </p:cNvPicPr>
          <p:nvPr/>
        </p:nvPicPr>
        <p:blipFill>
          <a:blip r:embed="rId4" cstate="print"/>
          <a:srcRect/>
          <a:stretch>
            <a:fillRect/>
          </a:stretch>
        </p:blipFill>
        <p:spPr bwMode="auto">
          <a:xfrm>
            <a:off x="7467600" y="2209800"/>
            <a:ext cx="1371600" cy="1143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204803">
                                            <p:txEl>
                                              <p:pRg st="1" end="1"/>
                                            </p:txEl>
                                          </p:spTgt>
                                        </p:tgtEl>
                                        <p:attrNameLst>
                                          <p:attrName>style.visibility</p:attrName>
                                        </p:attrNameLst>
                                      </p:cBhvr>
                                      <p:to>
                                        <p:strVal val="visible"/>
                                      </p:to>
                                    </p:set>
                                    <p:animEffect transition="in" filter="fade">
                                      <p:cBhvr>
                                        <p:cTn id="7" dur="100"/>
                                        <p:tgtEl>
                                          <p:spTgt spid="204803">
                                            <p:txEl>
                                              <p:pRg st="1" end="1"/>
                                            </p:txEl>
                                          </p:spTgt>
                                        </p:tgtEl>
                                      </p:cBhvr>
                                    </p:animEffect>
                                    <p:anim calcmode="lin" valueType="num">
                                      <p:cBhvr>
                                        <p:cTn id="8" dur="400" fill="hold"/>
                                        <p:tgtEl>
                                          <p:spTgt spid="204803">
                                            <p:txEl>
                                              <p:pRg st="1" end="1"/>
                                            </p:txEl>
                                          </p:spTgt>
                                        </p:tgtEl>
                                        <p:attrNameLst>
                                          <p:attrName>ppt_x</p:attrName>
                                        </p:attrNameLst>
                                      </p:cBhvr>
                                      <p:tavLst>
                                        <p:tav tm="0">
                                          <p:val>
                                            <p:strVal val="#ppt_x"/>
                                          </p:val>
                                        </p:tav>
                                        <p:tav tm="100000">
                                          <p:val>
                                            <p:strVal val="#ppt_x"/>
                                          </p:val>
                                        </p:tav>
                                      </p:tavLst>
                                    </p:anim>
                                    <p:anim calcmode="lin" valueType="num">
                                      <p:cBhvr>
                                        <p:cTn id="9" dur="400" fill="hold"/>
                                        <p:tgtEl>
                                          <p:spTgt spid="204803">
                                            <p:txEl>
                                              <p:pRg st="1" end="1"/>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0480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0480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204803">
                                            <p:txEl>
                                              <p:pRg st="2" end="2"/>
                                            </p:txEl>
                                          </p:spTgt>
                                        </p:tgtEl>
                                        <p:attrNameLst>
                                          <p:attrName>style.visibility</p:attrName>
                                        </p:attrNameLst>
                                      </p:cBhvr>
                                      <p:to>
                                        <p:strVal val="visible"/>
                                      </p:to>
                                    </p:set>
                                    <p:animEffect transition="in" filter="fade">
                                      <p:cBhvr>
                                        <p:cTn id="16" dur="100"/>
                                        <p:tgtEl>
                                          <p:spTgt spid="204803">
                                            <p:txEl>
                                              <p:pRg st="2" end="2"/>
                                            </p:txEl>
                                          </p:spTgt>
                                        </p:tgtEl>
                                      </p:cBhvr>
                                    </p:animEffect>
                                    <p:anim calcmode="lin" valueType="num">
                                      <p:cBhvr>
                                        <p:cTn id="17" dur="400" fill="hold"/>
                                        <p:tgtEl>
                                          <p:spTgt spid="204803">
                                            <p:txEl>
                                              <p:pRg st="2" end="2"/>
                                            </p:txEl>
                                          </p:spTgt>
                                        </p:tgtEl>
                                        <p:attrNameLst>
                                          <p:attrName>ppt_x</p:attrName>
                                        </p:attrNameLst>
                                      </p:cBhvr>
                                      <p:tavLst>
                                        <p:tav tm="0">
                                          <p:val>
                                            <p:strVal val="#ppt_x"/>
                                          </p:val>
                                        </p:tav>
                                        <p:tav tm="100000">
                                          <p:val>
                                            <p:strVal val="#ppt_x"/>
                                          </p:val>
                                        </p:tav>
                                      </p:tavLst>
                                    </p:anim>
                                    <p:anim calcmode="lin" valueType="num">
                                      <p:cBhvr>
                                        <p:cTn id="18" dur="400" fill="hold"/>
                                        <p:tgtEl>
                                          <p:spTgt spid="204803">
                                            <p:txEl>
                                              <p:pRg st="2" end="2"/>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20480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20480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nodeType="clickEffect">
                                  <p:stCondLst>
                                    <p:cond delay="0"/>
                                  </p:stCondLst>
                                  <p:childTnLst>
                                    <p:set>
                                      <p:cBhvr>
                                        <p:cTn id="24" dur="1" fill="hold">
                                          <p:stCondLst>
                                            <p:cond delay="0"/>
                                          </p:stCondLst>
                                        </p:cTn>
                                        <p:tgtEl>
                                          <p:spTgt spid="204803">
                                            <p:txEl>
                                              <p:pRg st="3" end="3"/>
                                            </p:txEl>
                                          </p:spTgt>
                                        </p:tgtEl>
                                        <p:attrNameLst>
                                          <p:attrName>style.visibility</p:attrName>
                                        </p:attrNameLst>
                                      </p:cBhvr>
                                      <p:to>
                                        <p:strVal val="visible"/>
                                      </p:to>
                                    </p:set>
                                    <p:animEffect transition="in" filter="fade">
                                      <p:cBhvr>
                                        <p:cTn id="25" dur="100"/>
                                        <p:tgtEl>
                                          <p:spTgt spid="204803">
                                            <p:txEl>
                                              <p:pRg st="3" end="3"/>
                                            </p:txEl>
                                          </p:spTgt>
                                        </p:tgtEl>
                                      </p:cBhvr>
                                    </p:animEffect>
                                    <p:anim calcmode="lin" valueType="num">
                                      <p:cBhvr>
                                        <p:cTn id="26" dur="400" fill="hold"/>
                                        <p:tgtEl>
                                          <p:spTgt spid="204803">
                                            <p:txEl>
                                              <p:pRg st="3" end="3"/>
                                            </p:txEl>
                                          </p:spTgt>
                                        </p:tgtEl>
                                        <p:attrNameLst>
                                          <p:attrName>ppt_x</p:attrName>
                                        </p:attrNameLst>
                                      </p:cBhvr>
                                      <p:tavLst>
                                        <p:tav tm="0">
                                          <p:val>
                                            <p:strVal val="#ppt_x"/>
                                          </p:val>
                                        </p:tav>
                                        <p:tav tm="100000">
                                          <p:val>
                                            <p:strVal val="#ppt_x"/>
                                          </p:val>
                                        </p:tav>
                                      </p:tavLst>
                                    </p:anim>
                                    <p:anim calcmode="lin" valueType="num">
                                      <p:cBhvr>
                                        <p:cTn id="27" dur="400" fill="hold"/>
                                        <p:tgtEl>
                                          <p:spTgt spid="204803">
                                            <p:txEl>
                                              <p:pRg st="3" end="3"/>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20480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20480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457200" y="277813"/>
            <a:ext cx="8229600" cy="560387"/>
          </a:xfrm>
        </p:spPr>
        <p:txBody>
          <a:bodyPr/>
          <a:lstStyle/>
          <a:p>
            <a:pPr eaLnBrk="1" hangingPunct="1"/>
            <a:r>
              <a:rPr lang="en-US" sz="4000" smtClean="0"/>
              <a:t>Patterns and Trends (cont.)</a:t>
            </a:r>
          </a:p>
        </p:txBody>
      </p:sp>
      <p:sp>
        <p:nvSpPr>
          <p:cNvPr id="205827" name="Rectangle 3"/>
          <p:cNvSpPr>
            <a:spLocks noGrp="1" noChangeArrowheads="1"/>
          </p:cNvSpPr>
          <p:nvPr>
            <p:ph type="body" idx="1"/>
          </p:nvPr>
        </p:nvSpPr>
        <p:spPr>
          <a:xfrm>
            <a:off x="457200" y="990600"/>
            <a:ext cx="8229600" cy="5638800"/>
          </a:xfrm>
        </p:spPr>
        <p:txBody>
          <a:bodyPr/>
          <a:lstStyle/>
          <a:p>
            <a:pPr eaLnBrk="1" hangingPunct="1">
              <a:lnSpc>
                <a:spcPct val="90000"/>
              </a:lnSpc>
              <a:buFont typeface="Wingdings" pitchFamily="2" charset="2"/>
              <a:buNone/>
            </a:pPr>
            <a:r>
              <a:rPr lang="en-US" sz="2800" b="1" i="1" u="sng" smtClean="0">
                <a:solidFill>
                  <a:srgbClr val="FFFF00"/>
                </a:solidFill>
              </a:rPr>
              <a:t>Pharmacological Effects</a:t>
            </a:r>
            <a:r>
              <a:rPr lang="en-US" sz="2800" smtClean="0"/>
              <a:t>: </a:t>
            </a:r>
            <a:r>
              <a:rPr lang="en-US" sz="2800" i="1" smtClean="0"/>
              <a:t>physiological effects</a:t>
            </a:r>
            <a:r>
              <a:rPr lang="en-US" sz="2800" smtClean="0"/>
              <a:t> of a drug on the body</a:t>
            </a:r>
          </a:p>
          <a:p>
            <a:pPr eaLnBrk="1" hangingPunct="1">
              <a:lnSpc>
                <a:spcPct val="90000"/>
              </a:lnSpc>
            </a:pPr>
            <a:r>
              <a:rPr lang="en-US" sz="2800" smtClean="0"/>
              <a:t>Biological effects influence violent behavior, but there are many interactions with other factors. </a:t>
            </a:r>
          </a:p>
          <a:p>
            <a:pPr eaLnBrk="1" hangingPunct="1">
              <a:lnSpc>
                <a:spcPct val="90000"/>
              </a:lnSpc>
            </a:pPr>
            <a:r>
              <a:rPr lang="en-US" sz="2800" smtClean="0"/>
              <a:t>For alcohol -- low, acute doses facilitate aggression, while high doses lead to lethargy. </a:t>
            </a:r>
          </a:p>
          <a:p>
            <a:pPr eaLnBrk="1" hangingPunct="1">
              <a:lnSpc>
                <a:spcPct val="90000"/>
              </a:lnSpc>
            </a:pPr>
            <a:r>
              <a:rPr lang="en-US" sz="2800" smtClean="0"/>
              <a:t>For marijuana and opiates -- higher doses generally decrease aggression, although opiate </a:t>
            </a:r>
            <a:r>
              <a:rPr lang="en-US" sz="2800" i="1" smtClean="0"/>
              <a:t>withdrawal</a:t>
            </a:r>
            <a:r>
              <a:rPr lang="en-US" sz="2800" smtClean="0"/>
              <a:t> may increase aggression. </a:t>
            </a:r>
          </a:p>
          <a:p>
            <a:pPr eaLnBrk="1" hangingPunct="1">
              <a:lnSpc>
                <a:spcPct val="90000"/>
              </a:lnSpc>
            </a:pPr>
            <a:r>
              <a:rPr lang="en-US" sz="2800" smtClean="0"/>
              <a:t>For amphetamines, cocaine, LSD, and PCP, increased aggression occurs only inconsistently and occasionally. </a:t>
            </a:r>
            <a:r>
              <a:rPr lang="en-US" sz="2800" u="sng" smtClean="0"/>
              <a:t>No direct link between cocaine use and violence has been found</a:t>
            </a:r>
            <a:r>
              <a:rPr lang="en-US" sz="2800" smtClean="0"/>
              <a:t>.</a:t>
            </a:r>
            <a:endParaRPr lang="en-US" sz="2800" b="1" i="1"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a:xfrm>
            <a:off x="457200" y="277813"/>
            <a:ext cx="8229600" cy="407987"/>
          </a:xfrm>
        </p:spPr>
        <p:txBody>
          <a:bodyPr/>
          <a:lstStyle/>
          <a:p>
            <a:pPr eaLnBrk="1" hangingPunct="1"/>
            <a:r>
              <a:rPr lang="en-US" sz="4000" smtClean="0"/>
              <a:t>Patterns and Trends (cont.)</a:t>
            </a:r>
          </a:p>
        </p:txBody>
      </p:sp>
      <p:sp>
        <p:nvSpPr>
          <p:cNvPr id="207875" name="Rectangle 3"/>
          <p:cNvSpPr>
            <a:spLocks noGrp="1" noChangeArrowheads="1"/>
          </p:cNvSpPr>
          <p:nvPr>
            <p:ph type="body" idx="1"/>
          </p:nvPr>
        </p:nvSpPr>
        <p:spPr>
          <a:xfrm>
            <a:off x="457200" y="762000"/>
            <a:ext cx="8229600" cy="2895600"/>
          </a:xfrm>
        </p:spPr>
        <p:txBody>
          <a:bodyPr/>
          <a:lstStyle/>
          <a:p>
            <a:pPr eaLnBrk="1" hangingPunct="1">
              <a:lnSpc>
                <a:spcPct val="90000"/>
              </a:lnSpc>
              <a:buFont typeface="Wingdings" pitchFamily="2" charset="2"/>
              <a:buNone/>
            </a:pPr>
            <a:r>
              <a:rPr lang="en-US" sz="2600" b="1" i="1" u="sng" smtClean="0">
                <a:solidFill>
                  <a:srgbClr val="FFFF00"/>
                </a:solidFill>
              </a:rPr>
              <a:t>Economically Compulsive Violence</a:t>
            </a:r>
            <a:r>
              <a:rPr lang="en-US" sz="2600" b="1" i="1" smtClean="0"/>
              <a:t>: </a:t>
            </a:r>
            <a:r>
              <a:rPr lang="en-US" sz="2600" smtClean="0"/>
              <a:t>crimes committed </a:t>
            </a:r>
            <a:r>
              <a:rPr lang="en-US" sz="2600" i="1" smtClean="0"/>
              <a:t>to obtain drugs or money</a:t>
            </a:r>
            <a:r>
              <a:rPr lang="en-US" sz="2600" smtClean="0"/>
              <a:t> for purchasing drugs</a:t>
            </a:r>
          </a:p>
          <a:p>
            <a:pPr eaLnBrk="1" hangingPunct="1">
              <a:lnSpc>
                <a:spcPct val="90000"/>
              </a:lnSpc>
            </a:pPr>
            <a:r>
              <a:rPr lang="en-US" sz="2600" smtClean="0"/>
              <a:t>Except during withdrawal, heroin users tend to </a:t>
            </a:r>
            <a:r>
              <a:rPr lang="en-US" sz="2600" i="1" smtClean="0"/>
              <a:t>avoid </a:t>
            </a:r>
            <a:r>
              <a:rPr lang="en-US" sz="2600" smtClean="0"/>
              <a:t>violent crimes if nonviolent alternatives (e.g., burglary, theft) are available. </a:t>
            </a:r>
          </a:p>
          <a:p>
            <a:pPr eaLnBrk="1" hangingPunct="1">
              <a:lnSpc>
                <a:spcPct val="90000"/>
              </a:lnSpc>
            </a:pPr>
            <a:r>
              <a:rPr lang="en-US" sz="2600" u="sng" smtClean="0">
                <a:solidFill>
                  <a:srgbClr val="FFFF00"/>
                </a:solidFill>
              </a:rPr>
              <a:t>Johnson et al</a:t>
            </a:r>
            <a:r>
              <a:rPr lang="en-US" sz="2600" smtClean="0">
                <a:solidFill>
                  <a:srgbClr val="FFFF00"/>
                </a:solidFill>
              </a:rPr>
              <a:t>. (1985) examined 201 active street opiate users in Harlem. </a:t>
            </a:r>
            <a:endParaRPr lang="en-US" sz="2600" b="1" i="1" smtClean="0">
              <a:solidFill>
                <a:srgbClr val="FFFF00"/>
              </a:solidFill>
            </a:endParaRPr>
          </a:p>
        </p:txBody>
      </p:sp>
      <p:pic>
        <p:nvPicPr>
          <p:cNvPr id="10244" name="Picture 4" descr="MCj03081490000[1]"/>
          <p:cNvPicPr>
            <a:picLocks noChangeAspect="1" noChangeArrowheads="1"/>
          </p:cNvPicPr>
          <p:nvPr/>
        </p:nvPicPr>
        <p:blipFill>
          <a:blip r:embed="rId2" cstate="print"/>
          <a:srcRect/>
          <a:stretch>
            <a:fillRect/>
          </a:stretch>
        </p:blipFill>
        <p:spPr bwMode="auto">
          <a:xfrm>
            <a:off x="7086600" y="4800600"/>
            <a:ext cx="1827213" cy="1811338"/>
          </a:xfrm>
          <a:prstGeom prst="rect">
            <a:avLst/>
          </a:prstGeom>
          <a:noFill/>
          <a:ln w="9525">
            <a:noFill/>
            <a:miter lim="800000"/>
            <a:headEnd/>
            <a:tailEnd/>
          </a:ln>
        </p:spPr>
      </p:pic>
      <p:sp>
        <p:nvSpPr>
          <p:cNvPr id="207877" name="Text Box 5"/>
          <p:cNvSpPr txBox="1">
            <a:spLocks noChangeArrowheads="1"/>
          </p:cNvSpPr>
          <p:nvPr/>
        </p:nvSpPr>
        <p:spPr bwMode="auto">
          <a:xfrm>
            <a:off x="609600" y="3886200"/>
            <a:ext cx="6248400" cy="2898775"/>
          </a:xfrm>
          <a:prstGeom prst="rect">
            <a:avLst/>
          </a:prstGeom>
          <a:noFill/>
          <a:ln w="9525" algn="ctr">
            <a:noFill/>
            <a:miter lim="800000"/>
            <a:headEnd/>
            <a:tailEnd/>
          </a:ln>
          <a:effectLst/>
        </p:spPr>
        <p:txBody>
          <a:bodyPr>
            <a:spAutoFit/>
          </a:bodyPr>
          <a:lstStyle/>
          <a:p>
            <a:pPr algn="l"/>
            <a:r>
              <a:rPr lang="en-US" sz="2300" b="1">
                <a:solidFill>
                  <a:srgbClr val="FF6600"/>
                </a:solidFill>
                <a:effectLst>
                  <a:outerShdw blurRad="38100" dist="38100" dir="2700000" algn="tl">
                    <a:srgbClr val="000000"/>
                  </a:outerShdw>
                </a:effectLst>
              </a:rPr>
              <a:t>During the study period (at least 33 days each):</a:t>
            </a:r>
          </a:p>
          <a:p>
            <a:pPr lvl="2" algn="l">
              <a:buFontTx/>
              <a:buChar char="•"/>
            </a:pPr>
            <a:r>
              <a:rPr lang="en-US" sz="2300" b="1" u="sng">
                <a:solidFill>
                  <a:srgbClr val="FF6600"/>
                </a:solidFill>
                <a:effectLst>
                  <a:outerShdw blurRad="38100" dist="38100" dir="2700000" algn="tl">
                    <a:srgbClr val="000000"/>
                  </a:outerShdw>
                </a:effectLst>
              </a:rPr>
              <a:t>72% committed no robberies</a:t>
            </a:r>
            <a:endParaRPr lang="en-US" sz="2300" b="1">
              <a:solidFill>
                <a:srgbClr val="FF6600"/>
              </a:solidFill>
              <a:effectLst>
                <a:outerShdw blurRad="38100" dist="38100" dir="2700000" algn="tl">
                  <a:srgbClr val="000000"/>
                </a:outerShdw>
              </a:effectLst>
            </a:endParaRPr>
          </a:p>
          <a:p>
            <a:pPr lvl="2" algn="l">
              <a:buFontTx/>
              <a:buChar char="•"/>
            </a:pPr>
            <a:r>
              <a:rPr lang="en-US" sz="2300" b="1" u="sng">
                <a:solidFill>
                  <a:srgbClr val="FF6600"/>
                </a:solidFill>
                <a:effectLst>
                  <a:outerShdw blurRad="38100" dist="38100" dir="2700000" algn="tl">
                    <a:srgbClr val="000000"/>
                  </a:outerShdw>
                </a:effectLst>
              </a:rPr>
              <a:t>23% committed occasional</a:t>
            </a:r>
            <a:r>
              <a:rPr lang="en-US" sz="2300" b="1">
                <a:solidFill>
                  <a:srgbClr val="FF6600"/>
                </a:solidFill>
                <a:effectLst>
                  <a:outerShdw blurRad="38100" dist="38100" dir="2700000" algn="tl">
                    <a:srgbClr val="000000"/>
                  </a:outerShdw>
                </a:effectLst>
              </a:rPr>
              <a:t> but irregular robberies</a:t>
            </a:r>
          </a:p>
          <a:p>
            <a:pPr lvl="2" algn="l">
              <a:buFontTx/>
              <a:buChar char="•"/>
            </a:pPr>
            <a:r>
              <a:rPr lang="en-US" sz="2300" b="1" u="sng">
                <a:solidFill>
                  <a:srgbClr val="FF6600"/>
                </a:solidFill>
                <a:effectLst>
                  <a:outerShdw blurRad="38100" dist="38100" dir="2700000" algn="tl">
                    <a:srgbClr val="000000"/>
                  </a:outerShdw>
                </a:effectLst>
              </a:rPr>
              <a:t>5% were classified as "high‑rate</a:t>
            </a:r>
            <a:r>
              <a:rPr lang="en-US" sz="2300" b="1">
                <a:solidFill>
                  <a:srgbClr val="FF6600"/>
                </a:solidFill>
                <a:effectLst>
                  <a:outerShdw blurRad="38100" dist="38100" dir="2700000" algn="tl">
                    <a:srgbClr val="000000"/>
                  </a:outerShdw>
                </a:effectLst>
              </a:rPr>
              <a:t>" robbers (committed 45% of all reported robberies). </a:t>
            </a:r>
          </a:p>
        </p:txBody>
      </p:sp>
      <p:pic>
        <p:nvPicPr>
          <p:cNvPr id="10246" name="Picture 6" descr="MCj03831380000[1]"/>
          <p:cNvPicPr>
            <a:picLocks noChangeAspect="1" noChangeArrowheads="1"/>
          </p:cNvPicPr>
          <p:nvPr/>
        </p:nvPicPr>
        <p:blipFill>
          <a:blip r:embed="rId3" cstate="print"/>
          <a:srcRect/>
          <a:stretch>
            <a:fillRect/>
          </a:stretch>
        </p:blipFill>
        <p:spPr bwMode="auto">
          <a:xfrm>
            <a:off x="7086600" y="3657600"/>
            <a:ext cx="1820863" cy="1524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07877">
                                            <p:txEl>
                                              <p:pRg st="0" end="0"/>
                                            </p:txEl>
                                          </p:spTgt>
                                        </p:tgtEl>
                                        <p:attrNameLst>
                                          <p:attrName>style.visibility</p:attrName>
                                        </p:attrNameLst>
                                      </p:cBhvr>
                                      <p:to>
                                        <p:strVal val="visible"/>
                                      </p:to>
                                    </p:set>
                                    <p:animEffect transition="in" filter="checkerboard(across)">
                                      <p:cBhvr>
                                        <p:cTn id="7" dur="500"/>
                                        <p:tgtEl>
                                          <p:spTgt spid="207877">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207877">
                                            <p:txEl>
                                              <p:pRg st="1" end="1"/>
                                            </p:txEl>
                                          </p:spTgt>
                                        </p:tgtEl>
                                        <p:attrNameLst>
                                          <p:attrName>style.visibility</p:attrName>
                                        </p:attrNameLst>
                                      </p:cBhvr>
                                      <p:to>
                                        <p:strVal val="visible"/>
                                      </p:to>
                                    </p:set>
                                    <p:animEffect transition="in" filter="checkerboard(across)">
                                      <p:cBhvr>
                                        <p:cTn id="10" dur="500"/>
                                        <p:tgtEl>
                                          <p:spTgt spid="207877">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207877">
                                            <p:txEl>
                                              <p:pRg st="2" end="2"/>
                                            </p:txEl>
                                          </p:spTgt>
                                        </p:tgtEl>
                                        <p:attrNameLst>
                                          <p:attrName>style.visibility</p:attrName>
                                        </p:attrNameLst>
                                      </p:cBhvr>
                                      <p:to>
                                        <p:strVal val="visible"/>
                                      </p:to>
                                    </p:set>
                                    <p:animEffect transition="in" filter="checkerboard(across)">
                                      <p:cBhvr>
                                        <p:cTn id="13" dur="500"/>
                                        <p:tgtEl>
                                          <p:spTgt spid="207877">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207877">
                                            <p:txEl>
                                              <p:pRg st="3" end="3"/>
                                            </p:txEl>
                                          </p:spTgt>
                                        </p:tgtEl>
                                        <p:attrNameLst>
                                          <p:attrName>style.visibility</p:attrName>
                                        </p:attrNameLst>
                                      </p:cBhvr>
                                      <p:to>
                                        <p:strVal val="visible"/>
                                      </p:to>
                                    </p:set>
                                    <p:animEffect transition="in" filter="checkerboard(across)">
                                      <p:cBhvr>
                                        <p:cTn id="16" dur="500"/>
                                        <p:tgtEl>
                                          <p:spTgt spid="20787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457200" y="277813"/>
            <a:ext cx="8229600" cy="560387"/>
          </a:xfrm>
        </p:spPr>
        <p:txBody>
          <a:bodyPr/>
          <a:lstStyle/>
          <a:p>
            <a:pPr eaLnBrk="1" hangingPunct="1"/>
            <a:r>
              <a:rPr lang="en-US" sz="4000" smtClean="0"/>
              <a:t>Patterns and Trends (cont.)</a:t>
            </a:r>
          </a:p>
        </p:txBody>
      </p:sp>
      <p:sp>
        <p:nvSpPr>
          <p:cNvPr id="208899" name="Rectangle 3"/>
          <p:cNvSpPr>
            <a:spLocks noGrp="1" noChangeArrowheads="1"/>
          </p:cNvSpPr>
          <p:nvPr>
            <p:ph type="body" idx="1"/>
          </p:nvPr>
        </p:nvSpPr>
        <p:spPr>
          <a:xfrm>
            <a:off x="457200" y="990600"/>
            <a:ext cx="8229600" cy="5638800"/>
          </a:xfrm>
        </p:spPr>
        <p:txBody>
          <a:bodyPr/>
          <a:lstStyle/>
          <a:p>
            <a:pPr eaLnBrk="1" hangingPunct="1">
              <a:lnSpc>
                <a:spcPct val="80000"/>
              </a:lnSpc>
              <a:buFont typeface="Wingdings" pitchFamily="2" charset="2"/>
              <a:buNone/>
            </a:pPr>
            <a:r>
              <a:rPr lang="en-US" sz="2800" b="1" i="1" u="sng" smtClean="0">
                <a:solidFill>
                  <a:srgbClr val="FFFF00"/>
                </a:solidFill>
              </a:rPr>
              <a:t>Systemic Violence</a:t>
            </a:r>
            <a:r>
              <a:rPr lang="en-US" sz="2800" b="1" i="1" smtClean="0"/>
              <a:t>: </a:t>
            </a:r>
            <a:r>
              <a:rPr lang="en-US" sz="2800" smtClean="0"/>
              <a:t>violence associated with the </a:t>
            </a:r>
            <a:r>
              <a:rPr lang="en-US" sz="2800" i="1" smtClean="0"/>
              <a:t>illegal sale and distribution of drugs</a:t>
            </a:r>
            <a:endParaRPr lang="en-US" sz="2800" smtClean="0"/>
          </a:p>
          <a:p>
            <a:pPr eaLnBrk="1" hangingPunct="1">
              <a:lnSpc>
                <a:spcPct val="80000"/>
              </a:lnSpc>
            </a:pPr>
            <a:r>
              <a:rPr lang="en-US" sz="2800" smtClean="0"/>
              <a:t>Includes </a:t>
            </a:r>
            <a:r>
              <a:rPr lang="en-US" sz="2800" i="1" u="sng" smtClean="0"/>
              <a:t>disputes</a:t>
            </a:r>
            <a:r>
              <a:rPr lang="en-US" sz="2800" smtClean="0"/>
              <a:t> with rival organizations over territory; enforcement of organizational rules; battles with police; punishment of enemies; protection of drugs or sellers</a:t>
            </a:r>
          </a:p>
          <a:p>
            <a:pPr eaLnBrk="1" hangingPunct="1">
              <a:lnSpc>
                <a:spcPct val="80000"/>
              </a:lnSpc>
            </a:pPr>
            <a:r>
              <a:rPr lang="en-US" sz="2800" smtClean="0"/>
              <a:t>Includes </a:t>
            </a:r>
            <a:r>
              <a:rPr lang="en-US" sz="2800" i="1" u="sng" smtClean="0"/>
              <a:t>transaction‑related violence</a:t>
            </a:r>
            <a:r>
              <a:rPr lang="en-US" sz="2800" smtClean="0"/>
              <a:t> (robberies of drugs or money from the seller or buyer during a drug transaction); assaults to collect debts; and disputes over the quality or quantity of drugs exchanged between buyer sand seller</a:t>
            </a:r>
          </a:p>
          <a:p>
            <a:pPr eaLnBrk="1" hangingPunct="1">
              <a:lnSpc>
                <a:spcPct val="80000"/>
              </a:lnSpc>
            </a:pPr>
            <a:r>
              <a:rPr lang="en-US" sz="2800" smtClean="0"/>
              <a:t>It may also include </a:t>
            </a:r>
            <a:r>
              <a:rPr lang="en-US" sz="2800" i="1" u="sng" smtClean="0"/>
              <a:t>violence involving third parties</a:t>
            </a:r>
            <a:r>
              <a:rPr lang="en-US" sz="2800" smtClean="0"/>
              <a:t>: bystanders, or participants in related illegal markets (firearms, hired enforcement, prostitution).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a:xfrm>
            <a:off x="457200" y="277813"/>
            <a:ext cx="8229600" cy="636587"/>
          </a:xfrm>
        </p:spPr>
        <p:txBody>
          <a:bodyPr/>
          <a:lstStyle/>
          <a:p>
            <a:pPr eaLnBrk="1" hangingPunct="1"/>
            <a:r>
              <a:rPr lang="en-US" sz="4000" smtClean="0"/>
              <a:t>Patterns and Trends (cont.)</a:t>
            </a:r>
          </a:p>
        </p:txBody>
      </p:sp>
      <p:sp>
        <p:nvSpPr>
          <p:cNvPr id="209923" name="Rectangle 3"/>
          <p:cNvSpPr>
            <a:spLocks noGrp="1" noChangeArrowheads="1"/>
          </p:cNvSpPr>
          <p:nvPr>
            <p:ph type="body" idx="1"/>
          </p:nvPr>
        </p:nvSpPr>
        <p:spPr>
          <a:xfrm>
            <a:off x="457200" y="990600"/>
            <a:ext cx="8382000" cy="5562600"/>
          </a:xfrm>
        </p:spPr>
        <p:txBody>
          <a:bodyPr/>
          <a:lstStyle/>
          <a:p>
            <a:pPr eaLnBrk="1" hangingPunct="1">
              <a:lnSpc>
                <a:spcPct val="90000"/>
              </a:lnSpc>
              <a:buFont typeface="Wingdings" pitchFamily="2" charset="2"/>
              <a:buNone/>
            </a:pPr>
            <a:r>
              <a:rPr lang="en-US" sz="2400" b="1" smtClean="0">
                <a:solidFill>
                  <a:srgbClr val="FFFF00"/>
                </a:solidFill>
              </a:rPr>
              <a:t>Q: </a:t>
            </a:r>
            <a:r>
              <a:rPr lang="en-US" sz="2400" b="1" u="sng" smtClean="0">
                <a:solidFill>
                  <a:srgbClr val="FFFF00"/>
                </a:solidFill>
              </a:rPr>
              <a:t>How </a:t>
            </a:r>
            <a:r>
              <a:rPr lang="en-US" sz="2400" b="1" i="1" u="sng" smtClean="0">
                <a:solidFill>
                  <a:srgbClr val="FFFF00"/>
                </a:solidFill>
              </a:rPr>
              <a:t>often</a:t>
            </a:r>
            <a:r>
              <a:rPr lang="en-US" sz="2400" b="1" i="1" smtClean="0">
                <a:solidFill>
                  <a:srgbClr val="FFFF00"/>
                </a:solidFill>
              </a:rPr>
              <a:t> </a:t>
            </a:r>
            <a:r>
              <a:rPr lang="en-US" sz="2400" b="1" smtClean="0">
                <a:solidFill>
                  <a:srgbClr val="FFFF00"/>
                </a:solidFill>
              </a:rPr>
              <a:t>does each of 3 types occur? </a:t>
            </a:r>
          </a:p>
          <a:p>
            <a:pPr eaLnBrk="1" hangingPunct="1">
              <a:lnSpc>
                <a:spcPct val="90000"/>
              </a:lnSpc>
            </a:pPr>
            <a:r>
              <a:rPr lang="en-US" sz="2400" b="1" smtClean="0"/>
              <a:t>Goldstein classified police records of 414 homicides in NY in 1988. </a:t>
            </a:r>
          </a:p>
          <a:p>
            <a:pPr eaLnBrk="1" hangingPunct="1">
              <a:lnSpc>
                <a:spcPct val="90000"/>
              </a:lnSpc>
            </a:pPr>
            <a:r>
              <a:rPr lang="en-US" sz="2400" b="1" smtClean="0"/>
              <a:t>He classified 53% of the deaths as drug‑related.</a:t>
            </a:r>
          </a:p>
          <a:p>
            <a:pPr lvl="1" eaLnBrk="1" hangingPunct="1">
              <a:lnSpc>
                <a:spcPct val="90000"/>
              </a:lnSpc>
            </a:pPr>
            <a:r>
              <a:rPr lang="en-US" sz="2400" b="1" smtClean="0"/>
              <a:t>39% were </a:t>
            </a:r>
            <a:r>
              <a:rPr lang="en-US" sz="2400" b="1" u="sng" smtClean="0"/>
              <a:t>systemic.</a:t>
            </a:r>
            <a:endParaRPr lang="en-US" sz="2400" b="1" smtClean="0"/>
          </a:p>
          <a:p>
            <a:pPr lvl="1" eaLnBrk="1" hangingPunct="1">
              <a:lnSpc>
                <a:spcPct val="90000"/>
              </a:lnSpc>
            </a:pPr>
            <a:r>
              <a:rPr lang="en-US" sz="2400" b="1" smtClean="0"/>
              <a:t>2% were </a:t>
            </a:r>
            <a:r>
              <a:rPr lang="en-US" sz="2400" b="1" u="sng" smtClean="0"/>
              <a:t>economic</a:t>
            </a:r>
            <a:r>
              <a:rPr lang="en-US" sz="2400" b="1" smtClean="0"/>
              <a:t>.</a:t>
            </a:r>
          </a:p>
          <a:p>
            <a:pPr lvl="1" eaLnBrk="1" hangingPunct="1">
              <a:lnSpc>
                <a:spcPct val="90000"/>
              </a:lnSpc>
            </a:pPr>
            <a:r>
              <a:rPr lang="en-US" sz="2400" b="1" smtClean="0"/>
              <a:t>8% were </a:t>
            </a:r>
            <a:r>
              <a:rPr lang="en-US" sz="2400" b="1" u="sng" smtClean="0"/>
              <a:t>pharmacological.</a:t>
            </a:r>
            <a:endParaRPr lang="en-US" sz="2400" b="1" smtClean="0"/>
          </a:p>
          <a:p>
            <a:pPr lvl="1" eaLnBrk="1" hangingPunct="1">
              <a:lnSpc>
                <a:spcPct val="90000"/>
              </a:lnSpc>
            </a:pPr>
            <a:r>
              <a:rPr lang="en-US" sz="2400" b="1" smtClean="0"/>
              <a:t>4% had </a:t>
            </a:r>
            <a:r>
              <a:rPr lang="en-US" sz="2400" b="1" u="sng" smtClean="0"/>
              <a:t>multiple</a:t>
            </a:r>
            <a:r>
              <a:rPr lang="en-US" sz="2400" b="1" smtClean="0"/>
              <a:t> drug-related causes. </a:t>
            </a:r>
          </a:p>
          <a:p>
            <a:pPr eaLnBrk="1" hangingPunct="1">
              <a:lnSpc>
                <a:spcPct val="90000"/>
              </a:lnSpc>
            </a:pPr>
            <a:r>
              <a:rPr lang="en-US" sz="2400" b="1" smtClean="0"/>
              <a:t>Judgments about which incidents are “drug-related”, however, are subjective. </a:t>
            </a:r>
          </a:p>
          <a:p>
            <a:pPr eaLnBrk="1" hangingPunct="1">
              <a:lnSpc>
                <a:spcPct val="90000"/>
              </a:lnSpc>
            </a:pPr>
            <a:r>
              <a:rPr lang="en-US" sz="2400" b="1" smtClean="0"/>
              <a:t>Research likely understates the role of economics (e.g., the “drug" motivation for robbery and burglary is often unknown to police).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9923">
                                            <p:txEl>
                                              <p:pRg st="2" end="2"/>
                                            </p:txEl>
                                          </p:spTgt>
                                        </p:tgtEl>
                                        <p:attrNameLst>
                                          <p:attrName>style.visibility</p:attrName>
                                        </p:attrNameLst>
                                      </p:cBhvr>
                                      <p:to>
                                        <p:strVal val="visible"/>
                                      </p:to>
                                    </p:set>
                                    <p:anim calcmode="lin" valueType="num">
                                      <p:cBhvr additive="base">
                                        <p:cTn id="7" dur="500" fill="hold"/>
                                        <p:tgtEl>
                                          <p:spTgt spid="20992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992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09923">
                                            <p:txEl>
                                              <p:pRg st="3" end="3"/>
                                            </p:txEl>
                                          </p:spTgt>
                                        </p:tgtEl>
                                        <p:attrNameLst>
                                          <p:attrName>style.visibility</p:attrName>
                                        </p:attrNameLst>
                                      </p:cBhvr>
                                      <p:to>
                                        <p:strVal val="visible"/>
                                      </p:to>
                                    </p:set>
                                    <p:anim calcmode="lin" valueType="num">
                                      <p:cBhvr additive="base">
                                        <p:cTn id="11" dur="500" fill="hold"/>
                                        <p:tgtEl>
                                          <p:spTgt spid="20992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0992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09923">
                                            <p:txEl>
                                              <p:pRg st="4" end="4"/>
                                            </p:txEl>
                                          </p:spTgt>
                                        </p:tgtEl>
                                        <p:attrNameLst>
                                          <p:attrName>style.visibility</p:attrName>
                                        </p:attrNameLst>
                                      </p:cBhvr>
                                      <p:to>
                                        <p:strVal val="visible"/>
                                      </p:to>
                                    </p:set>
                                    <p:anim calcmode="lin" valueType="num">
                                      <p:cBhvr additive="base">
                                        <p:cTn id="15" dur="500" fill="hold"/>
                                        <p:tgtEl>
                                          <p:spTgt spid="20992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0992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09923">
                                            <p:txEl>
                                              <p:pRg st="5" end="5"/>
                                            </p:txEl>
                                          </p:spTgt>
                                        </p:tgtEl>
                                        <p:attrNameLst>
                                          <p:attrName>style.visibility</p:attrName>
                                        </p:attrNameLst>
                                      </p:cBhvr>
                                      <p:to>
                                        <p:strVal val="visible"/>
                                      </p:to>
                                    </p:set>
                                    <p:anim calcmode="lin" valueType="num">
                                      <p:cBhvr additive="base">
                                        <p:cTn id="19" dur="500" fill="hold"/>
                                        <p:tgtEl>
                                          <p:spTgt spid="20992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992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09923">
                                            <p:txEl>
                                              <p:pRg st="6" end="6"/>
                                            </p:txEl>
                                          </p:spTgt>
                                        </p:tgtEl>
                                        <p:attrNameLst>
                                          <p:attrName>style.visibility</p:attrName>
                                        </p:attrNameLst>
                                      </p:cBhvr>
                                      <p:to>
                                        <p:strVal val="visible"/>
                                      </p:to>
                                    </p:set>
                                    <p:anim calcmode="lin" valueType="num">
                                      <p:cBhvr additive="base">
                                        <p:cTn id="23" dur="500" fill="hold"/>
                                        <p:tgtEl>
                                          <p:spTgt spid="20992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99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09923">
                                            <p:txEl>
                                              <p:pRg st="7" end="7"/>
                                            </p:txEl>
                                          </p:spTgt>
                                        </p:tgtEl>
                                        <p:attrNameLst>
                                          <p:attrName>style.visibility</p:attrName>
                                        </p:attrNameLst>
                                      </p:cBhvr>
                                      <p:to>
                                        <p:strVal val="visible"/>
                                      </p:to>
                                    </p:set>
                                    <p:anim calcmode="lin" valueType="num">
                                      <p:cBhvr additive="base">
                                        <p:cTn id="29" dur="500" fill="hold"/>
                                        <p:tgtEl>
                                          <p:spTgt spid="20992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0992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09923">
                                            <p:txEl>
                                              <p:pRg st="8" end="8"/>
                                            </p:txEl>
                                          </p:spTgt>
                                        </p:tgtEl>
                                        <p:attrNameLst>
                                          <p:attrName>style.visibility</p:attrName>
                                        </p:attrNameLst>
                                      </p:cBhvr>
                                      <p:to>
                                        <p:strVal val="visible"/>
                                      </p:to>
                                    </p:set>
                                    <p:anim calcmode="lin" valueType="num">
                                      <p:cBhvr additive="base">
                                        <p:cTn id="33" dur="500" fill="hold"/>
                                        <p:tgtEl>
                                          <p:spTgt spid="20992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0992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Balance</Template>
  <TotalTime>1555</TotalTime>
  <Words>1947</Words>
  <Application>Microsoft Office PowerPoint</Application>
  <PresentationFormat>On-screen Show (4:3)</PresentationFormat>
  <Paragraphs>141</Paragraphs>
  <Slides>24</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Tahoma</vt:lpstr>
      <vt:lpstr>Arial</vt:lpstr>
      <vt:lpstr>Wingdings</vt:lpstr>
      <vt:lpstr>Calibri</vt:lpstr>
      <vt:lpstr>Balance</vt:lpstr>
      <vt:lpstr>Microsoft Graph Chart</vt:lpstr>
      <vt:lpstr>Criminal Violence: Patterns, Causes, and  Prevention  Riedel and Welsh, Ch. 13  “The Role of Drugs and Alcohol in Violence”</vt:lpstr>
      <vt:lpstr>OUTLINE</vt:lpstr>
      <vt:lpstr>Patterns and Trends</vt:lpstr>
      <vt:lpstr>Patterns and Trends</vt:lpstr>
      <vt:lpstr>Patterns and Trends (cont.)</vt:lpstr>
      <vt:lpstr>Patterns and Trends (cont.)</vt:lpstr>
      <vt:lpstr>Patterns and Trends (cont.)</vt:lpstr>
      <vt:lpstr>Patterns and Trends (cont.)</vt:lpstr>
      <vt:lpstr>Patterns and Trends (cont.)</vt:lpstr>
      <vt:lpstr>Biological and Psychological Explanations</vt:lpstr>
      <vt:lpstr>Biological and Psychological Explanations (cont.)</vt:lpstr>
      <vt:lpstr>Routine Activities Theory </vt:lpstr>
      <vt:lpstr>Cultural Explanations</vt:lpstr>
      <vt:lpstr>Social Structural Explanations</vt:lpstr>
      <vt:lpstr>Situational Explanations</vt:lpstr>
      <vt:lpstr>CJ Interventions: Weed &amp; Seed</vt:lpstr>
      <vt:lpstr>Slide 17</vt:lpstr>
      <vt:lpstr>Philadelphia: Operation Safe Streets</vt:lpstr>
      <vt:lpstr>Philadelphia: Operation Safe Streets (cont.)</vt:lpstr>
      <vt:lpstr>Philadelphia: Operation Safe Streets (cont.)</vt:lpstr>
      <vt:lpstr>Interventions: Prison Drug Treatment</vt:lpstr>
      <vt:lpstr>Effects of Prison TC Drug Treatment in PA</vt:lpstr>
      <vt:lpstr>Interventions: Prison Drug Treatment</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CJ330 Violence, Crime and Justice   Riedel and Welsh, Ch. 2  “Measures of Violence”</dc:title>
  <dc:creator>Wayne Welsh</dc:creator>
  <cp:lastModifiedBy>Carol</cp:lastModifiedBy>
  <cp:revision>276</cp:revision>
  <dcterms:created xsi:type="dcterms:W3CDTF">2005-09-03T17:31:48Z</dcterms:created>
  <dcterms:modified xsi:type="dcterms:W3CDTF">2011-10-15T21:14:29Z</dcterms:modified>
</cp:coreProperties>
</file>