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Default Extension="doc" ContentType="application/msword"/>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2"/>
  </p:notesMasterIdLst>
  <p:sldIdLst>
    <p:sldId id="267" r:id="rId2"/>
    <p:sldId id="257" r:id="rId3"/>
    <p:sldId id="258" r:id="rId4"/>
    <p:sldId id="259" r:id="rId5"/>
    <p:sldId id="260" r:id="rId6"/>
    <p:sldId id="261" r:id="rId7"/>
    <p:sldId id="262" r:id="rId8"/>
    <p:sldId id="263" r:id="rId9"/>
    <p:sldId id="265" r:id="rId10"/>
    <p:sldId id="264"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92" y="31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331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2FCEB2E9-FCE0-43BA-953B-C369B99AD01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spcBef>
                <a:spcPct val="0"/>
              </a:spcBef>
            </a:pPr>
            <a:endParaRPr lang="en-US" smtClean="0"/>
          </a:p>
        </p:txBody>
      </p:sp>
      <p:sp>
        <p:nvSpPr>
          <p:cNvPr id="14340" name="Slide Number Placeholder 3"/>
          <p:cNvSpPr>
            <a:spLocks noGrp="1"/>
          </p:cNvSpPr>
          <p:nvPr>
            <p:ph type="sldNum" sz="quarter" idx="5"/>
          </p:nvPr>
        </p:nvSpPr>
        <p:spPr>
          <a:noFill/>
        </p:spPr>
        <p:txBody>
          <a:bodyPr/>
          <a:lstStyle/>
          <a:p>
            <a:fld id="{2F8736BF-6262-4865-B38E-62FDFBB36B5F}" type="slidenum">
              <a:rPr lang="en-US" smtClean="0">
                <a:solidFill>
                  <a:srgbClr val="000000"/>
                </a:solidFill>
              </a:rPr>
              <a:pPr/>
              <a:t>1</a:t>
            </a:fld>
            <a:endParaRPr lang="en-US" smtClean="0">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pPr eaLnBrk="1" hangingPunct="1"/>
            <a:endParaRPr lang="en-US" smtClean="0"/>
          </a:p>
        </p:txBody>
      </p:sp>
      <p:sp>
        <p:nvSpPr>
          <p:cNvPr id="23556" name="Slide Number Placeholder 3"/>
          <p:cNvSpPr>
            <a:spLocks noGrp="1"/>
          </p:cNvSpPr>
          <p:nvPr>
            <p:ph type="sldNum" sz="quarter" idx="5"/>
          </p:nvPr>
        </p:nvSpPr>
        <p:spPr>
          <a:noFill/>
        </p:spPr>
        <p:txBody>
          <a:bodyPr/>
          <a:lstStyle/>
          <a:p>
            <a:fld id="{DE4C1770-B035-46D2-9833-30BFF90D6E82}" type="slidenum">
              <a:rPr lang="en-US" smtClean="0"/>
              <a:pPr/>
              <a:t>10</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p:spPr>
        <p:txBody>
          <a:bodyPr/>
          <a:lstStyle/>
          <a:p>
            <a:pPr eaLnBrk="1" hangingPunct="1"/>
            <a:endParaRPr lang="en-US" smtClean="0"/>
          </a:p>
        </p:txBody>
      </p:sp>
      <p:sp>
        <p:nvSpPr>
          <p:cNvPr id="15364" name="Slide Number Placeholder 3"/>
          <p:cNvSpPr>
            <a:spLocks noGrp="1"/>
          </p:cNvSpPr>
          <p:nvPr>
            <p:ph type="sldNum" sz="quarter" idx="5"/>
          </p:nvPr>
        </p:nvSpPr>
        <p:spPr>
          <a:noFill/>
        </p:spPr>
        <p:txBody>
          <a:bodyPr/>
          <a:lstStyle/>
          <a:p>
            <a:fld id="{CC5E53FD-762A-473E-A5CC-17D902C6732C}"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pPr eaLnBrk="1" hangingPunct="1"/>
            <a:endParaRPr lang="en-US" smtClean="0"/>
          </a:p>
        </p:txBody>
      </p:sp>
      <p:sp>
        <p:nvSpPr>
          <p:cNvPr id="16388" name="Slide Number Placeholder 3"/>
          <p:cNvSpPr>
            <a:spLocks noGrp="1"/>
          </p:cNvSpPr>
          <p:nvPr>
            <p:ph type="sldNum" sz="quarter" idx="5"/>
          </p:nvPr>
        </p:nvSpPr>
        <p:spPr>
          <a:noFill/>
        </p:spPr>
        <p:txBody>
          <a:bodyPr/>
          <a:lstStyle/>
          <a:p>
            <a:fld id="{53FF5C0E-F92E-487B-96AE-DCDF7A75D699}"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p:spPr>
        <p:txBody>
          <a:bodyPr/>
          <a:lstStyle/>
          <a:p>
            <a:pPr eaLnBrk="1" hangingPunct="1"/>
            <a:endParaRPr lang="en-US" smtClean="0"/>
          </a:p>
        </p:txBody>
      </p:sp>
      <p:sp>
        <p:nvSpPr>
          <p:cNvPr id="17412" name="Slide Number Placeholder 3"/>
          <p:cNvSpPr>
            <a:spLocks noGrp="1"/>
          </p:cNvSpPr>
          <p:nvPr>
            <p:ph type="sldNum" sz="quarter" idx="5"/>
          </p:nvPr>
        </p:nvSpPr>
        <p:spPr>
          <a:noFill/>
        </p:spPr>
        <p:txBody>
          <a:bodyPr/>
          <a:lstStyle/>
          <a:p>
            <a:fld id="{364FED7E-6CC8-4ED9-B5B3-1CA83FA1DA61}"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BBC6522A-F933-4F9E-B93F-191A056435E5}" type="slidenum">
              <a:rPr lang="en-US" smtClean="0"/>
              <a:pPr/>
              <a:t>5</a:t>
            </a:fld>
            <a:endParaRPr lang="en-US" smtClean="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C0BF3157-56B3-42F4-B696-C829E312D8E9}" type="slidenum">
              <a:rPr lang="en-US" smtClean="0"/>
              <a:pPr/>
              <a:t>6</a:t>
            </a:fld>
            <a:endParaRPr lang="en-US" smtClean="0"/>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2EC514DD-E9F7-4857-B557-B1F8DBA73AF6}" type="slidenum">
              <a:rPr lang="en-US" smtClean="0"/>
              <a:pPr/>
              <a:t>7</a:t>
            </a:fld>
            <a:endParaRPr lang="en-US" smtClean="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A202FB7C-311C-4218-B2BB-85B3F78B312E}" type="slidenum">
              <a:rPr lang="en-US" smtClean="0"/>
              <a:pPr/>
              <a:t>8</a:t>
            </a:fld>
            <a:endParaRPr lang="en-US" smtClean="0"/>
          </a:p>
        </p:txBody>
      </p:sp>
      <p:sp>
        <p:nvSpPr>
          <p:cNvPr id="21507" name="Rectangle 2"/>
          <p:cNvSpPr>
            <a:spLocks noRot="1" noChangeArrowheads="1" noTextEdit="1"/>
          </p:cNvSpPr>
          <p:nvPr>
            <p:ph type="sldImg"/>
          </p:nvPr>
        </p:nvSpPr>
        <p:spPr>
          <a:ln/>
        </p:spPr>
      </p:sp>
      <p:pic>
        <p:nvPicPr>
          <p:cNvPr id="21508" name="Picture 4"/>
          <p:cNvPicPr>
            <a:picLocks noChangeAspect="1" noChangeArrowheads="1"/>
          </p:cNvPicPr>
          <p:nvPr>
            <p:ph type="body" idx="1"/>
          </p:nvPr>
        </p:nvPicPr>
        <p:blipFill>
          <a:blip r:embed="rId3"/>
          <a:srcRect/>
          <a:stretch>
            <a:fillRect/>
          </a:stretch>
        </p:blipFill>
        <p:spPr>
          <a:xfrm>
            <a:off x="685800" y="6024563"/>
            <a:ext cx="5486400" cy="752475"/>
          </a:xfrm>
          <a:noFill/>
        </p:spPr>
      </p:pic>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51C97FED-BCF8-48B5-8F70-803AEA09C285}" type="slidenum">
              <a:rPr lang="en-US" smtClean="0"/>
              <a:pPr/>
              <a:t>9</a:t>
            </a:fld>
            <a:endParaRPr lang="en-US" smtClean="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934200"/>
            <a:chOff x="0" y="0"/>
            <a:chExt cx="5760" cy="4368"/>
          </a:xfrm>
        </p:grpSpPr>
        <p:sp>
          <p:nvSpPr>
            <p:cNvPr id="5"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p>
          </p:txBody>
        </p:sp>
        <p:sp>
          <p:nvSpPr>
            <p:cNvPr id="6"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7"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8"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9"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10"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1"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2"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3"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pPr>
                <a:defRPr/>
              </a:pPr>
              <a:endParaRPr lang="en-US"/>
            </a:p>
          </p:txBody>
        </p:sp>
        <p:sp>
          <p:nvSpPr>
            <p:cNvPr id="14"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pPr>
                <a:defRPr/>
              </a:pPr>
              <a:endParaRPr lang="en-US"/>
            </a:p>
          </p:txBody>
        </p:sp>
        <p:sp>
          <p:nvSpPr>
            <p:cNvPr id="15"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pPr>
                <a:defRPr/>
              </a:pPr>
              <a:endParaRPr lang="en-US"/>
            </a:p>
          </p:txBody>
        </p:sp>
        <p:sp>
          <p:nvSpPr>
            <p:cNvPr id="16"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p>
          </p:txBody>
        </p:sp>
        <p:sp>
          <p:nvSpPr>
            <p:cNvPr id="17"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p>
          </p:txBody>
        </p:sp>
        <p:sp>
          <p:nvSpPr>
            <p:cNvPr id="18"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a:defRPr/>
              </a:pPr>
              <a:endParaRPr lang="en-US"/>
            </a:p>
          </p:txBody>
        </p:sp>
        <p:sp>
          <p:nvSpPr>
            <p:cNvPr id="19"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pPr>
                <a:defRPr/>
              </a:pPr>
              <a:endParaRPr lang="en-US"/>
            </a:p>
          </p:txBody>
        </p:sp>
        <p:sp>
          <p:nvSpPr>
            <p:cNvPr id="20"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21"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p>
          </p:txBody>
        </p:sp>
        <p:sp>
          <p:nvSpPr>
            <p:cNvPr id="22"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grpSp>
      <p:sp>
        <p:nvSpPr>
          <p:cNvPr id="15381" name="Rectangle 21"/>
          <p:cNvSpPr>
            <a:spLocks noGrp="1" noChangeArrowheads="1"/>
          </p:cNvSpPr>
          <p:nvPr>
            <p:ph type="ctrTitle" sz="quarter"/>
          </p:nvPr>
        </p:nvSpPr>
        <p:spPr>
          <a:xfrm>
            <a:off x="685800" y="1828800"/>
            <a:ext cx="7772400" cy="1736725"/>
          </a:xfrm>
        </p:spPr>
        <p:txBody>
          <a:bodyPr/>
          <a:lstStyle>
            <a:lvl1pPr>
              <a:defRPr sz="5400"/>
            </a:lvl1pPr>
          </a:lstStyle>
          <a:p>
            <a:r>
              <a:rPr lang="en-US"/>
              <a:t>Click to edit Master title style</a:t>
            </a:r>
          </a:p>
        </p:txBody>
      </p:sp>
      <p:sp>
        <p:nvSpPr>
          <p:cNvPr id="15382"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3" name="Rectangle 23"/>
          <p:cNvSpPr>
            <a:spLocks noGrp="1" noChangeArrowheads="1"/>
          </p:cNvSpPr>
          <p:nvPr>
            <p:ph type="dt" sz="quarter" idx="10"/>
          </p:nvPr>
        </p:nvSpPr>
        <p:spPr/>
        <p:txBody>
          <a:bodyPr/>
          <a:lstStyle>
            <a:lvl1pPr>
              <a:defRPr/>
            </a:lvl1pPr>
          </a:lstStyle>
          <a:p>
            <a:pPr>
              <a:defRPr/>
            </a:pPr>
            <a:endParaRPr lang="en-US"/>
          </a:p>
        </p:txBody>
      </p:sp>
      <p:sp>
        <p:nvSpPr>
          <p:cNvPr id="24" name="Rectangle 24"/>
          <p:cNvSpPr>
            <a:spLocks noGrp="1" noChangeArrowheads="1"/>
          </p:cNvSpPr>
          <p:nvPr>
            <p:ph type="ftr" sz="quarter" idx="11"/>
          </p:nvPr>
        </p:nvSpPr>
        <p:spPr/>
        <p:txBody>
          <a:bodyPr/>
          <a:lstStyle>
            <a:lvl1pPr>
              <a:defRPr/>
            </a:lvl1pPr>
          </a:lstStyle>
          <a:p>
            <a:pPr>
              <a:defRPr/>
            </a:pPr>
            <a:endParaRPr lang="en-US"/>
          </a:p>
        </p:txBody>
      </p:sp>
      <p:sp>
        <p:nvSpPr>
          <p:cNvPr id="25" name="Rectangle 25"/>
          <p:cNvSpPr>
            <a:spLocks noGrp="1" noChangeArrowheads="1"/>
          </p:cNvSpPr>
          <p:nvPr>
            <p:ph type="sldNum" sz="quarter" idx="12"/>
          </p:nvPr>
        </p:nvSpPr>
        <p:spPr/>
        <p:txBody>
          <a:bodyPr/>
          <a:lstStyle>
            <a:lvl1pPr>
              <a:defRPr/>
            </a:lvl1pPr>
          </a:lstStyle>
          <a:p>
            <a:pPr>
              <a:defRPr/>
            </a:pPr>
            <a:fld id="{E9717F13-AAA7-45EF-B27E-E37095C7D52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80DB5B82-2D4C-4DBA-B766-749BE5272E4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3FE1BE46-A120-4706-B258-479FF0A962D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23CDAE3F-595C-4050-A0F1-9C90C4E9BA1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2341612C-604A-4B8E-91A6-F1C1D48E748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D9F99F45-39E8-47C0-99C0-49ACEDA60A3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3"/>
          <p:cNvSpPr>
            <a:spLocks noGrp="1" noChangeArrowheads="1"/>
          </p:cNvSpPr>
          <p:nvPr>
            <p:ph type="dt" sz="half" idx="10"/>
          </p:nvPr>
        </p:nvSpPr>
        <p:spPr>
          <a:ln/>
        </p:spPr>
        <p:txBody>
          <a:bodyPr/>
          <a:lstStyle>
            <a:lvl1pPr>
              <a:defRPr/>
            </a:lvl1pPr>
          </a:lstStyle>
          <a:p>
            <a:pPr>
              <a:defRPr/>
            </a:pPr>
            <a:endParaRPr lang="en-US"/>
          </a:p>
        </p:txBody>
      </p:sp>
      <p:sp>
        <p:nvSpPr>
          <p:cNvPr id="8" name="Rectangle 24"/>
          <p:cNvSpPr>
            <a:spLocks noGrp="1" noChangeArrowheads="1"/>
          </p:cNvSpPr>
          <p:nvPr>
            <p:ph type="ftr" sz="quarter" idx="11"/>
          </p:nvPr>
        </p:nvSpPr>
        <p:spPr>
          <a:ln/>
        </p:spPr>
        <p:txBody>
          <a:bodyPr/>
          <a:lstStyle>
            <a:lvl1pPr>
              <a:defRPr/>
            </a:lvl1pPr>
          </a:lstStyle>
          <a:p>
            <a:pPr>
              <a:defRPr/>
            </a:pPr>
            <a:endParaRPr lang="en-US"/>
          </a:p>
        </p:txBody>
      </p:sp>
      <p:sp>
        <p:nvSpPr>
          <p:cNvPr id="9" name="Rectangle 25"/>
          <p:cNvSpPr>
            <a:spLocks noGrp="1" noChangeArrowheads="1"/>
          </p:cNvSpPr>
          <p:nvPr>
            <p:ph type="sldNum" sz="quarter" idx="12"/>
          </p:nvPr>
        </p:nvSpPr>
        <p:spPr>
          <a:ln/>
        </p:spPr>
        <p:txBody>
          <a:bodyPr/>
          <a:lstStyle>
            <a:lvl1pPr>
              <a:defRPr/>
            </a:lvl1pPr>
          </a:lstStyle>
          <a:p>
            <a:pPr>
              <a:defRPr/>
            </a:pPr>
            <a:fld id="{E26EBF71-0125-447F-B1BD-878A481791B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3"/>
          <p:cNvSpPr>
            <a:spLocks noGrp="1" noChangeArrowheads="1"/>
          </p:cNvSpPr>
          <p:nvPr>
            <p:ph type="dt" sz="half" idx="10"/>
          </p:nvPr>
        </p:nvSpPr>
        <p:spPr>
          <a:ln/>
        </p:spPr>
        <p:txBody>
          <a:bodyPr/>
          <a:lstStyle>
            <a:lvl1pPr>
              <a:defRPr/>
            </a:lvl1pPr>
          </a:lstStyle>
          <a:p>
            <a:pPr>
              <a:defRPr/>
            </a:pPr>
            <a:endParaRPr lang="en-US"/>
          </a:p>
        </p:txBody>
      </p:sp>
      <p:sp>
        <p:nvSpPr>
          <p:cNvPr id="4" name="Rectangle 24"/>
          <p:cNvSpPr>
            <a:spLocks noGrp="1" noChangeArrowheads="1"/>
          </p:cNvSpPr>
          <p:nvPr>
            <p:ph type="ftr" sz="quarter" idx="11"/>
          </p:nvPr>
        </p:nvSpPr>
        <p:spPr>
          <a:ln/>
        </p:spPr>
        <p:txBody>
          <a:bodyPr/>
          <a:lstStyle>
            <a:lvl1pPr>
              <a:defRPr/>
            </a:lvl1pPr>
          </a:lstStyle>
          <a:p>
            <a:pPr>
              <a:defRPr/>
            </a:pPr>
            <a:endParaRPr lang="en-US"/>
          </a:p>
        </p:txBody>
      </p:sp>
      <p:sp>
        <p:nvSpPr>
          <p:cNvPr id="5" name="Rectangle 25"/>
          <p:cNvSpPr>
            <a:spLocks noGrp="1" noChangeArrowheads="1"/>
          </p:cNvSpPr>
          <p:nvPr>
            <p:ph type="sldNum" sz="quarter" idx="12"/>
          </p:nvPr>
        </p:nvSpPr>
        <p:spPr>
          <a:ln/>
        </p:spPr>
        <p:txBody>
          <a:bodyPr/>
          <a:lstStyle>
            <a:lvl1pPr>
              <a:defRPr/>
            </a:lvl1pPr>
          </a:lstStyle>
          <a:p>
            <a:pPr>
              <a:defRPr/>
            </a:pPr>
            <a:fld id="{8A7BEBAA-8F48-450D-A405-E669F22DE56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a:ln/>
        </p:spPr>
        <p:txBody>
          <a:bodyPr/>
          <a:lstStyle>
            <a:lvl1pPr>
              <a:defRPr/>
            </a:lvl1pPr>
          </a:lstStyle>
          <a:p>
            <a:pPr>
              <a:defRPr/>
            </a:pPr>
            <a:endParaRPr lang="en-US"/>
          </a:p>
        </p:txBody>
      </p:sp>
      <p:sp>
        <p:nvSpPr>
          <p:cNvPr id="3" name="Rectangle 24"/>
          <p:cNvSpPr>
            <a:spLocks noGrp="1" noChangeArrowheads="1"/>
          </p:cNvSpPr>
          <p:nvPr>
            <p:ph type="ftr" sz="quarter" idx="11"/>
          </p:nvPr>
        </p:nvSpPr>
        <p:spPr>
          <a:ln/>
        </p:spPr>
        <p:txBody>
          <a:bodyPr/>
          <a:lstStyle>
            <a:lvl1pPr>
              <a:defRPr/>
            </a:lvl1pPr>
          </a:lstStyle>
          <a:p>
            <a:pPr>
              <a:defRPr/>
            </a:pPr>
            <a:endParaRPr lang="en-US"/>
          </a:p>
        </p:txBody>
      </p:sp>
      <p:sp>
        <p:nvSpPr>
          <p:cNvPr id="4" name="Rectangle 25"/>
          <p:cNvSpPr>
            <a:spLocks noGrp="1" noChangeArrowheads="1"/>
          </p:cNvSpPr>
          <p:nvPr>
            <p:ph type="sldNum" sz="quarter" idx="12"/>
          </p:nvPr>
        </p:nvSpPr>
        <p:spPr>
          <a:ln/>
        </p:spPr>
        <p:txBody>
          <a:bodyPr/>
          <a:lstStyle>
            <a:lvl1pPr>
              <a:defRPr/>
            </a:lvl1pPr>
          </a:lstStyle>
          <a:p>
            <a:pPr>
              <a:defRPr/>
            </a:pPr>
            <a:fld id="{951624A3-B616-4693-BD04-AECBF74F3D3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8F404F9E-5A81-445C-B3F3-C17C1FE5122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FF686A3D-1EF9-4F5B-9AAF-047224CC931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9144000" cy="6934200"/>
            <a:chOff x="0" y="0"/>
            <a:chExt cx="5760" cy="4368"/>
          </a:xfrm>
        </p:grpSpPr>
        <p:sp>
          <p:nvSpPr>
            <p:cNvPr id="14339"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p>
          </p:txBody>
        </p:sp>
        <p:sp>
          <p:nvSpPr>
            <p:cNvPr id="14340"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4341"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14342"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14343"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14344"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4345"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4346"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4347"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pPr>
                <a:defRPr/>
              </a:pPr>
              <a:endParaRPr lang="en-US"/>
            </a:p>
          </p:txBody>
        </p:sp>
        <p:sp>
          <p:nvSpPr>
            <p:cNvPr id="14348"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pPr>
                <a:defRPr/>
              </a:pPr>
              <a:endParaRPr lang="en-US"/>
            </a:p>
          </p:txBody>
        </p:sp>
        <p:sp>
          <p:nvSpPr>
            <p:cNvPr id="14349"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pPr>
                <a:defRPr/>
              </a:pPr>
              <a:endParaRPr lang="en-US"/>
            </a:p>
          </p:txBody>
        </p:sp>
        <p:sp>
          <p:nvSpPr>
            <p:cNvPr id="14350"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p>
          </p:txBody>
        </p:sp>
        <p:sp>
          <p:nvSpPr>
            <p:cNvPr id="14351"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p>
          </p:txBody>
        </p:sp>
        <p:sp>
          <p:nvSpPr>
            <p:cNvPr id="14352"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a:defRPr/>
              </a:pPr>
              <a:endParaRPr lang="en-US"/>
            </a:p>
          </p:txBody>
        </p:sp>
        <p:sp>
          <p:nvSpPr>
            <p:cNvPr id="14353"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pPr>
                <a:defRPr/>
              </a:pPr>
              <a:endParaRPr lang="en-US"/>
            </a:p>
          </p:txBody>
        </p:sp>
        <p:sp>
          <p:nvSpPr>
            <p:cNvPr id="14354"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4355"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p>
          </p:txBody>
        </p:sp>
        <p:sp>
          <p:nvSpPr>
            <p:cNvPr id="14356"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grpSp>
      <p:sp>
        <p:nvSpPr>
          <p:cNvPr id="14357" name="Rectangle 21"/>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358"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59" name="Rectangle 23"/>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000000"/>
                  </a:outerShdw>
                </a:effectLst>
              </a:defRPr>
            </a:lvl1pPr>
          </a:lstStyle>
          <a:p>
            <a:pPr>
              <a:defRPr/>
            </a:pPr>
            <a:endParaRPr lang="en-US"/>
          </a:p>
        </p:txBody>
      </p:sp>
      <p:sp>
        <p:nvSpPr>
          <p:cNvPr id="14360" name="Rectangle 2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a:defRPr/>
            </a:pPr>
            <a:endParaRPr lang="en-US"/>
          </a:p>
        </p:txBody>
      </p:sp>
      <p:sp>
        <p:nvSpPr>
          <p:cNvPr id="14361" name="Rectangle 2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effectLst>
                  <a:outerShdw blurRad="38100" dist="38100" dir="2700000" algn="tl">
                    <a:srgbClr val="000000"/>
                  </a:outerShdw>
                </a:effectLst>
              </a:defRPr>
            </a:lvl1pPr>
          </a:lstStyle>
          <a:p>
            <a:pPr>
              <a:defRPr/>
            </a:pPr>
            <a:fld id="{C6686B85-C19E-4A1F-80AC-6AC2B570ABCE}"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20"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990600"/>
            <a:ext cx="8001000" cy="5105400"/>
          </a:xfrm>
        </p:spPr>
        <p:txBody>
          <a:bodyPr/>
          <a:lstStyle/>
          <a:p>
            <a:pPr eaLnBrk="1" hangingPunct="1">
              <a:defRPr/>
            </a:pPr>
            <a:r>
              <a:rPr lang="en-US" sz="4800" smtClean="0"/>
              <a:t>Criminal Violence: Patterns, Causes, and </a:t>
            </a:r>
            <a:br>
              <a:rPr lang="en-US" sz="4800" smtClean="0"/>
            </a:br>
            <a:r>
              <a:rPr lang="en-US" sz="4800" smtClean="0"/>
              <a:t>Prevention</a:t>
            </a:r>
            <a:br>
              <a:rPr lang="en-US" sz="4800" smtClean="0"/>
            </a:br>
            <a:r>
              <a:rPr lang="en-US" sz="4800" smtClean="0"/>
              <a:t/>
            </a:r>
            <a:br>
              <a:rPr lang="en-US" sz="4800" smtClean="0"/>
            </a:br>
            <a:r>
              <a:rPr lang="en-US" sz="4800" smtClean="0"/>
              <a:t>Riedel and Welsh, Ch. 1</a:t>
            </a:r>
            <a:br>
              <a:rPr lang="en-US" sz="4800" smtClean="0"/>
            </a:br>
            <a:r>
              <a:rPr lang="en-US" sz="4800" smtClean="0"/>
              <a:t>“Violence and Criminal Violence”</a:t>
            </a: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US" b="0" smtClean="0"/>
              <a:t>What Lies Ahead?</a:t>
            </a:r>
          </a:p>
        </p:txBody>
      </p:sp>
      <p:sp>
        <p:nvSpPr>
          <p:cNvPr id="11267" name="Rectangle 3"/>
          <p:cNvSpPr>
            <a:spLocks noGrp="1" noChangeArrowheads="1"/>
          </p:cNvSpPr>
          <p:nvPr>
            <p:ph type="body" idx="1"/>
          </p:nvPr>
        </p:nvSpPr>
        <p:spPr>
          <a:xfrm>
            <a:off x="457200" y="1600200"/>
            <a:ext cx="8229600" cy="4876800"/>
          </a:xfrm>
        </p:spPr>
        <p:txBody>
          <a:bodyPr/>
          <a:lstStyle/>
          <a:p>
            <a:pPr eaLnBrk="1" hangingPunct="1">
              <a:defRPr/>
            </a:pPr>
            <a:r>
              <a:rPr lang="en-US" sz="3600" smtClean="0"/>
              <a:t>First three chapters provide the “tools” for understanding and exploring violence (e.g., definitions, measures, historical perspective, major theories).</a:t>
            </a:r>
          </a:p>
          <a:p>
            <a:pPr eaLnBrk="1" hangingPunct="1">
              <a:defRPr/>
            </a:pPr>
            <a:r>
              <a:rPr lang="en-US" sz="3600" smtClean="0"/>
              <a:t>Subsequent chapters examine</a:t>
            </a:r>
            <a:r>
              <a:rPr lang="en-US" sz="3600" i="1" smtClean="0"/>
              <a:t> </a:t>
            </a:r>
            <a:r>
              <a:rPr lang="en-US" sz="3600" i="1" u="sng" smtClean="0"/>
              <a:t>types</a:t>
            </a:r>
            <a:r>
              <a:rPr lang="en-US" sz="3600" i="1" smtClean="0"/>
              <a:t> </a:t>
            </a:r>
            <a:r>
              <a:rPr lang="en-US" sz="3600" smtClean="0"/>
              <a:t>of violence using the tripartite approach.</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defRPr/>
            </a:pPr>
            <a:r>
              <a:rPr lang="en-US" sz="4000" b="0" smtClean="0"/>
              <a:t>Defining Violence and Criminal Violence</a:t>
            </a:r>
          </a:p>
        </p:txBody>
      </p:sp>
      <p:sp>
        <p:nvSpPr>
          <p:cNvPr id="3077" name="Rectangle 5"/>
          <p:cNvSpPr>
            <a:spLocks noGrp="1" noChangeArrowheads="1"/>
          </p:cNvSpPr>
          <p:nvPr>
            <p:ph type="body" idx="1"/>
          </p:nvPr>
        </p:nvSpPr>
        <p:spPr>
          <a:xfrm>
            <a:off x="457200" y="1600200"/>
            <a:ext cx="8382000" cy="4876800"/>
          </a:xfrm>
        </p:spPr>
        <p:txBody>
          <a:bodyPr/>
          <a:lstStyle/>
          <a:p>
            <a:pPr eaLnBrk="1" hangingPunct="1">
              <a:defRPr/>
            </a:pPr>
            <a:r>
              <a:rPr lang="en-US" b="1" smtClean="0"/>
              <a:t>Violence</a:t>
            </a:r>
            <a:r>
              <a:rPr lang="en-US" smtClean="0"/>
              <a:t>: “behavior by persons against persons that intentionally threatens, attempts, or actually inflicts physical harm.”  </a:t>
            </a:r>
          </a:p>
          <a:p>
            <a:pPr eaLnBrk="1" hangingPunct="1">
              <a:defRPr/>
            </a:pPr>
            <a:endParaRPr lang="en-US" b="1" smtClean="0"/>
          </a:p>
          <a:p>
            <a:pPr eaLnBrk="1" hangingPunct="1">
              <a:defRPr/>
            </a:pPr>
            <a:r>
              <a:rPr lang="en-US" b="1" smtClean="0"/>
              <a:t>Criminal Violence</a:t>
            </a:r>
            <a:r>
              <a:rPr lang="en-US" smtClean="0"/>
              <a:t>: violence prohibited by criminal law. Many other types of violence are not illegal, but some people believe they should be illegal.</a:t>
            </a:r>
          </a:p>
        </p:txBody>
      </p:sp>
      <p:sp>
        <p:nvSpPr>
          <p:cNvPr id="5124" name="Rectangle 8"/>
          <p:cNvSpPr>
            <a:spLocks noChangeArrowheads="1"/>
          </p:cNvSpPr>
          <p:nvPr/>
        </p:nvSpPr>
        <p:spPr bwMode="auto">
          <a:xfrm>
            <a:off x="301625" y="1525588"/>
            <a:ext cx="8610600" cy="1979612"/>
          </a:xfrm>
          <a:prstGeom prst="rect">
            <a:avLst/>
          </a:prstGeom>
          <a:noFill/>
          <a:ln w="19050">
            <a:solidFill>
              <a:schemeClr val="tx1"/>
            </a:solidFill>
            <a:miter lim="800000"/>
            <a:headEnd/>
            <a:tailEnd/>
          </a:ln>
        </p:spPr>
        <p:txBody>
          <a:bodyPr wrap="none" anchor="ctr"/>
          <a:lstStyle/>
          <a:p>
            <a:endParaRPr lang="en-US"/>
          </a:p>
        </p:txBody>
      </p:sp>
      <p:sp>
        <p:nvSpPr>
          <p:cNvPr id="5125" name="Rectangle 9"/>
          <p:cNvSpPr>
            <a:spLocks noChangeArrowheads="1"/>
          </p:cNvSpPr>
          <p:nvPr/>
        </p:nvSpPr>
        <p:spPr bwMode="auto">
          <a:xfrm>
            <a:off x="304800" y="3810000"/>
            <a:ext cx="8610600" cy="2590800"/>
          </a:xfrm>
          <a:prstGeom prst="rect">
            <a:avLst/>
          </a:prstGeom>
          <a:noFill/>
          <a:ln w="19050">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4000" b="0" smtClean="0"/>
              <a:t>Turning Violence into Criminal Violence</a:t>
            </a:r>
          </a:p>
        </p:txBody>
      </p:sp>
      <p:sp>
        <p:nvSpPr>
          <p:cNvPr id="4099" name="Rectangle 3"/>
          <p:cNvSpPr>
            <a:spLocks noGrp="1" noChangeArrowheads="1"/>
          </p:cNvSpPr>
          <p:nvPr>
            <p:ph type="body" idx="1"/>
          </p:nvPr>
        </p:nvSpPr>
        <p:spPr>
          <a:xfrm>
            <a:off x="457200" y="1600200"/>
            <a:ext cx="8229600" cy="4876800"/>
          </a:xfrm>
        </p:spPr>
        <p:txBody>
          <a:bodyPr/>
          <a:lstStyle/>
          <a:p>
            <a:pPr marL="609600" indent="-609600" eaLnBrk="1" hangingPunct="1">
              <a:lnSpc>
                <a:spcPct val="90000"/>
              </a:lnSpc>
              <a:defRPr/>
            </a:pPr>
            <a:r>
              <a:rPr lang="en-US" sz="2800" b="1" smtClean="0"/>
              <a:t>Violence becomes “criminal” violence only through the passage of laws that prohibit specific behaviors and provide sanctions.</a:t>
            </a:r>
          </a:p>
          <a:p>
            <a:pPr marL="609600" indent="-609600" eaLnBrk="1" hangingPunct="1">
              <a:lnSpc>
                <a:spcPct val="90000"/>
              </a:lnSpc>
              <a:defRPr/>
            </a:pPr>
            <a:endParaRPr lang="en-US" sz="2800" b="1" smtClean="0"/>
          </a:p>
          <a:p>
            <a:pPr marL="609600" indent="-609600" eaLnBrk="1" hangingPunct="1">
              <a:lnSpc>
                <a:spcPct val="90000"/>
              </a:lnSpc>
              <a:buFont typeface="Wingdings" pitchFamily="2" charset="2"/>
              <a:buNone/>
              <a:defRPr/>
            </a:pPr>
            <a:r>
              <a:rPr lang="en-US" sz="2800" b="1" u="sng" smtClean="0"/>
              <a:t>Consensus v. Conflict Model of Criminal Law</a:t>
            </a:r>
            <a:r>
              <a:rPr lang="en-US" sz="2800" b="1" smtClean="0"/>
              <a:t> </a:t>
            </a:r>
          </a:p>
          <a:p>
            <a:pPr marL="990600" lvl="1" indent="-533400" eaLnBrk="1" hangingPunct="1">
              <a:lnSpc>
                <a:spcPct val="90000"/>
              </a:lnSpc>
              <a:defRPr/>
            </a:pPr>
            <a:r>
              <a:rPr lang="en-US" sz="2400" b="1" smtClean="0"/>
              <a:t>Consensus (e.g., homicide): most people </a:t>
            </a:r>
            <a:r>
              <a:rPr lang="en-US" sz="2400" b="1" u="sng" smtClean="0"/>
              <a:t>agree</a:t>
            </a:r>
            <a:r>
              <a:rPr lang="en-US" sz="2400" b="1" smtClean="0"/>
              <a:t> by and large on what is right or wrong. </a:t>
            </a:r>
          </a:p>
          <a:p>
            <a:pPr marL="990600" lvl="1" indent="-533400" eaLnBrk="1" hangingPunct="1">
              <a:lnSpc>
                <a:spcPct val="90000"/>
              </a:lnSpc>
              <a:defRPr/>
            </a:pPr>
            <a:r>
              <a:rPr lang="en-US" sz="2400" b="1" smtClean="0"/>
              <a:t>Conflict (e.g., drug abuse): people with political and economic power make laws that protect their </a:t>
            </a:r>
            <a:r>
              <a:rPr lang="en-US" sz="2400" b="1" u="sng" smtClean="0"/>
              <a:t>own interests</a:t>
            </a:r>
            <a:r>
              <a:rPr lang="en-US" sz="2400" b="1" smtClean="0"/>
              <a:t>.</a:t>
            </a:r>
          </a:p>
          <a:p>
            <a:pPr marL="609600" indent="-609600" eaLnBrk="1" hangingPunct="1">
              <a:lnSpc>
                <a:spcPct val="90000"/>
              </a:lnSpc>
              <a:defRPr/>
            </a:pPr>
            <a:r>
              <a:rPr lang="en-US" sz="2800" b="1" smtClean="0"/>
              <a:t>State laws vary widely in terms of definitions and penalties.</a:t>
            </a:r>
            <a:r>
              <a:rPr lang="en-US" sz="2800" smtClean="0"/>
              <a:t> </a:t>
            </a:r>
            <a:endParaRPr lang="en-US" sz="2800" u="sng" smtClean="0"/>
          </a:p>
        </p:txBody>
      </p:sp>
      <p:sp>
        <p:nvSpPr>
          <p:cNvPr id="6148" name="Rectangle 4"/>
          <p:cNvSpPr>
            <a:spLocks noChangeArrowheads="1"/>
          </p:cNvSpPr>
          <p:nvPr/>
        </p:nvSpPr>
        <p:spPr bwMode="auto">
          <a:xfrm>
            <a:off x="304800" y="3124200"/>
            <a:ext cx="8610600" cy="2514600"/>
          </a:xfrm>
          <a:prstGeom prst="rect">
            <a:avLst/>
          </a:prstGeom>
          <a:noFill/>
          <a:ln w="19050">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en-US" sz="4000" smtClean="0"/>
              <a:t>The “Social Construction” of Violence</a:t>
            </a:r>
          </a:p>
        </p:txBody>
      </p:sp>
      <p:sp>
        <p:nvSpPr>
          <p:cNvPr id="5123" name="Rectangle 3"/>
          <p:cNvSpPr>
            <a:spLocks noGrp="1" noChangeArrowheads="1"/>
          </p:cNvSpPr>
          <p:nvPr>
            <p:ph type="body" idx="1"/>
          </p:nvPr>
        </p:nvSpPr>
        <p:spPr>
          <a:xfrm>
            <a:off x="457200" y="1600200"/>
            <a:ext cx="8229600" cy="4800600"/>
          </a:xfrm>
        </p:spPr>
        <p:txBody>
          <a:bodyPr/>
          <a:lstStyle/>
          <a:p>
            <a:pPr eaLnBrk="1" hangingPunct="1">
              <a:defRPr/>
            </a:pPr>
            <a:r>
              <a:rPr lang="en-US" u="sng" smtClean="0"/>
              <a:t>Violence is “</a:t>
            </a:r>
            <a:r>
              <a:rPr lang="en-US" b="1" u="sng" smtClean="0"/>
              <a:t>socially constructed</a:t>
            </a:r>
            <a:r>
              <a:rPr lang="en-US" u="sng" smtClean="0"/>
              <a:t>”</a:t>
            </a:r>
            <a:r>
              <a:rPr lang="en-US" smtClean="0"/>
              <a:t>: certain problems are </a:t>
            </a:r>
            <a:r>
              <a:rPr lang="en-US" i="1" smtClean="0"/>
              <a:t>perceived</a:t>
            </a:r>
            <a:r>
              <a:rPr lang="en-US" smtClean="0"/>
              <a:t>, and decisions are made to focus </a:t>
            </a:r>
            <a:r>
              <a:rPr lang="en-US" i="1" smtClean="0"/>
              <a:t>attention and resources</a:t>
            </a:r>
            <a:r>
              <a:rPr lang="en-US" smtClean="0"/>
              <a:t> on a particular problem.</a:t>
            </a:r>
          </a:p>
          <a:p>
            <a:pPr eaLnBrk="1" hangingPunct="1">
              <a:defRPr/>
            </a:pPr>
            <a:r>
              <a:rPr lang="en-US" smtClean="0"/>
              <a:t>A “problem” is identified as a result of </a:t>
            </a:r>
            <a:r>
              <a:rPr lang="en-US" b="1" u="sng" smtClean="0"/>
              <a:t>social interaction</a:t>
            </a:r>
            <a:r>
              <a:rPr lang="en-US" b="1" smtClean="0"/>
              <a:t>:</a:t>
            </a:r>
            <a:r>
              <a:rPr lang="en-US" smtClean="0"/>
              <a:t> 1) perception, 2) advocacy, and 3) action.</a:t>
            </a:r>
          </a:p>
          <a:p>
            <a:pPr eaLnBrk="1" hangingPunct="1">
              <a:defRPr/>
            </a:pPr>
            <a:r>
              <a:rPr lang="en-US" smtClean="0"/>
              <a:t>Problems are often exaggerated or distorted.</a:t>
            </a:r>
          </a:p>
          <a:p>
            <a:pPr eaLnBrk="1" hangingPunct="1">
              <a:defRPr/>
            </a:pPr>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en-US" b="0" smtClean="0"/>
              <a:t>Perspectives on Criminal Violence</a:t>
            </a:r>
          </a:p>
        </p:txBody>
      </p:sp>
      <p:sp>
        <p:nvSpPr>
          <p:cNvPr id="6147" name="Rectangle 3"/>
          <p:cNvSpPr>
            <a:spLocks noGrp="1" noChangeArrowheads="1"/>
          </p:cNvSpPr>
          <p:nvPr>
            <p:ph type="body" idx="1"/>
          </p:nvPr>
        </p:nvSpPr>
        <p:spPr>
          <a:xfrm>
            <a:off x="457200" y="1600200"/>
            <a:ext cx="8458200" cy="4953000"/>
          </a:xfrm>
        </p:spPr>
        <p:txBody>
          <a:bodyPr/>
          <a:lstStyle/>
          <a:p>
            <a:pPr marL="533400" indent="-533400" eaLnBrk="1" hangingPunct="1">
              <a:buFontTx/>
              <a:buAutoNum type="arabicPeriod"/>
              <a:defRPr/>
            </a:pPr>
            <a:r>
              <a:rPr lang="en-US" sz="3000" b="1" u="sng" smtClean="0"/>
              <a:t>Criminology</a:t>
            </a:r>
            <a:r>
              <a:rPr lang="en-US" sz="3000" b="1" smtClean="0"/>
              <a:t>: seeks to explain criminal or delinquent behavior, and the effects of lawbreaking on social behavior more generally (e.g., deterrence).</a:t>
            </a:r>
          </a:p>
          <a:p>
            <a:pPr marL="533400" indent="-533400" eaLnBrk="1" hangingPunct="1">
              <a:buFontTx/>
              <a:buAutoNum type="arabicPeriod"/>
              <a:defRPr/>
            </a:pPr>
            <a:r>
              <a:rPr lang="en-US" sz="3000" b="1" u="sng" smtClean="0"/>
              <a:t>Criminal Justice</a:t>
            </a:r>
            <a:r>
              <a:rPr lang="en-US" sz="3000" b="1" smtClean="0"/>
              <a:t>: focuses on the processes and decisions within criminal justice agencies.</a:t>
            </a:r>
          </a:p>
          <a:p>
            <a:pPr marL="533400" indent="-533400" eaLnBrk="1" hangingPunct="1">
              <a:buFontTx/>
              <a:buAutoNum type="arabicPeriod"/>
              <a:defRPr/>
            </a:pPr>
            <a:r>
              <a:rPr lang="en-US" sz="3000" b="1" u="sng" smtClean="0"/>
              <a:t>Public Health</a:t>
            </a:r>
            <a:r>
              <a:rPr lang="en-US" sz="3000" b="1" smtClean="0"/>
              <a:t>: focus is on reducing the probability (risk) of harm. Emphasis is on prevention (reducing risk factors) rather than reaction.</a:t>
            </a:r>
            <a:r>
              <a:rPr lang="en-US" sz="3000"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7813"/>
            <a:ext cx="8229600" cy="715962"/>
          </a:xfrm>
        </p:spPr>
        <p:txBody>
          <a:bodyPr/>
          <a:lstStyle/>
          <a:p>
            <a:pPr eaLnBrk="1" hangingPunct="1">
              <a:defRPr/>
            </a:pPr>
            <a:r>
              <a:rPr lang="en-US" sz="2800" b="0" smtClean="0"/>
              <a:t>Distinctions Between CJ and Public Health</a:t>
            </a:r>
          </a:p>
        </p:txBody>
      </p:sp>
      <p:graphicFrame>
        <p:nvGraphicFramePr>
          <p:cNvPr id="1026" name="Object 3"/>
          <p:cNvGraphicFramePr>
            <a:graphicFrameLocks noChangeAspect="1"/>
          </p:cNvGraphicFramePr>
          <p:nvPr>
            <p:ph idx="1"/>
          </p:nvPr>
        </p:nvGraphicFramePr>
        <p:xfrm>
          <a:off x="477838" y="1214438"/>
          <a:ext cx="8129587" cy="5522912"/>
        </p:xfrm>
        <a:graphic>
          <a:graphicData uri="http://schemas.openxmlformats.org/presentationml/2006/ole">
            <p:oleObj spid="_x0000_s1026" name="Document" r:id="rId4" imgW="9300531" imgH="6318501" progId="Word.Document.8">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en-US" b="0" i="1" smtClean="0"/>
              <a:t>How is Criminal Violence Studied?</a:t>
            </a:r>
          </a:p>
        </p:txBody>
      </p:sp>
      <p:sp>
        <p:nvSpPr>
          <p:cNvPr id="9219" name="Rectangle 3"/>
          <p:cNvSpPr>
            <a:spLocks noGrp="1" noChangeArrowheads="1"/>
          </p:cNvSpPr>
          <p:nvPr>
            <p:ph type="body" idx="1"/>
          </p:nvPr>
        </p:nvSpPr>
        <p:spPr/>
        <p:txBody>
          <a:bodyPr/>
          <a:lstStyle/>
          <a:p>
            <a:pPr eaLnBrk="1" hangingPunct="1">
              <a:buFont typeface="Wingdings" pitchFamily="2" charset="2"/>
              <a:buNone/>
              <a:defRPr/>
            </a:pPr>
            <a:r>
              <a:rPr lang="en-US" b="1" smtClean="0"/>
              <a:t>Methods used to study violence:</a:t>
            </a:r>
          </a:p>
          <a:p>
            <a:pPr eaLnBrk="1" hangingPunct="1">
              <a:defRPr/>
            </a:pPr>
            <a:r>
              <a:rPr lang="en-US" b="1" smtClean="0"/>
              <a:t>NCVS:</a:t>
            </a:r>
            <a:r>
              <a:rPr lang="en-US" smtClean="0"/>
              <a:t> example of a victimization </a:t>
            </a:r>
            <a:r>
              <a:rPr lang="en-US" i="1" smtClean="0"/>
              <a:t>survey</a:t>
            </a:r>
            <a:r>
              <a:rPr lang="en-US" smtClean="0"/>
              <a:t> used to study violence</a:t>
            </a:r>
            <a:endParaRPr lang="en-US" b="1" smtClean="0"/>
          </a:p>
          <a:p>
            <a:pPr eaLnBrk="1" hangingPunct="1">
              <a:defRPr/>
            </a:pPr>
            <a:r>
              <a:rPr lang="en-US" b="1" smtClean="0"/>
              <a:t>Official statistics</a:t>
            </a:r>
            <a:r>
              <a:rPr lang="en-US" smtClean="0"/>
              <a:t> (e.g., crimes reported to police; arrests; school &amp; hospital records)</a:t>
            </a:r>
            <a:endParaRPr lang="en-US" b="1" smtClean="0"/>
          </a:p>
          <a:p>
            <a:pPr eaLnBrk="1" hangingPunct="1">
              <a:defRPr/>
            </a:pPr>
            <a:r>
              <a:rPr lang="en-US" b="1" smtClean="0"/>
              <a:t>Interviews</a:t>
            </a:r>
            <a:r>
              <a:rPr lang="en-US" smtClean="0"/>
              <a:t> (w/offenders and victims)</a:t>
            </a:r>
            <a:endParaRPr lang="en-US" b="1" smtClean="0"/>
          </a:p>
          <a:p>
            <a:pPr eaLnBrk="1" hangingPunct="1">
              <a:defRPr/>
            </a:pPr>
            <a:r>
              <a:rPr lang="en-US" b="1" smtClean="0"/>
              <a:t>Participant Observation</a:t>
            </a:r>
            <a:r>
              <a:rPr lang="en-US" smtClean="0"/>
              <a:t> (e.g., gang studies)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b="0" dirty="0" smtClean="0"/>
              <a:t>Challenges of Violence Research</a:t>
            </a:r>
          </a:p>
        </p:txBody>
      </p:sp>
      <p:sp>
        <p:nvSpPr>
          <p:cNvPr id="10243" name="Rectangle 3"/>
          <p:cNvSpPr>
            <a:spLocks noGrp="1" noChangeArrowheads="1"/>
          </p:cNvSpPr>
          <p:nvPr>
            <p:ph type="body" idx="1"/>
          </p:nvPr>
        </p:nvSpPr>
        <p:spPr>
          <a:xfrm>
            <a:off x="457200" y="1600200"/>
            <a:ext cx="8229600" cy="4876800"/>
          </a:xfrm>
        </p:spPr>
        <p:txBody>
          <a:bodyPr/>
          <a:lstStyle/>
          <a:p>
            <a:pPr eaLnBrk="1" hangingPunct="1">
              <a:defRPr/>
            </a:pPr>
            <a:r>
              <a:rPr lang="en-US" sz="2800" b="1" i="1" u="sng" dirty="0" smtClean="0"/>
              <a:t>Legal </a:t>
            </a:r>
            <a:r>
              <a:rPr lang="en-US" sz="2800" b="1" u="sng" dirty="0" smtClean="0"/>
              <a:t>categories</a:t>
            </a:r>
            <a:r>
              <a:rPr lang="en-US" sz="2800" b="1" dirty="0" smtClean="0"/>
              <a:t> are not necessarily the best or most useful for </a:t>
            </a:r>
            <a:r>
              <a:rPr lang="en-US" sz="2800" b="1" i="1" dirty="0" smtClean="0"/>
              <a:t>scientific</a:t>
            </a:r>
            <a:r>
              <a:rPr lang="en-US" sz="2800" b="1" dirty="0" smtClean="0"/>
              <a:t> study.</a:t>
            </a:r>
          </a:p>
          <a:p>
            <a:pPr eaLnBrk="1" hangingPunct="1">
              <a:defRPr/>
            </a:pPr>
            <a:r>
              <a:rPr lang="en-US" sz="2800" b="1" dirty="0" smtClean="0"/>
              <a:t>Violence is </a:t>
            </a:r>
            <a:r>
              <a:rPr lang="en-US" sz="2800" b="1" i="1" u="sng" dirty="0" smtClean="0"/>
              <a:t>statistically rare</a:t>
            </a:r>
            <a:r>
              <a:rPr lang="en-US" sz="2800" b="1" i="1" dirty="0" smtClean="0"/>
              <a:t> (e.g., Louisiana 527 murders in 2008,  a rate of 11.9 per 100,000)</a:t>
            </a:r>
            <a:endParaRPr lang="en-US" sz="2800" b="1" dirty="0" smtClean="0"/>
          </a:p>
          <a:p>
            <a:pPr eaLnBrk="1" hangingPunct="1">
              <a:defRPr/>
            </a:pPr>
            <a:r>
              <a:rPr lang="en-US" sz="2800" b="1" dirty="0" smtClean="0"/>
              <a:t>It is </a:t>
            </a:r>
            <a:r>
              <a:rPr lang="en-US" sz="2800" b="1" i="1" u="sng" dirty="0" smtClean="0"/>
              <a:t>not easy to observe</a:t>
            </a:r>
            <a:r>
              <a:rPr lang="en-US" sz="2800" b="1" dirty="0" smtClean="0"/>
              <a:t> (e.g., family violence) </a:t>
            </a:r>
          </a:p>
          <a:p>
            <a:pPr eaLnBrk="1" hangingPunct="1">
              <a:defRPr/>
            </a:pPr>
            <a:r>
              <a:rPr lang="en-US" sz="2800" b="1" dirty="0" smtClean="0"/>
              <a:t>It is </a:t>
            </a:r>
            <a:r>
              <a:rPr lang="en-US" sz="2800" b="1" i="1" u="sng" dirty="0" smtClean="0"/>
              <a:t>difficult to measure</a:t>
            </a:r>
            <a:r>
              <a:rPr lang="en-US" sz="2800" b="1" dirty="0" smtClean="0"/>
              <a:t>: many data come from secondary sources (e.g.,  police statistics).  </a:t>
            </a:r>
          </a:p>
          <a:p>
            <a:pPr eaLnBrk="1" hangingPunct="1">
              <a:defRPr/>
            </a:pPr>
            <a:r>
              <a:rPr lang="en-US" sz="2800" b="1" dirty="0" smtClean="0"/>
              <a:t>Many crimes go </a:t>
            </a:r>
            <a:r>
              <a:rPr lang="en-US" sz="2800" b="1" u="sng" dirty="0" smtClean="0"/>
              <a:t>unreported</a:t>
            </a:r>
            <a:r>
              <a:rPr lang="en-US" sz="2800" b="1" dirty="0" smtClean="0"/>
              <a:t>, and even if reported crimes do not always result in an arrest (e.g., even homicide has “clearance rate” of only 63%).</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7813"/>
            <a:ext cx="8229600" cy="865187"/>
          </a:xfrm>
        </p:spPr>
        <p:txBody>
          <a:bodyPr/>
          <a:lstStyle/>
          <a:p>
            <a:pPr eaLnBrk="1" hangingPunct="1">
              <a:defRPr/>
            </a:pPr>
            <a:r>
              <a:rPr lang="en-US" sz="4000" b="0" smtClean="0"/>
              <a:t>A Tripartite Approach: Patterns, Causes, and Interventions</a:t>
            </a:r>
            <a:endParaRPr lang="en-US" sz="4000" smtClean="0"/>
          </a:p>
        </p:txBody>
      </p:sp>
      <p:sp>
        <p:nvSpPr>
          <p:cNvPr id="12291" name="Rectangle 3"/>
          <p:cNvSpPr>
            <a:spLocks noGrp="1" noChangeArrowheads="1"/>
          </p:cNvSpPr>
          <p:nvPr>
            <p:ph type="body" idx="1"/>
          </p:nvPr>
        </p:nvSpPr>
        <p:spPr>
          <a:xfrm>
            <a:off x="381000" y="1219200"/>
            <a:ext cx="8458200" cy="5257800"/>
          </a:xfrm>
        </p:spPr>
        <p:txBody>
          <a:bodyPr/>
          <a:lstStyle/>
          <a:p>
            <a:pPr eaLnBrk="1" hangingPunct="1">
              <a:lnSpc>
                <a:spcPct val="80000"/>
              </a:lnSpc>
              <a:buFont typeface="Wingdings" pitchFamily="2" charset="2"/>
              <a:buNone/>
              <a:defRPr/>
            </a:pPr>
            <a:r>
              <a:rPr lang="en-US" sz="1600" b="1" smtClean="0"/>
              <a:t> </a:t>
            </a:r>
          </a:p>
          <a:p>
            <a:pPr eaLnBrk="1" hangingPunct="1">
              <a:lnSpc>
                <a:spcPct val="80000"/>
              </a:lnSpc>
              <a:buFont typeface="Wingdings" pitchFamily="2" charset="2"/>
              <a:buNone/>
              <a:defRPr/>
            </a:pPr>
            <a:r>
              <a:rPr lang="en-US" sz="2000" b="1" u="sng" smtClean="0"/>
              <a:t>Patterns</a:t>
            </a:r>
            <a:r>
              <a:rPr lang="en-US" sz="2000" b="1" smtClean="0"/>
              <a:t>: Who is involved? Where? How much, how often? Trends over time? What data are available, and what do they tell us?</a:t>
            </a:r>
          </a:p>
          <a:p>
            <a:pPr eaLnBrk="1" hangingPunct="1">
              <a:lnSpc>
                <a:spcPct val="80000"/>
              </a:lnSpc>
              <a:buFont typeface="Wingdings" pitchFamily="2" charset="2"/>
              <a:buNone/>
              <a:defRPr/>
            </a:pPr>
            <a:endParaRPr lang="en-US" sz="2000" b="1" smtClean="0"/>
          </a:p>
          <a:p>
            <a:pPr eaLnBrk="1" hangingPunct="1">
              <a:lnSpc>
                <a:spcPct val="80000"/>
              </a:lnSpc>
              <a:buFont typeface="Wingdings" pitchFamily="2" charset="2"/>
              <a:buNone/>
              <a:defRPr/>
            </a:pPr>
            <a:r>
              <a:rPr lang="en-US" sz="2000" b="1" u="sng" smtClean="0"/>
              <a:t>Causes</a:t>
            </a:r>
            <a:r>
              <a:rPr lang="en-US" sz="2000" b="1" smtClean="0"/>
              <a:t>: attempts to explain violence based on observed patterns</a:t>
            </a:r>
          </a:p>
          <a:p>
            <a:pPr lvl="1" eaLnBrk="1" hangingPunct="1">
              <a:lnSpc>
                <a:spcPct val="80000"/>
              </a:lnSpc>
              <a:defRPr/>
            </a:pPr>
            <a:r>
              <a:rPr lang="en-US" sz="2000" b="1" smtClean="0"/>
              <a:t>Individual (e.g., personality traits)</a:t>
            </a:r>
          </a:p>
          <a:p>
            <a:pPr lvl="1" eaLnBrk="1" hangingPunct="1">
              <a:lnSpc>
                <a:spcPct val="80000"/>
              </a:lnSpc>
              <a:defRPr/>
            </a:pPr>
            <a:r>
              <a:rPr lang="en-US" sz="2000" b="1" smtClean="0"/>
              <a:t>Group (e.g., roles and relationships in a family, a gang)</a:t>
            </a:r>
          </a:p>
          <a:p>
            <a:pPr lvl="1" eaLnBrk="1" hangingPunct="1">
              <a:lnSpc>
                <a:spcPct val="80000"/>
              </a:lnSpc>
              <a:defRPr/>
            </a:pPr>
            <a:r>
              <a:rPr lang="en-US" sz="2000" b="1" smtClean="0"/>
              <a:t>Organizational (e.g., use of discretion by officials in police, courts, corrections)</a:t>
            </a:r>
          </a:p>
          <a:p>
            <a:pPr lvl="1" eaLnBrk="1" hangingPunct="1">
              <a:lnSpc>
                <a:spcPct val="80000"/>
              </a:lnSpc>
              <a:defRPr/>
            </a:pPr>
            <a:r>
              <a:rPr lang="en-US" sz="2000" b="1" smtClean="0"/>
              <a:t>Community (e.g., cohesiveness, behavioral dynamics)</a:t>
            </a:r>
          </a:p>
          <a:p>
            <a:pPr lvl="1" eaLnBrk="1" hangingPunct="1">
              <a:lnSpc>
                <a:spcPct val="80000"/>
              </a:lnSpc>
              <a:defRPr/>
            </a:pPr>
            <a:r>
              <a:rPr lang="en-US" sz="2000" b="1" smtClean="0"/>
              <a:t>Social structure: distribution of wealth and power in a society </a:t>
            </a:r>
          </a:p>
          <a:p>
            <a:pPr lvl="1" eaLnBrk="1" hangingPunct="1">
              <a:lnSpc>
                <a:spcPct val="80000"/>
              </a:lnSpc>
              <a:defRPr/>
            </a:pPr>
            <a:r>
              <a:rPr lang="en-US" sz="2000" b="1" smtClean="0"/>
              <a:t>Culture: shared attitudes and values regarding education, crime, sexuality, family, etc.</a:t>
            </a:r>
          </a:p>
          <a:p>
            <a:pPr lvl="1" eaLnBrk="1" hangingPunct="1">
              <a:lnSpc>
                <a:spcPct val="80000"/>
              </a:lnSpc>
              <a:defRPr/>
            </a:pPr>
            <a:endParaRPr lang="en-US" sz="2000" b="1" smtClean="0"/>
          </a:p>
          <a:p>
            <a:pPr eaLnBrk="1" hangingPunct="1">
              <a:lnSpc>
                <a:spcPct val="80000"/>
              </a:lnSpc>
              <a:buFont typeface="Wingdings" pitchFamily="2" charset="2"/>
              <a:buNone/>
              <a:defRPr/>
            </a:pPr>
            <a:r>
              <a:rPr lang="en-US" sz="2000" b="1" u="sng" smtClean="0"/>
              <a:t>Interventions</a:t>
            </a:r>
            <a:r>
              <a:rPr lang="en-US" sz="2000" b="1" smtClean="0"/>
              <a:t>: programs and policies that attempt to reduce specific types of violence. Interventions should be consistent with both observed patterns and explanations. Failure to do so increases the likelihood of failed interventions.</a:t>
            </a:r>
          </a:p>
        </p:txBody>
      </p:sp>
      <p:sp>
        <p:nvSpPr>
          <p:cNvPr id="11268" name="Rectangle 4"/>
          <p:cNvSpPr>
            <a:spLocks noChangeArrowheads="1"/>
          </p:cNvSpPr>
          <p:nvPr/>
        </p:nvSpPr>
        <p:spPr bwMode="auto">
          <a:xfrm>
            <a:off x="304800" y="1371600"/>
            <a:ext cx="8305800" cy="762000"/>
          </a:xfrm>
          <a:prstGeom prst="rect">
            <a:avLst/>
          </a:prstGeom>
          <a:noFill/>
          <a:ln w="19050">
            <a:solidFill>
              <a:schemeClr val="tx1"/>
            </a:solidFill>
            <a:miter lim="800000"/>
            <a:headEnd/>
            <a:tailEnd/>
          </a:ln>
        </p:spPr>
        <p:txBody>
          <a:bodyPr wrap="none" anchor="ctr"/>
          <a:lstStyle/>
          <a:p>
            <a:endParaRPr lang="en-US"/>
          </a:p>
        </p:txBody>
      </p:sp>
      <p:sp>
        <p:nvSpPr>
          <p:cNvPr id="11269" name="Rectangle 6"/>
          <p:cNvSpPr>
            <a:spLocks noChangeArrowheads="1"/>
          </p:cNvSpPr>
          <p:nvPr/>
        </p:nvSpPr>
        <p:spPr bwMode="auto">
          <a:xfrm>
            <a:off x="304800" y="2286000"/>
            <a:ext cx="8534400" cy="2895600"/>
          </a:xfrm>
          <a:prstGeom prst="rect">
            <a:avLst/>
          </a:prstGeom>
          <a:noFill/>
          <a:ln w="19050">
            <a:solidFill>
              <a:schemeClr val="tx1"/>
            </a:solidFill>
            <a:miter lim="800000"/>
            <a:headEnd/>
            <a:tailEnd/>
          </a:ln>
        </p:spPr>
        <p:txBody>
          <a:bodyPr wrap="none" anchor="ctr"/>
          <a:lstStyle/>
          <a:p>
            <a:endParaRPr lang="en-US"/>
          </a:p>
        </p:txBody>
      </p:sp>
      <p:sp>
        <p:nvSpPr>
          <p:cNvPr id="11270" name="Rectangle 7"/>
          <p:cNvSpPr>
            <a:spLocks noChangeArrowheads="1"/>
          </p:cNvSpPr>
          <p:nvPr/>
        </p:nvSpPr>
        <p:spPr bwMode="auto">
          <a:xfrm>
            <a:off x="304800" y="5257800"/>
            <a:ext cx="8534400" cy="1295400"/>
          </a:xfrm>
          <a:prstGeom prst="rect">
            <a:avLst/>
          </a:prstGeom>
          <a:noFill/>
          <a:ln w="19050">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aple">
  <a:themeElements>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Map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Mapl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Mapl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Mapl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Maple</Template>
  <TotalTime>121</TotalTime>
  <Words>651</Words>
  <Application>Microsoft Office PowerPoint</Application>
  <PresentationFormat>On-screen Show (4:3)</PresentationFormat>
  <Paragraphs>59</Paragraphs>
  <Slides>10</Slides>
  <Notes>10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5" baseType="lpstr">
      <vt:lpstr>Times New Roman</vt:lpstr>
      <vt:lpstr>Arial</vt:lpstr>
      <vt:lpstr>Wingdings</vt:lpstr>
      <vt:lpstr>Maple</vt:lpstr>
      <vt:lpstr>Microsoft Word Document</vt:lpstr>
      <vt:lpstr>Criminal Violence: Patterns, Causes, and  Prevention  Riedel and Welsh, Ch. 1 “Violence and Criminal Violence”</vt:lpstr>
      <vt:lpstr>Defining Violence and Criminal Violence</vt:lpstr>
      <vt:lpstr>Turning Violence into Criminal Violence</vt:lpstr>
      <vt:lpstr>The “Social Construction” of Violence</vt:lpstr>
      <vt:lpstr>Perspectives on Criminal Violence</vt:lpstr>
      <vt:lpstr>Distinctions Between CJ and Public Health</vt:lpstr>
      <vt:lpstr>How is Criminal Violence Studied?</vt:lpstr>
      <vt:lpstr>Challenges of Violence Research</vt:lpstr>
      <vt:lpstr>A Tripartite Approach: Patterns, Causes, and Interventions</vt:lpstr>
      <vt:lpstr>What Lies Ahead?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CJ330 Violence, Crime and Justice   Riedel and Welsh, Ch. 1  “Violence and Criminal Violence”</dc:title>
  <dc:creator>Wayne Welsh</dc:creator>
  <cp:lastModifiedBy>Carol</cp:lastModifiedBy>
  <cp:revision>31</cp:revision>
  <dcterms:created xsi:type="dcterms:W3CDTF">2005-09-01T02:01:42Z</dcterms:created>
  <dcterms:modified xsi:type="dcterms:W3CDTF">2011-10-29T13:13:30Z</dcterms:modified>
</cp:coreProperties>
</file>