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836" r:id="rId2"/>
  </p:sldMasterIdLst>
  <p:notesMasterIdLst>
    <p:notesMasterId r:id="rId19"/>
  </p:notesMasterIdLst>
  <p:sldIdLst>
    <p:sldId id="292" r:id="rId3"/>
    <p:sldId id="257" r:id="rId4"/>
    <p:sldId id="277" r:id="rId5"/>
    <p:sldId id="258" r:id="rId6"/>
    <p:sldId id="286" r:id="rId7"/>
    <p:sldId id="285" r:id="rId8"/>
    <p:sldId id="288" r:id="rId9"/>
    <p:sldId id="275" r:id="rId10"/>
    <p:sldId id="279" r:id="rId11"/>
    <p:sldId id="280" r:id="rId12"/>
    <p:sldId id="289" r:id="rId13"/>
    <p:sldId id="290" r:id="rId14"/>
    <p:sldId id="291" r:id="rId15"/>
    <p:sldId id="281" r:id="rId16"/>
    <p:sldId id="283" r:id="rId17"/>
    <p:sldId id="28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ssertj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00FF00"/>
    <a:srgbClr val="990000"/>
    <a:srgbClr val="DEFC2C"/>
    <a:srgbClr val="000000"/>
    <a:srgbClr val="FFB82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66" autoAdjust="0"/>
    <p:restoredTop sz="86466" autoAdjust="0"/>
  </p:normalViewPr>
  <p:slideViewPr>
    <p:cSldViewPr>
      <p:cViewPr>
        <p:scale>
          <a:sx n="50" d="100"/>
          <a:sy n="50" d="100"/>
        </p:scale>
        <p:origin x="-1722" y="-600"/>
      </p:cViewPr>
      <p:guideLst>
        <p:guide orient="horz" pos="2160"/>
        <p:guide pos="2880"/>
      </p:guideLst>
    </p:cSldViewPr>
  </p:slideViewPr>
  <p:outlineViewPr>
    <p:cViewPr>
      <p:scale>
        <a:sx n="33" d="100"/>
        <a:sy n="33" d="100"/>
      </p:scale>
      <p:origin x="0" y="11808"/>
    </p:cViewPr>
  </p:outlineViewPr>
  <p:notesTextViewPr>
    <p:cViewPr>
      <p:scale>
        <a:sx n="100" d="100"/>
        <a:sy n="100" d="100"/>
      </p:scale>
      <p:origin x="0" y="0"/>
    </p:cViewPr>
  </p:notesTextViewPr>
  <p:sorterViewPr>
    <p:cViewPr>
      <p:scale>
        <a:sx n="66" d="100"/>
        <a:sy n="66" d="100"/>
      </p:scale>
      <p:origin x="0" y="13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vl1pPr>
          </a:lstStyle>
          <a:p>
            <a:pPr>
              <a:defRPr/>
            </a:pPr>
            <a:fld id="{C533537A-A88E-4301-BB9F-0717D1B68C2E}" type="datetimeFigureOut">
              <a:rPr lang="en-US"/>
              <a:pPr>
                <a:defRPr/>
              </a:pPr>
              <a:t>10/14/2011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vl1pPr>
          </a:lstStyle>
          <a:p>
            <a:pPr>
              <a:defRPr/>
            </a:pPr>
            <a:fld id="{14AF35AF-BFFD-4472-9AD0-7D7007077EC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FE5F58-8C42-4355-8451-A540E8D96933}" type="slidenum">
              <a:rPr lang="en-US" smtClean="0">
                <a:solidFill>
                  <a:srgbClr val="000000"/>
                </a:solidFill>
              </a:rPr>
              <a:pPr/>
              <a:t>1</a:t>
            </a:fld>
            <a:endParaRPr lang="en-US"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CE61A4-771C-40CB-957F-13D8CFA25C81}"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E8ED3C-0B07-4A70-9342-380DA5158C01}"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201E86-9DDF-4BA6-B82E-BE430CB23D0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71D6E6-A894-49A0-B9F4-2F1E0A07BAA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FC8477-0F93-4A8B-A347-B3A8B5F8CF98}"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2AB573-B822-4D5C-88BA-D69E1F67AEE6}"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7AD4C1-0116-4D0C-90D9-FA65C2E92270}" type="slidenum">
              <a:rPr lang="en-US" smtClean="0"/>
              <a:pPr/>
              <a:t>16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D3364F-80C7-4142-9D04-B622AD4CEA3D}"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F12957-478E-4CBE-B1C5-47BCA36120C3}"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F8C6FB-2FD9-4DCA-B191-EFB68AA2781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2410B3-3716-4B10-97C0-8B6237EBC34D}"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3CCA95-C6B5-49EA-8F57-BC7C1BEBFD6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3A7537-84B9-4E7B-B451-706C31E79185}"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E0BE9D-B03B-4F7D-BB60-C4F5998F3D00}"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2D2384-4D0D-4AE3-BD2A-3F5FBBD890DD}"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lgn="ctr" eaLnBrk="0" hangingPunct="0">
                <a:defRPr/>
              </a:pPr>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lgn="ctr" eaLnBrk="0" hangingPunct="0">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lgn="ctr" eaLnBrk="0" hangingPunct="0">
                <a:defRPr/>
              </a:pPr>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lgn="ctr" eaLnBrk="0" hangingPunct="0">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lgn="ctr" eaLnBrk="0" hangingPunct="0">
                <a:defRPr/>
              </a:pPr>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p>
          </p:txBody>
        </p:sp>
      </p:grpSp>
      <p:sp>
        <p:nvSpPr>
          <p:cNvPr id="5738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738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B3A7AB59-F6DB-4B74-A18A-B0A57AA1A45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D02B46C8-FD91-4675-9678-7927500DEE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9E977594-21D5-4B54-875F-6180317C1C7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C528F97C-AE2E-4BA8-A62C-158A97AC69B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522195" y="6618576"/>
            <a:ext cx="8055535" cy="89622"/>
          </a:xfrm>
          <a:prstGeom prst="rect">
            <a:avLst/>
          </a:prstGeom>
          <a:noFill/>
          <a:ln w="0" cmpd="sng">
            <a:noFill/>
            <a:prstDash val="solid"/>
          </a:ln>
        </p:spPr>
        <p:txBody>
          <a:bodyPr lIns="0" tIns="0" rIns="0" bIns="0"/>
          <a:lstStyle/>
          <a:p>
            <a:r>
              <a:rPr lang="en-US"/>
              <a:t>4 Criminal Victimization, 2008 </a:t>
            </a:r>
          </a:p>
        </p:txBody>
      </p:sp>
      <p:sp>
        <p:nvSpPr>
          <p:cNvPr id="5" name="Text Placeholder 4"/>
          <p:cNvSpPr>
            <a:spLocks noGrp="1"/>
          </p:cNvSpPr>
          <p:nvPr>
            <p:ph type="body" idx="10"/>
          </p:nvPr>
        </p:nvSpPr>
        <p:spPr>
          <a:xfrm>
            <a:off x="534147" y="3530745"/>
            <a:ext cx="8098118" cy="2812040"/>
          </a:xfrm>
          <a:prstGeom prst="rect">
            <a:avLst/>
          </a:prstGeom>
          <a:noFill/>
          <a:ln w="8890" cmpd="sng">
            <a:solidFill>
              <a:srgbClr val="000000"/>
            </a:solidFill>
            <a:prstDash val="solid"/>
          </a:ln>
        </p:spPr>
        <p:txBody>
          <a:bodyPr lIns="0" tIns="0" rIns="0" bIns="0"/>
          <a:lstStyle/>
          <a:p>
            <a:r>
              <a:rPr lang="en-US"/>
              <a:t> </a:t>
            </a:r>
          </a:p>
        </p:txBody>
      </p:sp>
      <p:sp>
        <p:nvSpPr>
          <p:cNvPr id="6" name="Text Placeholder 5"/>
          <p:cNvSpPr>
            <a:spLocks noGrp="1"/>
          </p:cNvSpPr>
          <p:nvPr>
            <p:ph type="body" idx="10"/>
          </p:nvPr>
        </p:nvSpPr>
        <p:spPr>
          <a:xfrm>
            <a:off x="534148" y="510887"/>
            <a:ext cx="3930276" cy="2907290"/>
          </a:xfrm>
          <a:prstGeom prst="rect">
            <a:avLst/>
          </a:prstGeom>
          <a:noFill/>
          <a:ln w="0" cmpd="sng">
            <a:noFill/>
            <a:prstDash val="solid"/>
          </a:ln>
        </p:spPr>
        <p:txBody>
          <a:bodyPr lIns="0" tIns="0" rIns="0" bIns="0"/>
          <a:lstStyle/>
          <a:p>
            <a:r>
              <a:rPr lang="en-US"/>
              <a:t>Victims of violent crimes in 2008 were similar to those in previous years </a:t>
            </a:r>
          </a:p>
          <a:p>
            <a:r>
              <a:rPr lang="en-US"/>
              <a:t>Characteristics of victims of violent crimes measured by the NCVS in 2008 were similar to previous years. Males, blacks, and persons age 24 or younger experienced violent victimizations at higher or somewhat higher rates than females, whites, and persons age 25 or older (table 4). </a:t>
            </a:r>
          </a:p>
          <a:p>
            <a:r>
              <a:rPr lang="en-US"/>
              <a:t>Gender </a:t>
            </a:r>
          </a:p>
          <a:p>
            <a:r>
              <a:rPr lang="en-US"/>
              <a:t>Females were more likely than males to be victims of rape or sexual assault. Males experienced higher rates of victim-ization than females in all other violent crimes measured by the NCVS. </a:t>
            </a:r>
          </a:p>
          <a:p>
            <a:r>
              <a:rPr lang="en-US"/>
              <a:t>Race </a:t>
            </a:r>
          </a:p>
          <a:p>
            <a:r>
              <a:rPr lang="en-US"/>
              <a:t>With the exception of simple assault, blacks experienced higher rates than whites for every violent crime measured by the NCVS. Blacks also had higher rates than persons of other races (American Indian, Alaska Native, Asian, Native Hawaiian, and other Pacific Islander) of overall violence and simple assault, and marginally higher rates of robbery and aggravated assault. </a:t>
            </a:r>
          </a:p>
          <a:p>
            <a:r>
              <a:rPr lang="en-US"/>
              <a:t>In 2008, 1% of the U.S. population self-identified as being of more than one race. Individuals of more than one race experienced violent crime at rates 2 to 3 times higher than whites, blacks, or persons of other races. </a:t>
            </a:r>
          </a:p>
        </p:txBody>
      </p:sp>
      <p:sp>
        <p:nvSpPr>
          <p:cNvPr id="7" name="Text Placeholder 6"/>
          <p:cNvSpPr>
            <a:spLocks noGrp="1"/>
          </p:cNvSpPr>
          <p:nvPr>
            <p:ph type="body" idx="10"/>
          </p:nvPr>
        </p:nvSpPr>
        <p:spPr>
          <a:xfrm>
            <a:off x="4652683" y="510887"/>
            <a:ext cx="3930276" cy="2543608"/>
          </a:xfrm>
          <a:prstGeom prst="rect">
            <a:avLst/>
          </a:prstGeom>
          <a:noFill/>
          <a:ln w="0" cmpd="sng">
            <a:noFill/>
            <a:prstDash val="solid"/>
          </a:ln>
        </p:spPr>
        <p:txBody>
          <a:bodyPr lIns="0" tIns="0" rIns="0" bIns="0"/>
          <a:lstStyle/>
          <a:p>
            <a:r>
              <a:rPr lang="en-US"/>
              <a:t>Hispanic origin </a:t>
            </a:r>
          </a:p>
          <a:p>
            <a:r>
              <a:rPr lang="en-US"/>
              <a:t>Non-Hispanics experienced overall violent crime at a rate somewhat higher than Hispanics in 2008. A higher rate of simple assault for non-Hispanics contributed to this finding. Hispanics were more likely than non-Hispanics to be victims of robbery in 2008, a finding consistent with previous years. </a:t>
            </a:r>
          </a:p>
          <a:p>
            <a:r>
              <a:rPr lang="en-US"/>
              <a:t>Age </a:t>
            </a:r>
          </a:p>
          <a:p>
            <a:r>
              <a:rPr lang="en-US"/>
              <a:t>Victimization rates in 2008 for violent crime decreased with age. Generally, for every crime measured by the NCVS, persons age 12 to 24 had the highest rates of victimization; persons age 50 or older had the lowest rates. Juveniles age 12 to 15 experienced higher rates of simple assault than persons age 25 or older, and marginally higher rates than persons age 20 to 24. </a:t>
            </a:r>
          </a:p>
          <a:p>
            <a:r>
              <a:rPr lang="en-US"/>
              <a:t>Lower income households and larger households experienced higher property crime rates </a:t>
            </a:r>
          </a:p>
          <a:p>
            <a:r>
              <a:rPr lang="en-US"/>
              <a:t>In general, an inverse relationship between property crime rates and annual household incomes exists. Lower income households had higher rates of overall property crime, household burglary, and property theft, compared to higher income households in 2008 (table 5). </a:t>
            </a:r>
          </a:p>
        </p:txBody>
      </p:sp>
      <p:sp>
        <p:nvSpPr>
          <p:cNvPr id="8" name="Text Placeholder 7"/>
          <p:cNvSpPr>
            <a:spLocks noGrp="1"/>
          </p:cNvSpPr>
          <p:nvPr>
            <p:ph type="body" idx="10"/>
          </p:nvPr>
        </p:nvSpPr>
        <p:spPr>
          <a:xfrm>
            <a:off x="631265" y="3418176"/>
            <a:ext cx="5564841" cy="237259"/>
          </a:xfrm>
          <a:prstGeom prst="rect">
            <a:avLst/>
          </a:prstGeom>
          <a:noFill/>
          <a:ln w="0" cmpd="sng">
            <a:noFill/>
            <a:prstDash val="solid"/>
          </a:ln>
        </p:spPr>
        <p:txBody>
          <a:bodyPr lIns="0" tIns="187960" rIns="0" bIns="0"/>
          <a:lstStyle/>
          <a:p>
            <a:r>
              <a:rPr lang="en-US"/>
              <a:t>Table 4. Rates of violent crime, by gender, race, Hispanic origin, and age of victim, 2008 </a:t>
            </a:r>
          </a:p>
        </p:txBody>
      </p:sp>
      <p:sp>
        <p:nvSpPr>
          <p:cNvPr id="9" name="Text Placeholder 8"/>
          <p:cNvSpPr>
            <a:spLocks noGrp="1"/>
          </p:cNvSpPr>
          <p:nvPr>
            <p:ph type="body" idx="10"/>
          </p:nvPr>
        </p:nvSpPr>
        <p:spPr>
          <a:xfrm>
            <a:off x="3736788" y="3655435"/>
            <a:ext cx="2943412" cy="183140"/>
          </a:xfrm>
          <a:prstGeom prst="rect">
            <a:avLst/>
          </a:prstGeom>
          <a:noFill/>
          <a:ln w="0" cmpd="sng">
            <a:noFill/>
            <a:prstDash val="solid"/>
          </a:ln>
        </p:spPr>
        <p:txBody>
          <a:bodyPr lIns="0" tIns="114300" rIns="0" bIns="0"/>
          <a:lstStyle/>
          <a:p>
            <a:r>
              <a:rPr lang="en-US"/>
              <a:t>Violent victimizations per 1,000 persons age 12 or older </a:t>
            </a:r>
          </a:p>
        </p:txBody>
      </p:sp>
      <p:sp>
        <p:nvSpPr>
          <p:cNvPr id="13" name="Text Placeholder 12"/>
          <p:cNvSpPr>
            <a:spLocks noGrp="1"/>
          </p:cNvSpPr>
          <p:nvPr>
            <p:ph type="body" idx="10"/>
          </p:nvPr>
        </p:nvSpPr>
        <p:spPr>
          <a:xfrm>
            <a:off x="659654" y="5870864"/>
            <a:ext cx="6146053" cy="459798"/>
          </a:xfrm>
          <a:prstGeom prst="rect">
            <a:avLst/>
          </a:prstGeom>
          <a:noFill/>
          <a:ln w="0" cmpd="sng">
            <a:noFill/>
            <a:prstDash val="solid"/>
          </a:ln>
        </p:spPr>
        <p:txBody>
          <a:bodyPr lIns="0" tIns="0" rIns="0" bIns="0"/>
          <a:lstStyle/>
          <a:p>
            <a:r>
              <a:rPr lang="en-US"/>
              <a:t>Note: Violent crimes measured by the National Crime Victimization Survey include rape, sexual assault, robbery, and aggravated and simple assault. Because the NCVS interviews persons about their victimizations, murder and manslaughter cannot be included. </a:t>
            </a:r>
          </a:p>
          <a:p>
            <a:r>
              <a:rPr lang="en-US"/>
              <a:t>^Based upon 10 or fewer sample cases. </a:t>
            </a:r>
          </a:p>
          <a:p>
            <a:r>
              <a:rPr lang="en-US"/>
              <a:t>*Includes American Indians, Alaska Natives, Asians, Native Hawaiians, and other Pacific Islanders. </a:t>
            </a:r>
          </a:p>
        </p:txBody>
      </p:sp>
      <p:sp>
        <p:nvSpPr>
          <p:cNvPr id="14" name="Text Placeholder 13"/>
          <p:cNvSpPr>
            <a:spLocks noGrp="1"/>
          </p:cNvSpPr>
          <p:nvPr>
            <p:ph type="body" idx="10"/>
          </p:nvPr>
        </p:nvSpPr>
        <p:spPr>
          <a:xfrm>
            <a:off x="534147" y="6330662"/>
            <a:ext cx="8098118" cy="292244"/>
          </a:xfrm>
          <a:prstGeom prst="rect">
            <a:avLst/>
          </a:prstGeom>
          <a:noFill/>
          <a:ln w="0" cmpd="sng">
            <a:noFill/>
            <a:prstDash val="solid"/>
          </a:ln>
        </p:spPr>
        <p:txBody>
          <a:bodyPr lIns="0" tIns="0" rIns="0" bIns="0"/>
          <a:lstStyle/>
          <a:p>
            <a:r>
              <a:rPr lang="en-US"/>
              <a:t>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537883" y="6620741"/>
            <a:ext cx="8068235" cy="87457"/>
          </a:xfrm>
          <a:prstGeom prst="rect">
            <a:avLst/>
          </a:prstGeom>
          <a:noFill/>
          <a:ln w="0" cmpd="sng">
            <a:noFill/>
            <a:prstDash val="solid"/>
          </a:ln>
        </p:spPr>
        <p:txBody>
          <a:bodyPr lIns="0" tIns="0" rIns="0" bIns="0"/>
          <a:lstStyle/>
          <a:p>
            <a:r>
              <a:rPr lang="en-US"/>
              <a:t>Criminal Victimization, 2008 5 </a:t>
            </a:r>
          </a:p>
        </p:txBody>
      </p:sp>
      <p:sp>
        <p:nvSpPr>
          <p:cNvPr id="5" name="Text Placeholder 4"/>
          <p:cNvSpPr>
            <a:spLocks noGrp="1"/>
          </p:cNvSpPr>
          <p:nvPr>
            <p:ph type="body" idx="10"/>
          </p:nvPr>
        </p:nvSpPr>
        <p:spPr>
          <a:xfrm>
            <a:off x="537135" y="2092902"/>
            <a:ext cx="3959412" cy="1898939"/>
          </a:xfrm>
          <a:prstGeom prst="rect">
            <a:avLst/>
          </a:prstGeom>
          <a:noFill/>
          <a:ln w="8890" cmpd="sng">
            <a:solidFill>
              <a:srgbClr val="000000"/>
            </a:solidFill>
            <a:prstDash val="solid"/>
          </a:ln>
        </p:spPr>
        <p:txBody>
          <a:bodyPr lIns="0" tIns="0" rIns="0" bIns="0"/>
          <a:lstStyle/>
          <a:p>
            <a:r>
              <a:rPr lang="en-US"/>
              <a:t> </a:t>
            </a:r>
          </a:p>
        </p:txBody>
      </p:sp>
      <p:sp>
        <p:nvSpPr>
          <p:cNvPr id="6" name="Text Placeholder 5"/>
          <p:cNvSpPr>
            <a:spLocks noGrp="1"/>
          </p:cNvSpPr>
          <p:nvPr>
            <p:ph type="body" idx="10"/>
          </p:nvPr>
        </p:nvSpPr>
        <p:spPr>
          <a:xfrm>
            <a:off x="530412" y="4081463"/>
            <a:ext cx="8098118" cy="2389909"/>
          </a:xfrm>
          <a:prstGeom prst="rect">
            <a:avLst/>
          </a:prstGeom>
          <a:noFill/>
          <a:ln w="8890" cmpd="sng">
            <a:solidFill>
              <a:srgbClr val="000000"/>
            </a:solidFill>
            <a:prstDash val="solid"/>
          </a:ln>
        </p:spPr>
        <p:txBody>
          <a:bodyPr lIns="0" tIns="0" rIns="0" bIns="0"/>
          <a:lstStyle/>
          <a:p>
            <a:r>
              <a:rPr lang="en-US"/>
              <a:t> </a:t>
            </a:r>
          </a:p>
        </p:txBody>
      </p:sp>
      <p:sp>
        <p:nvSpPr>
          <p:cNvPr id="7" name="Text Placeholder 6"/>
          <p:cNvSpPr>
            <a:spLocks noGrp="1"/>
          </p:cNvSpPr>
          <p:nvPr>
            <p:ph type="body" idx="10"/>
          </p:nvPr>
        </p:nvSpPr>
        <p:spPr>
          <a:xfrm>
            <a:off x="537135" y="510886"/>
            <a:ext cx="3959412" cy="1582016"/>
          </a:xfrm>
          <a:prstGeom prst="rect">
            <a:avLst/>
          </a:prstGeom>
          <a:noFill/>
          <a:ln w="0" cmpd="sng">
            <a:noFill/>
            <a:prstDash val="solid"/>
          </a:ln>
        </p:spPr>
        <p:txBody>
          <a:bodyPr lIns="0" tIns="0" rIns="0" bIns="0"/>
          <a:lstStyle/>
          <a:p>
            <a:r>
              <a:rPr lang="en-US"/>
              <a:t>Differences between the property crime rates for house-holds in the lowest and highest income groups were smaller for theft than for burglary. Households in the lowest income group—less than $7,500 per year—experienced property crime rates that were about 1.5 times higher than the rates for households earning $75,000 or more per year; burglary rates were more than 3 times higher. There were no differ-ences between income groups in the rates of motor vehicle theft. </a:t>
            </a:r>
          </a:p>
          <a:p>
            <a:r>
              <a:rPr lang="en-US"/>
              <a:t>In general, property crime rates were directly related to household size in 2008. With three exceptions, larger households experienced higher rates of property crime per 1,000 households than smaller households. Apparent differ-ences in the rates of burglary and motor vehicle theft for </a:t>
            </a:r>
          </a:p>
        </p:txBody>
      </p:sp>
      <p:sp>
        <p:nvSpPr>
          <p:cNvPr id="8" name="Text Placeholder 7"/>
          <p:cNvSpPr>
            <a:spLocks noGrp="1"/>
          </p:cNvSpPr>
          <p:nvPr>
            <p:ph type="body" idx="10"/>
          </p:nvPr>
        </p:nvSpPr>
        <p:spPr>
          <a:xfrm>
            <a:off x="4651935" y="510886"/>
            <a:ext cx="3959412" cy="3480955"/>
          </a:xfrm>
          <a:prstGeom prst="rect">
            <a:avLst/>
          </a:prstGeom>
          <a:noFill/>
          <a:ln w="0" cmpd="sng">
            <a:noFill/>
            <a:prstDash val="solid"/>
          </a:ln>
        </p:spPr>
        <p:txBody>
          <a:bodyPr lIns="0" tIns="0" rIns="0" bIns="0"/>
          <a:lstStyle/>
          <a:p>
            <a:r>
              <a:rPr lang="en-US"/>
              <a:t>households with four or five persons and for those with six persons or more were not statistically significant. In addi-tion, no statistically significant differences were found in the rates of motor vehicle theft between single person house-holds and those with two or three persons. For every type of property crime, households with six persons or more experi-enced higher victimization rates than smaller households. </a:t>
            </a:r>
          </a:p>
          <a:p>
            <a:r>
              <a:rPr lang="en-US"/>
              <a:t>Victims knew the offenders in about 5 in 10 violent crimes against men and 7 in 10 violent crimes against women </a:t>
            </a:r>
          </a:p>
          <a:p>
            <a:r>
              <a:rPr lang="en-US"/>
              <a:t>The percentage of violent crime committed against males and females by someone they knew (i.e., nonstranger) is driven by assault (table 6). Male victims knew the offenders in half of all aggravated and simple assaults against them. Female victims knew the offenders in approximately 70% of assaults against them. Offenders known to the victims were most often identified as friends or acquaintances, account-ing for a similar percentage of violence against male (42%) and female (38%) victims. </a:t>
            </a:r>
          </a:p>
          <a:p>
            <a:r>
              <a:rPr lang="en-US"/>
              <a:t>Strangers were responsible for about a third (36%) of all vio-lent crimes measured by the NCVS in 2008 (not shown in table). The percentages of overall violence, robbery, and aggravated and simple assault committed by strangers were higher for males than for females. Robbery was the crime most likely to be committed by a stranger. Strangers committed 61% of robberies against men and 45% of rob-beries against women. </a:t>
            </a:r>
          </a:p>
          <a:p>
            <a:r>
              <a:rPr lang="en-US"/>
              <a:t>The greatest disparity between violent crimes committed against males and females in 2008 was in the percentage committed by intimate partners. The NCVS defines intimate partners as current or former spouses, boyfriends, or girl- </a:t>
            </a:r>
          </a:p>
        </p:txBody>
      </p:sp>
      <p:sp>
        <p:nvSpPr>
          <p:cNvPr id="9" name="Text Placeholder 8"/>
          <p:cNvSpPr>
            <a:spLocks noGrp="1"/>
          </p:cNvSpPr>
          <p:nvPr>
            <p:ph type="body" idx="10"/>
          </p:nvPr>
        </p:nvSpPr>
        <p:spPr>
          <a:xfrm>
            <a:off x="577477" y="2092902"/>
            <a:ext cx="3556747" cy="194830"/>
          </a:xfrm>
          <a:prstGeom prst="rect">
            <a:avLst/>
          </a:prstGeom>
          <a:noFill/>
          <a:ln w="0" cmpd="sng">
            <a:noFill/>
            <a:prstDash val="solid"/>
          </a:ln>
        </p:spPr>
        <p:txBody>
          <a:bodyPr lIns="0" tIns="0" rIns="0" bIns="0"/>
          <a:lstStyle/>
          <a:p>
            <a:r>
              <a:rPr lang="en-US"/>
              <a:t>Table 5. Property crime rates, by household income and household size, 2008 </a:t>
            </a:r>
          </a:p>
        </p:txBody>
      </p:sp>
      <p:sp>
        <p:nvSpPr>
          <p:cNvPr id="10" name="Text Placeholder 9"/>
          <p:cNvSpPr>
            <a:spLocks noGrp="1"/>
          </p:cNvSpPr>
          <p:nvPr>
            <p:ph type="body" idx="10"/>
          </p:nvPr>
        </p:nvSpPr>
        <p:spPr>
          <a:xfrm>
            <a:off x="2506383" y="2287732"/>
            <a:ext cx="1850465" cy="156297"/>
          </a:xfrm>
          <a:prstGeom prst="rect">
            <a:avLst/>
          </a:prstGeom>
          <a:noFill/>
          <a:ln w="0" cmpd="sng">
            <a:noFill/>
            <a:prstDash val="solid"/>
          </a:ln>
        </p:spPr>
        <p:txBody>
          <a:bodyPr lIns="0" tIns="91440" rIns="0" bIns="0"/>
          <a:lstStyle/>
          <a:p>
            <a:r>
              <a:rPr lang="en-US"/>
              <a:t>Victimization per 1,000 households </a:t>
            </a:r>
          </a:p>
        </p:txBody>
      </p:sp>
      <p:sp>
        <p:nvSpPr>
          <p:cNvPr id="14" name="Text Placeholder 13"/>
          <p:cNvSpPr>
            <a:spLocks noGrp="1"/>
          </p:cNvSpPr>
          <p:nvPr>
            <p:ph type="body" idx="10"/>
          </p:nvPr>
        </p:nvSpPr>
        <p:spPr>
          <a:xfrm>
            <a:off x="577476" y="3991841"/>
            <a:ext cx="4851400" cy="207818"/>
          </a:xfrm>
          <a:prstGeom prst="rect">
            <a:avLst/>
          </a:prstGeom>
          <a:noFill/>
          <a:ln w="0" cmpd="sng">
            <a:noFill/>
            <a:prstDash val="solid"/>
          </a:ln>
        </p:spPr>
        <p:txBody>
          <a:bodyPr lIns="0" tIns="131445" rIns="0" bIns="0"/>
          <a:lstStyle/>
          <a:p>
            <a:r>
              <a:rPr lang="en-US"/>
              <a:t>Table 6. Relationship between victim and offender, by gender of victim, 2008 </a:t>
            </a:r>
          </a:p>
        </p:txBody>
      </p:sp>
      <p:sp>
        <p:nvSpPr>
          <p:cNvPr id="18" name="Text Placeholder 17"/>
          <p:cNvSpPr>
            <a:spLocks noGrp="1"/>
          </p:cNvSpPr>
          <p:nvPr>
            <p:ph type="body" idx="10"/>
          </p:nvPr>
        </p:nvSpPr>
        <p:spPr>
          <a:xfrm>
            <a:off x="605865" y="6147522"/>
            <a:ext cx="3384924" cy="311727"/>
          </a:xfrm>
          <a:prstGeom prst="rect">
            <a:avLst/>
          </a:prstGeom>
          <a:noFill/>
          <a:ln w="0" cmpd="sng">
            <a:noFill/>
            <a:prstDash val="solid"/>
          </a:ln>
        </p:spPr>
        <p:txBody>
          <a:bodyPr lIns="0" tIns="0" rIns="0" bIns="0"/>
          <a:lstStyle/>
          <a:p>
            <a:r>
              <a:rPr lang="en-US"/>
              <a:t>Note: Percentages may not total to 100% because of rounding. 'Based on 10 or fewer sample cases. </a:t>
            </a:r>
          </a:p>
          <a:p>
            <a:r>
              <a:rPr lang="en-US"/>
              <a:t>*Defined as current or former spouses, boyfriends, or girlfriends. </a:t>
            </a:r>
          </a:p>
        </p:txBody>
      </p:sp>
      <p:sp>
        <p:nvSpPr>
          <p:cNvPr id="19" name="Text Placeholder 18"/>
          <p:cNvSpPr>
            <a:spLocks noGrp="1"/>
          </p:cNvSpPr>
          <p:nvPr>
            <p:ph type="body" idx="10"/>
          </p:nvPr>
        </p:nvSpPr>
        <p:spPr>
          <a:xfrm>
            <a:off x="530412" y="6459249"/>
            <a:ext cx="8098118" cy="165822"/>
          </a:xfrm>
          <a:prstGeom prst="rect">
            <a:avLst/>
          </a:prstGeom>
          <a:noFill/>
          <a:ln w="0" cmpd="sng">
            <a:noFill/>
            <a:prstDash val="solid"/>
          </a:ln>
        </p:spPr>
        <p:txBody>
          <a:bodyPr lIns="0" tIns="0" rIns="0" bIns="0"/>
          <a:lstStyle/>
          <a:p>
            <a:r>
              <a:rPr lang="en-US"/>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solidFill>
                  <a:srgbClr val="FFFFFF"/>
                </a:solidFill>
                <a:latin typeface="Tahoma"/>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lgn="ctr" eaLnBrk="0" hangingPunct="0">
                <a:defRPr/>
              </a:pPr>
              <a:endParaRPr lang="en-US">
                <a:solidFill>
                  <a:srgbClr val="FFFFFF"/>
                </a:solidFill>
                <a:latin typeface="Tahoma"/>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solidFill>
                  <a:srgbClr val="FFFFFF"/>
                </a:solidFill>
                <a:latin typeface="Tahoma"/>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lgn="ctr" eaLnBrk="0" hangingPunct="0">
                <a:defRPr/>
              </a:pPr>
              <a:endParaRPr lang="en-US">
                <a:solidFill>
                  <a:srgbClr val="FFFFFF"/>
                </a:solidFill>
                <a:latin typeface="Tahoma"/>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solidFill>
                  <a:srgbClr val="FFFFFF"/>
                </a:solidFill>
                <a:latin typeface="Tahoma"/>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solidFill>
                  <a:srgbClr val="FFFFFF"/>
                </a:solidFill>
                <a:latin typeface="Tahoma"/>
              </a:endParaRPr>
            </a:p>
          </p:txBody>
        </p:sp>
      </p:grpSp>
      <p:sp>
        <p:nvSpPr>
          <p:cNvPr id="5738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738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40" name="Rectangle 38"/>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atin typeface="Tahoma" pitchFamily="34" charset="0"/>
              </a:defRPr>
            </a:lvl1pPr>
          </a:lstStyle>
          <a:p>
            <a:pPr>
              <a:defRPr/>
            </a:pPr>
            <a:fld id="{E28C1C57-C1B2-481C-87BE-83CBE3133B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5" name="Rectangle 40"/>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6" name="Rectangle 41"/>
          <p:cNvSpPr>
            <a:spLocks noGrp="1" noChangeArrowheads="1"/>
          </p:cNvSpPr>
          <p:nvPr>
            <p:ph type="sldNum" sz="quarter" idx="12"/>
          </p:nvPr>
        </p:nvSpPr>
        <p:spPr/>
        <p:txBody>
          <a:bodyPr/>
          <a:lstStyle>
            <a:lvl1pPr>
              <a:defRPr>
                <a:latin typeface="Tahoma" pitchFamily="34" charset="0"/>
              </a:defRPr>
            </a:lvl1pPr>
          </a:lstStyle>
          <a:p>
            <a:pPr>
              <a:defRPr/>
            </a:pPr>
            <a:fld id="{5D6F8837-B0F8-4C4F-9279-38EEF17F804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5" name="Rectangle 40"/>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6" name="Rectangle 41"/>
          <p:cNvSpPr>
            <a:spLocks noGrp="1" noChangeArrowheads="1"/>
          </p:cNvSpPr>
          <p:nvPr>
            <p:ph type="sldNum" sz="quarter" idx="12"/>
          </p:nvPr>
        </p:nvSpPr>
        <p:spPr/>
        <p:txBody>
          <a:bodyPr/>
          <a:lstStyle>
            <a:lvl1pPr>
              <a:defRPr>
                <a:latin typeface="Tahoma" pitchFamily="34" charset="0"/>
              </a:defRPr>
            </a:lvl1pPr>
          </a:lstStyle>
          <a:p>
            <a:pPr>
              <a:defRPr/>
            </a:pPr>
            <a:fld id="{6A36E4D2-F1D5-43FA-9143-631DB3C646E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6" name="Rectangle 40"/>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7" name="Rectangle 41"/>
          <p:cNvSpPr>
            <a:spLocks noGrp="1" noChangeArrowheads="1"/>
          </p:cNvSpPr>
          <p:nvPr>
            <p:ph type="sldNum" sz="quarter" idx="12"/>
          </p:nvPr>
        </p:nvSpPr>
        <p:spPr/>
        <p:txBody>
          <a:bodyPr/>
          <a:lstStyle>
            <a:lvl1pPr>
              <a:defRPr>
                <a:latin typeface="Tahoma" pitchFamily="34" charset="0"/>
              </a:defRPr>
            </a:lvl1pPr>
          </a:lstStyle>
          <a:p>
            <a:pPr>
              <a:defRPr/>
            </a:pPr>
            <a:fld id="{09E43E2E-C6FE-4D11-88AF-766254458FD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8" name="Rectangle 40"/>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9" name="Rectangle 41"/>
          <p:cNvSpPr>
            <a:spLocks noGrp="1" noChangeArrowheads="1"/>
          </p:cNvSpPr>
          <p:nvPr>
            <p:ph type="sldNum" sz="quarter" idx="12"/>
          </p:nvPr>
        </p:nvSpPr>
        <p:spPr/>
        <p:txBody>
          <a:bodyPr/>
          <a:lstStyle>
            <a:lvl1pPr>
              <a:defRPr>
                <a:latin typeface="Tahoma" pitchFamily="34" charset="0"/>
              </a:defRPr>
            </a:lvl1pPr>
          </a:lstStyle>
          <a:p>
            <a:pPr>
              <a:defRPr/>
            </a:pPr>
            <a:fld id="{062F7C3B-4D54-4BE3-82DC-62720BEC52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8FD0957C-2467-43CC-B623-72727535BF7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4" name="Rectangle 40"/>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5" name="Rectangle 41"/>
          <p:cNvSpPr>
            <a:spLocks noGrp="1" noChangeArrowheads="1"/>
          </p:cNvSpPr>
          <p:nvPr>
            <p:ph type="sldNum" sz="quarter" idx="12"/>
          </p:nvPr>
        </p:nvSpPr>
        <p:spPr/>
        <p:txBody>
          <a:bodyPr/>
          <a:lstStyle>
            <a:lvl1pPr>
              <a:defRPr>
                <a:latin typeface="Tahoma" pitchFamily="34" charset="0"/>
              </a:defRPr>
            </a:lvl1pPr>
          </a:lstStyle>
          <a:p>
            <a:pPr>
              <a:defRPr/>
            </a:pPr>
            <a:fld id="{622D728C-4E52-472D-9A54-A680E7F8C68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3" name="Rectangle 40"/>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4" name="Rectangle 41"/>
          <p:cNvSpPr>
            <a:spLocks noGrp="1" noChangeArrowheads="1"/>
          </p:cNvSpPr>
          <p:nvPr>
            <p:ph type="sldNum" sz="quarter" idx="12"/>
          </p:nvPr>
        </p:nvSpPr>
        <p:spPr/>
        <p:txBody>
          <a:bodyPr/>
          <a:lstStyle>
            <a:lvl1pPr>
              <a:defRPr>
                <a:latin typeface="Tahoma" pitchFamily="34" charset="0"/>
              </a:defRPr>
            </a:lvl1pPr>
          </a:lstStyle>
          <a:p>
            <a:pPr>
              <a:defRPr/>
            </a:pPr>
            <a:fld id="{65658EC8-6283-4437-9902-DE1841141ED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6" name="Rectangle 40"/>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7" name="Rectangle 41"/>
          <p:cNvSpPr>
            <a:spLocks noGrp="1" noChangeArrowheads="1"/>
          </p:cNvSpPr>
          <p:nvPr>
            <p:ph type="sldNum" sz="quarter" idx="12"/>
          </p:nvPr>
        </p:nvSpPr>
        <p:spPr/>
        <p:txBody>
          <a:bodyPr/>
          <a:lstStyle>
            <a:lvl1pPr>
              <a:defRPr>
                <a:latin typeface="Tahoma" pitchFamily="34" charset="0"/>
              </a:defRPr>
            </a:lvl1pPr>
          </a:lstStyle>
          <a:p>
            <a:pPr>
              <a:defRPr/>
            </a:pPr>
            <a:fld id="{6F46E479-54D2-4F61-AF82-954438D00FBB}"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6" name="Rectangle 40"/>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7" name="Rectangle 41"/>
          <p:cNvSpPr>
            <a:spLocks noGrp="1" noChangeArrowheads="1"/>
          </p:cNvSpPr>
          <p:nvPr>
            <p:ph type="sldNum" sz="quarter" idx="12"/>
          </p:nvPr>
        </p:nvSpPr>
        <p:spPr/>
        <p:txBody>
          <a:bodyPr/>
          <a:lstStyle>
            <a:lvl1pPr>
              <a:defRPr>
                <a:latin typeface="Tahoma" pitchFamily="34" charset="0"/>
              </a:defRPr>
            </a:lvl1pPr>
          </a:lstStyle>
          <a:p>
            <a:pPr>
              <a:defRPr/>
            </a:pPr>
            <a:fld id="{172E86D7-C8BC-4766-B271-F8E094D7CFF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5" name="Rectangle 40"/>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6" name="Rectangle 41"/>
          <p:cNvSpPr>
            <a:spLocks noGrp="1" noChangeArrowheads="1"/>
          </p:cNvSpPr>
          <p:nvPr>
            <p:ph type="sldNum" sz="quarter" idx="12"/>
          </p:nvPr>
        </p:nvSpPr>
        <p:spPr/>
        <p:txBody>
          <a:bodyPr/>
          <a:lstStyle>
            <a:lvl1pPr>
              <a:defRPr>
                <a:latin typeface="Tahoma" pitchFamily="34" charset="0"/>
              </a:defRPr>
            </a:lvl1pPr>
          </a:lstStyle>
          <a:p>
            <a:pPr>
              <a:defRPr/>
            </a:pPr>
            <a:fld id="{EA61A07B-A5E9-4100-B29E-6A04E48EC4A2}"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p:txBody>
          <a:bodyPr/>
          <a:lstStyle>
            <a:lvl1pPr>
              <a:defRPr>
                <a:latin typeface="Tahoma" pitchFamily="34" charset="0"/>
              </a:defRPr>
            </a:lvl1pPr>
          </a:lstStyle>
          <a:p>
            <a:pPr>
              <a:defRPr/>
            </a:pPr>
            <a:endParaRPr lang="en-US"/>
          </a:p>
        </p:txBody>
      </p:sp>
      <p:sp>
        <p:nvSpPr>
          <p:cNvPr id="5" name="Rectangle 40"/>
          <p:cNvSpPr>
            <a:spLocks noGrp="1" noChangeArrowheads="1"/>
          </p:cNvSpPr>
          <p:nvPr>
            <p:ph type="ftr" sz="quarter" idx="11"/>
          </p:nvPr>
        </p:nvSpPr>
        <p:spPr/>
        <p:txBody>
          <a:bodyPr/>
          <a:lstStyle>
            <a:lvl1pPr>
              <a:defRPr>
                <a:latin typeface="Tahoma" pitchFamily="34" charset="0"/>
              </a:defRPr>
            </a:lvl1pPr>
          </a:lstStyle>
          <a:p>
            <a:pPr>
              <a:defRPr/>
            </a:pPr>
            <a:endParaRPr lang="en-US"/>
          </a:p>
        </p:txBody>
      </p:sp>
      <p:sp>
        <p:nvSpPr>
          <p:cNvPr id="6" name="Rectangle 41"/>
          <p:cNvSpPr>
            <a:spLocks noGrp="1" noChangeArrowheads="1"/>
          </p:cNvSpPr>
          <p:nvPr>
            <p:ph type="sldNum" sz="quarter" idx="12"/>
          </p:nvPr>
        </p:nvSpPr>
        <p:spPr/>
        <p:txBody>
          <a:bodyPr/>
          <a:lstStyle>
            <a:lvl1pPr>
              <a:defRPr>
                <a:latin typeface="Tahoma" pitchFamily="34" charset="0"/>
              </a:defRPr>
            </a:lvl1pPr>
          </a:lstStyle>
          <a:p>
            <a:pPr>
              <a:defRPr/>
            </a:pPr>
            <a:fld id="{B565BB0D-D8C0-4E82-92AF-F09EF487E0F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BEB2343D-A623-4007-BEA8-9FFBC3AEA1E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D9F19648-4EEE-4D5A-B1C0-E7A6A9764B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7CC1D67C-4BC8-4CB9-AA58-5D9779BF83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7C6AF65B-F649-45BD-BBDD-E57A25D8D1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1E246B36-D755-49BA-88D4-89EC2BE74D7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8EF419B3-F08C-4A00-B08F-B31075A4D9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B7E7C75D-00AF-4BC8-A152-65E7D0D247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5632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5632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p>
          </p:txBody>
        </p:sp>
        <p:sp>
          <p:nvSpPr>
            <p:cNvPr id="5632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5632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2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5632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5632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5633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5633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5633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3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3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lgn="ctr" eaLnBrk="0" hangingPunct="0">
                <a:defRPr/>
              </a:pPr>
              <a:endParaRPr lang="en-US"/>
            </a:p>
          </p:txBody>
        </p:sp>
        <p:sp>
          <p:nvSpPr>
            <p:cNvPr id="5633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p>
          </p:txBody>
        </p:sp>
        <p:sp>
          <p:nvSpPr>
            <p:cNvPr id="5633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3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3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3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4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4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4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4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p>
          </p:txBody>
        </p:sp>
        <p:sp>
          <p:nvSpPr>
            <p:cNvPr id="5634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4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4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4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lgn="ctr" eaLnBrk="0" hangingPunct="0">
                <a:defRPr/>
              </a:pPr>
              <a:endParaRPr lang="en-US"/>
            </a:p>
          </p:txBody>
        </p:sp>
        <p:sp>
          <p:nvSpPr>
            <p:cNvPr id="5634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p>
          </p:txBody>
        </p:sp>
        <p:sp>
          <p:nvSpPr>
            <p:cNvPr id="5634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lgn="ctr" eaLnBrk="0" hangingPunct="0">
                <a:defRPr/>
              </a:pPr>
              <a:endParaRPr lang="en-US"/>
            </a:p>
          </p:txBody>
        </p:sp>
        <p:sp>
          <p:nvSpPr>
            <p:cNvPr id="5635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5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p>
          </p:txBody>
        </p:sp>
        <p:sp>
          <p:nvSpPr>
            <p:cNvPr id="5635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lgn="ctr" eaLnBrk="0" hangingPunct="0">
                <a:defRPr/>
              </a:pPr>
              <a:endParaRPr lang="en-US"/>
            </a:p>
          </p:txBody>
        </p:sp>
        <p:sp>
          <p:nvSpPr>
            <p:cNvPr id="5635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p>
          </p:txBody>
        </p:sp>
        <p:sp>
          <p:nvSpPr>
            <p:cNvPr id="5635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p>
          </p:txBody>
        </p:sp>
        <p:sp>
          <p:nvSpPr>
            <p:cNvPr id="5635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lgn="ctr" eaLnBrk="0" hangingPunct="0">
                <a:defRPr/>
              </a:pPr>
              <a:endParaRPr lang="en-US"/>
            </a:p>
          </p:txBody>
        </p:sp>
        <p:sp>
          <p:nvSpPr>
            <p:cNvPr id="5635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p>
          </p:txBody>
        </p:sp>
      </p:grpSp>
      <p:sp>
        <p:nvSpPr>
          <p:cNvPr id="5635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5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5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US"/>
          </a:p>
        </p:txBody>
      </p:sp>
      <p:sp>
        <p:nvSpPr>
          <p:cNvPr id="5636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5636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EEE0136-4C09-4948-9DF0-56F08511BCB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90" r:id="rId1"/>
    <p:sldLayoutId id="2147483989" r:id="rId2"/>
    <p:sldLayoutId id="2147483988" r:id="rId3"/>
    <p:sldLayoutId id="2147483987" r:id="rId4"/>
    <p:sldLayoutId id="2147483986" r:id="rId5"/>
    <p:sldLayoutId id="2147483985" r:id="rId6"/>
    <p:sldLayoutId id="2147483984" r:id="rId7"/>
    <p:sldLayoutId id="2147483983" r:id="rId8"/>
    <p:sldLayoutId id="2147483982" r:id="rId9"/>
    <p:sldLayoutId id="2147483981" r:id="rId10"/>
    <p:sldLayoutId id="2147483980" r:id="rId11"/>
    <p:sldLayoutId id="2147483979" r:id="rId12"/>
    <p:sldLayoutId id="2147483991" r:id="rId13"/>
    <p:sldLayoutId id="2147483992"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800475" y="1789113"/>
            <a:ext cx="5340350" cy="5056187"/>
            <a:chOff x="2394" y="1127"/>
            <a:chExt cx="3364" cy="3185"/>
          </a:xfrm>
        </p:grpSpPr>
        <p:sp>
          <p:nvSpPr>
            <p:cNvPr id="5632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5632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solidFill>
                  <a:srgbClr val="FFFFFF"/>
                </a:solidFill>
                <a:latin typeface="Tahoma"/>
              </a:endParaRPr>
            </a:p>
          </p:txBody>
        </p:sp>
        <p:sp>
          <p:nvSpPr>
            <p:cNvPr id="5632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5632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2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5632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5632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5633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5633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5633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3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3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3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3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3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3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3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4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4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4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4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4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4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4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4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lgn="ctr" eaLnBrk="0" hangingPunct="0">
                <a:defRPr/>
              </a:pPr>
              <a:endParaRPr lang="en-US">
                <a:solidFill>
                  <a:srgbClr val="FFFFFF"/>
                </a:solidFill>
                <a:latin typeface="Tahoma"/>
              </a:endParaRPr>
            </a:p>
          </p:txBody>
        </p:sp>
        <p:sp>
          <p:nvSpPr>
            <p:cNvPr id="5634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solidFill>
                  <a:srgbClr val="FFFFFF"/>
                </a:solidFill>
                <a:latin typeface="Tahoma"/>
              </a:endParaRPr>
            </a:p>
          </p:txBody>
        </p:sp>
        <p:sp>
          <p:nvSpPr>
            <p:cNvPr id="5634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lgn="ctr" eaLnBrk="0" hangingPunct="0">
                <a:defRPr/>
              </a:pPr>
              <a:endParaRPr lang="en-US">
                <a:solidFill>
                  <a:srgbClr val="FFFFFF"/>
                </a:solidFill>
                <a:latin typeface="Tahoma"/>
              </a:endParaRPr>
            </a:p>
          </p:txBody>
        </p:sp>
        <p:sp>
          <p:nvSpPr>
            <p:cNvPr id="5635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5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5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5635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lgn="ctr" eaLnBrk="0" hangingPunct="0">
                <a:defRPr/>
              </a:pPr>
              <a:endParaRPr lang="en-US">
                <a:solidFill>
                  <a:srgbClr val="FFFFFF"/>
                </a:solidFill>
                <a:latin typeface="Tahoma"/>
              </a:endParaRPr>
            </a:p>
          </p:txBody>
        </p:sp>
        <p:sp>
          <p:nvSpPr>
            <p:cNvPr id="5635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lgn="ctr" eaLnBrk="0" hangingPunct="0">
                <a:defRPr/>
              </a:pPr>
              <a:endParaRPr lang="en-US">
                <a:solidFill>
                  <a:srgbClr val="FFFFFF"/>
                </a:solidFill>
                <a:latin typeface="Tahoma"/>
              </a:endParaRPr>
            </a:p>
          </p:txBody>
        </p:sp>
        <p:sp>
          <p:nvSpPr>
            <p:cNvPr id="5635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lgn="ctr" eaLnBrk="0" hangingPunct="0">
                <a:defRPr/>
              </a:pPr>
              <a:endParaRPr lang="en-US">
                <a:solidFill>
                  <a:srgbClr val="FFFFFF"/>
                </a:solidFill>
                <a:latin typeface="Tahoma"/>
              </a:endParaRPr>
            </a:p>
          </p:txBody>
        </p:sp>
        <p:sp>
          <p:nvSpPr>
            <p:cNvPr id="5635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lgn="ctr" eaLnBrk="0" hangingPunct="0">
                <a:defRPr/>
              </a:pPr>
              <a:endParaRPr lang="en-US">
                <a:solidFill>
                  <a:srgbClr val="FFFFFF"/>
                </a:solidFill>
                <a:latin typeface="Tahoma"/>
              </a:endParaRPr>
            </a:p>
          </p:txBody>
        </p:sp>
      </p:grpSp>
      <p:sp>
        <p:nvSpPr>
          <p:cNvPr id="5635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5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5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rgbClr val="FFFFFF"/>
                </a:solidFill>
                <a:latin typeface="Tahoma"/>
              </a:defRPr>
            </a:lvl1pPr>
          </a:lstStyle>
          <a:p>
            <a:pPr>
              <a:defRPr/>
            </a:pPr>
            <a:endParaRPr lang="en-US"/>
          </a:p>
        </p:txBody>
      </p:sp>
      <p:sp>
        <p:nvSpPr>
          <p:cNvPr id="5636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latin typeface="Tahoma"/>
              </a:defRPr>
            </a:lvl1pPr>
          </a:lstStyle>
          <a:p>
            <a:pPr>
              <a:defRPr/>
            </a:pPr>
            <a:endParaRPr lang="en-US"/>
          </a:p>
        </p:txBody>
      </p:sp>
      <p:sp>
        <p:nvSpPr>
          <p:cNvPr id="5636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latin typeface="Tahoma"/>
              </a:defRPr>
            </a:lvl1pPr>
          </a:lstStyle>
          <a:p>
            <a:pPr>
              <a:defRPr/>
            </a:pPr>
            <a:fld id="{8B1DEDC1-A87B-4598-AC85-0614F0EE3D9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93"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8001000" cy="5105400"/>
          </a:xfrm>
        </p:spPr>
        <p:txBody>
          <a:bodyPr/>
          <a:lstStyle/>
          <a:p>
            <a:pPr eaLnBrk="1" hangingPunct="1">
              <a:defRPr/>
            </a:pPr>
            <a:r>
              <a:rPr lang="en-US" sz="4800" b="1" smtClean="0"/>
              <a:t>Criminal Violence: Patterns, Causes, and </a:t>
            </a:r>
            <a:br>
              <a:rPr lang="en-US" sz="4800" b="1" smtClean="0"/>
            </a:br>
            <a:r>
              <a:rPr lang="en-US" sz="4800" b="1" smtClean="0"/>
              <a:t>Prevention</a:t>
            </a:r>
            <a:br>
              <a:rPr lang="en-US" sz="4800" b="1" smtClean="0"/>
            </a:br>
            <a:r>
              <a:rPr lang="en-US" sz="4800" b="1" smtClean="0"/>
              <a:t/>
            </a:r>
            <a:br>
              <a:rPr lang="en-US" sz="4800" b="1" smtClean="0"/>
            </a:br>
            <a:r>
              <a:rPr lang="en-US" sz="4800" b="1" smtClean="0"/>
              <a:t>Riedel and Welsh, Ch. 4</a:t>
            </a:r>
            <a:br>
              <a:rPr lang="en-US" sz="4800" b="1" smtClean="0"/>
            </a:br>
            <a:r>
              <a:rPr lang="en-US" sz="4800" b="1" smtClean="0"/>
              <a:t>“Homicides and Assaults”</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7813"/>
            <a:ext cx="8229600" cy="636587"/>
          </a:xfrm>
        </p:spPr>
        <p:txBody>
          <a:bodyPr/>
          <a:lstStyle/>
          <a:p>
            <a:pPr eaLnBrk="1" hangingPunct="1">
              <a:defRPr/>
            </a:pPr>
            <a:r>
              <a:rPr lang="en-US" sz="4000" smtClean="0"/>
              <a:t>Interventions</a:t>
            </a:r>
          </a:p>
        </p:txBody>
      </p:sp>
      <p:sp>
        <p:nvSpPr>
          <p:cNvPr id="83971" name="Rectangle 3"/>
          <p:cNvSpPr>
            <a:spLocks noGrp="1" noChangeArrowheads="1"/>
          </p:cNvSpPr>
          <p:nvPr>
            <p:ph type="body" idx="1"/>
          </p:nvPr>
        </p:nvSpPr>
        <p:spPr>
          <a:xfrm>
            <a:off x="457200" y="914400"/>
            <a:ext cx="8229600" cy="5486400"/>
          </a:xfrm>
        </p:spPr>
        <p:txBody>
          <a:bodyPr/>
          <a:lstStyle/>
          <a:p>
            <a:pPr marL="381000" indent="-381000" eaLnBrk="1" hangingPunct="1">
              <a:lnSpc>
                <a:spcPct val="80000"/>
              </a:lnSpc>
              <a:buFont typeface="Wingdings" pitchFamily="2" charset="2"/>
              <a:buNone/>
              <a:defRPr/>
            </a:pPr>
            <a:r>
              <a:rPr lang="en-US" sz="3000" b="1" smtClean="0">
                <a:solidFill>
                  <a:srgbClr val="00FF00"/>
                </a:solidFill>
              </a:rPr>
              <a:t>Q: What explanations have been offered for </a:t>
            </a:r>
            <a:r>
              <a:rPr lang="en-US" sz="3000" b="1" u="sng" smtClean="0">
                <a:solidFill>
                  <a:srgbClr val="00FF00"/>
                </a:solidFill>
              </a:rPr>
              <a:t>declines</a:t>
            </a:r>
            <a:r>
              <a:rPr lang="en-US" sz="3000" b="1" smtClean="0">
                <a:solidFill>
                  <a:srgbClr val="00FF00"/>
                </a:solidFill>
              </a:rPr>
              <a:t> in homicide and aggravated assaults since 1993?</a:t>
            </a:r>
          </a:p>
          <a:p>
            <a:pPr marL="381000" indent="-381000" eaLnBrk="1" hangingPunct="1">
              <a:lnSpc>
                <a:spcPct val="80000"/>
              </a:lnSpc>
              <a:buFont typeface="Wingdings" pitchFamily="2" charset="2"/>
              <a:buNone/>
              <a:defRPr/>
            </a:pPr>
            <a:endParaRPr lang="en-US" sz="3000" b="1" smtClean="0">
              <a:solidFill>
                <a:srgbClr val="00FF00"/>
              </a:solidFill>
            </a:endParaRPr>
          </a:p>
          <a:p>
            <a:pPr marL="381000" indent="-381000" eaLnBrk="1" hangingPunct="1">
              <a:lnSpc>
                <a:spcPct val="80000"/>
              </a:lnSpc>
              <a:buFont typeface="Wingdings" pitchFamily="2" charset="2"/>
              <a:buAutoNum type="arabicPeriod"/>
              <a:defRPr/>
            </a:pPr>
            <a:r>
              <a:rPr lang="en-US" sz="3000" b="1" smtClean="0">
                <a:solidFill>
                  <a:srgbClr val="DEFC2C"/>
                </a:solidFill>
              </a:rPr>
              <a:t>Decline in high-risk age group (15-24) </a:t>
            </a:r>
          </a:p>
          <a:p>
            <a:pPr marL="381000" indent="-381000" eaLnBrk="1" hangingPunct="1">
              <a:lnSpc>
                <a:spcPct val="80000"/>
              </a:lnSpc>
              <a:buFont typeface="Wingdings" pitchFamily="2" charset="2"/>
              <a:buAutoNum type="arabicPeriod"/>
              <a:defRPr/>
            </a:pPr>
            <a:r>
              <a:rPr lang="en-US" sz="3000" b="1" smtClean="0">
                <a:solidFill>
                  <a:srgbClr val="DEFC2C"/>
                </a:solidFill>
              </a:rPr>
              <a:t>Decline in handgun homicide</a:t>
            </a:r>
          </a:p>
          <a:p>
            <a:pPr marL="381000" indent="-381000" eaLnBrk="1" hangingPunct="1">
              <a:lnSpc>
                <a:spcPct val="80000"/>
              </a:lnSpc>
              <a:buFont typeface="Wingdings" pitchFamily="2" charset="2"/>
              <a:buAutoNum type="arabicPeriod"/>
              <a:defRPr/>
            </a:pPr>
            <a:r>
              <a:rPr lang="en-US" sz="3000" b="1" smtClean="0">
                <a:solidFill>
                  <a:srgbClr val="DEFC2C"/>
                </a:solidFill>
              </a:rPr>
              <a:t>Drug markets stabilized</a:t>
            </a:r>
          </a:p>
          <a:p>
            <a:pPr marL="381000" indent="-381000" eaLnBrk="1" hangingPunct="1">
              <a:lnSpc>
                <a:spcPct val="80000"/>
              </a:lnSpc>
              <a:buFont typeface="Wingdings" pitchFamily="2" charset="2"/>
              <a:buAutoNum type="arabicPeriod"/>
              <a:defRPr/>
            </a:pPr>
            <a:r>
              <a:rPr lang="en-US" sz="3000" b="1" smtClean="0">
                <a:solidFill>
                  <a:srgbClr val="DEFC2C"/>
                </a:solidFill>
              </a:rPr>
              <a:t>Increase in legitimate and decrease in illegitimate opportunities</a:t>
            </a:r>
          </a:p>
          <a:p>
            <a:pPr marL="381000" indent="-381000" eaLnBrk="1" hangingPunct="1">
              <a:lnSpc>
                <a:spcPct val="80000"/>
              </a:lnSpc>
              <a:buFont typeface="Wingdings" pitchFamily="2" charset="2"/>
              <a:buAutoNum type="arabicPeriod"/>
              <a:defRPr/>
            </a:pPr>
            <a:r>
              <a:rPr lang="en-US" sz="3000" b="1" smtClean="0">
                <a:solidFill>
                  <a:srgbClr val="DEFC2C"/>
                </a:solidFill>
              </a:rPr>
              <a:t>Increased use of incarceration</a:t>
            </a:r>
          </a:p>
          <a:p>
            <a:pPr marL="381000" indent="-381000" eaLnBrk="1" hangingPunct="1">
              <a:lnSpc>
                <a:spcPct val="80000"/>
              </a:lnSpc>
              <a:buFont typeface="Wingdings" pitchFamily="2" charset="2"/>
              <a:buAutoNum type="arabicPeriod"/>
              <a:defRPr/>
            </a:pPr>
            <a:r>
              <a:rPr lang="en-US" sz="3000" b="1" smtClean="0">
                <a:solidFill>
                  <a:srgbClr val="DEFC2C"/>
                </a:solidFill>
              </a:rPr>
              <a:t>Decline in partner homicides</a:t>
            </a:r>
          </a:p>
          <a:p>
            <a:pPr marL="381000" indent="-381000" eaLnBrk="1" hangingPunct="1">
              <a:lnSpc>
                <a:spcPct val="80000"/>
              </a:lnSpc>
              <a:buFont typeface="Wingdings" pitchFamily="2" charset="2"/>
              <a:buAutoNum type="arabicPeriod"/>
              <a:defRPr/>
            </a:pPr>
            <a:r>
              <a:rPr lang="en-US" sz="3000" b="1" smtClean="0">
                <a:solidFill>
                  <a:srgbClr val="DEFC2C"/>
                </a:solidFill>
              </a:rPr>
              <a:t>Violence prevention programs (e.g., mediation)</a:t>
            </a:r>
          </a:p>
        </p:txBody>
      </p:sp>
      <p:sp>
        <p:nvSpPr>
          <p:cNvPr id="26628" name="Rectangle 4"/>
          <p:cNvSpPr>
            <a:spLocks noChangeArrowheads="1"/>
          </p:cNvSpPr>
          <p:nvPr/>
        </p:nvSpPr>
        <p:spPr bwMode="auto">
          <a:xfrm>
            <a:off x="457200" y="914400"/>
            <a:ext cx="8229600" cy="1143000"/>
          </a:xfrm>
          <a:prstGeom prst="rect">
            <a:avLst/>
          </a:prstGeom>
          <a:noFill/>
          <a:ln w="9525" algn="ctr">
            <a:solidFill>
              <a:schemeClr val="tx1"/>
            </a:solidFill>
            <a:miter lim="800000"/>
            <a:headEnd/>
            <a:tailEnd/>
          </a:ln>
        </p:spPr>
        <p:txBody>
          <a:bodyPr wrap="none" anchor="ctr"/>
          <a:lstStyle/>
          <a:p>
            <a:pPr algn="ctr" eaLnBrk="0" hangingPunct="0"/>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9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397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39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800600"/>
          </a:xfrm>
        </p:spPr>
        <p:txBody>
          <a:bodyPr>
            <a:normAutofit lnSpcReduction="10000"/>
          </a:bodyPr>
          <a:lstStyle/>
          <a:p>
            <a:pPr>
              <a:defRPr/>
            </a:pPr>
            <a:r>
              <a:rPr lang="en-US" sz="3000" b="1" u="sng" smtClean="0">
                <a:solidFill>
                  <a:srgbClr val="FFFF00"/>
                </a:solidFill>
              </a:rPr>
              <a:t>Definition</a:t>
            </a:r>
            <a:r>
              <a:rPr lang="en-US" sz="3000" b="1" smtClean="0"/>
              <a:t>: </a:t>
            </a:r>
            <a:r>
              <a:rPr lang="en-US" sz="2500" smtClean="0">
                <a:solidFill>
                  <a:srgbClr val="FFFFFF"/>
                </a:solidFill>
              </a:rPr>
              <a:t>An act is considered cleared when “at least one person is arrested, charged with the commission of an offense, and turned over to the court for prosecution…” (FBI)</a:t>
            </a:r>
          </a:p>
          <a:p>
            <a:pPr lvl="1">
              <a:defRPr/>
            </a:pPr>
            <a:r>
              <a:rPr lang="en-US" sz="2000" smtClean="0">
                <a:solidFill>
                  <a:srgbClr val="FFFFFF"/>
                </a:solidFill>
              </a:rPr>
              <a:t>Arrest clearances for homicides have declined linearly from 92.3% in 1960 to 63.6% in 2008.</a:t>
            </a:r>
          </a:p>
          <a:p>
            <a:pPr>
              <a:defRPr/>
            </a:pPr>
            <a:r>
              <a:rPr lang="en-US" sz="2500" smtClean="0">
                <a:solidFill>
                  <a:srgbClr val="FFFFFF"/>
                </a:solidFill>
              </a:rPr>
              <a:t> </a:t>
            </a:r>
            <a:r>
              <a:rPr lang="en-US" sz="3000" b="1" u="sng" smtClean="0">
                <a:solidFill>
                  <a:srgbClr val="FFFF00"/>
                </a:solidFill>
              </a:rPr>
              <a:t>Why Are Arrest Clearances Important? </a:t>
            </a:r>
          </a:p>
          <a:p>
            <a:pPr lvl="1">
              <a:buFont typeface="Wingdings" pitchFamily="2" charset="2"/>
              <a:buChar char="v"/>
              <a:defRPr/>
            </a:pPr>
            <a:r>
              <a:rPr lang="en-US" sz="1900" smtClean="0"/>
              <a:t>Without arrest, no further processing of offenders</a:t>
            </a:r>
          </a:p>
          <a:p>
            <a:pPr lvl="1">
              <a:buFont typeface="Wingdings" pitchFamily="2" charset="2"/>
              <a:buChar char="v"/>
              <a:defRPr/>
            </a:pPr>
            <a:r>
              <a:rPr lang="en-US" sz="1900" smtClean="0"/>
              <a:t>Without arrest, offenders are free to offend again</a:t>
            </a:r>
          </a:p>
          <a:p>
            <a:pPr lvl="1">
              <a:buFont typeface="Wingdings" pitchFamily="2" charset="2"/>
              <a:buChar char="v"/>
              <a:defRPr/>
            </a:pPr>
            <a:r>
              <a:rPr lang="en-US" sz="1900" smtClean="0"/>
              <a:t>No arrest further traumatizes victim and family</a:t>
            </a:r>
          </a:p>
          <a:p>
            <a:pPr lvl="1">
              <a:buFont typeface="Wingdings" pitchFamily="2" charset="2"/>
              <a:buChar char="v"/>
              <a:defRPr/>
            </a:pPr>
            <a:r>
              <a:rPr lang="en-US" sz="1900" smtClean="0"/>
              <a:t>Low clearance rates undermine morale of law enforcement</a:t>
            </a:r>
          </a:p>
          <a:p>
            <a:pPr lvl="1">
              <a:buFont typeface="Wingdings" pitchFamily="2" charset="2"/>
              <a:buChar char="v"/>
              <a:defRPr/>
            </a:pPr>
            <a:r>
              <a:rPr lang="en-US" sz="1900" smtClean="0"/>
              <a:t>Low clearance rates mean less information on offenders for research</a:t>
            </a:r>
          </a:p>
        </p:txBody>
      </p:sp>
      <p:sp>
        <p:nvSpPr>
          <p:cNvPr id="4" name="Rectangle 2"/>
          <p:cNvSpPr>
            <a:spLocks noGrp="1" noChangeArrowheads="1"/>
          </p:cNvSpPr>
          <p:nvPr>
            <p:ph type="title"/>
          </p:nvPr>
        </p:nvSpPr>
        <p:spPr>
          <a:xfrm>
            <a:off x="457200" y="277813"/>
            <a:ext cx="8229600" cy="712787"/>
          </a:xfrm>
        </p:spPr>
        <p:txBody>
          <a:bodyPr/>
          <a:lstStyle/>
          <a:p>
            <a:pPr eaLnBrk="1" hangingPunct="1">
              <a:defRPr/>
            </a:pPr>
            <a:r>
              <a:rPr lang="en-US" sz="3600" b="1" u="sng" dirty="0" smtClean="0"/>
              <a:t>Arrest Clearances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lstStyle/>
          <a:p>
            <a:pPr>
              <a:defRPr/>
            </a:pPr>
            <a:r>
              <a:rPr lang="en-US" b="1" u="sng" smtClean="0"/>
              <a:t>Arrest Clearances (cont.)</a:t>
            </a:r>
            <a:endParaRPr lang="en-US" smtClean="0"/>
          </a:p>
        </p:txBody>
      </p:sp>
      <p:sp>
        <p:nvSpPr>
          <p:cNvPr id="3" name="Content Placeholder 2"/>
          <p:cNvSpPr>
            <a:spLocks noGrp="1"/>
          </p:cNvSpPr>
          <p:nvPr>
            <p:ph idx="1"/>
          </p:nvPr>
        </p:nvSpPr>
        <p:spPr>
          <a:xfrm>
            <a:off x="381000" y="1676400"/>
            <a:ext cx="8229600" cy="4530725"/>
          </a:xfrm>
        </p:spPr>
        <p:txBody>
          <a:bodyPr/>
          <a:lstStyle/>
          <a:p>
            <a:pPr>
              <a:defRPr/>
            </a:pPr>
            <a:r>
              <a:rPr lang="en-US" b="1" u="sng" smtClean="0">
                <a:solidFill>
                  <a:srgbClr val="FFFF00"/>
                </a:solidFill>
              </a:rPr>
              <a:t>Type of homicides cleared</a:t>
            </a:r>
          </a:p>
          <a:p>
            <a:pPr lvl="1">
              <a:buFont typeface="Wingdings" pitchFamily="2" charset="2"/>
              <a:buChar char="v"/>
              <a:defRPr/>
            </a:pPr>
            <a:r>
              <a:rPr lang="en-US" sz="2400" smtClean="0">
                <a:solidFill>
                  <a:srgbClr val="FFFFFF"/>
                </a:solidFill>
              </a:rPr>
              <a:t>Homicides with female victims more likely to be cleared</a:t>
            </a:r>
          </a:p>
          <a:p>
            <a:pPr lvl="1">
              <a:buFont typeface="Wingdings" pitchFamily="2" charset="2"/>
              <a:buChar char="v"/>
              <a:defRPr/>
            </a:pPr>
            <a:r>
              <a:rPr lang="en-US" sz="2400" smtClean="0">
                <a:solidFill>
                  <a:srgbClr val="FFFFFF"/>
                </a:solidFill>
              </a:rPr>
              <a:t>White victim homicides are more likely to be cleared, although the research results are mixed</a:t>
            </a:r>
          </a:p>
          <a:p>
            <a:pPr lvl="1">
              <a:buFont typeface="Wingdings" pitchFamily="2" charset="2"/>
              <a:buChar char="v"/>
              <a:defRPr/>
            </a:pPr>
            <a:r>
              <a:rPr lang="en-US" sz="2400" smtClean="0">
                <a:solidFill>
                  <a:srgbClr val="FFFFFF"/>
                </a:solidFill>
              </a:rPr>
              <a:t>Young homicide victims are more easily cleared</a:t>
            </a:r>
          </a:p>
          <a:p>
            <a:pPr lvl="1">
              <a:buFont typeface="Wingdings" pitchFamily="2" charset="2"/>
              <a:buChar char="v"/>
              <a:defRPr/>
            </a:pPr>
            <a:r>
              <a:rPr lang="en-US" sz="2400" smtClean="0">
                <a:solidFill>
                  <a:srgbClr val="FFFFFF"/>
                </a:solidFill>
              </a:rPr>
              <a:t>Non-gun homicides are cleared more quickly</a:t>
            </a:r>
          </a:p>
          <a:p>
            <a:pPr lvl="1">
              <a:buFont typeface="Wingdings" pitchFamily="2" charset="2"/>
              <a:buChar char="v"/>
              <a:defRPr/>
            </a:pPr>
            <a:r>
              <a:rPr lang="en-US" sz="2400" smtClean="0">
                <a:solidFill>
                  <a:srgbClr val="FFFFFF"/>
                </a:solidFill>
              </a:rPr>
              <a:t>Homicides involving domestic and intimate partner relationships are cleared more readily</a:t>
            </a:r>
            <a:endParaRPr lang="en-US"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Explanations and Interventions</a:t>
            </a:r>
            <a:endParaRPr lang="en-US" dirty="0"/>
          </a:p>
        </p:txBody>
      </p:sp>
      <p:sp>
        <p:nvSpPr>
          <p:cNvPr id="3" name="Content Placeholder 2"/>
          <p:cNvSpPr>
            <a:spLocks noGrp="1"/>
          </p:cNvSpPr>
          <p:nvPr>
            <p:ph idx="1"/>
          </p:nvPr>
        </p:nvSpPr>
        <p:spPr>
          <a:xfrm>
            <a:off x="533400" y="1143000"/>
            <a:ext cx="8229600" cy="5181600"/>
          </a:xfrm>
        </p:spPr>
        <p:txBody>
          <a:bodyPr/>
          <a:lstStyle/>
          <a:p>
            <a:pPr>
              <a:defRPr/>
            </a:pPr>
            <a:r>
              <a:rPr lang="en-US" b="1" u="sng" dirty="0" smtClean="0">
                <a:solidFill>
                  <a:srgbClr val="FFFF00"/>
                </a:solidFill>
              </a:rPr>
              <a:t>Explanations</a:t>
            </a:r>
          </a:p>
          <a:p>
            <a:pPr>
              <a:buClr>
                <a:schemeClr val="tx1"/>
              </a:buClr>
              <a:buFont typeface="Wingdings" pitchFamily="2" charset="2"/>
              <a:buChar char="v"/>
              <a:defRPr/>
            </a:pPr>
            <a:r>
              <a:rPr lang="en-US" sz="2400" dirty="0" smtClean="0"/>
              <a:t>Do police investigate all homicides equally diligently or do they exercise discretion by race, gender, age, etc. of victim?</a:t>
            </a:r>
          </a:p>
          <a:p>
            <a:pPr>
              <a:buClr>
                <a:schemeClr val="tx1"/>
              </a:buClr>
              <a:buFont typeface="Wingdings" pitchFamily="2" charset="2"/>
              <a:buChar char="v"/>
              <a:defRPr/>
            </a:pPr>
            <a:r>
              <a:rPr lang="en-US" sz="2400" dirty="0" smtClean="0"/>
              <a:t>Drawing from Donald Black’s theory, Litwin and associates found mixed results</a:t>
            </a:r>
          </a:p>
          <a:p>
            <a:pPr>
              <a:buClr>
                <a:schemeClr val="accent1"/>
              </a:buClr>
              <a:buFont typeface="Wingdings" pitchFamily="2" charset="2"/>
              <a:buChar char="§"/>
              <a:defRPr/>
            </a:pPr>
            <a:r>
              <a:rPr lang="en-US" b="1" dirty="0" smtClean="0">
                <a:effectLst>
                  <a:outerShdw blurRad="38100" dist="38100" dir="2700000" algn="tl">
                    <a:srgbClr val="000000">
                      <a:alpha val="43137"/>
                    </a:srgbClr>
                  </a:outerShdw>
                </a:effectLst>
              </a:rPr>
              <a:t> </a:t>
            </a:r>
            <a:r>
              <a:rPr lang="en-US" b="1" u="sng" dirty="0" smtClean="0">
                <a:solidFill>
                  <a:srgbClr val="FFFF00"/>
                </a:solidFill>
                <a:effectLst>
                  <a:outerShdw blurRad="38100" dist="38100" dir="2700000" algn="tl">
                    <a:srgbClr val="000000">
                      <a:alpha val="43137"/>
                    </a:srgbClr>
                  </a:outerShdw>
                </a:effectLst>
              </a:rPr>
              <a:t>Interventions</a:t>
            </a:r>
          </a:p>
          <a:p>
            <a:pPr>
              <a:buClr>
                <a:schemeClr val="tx1"/>
              </a:buClr>
              <a:buFont typeface="Wingdings" pitchFamily="2" charset="2"/>
              <a:buChar char="v"/>
              <a:defRPr/>
            </a:pPr>
            <a:r>
              <a:rPr lang="en-US" sz="2400" dirty="0" smtClean="0">
                <a:effectLst>
                  <a:outerShdw blurRad="38100" dist="38100" dir="2700000" algn="tl">
                    <a:srgbClr val="000000">
                      <a:alpha val="43137"/>
                    </a:srgbClr>
                  </a:outerShdw>
                </a:effectLst>
              </a:rPr>
              <a:t>Cold case squads continue the investigation of homicides after the usual amount of time devoted to clearing has passed</a:t>
            </a:r>
          </a:p>
          <a:p>
            <a:pPr>
              <a:buClr>
                <a:schemeClr val="tx1"/>
              </a:buClr>
              <a:buFont typeface="Wingdings" pitchFamily="2" charset="2"/>
              <a:buChar char="v"/>
              <a:defRPr/>
            </a:pPr>
            <a:r>
              <a:rPr lang="en-US" sz="2400" dirty="0" smtClean="0">
                <a:effectLst>
                  <a:outerShdw blurRad="38100" dist="38100" dir="2700000" algn="tl">
                    <a:srgbClr val="000000">
                      <a:alpha val="43137"/>
                    </a:srgbClr>
                  </a:outerShdw>
                </a:effectLst>
              </a:rPr>
              <a:t>Vicodq Society provides support to cold case investigations</a:t>
            </a:r>
          </a:p>
          <a:p>
            <a:pPr>
              <a:buClr>
                <a:schemeClr val="tx1"/>
              </a:buClr>
              <a:buFont typeface="Wingdings" pitchFamily="2" charset="2"/>
              <a:buNone/>
              <a:defRPr/>
            </a:pPr>
            <a:endParaRPr lang="en-US" sz="2400" dirty="0" smtClean="0">
              <a:effectLst>
                <a:outerShdw blurRad="38100" dist="38100" dir="2700000" algn="tl">
                  <a:srgbClr val="000000">
                    <a:alpha val="43137"/>
                  </a:srgbClr>
                </a:outerShdw>
              </a:effectLst>
            </a:endParaRPr>
          </a:p>
          <a:p>
            <a:pPr>
              <a:buClr>
                <a:schemeClr val="tx1"/>
              </a:buClr>
              <a:buFont typeface="Wingdings" pitchFamily="2" charset="2"/>
              <a:buChar char="v"/>
              <a:defRPr/>
            </a:pPr>
            <a:endParaRPr lang="en-US" sz="2400" dirty="0" smtClean="0">
              <a:effectLst>
                <a:outerShdw blurRad="38100" dist="38100" dir="2700000" algn="tl">
                  <a:srgbClr val="000000">
                    <a:alpha val="43137"/>
                  </a:srgbClr>
                </a:outerShdw>
              </a:effectLst>
            </a:endParaRPr>
          </a:p>
          <a:p>
            <a:pPr>
              <a:buClr>
                <a:schemeClr val="accent1"/>
              </a:buClr>
              <a:buFont typeface="Wingdings" pitchFamily="2" charset="2"/>
              <a:buChar char="v"/>
              <a:defRPr/>
            </a:pPr>
            <a:endParaRPr lang="en-US" sz="2400" dirty="0" smtClean="0">
              <a:effectLst>
                <a:outerShdw blurRad="38100" dist="38100" dir="2700000" algn="tl">
                  <a:srgbClr val="000000">
                    <a:alpha val="43137"/>
                  </a:srgbClr>
                </a:outerShdw>
              </a:effectLst>
            </a:endParaRPr>
          </a:p>
          <a:p>
            <a:pPr>
              <a:buClr>
                <a:srgbClr val="FFC000"/>
              </a:buClr>
              <a:buFont typeface="Wingdings" pitchFamily="2" charset="2"/>
              <a:buChar char="q"/>
              <a:defRPr/>
            </a:pPr>
            <a:endParaRPr lang="en-US" dirty="0" smtClean="0"/>
          </a:p>
          <a:p>
            <a:pPr>
              <a:buClr>
                <a:schemeClr val="tx1"/>
              </a:buClr>
              <a:buFont typeface="Wingdings" pitchFamily="2" charset="2"/>
              <a:buChar char="q"/>
              <a:defRPr/>
            </a:pPr>
            <a:endParaRPr lang="en-US" sz="2400"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7813"/>
            <a:ext cx="8229600" cy="484187"/>
          </a:xfrm>
        </p:spPr>
        <p:txBody>
          <a:bodyPr/>
          <a:lstStyle/>
          <a:p>
            <a:pPr eaLnBrk="1" hangingPunct="1">
              <a:defRPr/>
            </a:pPr>
            <a:r>
              <a:rPr lang="en-US" sz="3600" b="1" u="sng" dirty="0" smtClean="0"/>
              <a:t>Serial Homicides and Mass Murders</a:t>
            </a:r>
          </a:p>
        </p:txBody>
      </p:sp>
      <p:sp>
        <p:nvSpPr>
          <p:cNvPr id="84995" name="Rectangle 3"/>
          <p:cNvSpPr>
            <a:spLocks noGrp="1" noChangeArrowheads="1"/>
          </p:cNvSpPr>
          <p:nvPr>
            <p:ph type="body" idx="1"/>
          </p:nvPr>
        </p:nvSpPr>
        <p:spPr>
          <a:xfrm>
            <a:off x="304800" y="838200"/>
            <a:ext cx="8610600" cy="5791200"/>
          </a:xfrm>
        </p:spPr>
        <p:txBody>
          <a:bodyPr/>
          <a:lstStyle/>
          <a:p>
            <a:pPr eaLnBrk="1" hangingPunct="1">
              <a:lnSpc>
                <a:spcPct val="80000"/>
              </a:lnSpc>
              <a:defRPr/>
            </a:pPr>
            <a:r>
              <a:rPr lang="en-US" sz="2700" b="1" u="sng" smtClean="0">
                <a:solidFill>
                  <a:srgbClr val="FFFF00"/>
                </a:solidFill>
              </a:rPr>
              <a:t>Serial h</a:t>
            </a:r>
            <a:r>
              <a:rPr lang="en-US" sz="2800" b="1" u="sng" smtClean="0">
                <a:solidFill>
                  <a:srgbClr val="FFFF00"/>
                </a:solidFill>
              </a:rPr>
              <a:t>omicides</a:t>
            </a:r>
            <a:r>
              <a:rPr lang="en-US" sz="2700" b="1" smtClean="0"/>
              <a:t>:</a:t>
            </a:r>
            <a:r>
              <a:rPr lang="en-US" sz="2700" smtClean="0"/>
              <a:t> multiple killings by the same person over a period of time, usually months or years </a:t>
            </a:r>
          </a:p>
          <a:p>
            <a:pPr eaLnBrk="1" hangingPunct="1">
              <a:lnSpc>
                <a:spcPct val="80000"/>
              </a:lnSpc>
              <a:defRPr/>
            </a:pPr>
            <a:r>
              <a:rPr lang="en-US" sz="2700" b="1" u="sng" smtClean="0">
                <a:solidFill>
                  <a:srgbClr val="FFFF00"/>
                </a:solidFill>
              </a:rPr>
              <a:t>Mass murder</a:t>
            </a:r>
            <a:r>
              <a:rPr lang="en-US" sz="2700" b="1" smtClean="0"/>
              <a:t>:  single event</a:t>
            </a:r>
            <a:r>
              <a:rPr lang="en-US" sz="2700" smtClean="0"/>
              <a:t> or several killings in a very brief period -- “</a:t>
            </a:r>
            <a:r>
              <a:rPr lang="en-US" sz="2700" b="1" smtClean="0"/>
              <a:t>spree killing.</a:t>
            </a:r>
            <a:r>
              <a:rPr lang="en-US" sz="2700" smtClean="0"/>
              <a:t>”</a:t>
            </a:r>
          </a:p>
          <a:p>
            <a:pPr eaLnBrk="1" hangingPunct="1">
              <a:lnSpc>
                <a:spcPct val="80000"/>
              </a:lnSpc>
              <a:defRPr/>
            </a:pPr>
            <a:r>
              <a:rPr lang="en-US" sz="2700" smtClean="0"/>
              <a:t>Prior to 1980s, </a:t>
            </a:r>
            <a:r>
              <a:rPr lang="en-US" sz="2700" b="1" u="sng" smtClean="0">
                <a:solidFill>
                  <a:srgbClr val="FFFF00"/>
                </a:solidFill>
                <a:effectLst/>
              </a:rPr>
              <a:t>inflated estimates</a:t>
            </a:r>
            <a:r>
              <a:rPr lang="en-US" sz="2700" smtClean="0"/>
              <a:t> resulted from invalid practice of attributing all homicides with “unknown” circumstances to serial killings. </a:t>
            </a:r>
          </a:p>
          <a:p>
            <a:pPr eaLnBrk="1" hangingPunct="1">
              <a:lnSpc>
                <a:spcPct val="80000"/>
              </a:lnSpc>
              <a:defRPr/>
            </a:pPr>
            <a:r>
              <a:rPr lang="en-US" sz="2700" b="1" u="sng" smtClean="0">
                <a:solidFill>
                  <a:srgbClr val="FFFF00"/>
                </a:solidFill>
                <a:effectLst/>
              </a:rPr>
              <a:t>FBI Estimates</a:t>
            </a:r>
            <a:r>
              <a:rPr lang="en-US" sz="2700" smtClean="0"/>
              <a:t>: about 127 serial homicide victims/year, about 10 offenders operating at any one time.</a:t>
            </a:r>
          </a:p>
          <a:p>
            <a:pPr eaLnBrk="1" hangingPunct="1">
              <a:lnSpc>
                <a:spcPct val="80000"/>
              </a:lnSpc>
              <a:defRPr/>
            </a:pPr>
            <a:r>
              <a:rPr lang="en-US" sz="2700" u="sng" smtClean="0">
                <a:solidFill>
                  <a:srgbClr val="FFFF00"/>
                </a:solidFill>
              </a:rPr>
              <a:t>Psychological appearance</a:t>
            </a:r>
            <a:r>
              <a:rPr lang="en-US" sz="2700" smtClean="0"/>
              <a:t>: “extraordinarily ordinary” </a:t>
            </a:r>
          </a:p>
          <a:p>
            <a:pPr eaLnBrk="1" hangingPunct="1">
              <a:lnSpc>
                <a:spcPct val="80000"/>
              </a:lnSpc>
              <a:defRPr/>
            </a:pPr>
            <a:r>
              <a:rPr lang="en-US" sz="2700" u="sng" smtClean="0">
                <a:solidFill>
                  <a:srgbClr val="FFFF00"/>
                </a:solidFill>
              </a:rPr>
              <a:t>Fox &amp; Levin</a:t>
            </a:r>
            <a:r>
              <a:rPr lang="en-US" sz="2700" smtClean="0"/>
              <a:t>: serial killers kill for thrills, sexual satisfaction, or feelings of dominance and control-- </a:t>
            </a:r>
            <a:r>
              <a:rPr lang="en-US" sz="2700" b="1" i="1" u="sng" smtClean="0"/>
              <a:t>more “cruel” than “crazy</a:t>
            </a:r>
            <a:r>
              <a:rPr lang="en-US" sz="2700" smtClean="0"/>
              <a:t>.” </a:t>
            </a:r>
            <a:r>
              <a:rPr lang="en-US" sz="2700" i="1" smtClean="0"/>
              <a:t>Some</a:t>
            </a:r>
            <a:r>
              <a:rPr lang="en-US" sz="2700" smtClean="0"/>
              <a:t> are sociopaths, but show affection toward family members &amp; friends.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4995">
                                            <p:txEl>
                                              <p:pRg st="1" end="1"/>
                                            </p:txEl>
                                          </p:spTgt>
                                        </p:tgtEl>
                                        <p:attrNameLst>
                                          <p:attrName>style.visibility</p:attrName>
                                        </p:attrNameLst>
                                      </p:cBhvr>
                                      <p:to>
                                        <p:strVal val="visible"/>
                                      </p:to>
                                    </p:set>
                                    <p:anim calcmode="lin" valueType="num">
                                      <p:cBhvr additive="base">
                                        <p:cTn id="13" dur="500" fill="hold"/>
                                        <p:tgtEl>
                                          <p:spTgt spid="849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49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anim calcmode="lin" valueType="num">
                                      <p:cBhvr additive="base">
                                        <p:cTn id="19" dur="500" fill="hold"/>
                                        <p:tgtEl>
                                          <p:spTgt spid="849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49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84995">
                                            <p:txEl>
                                              <p:pRg st="3" end="3"/>
                                            </p:txEl>
                                          </p:spTgt>
                                        </p:tgtEl>
                                        <p:attrNameLst>
                                          <p:attrName>style.visibility</p:attrName>
                                        </p:attrNameLst>
                                      </p:cBhvr>
                                      <p:to>
                                        <p:strVal val="visible"/>
                                      </p:to>
                                    </p:set>
                                    <p:anim calcmode="lin" valueType="num">
                                      <p:cBhvr additive="base">
                                        <p:cTn id="25" dur="500" fill="hold"/>
                                        <p:tgtEl>
                                          <p:spTgt spid="849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49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84995">
                                            <p:txEl>
                                              <p:pRg st="4" end="4"/>
                                            </p:txEl>
                                          </p:spTgt>
                                        </p:tgtEl>
                                        <p:attrNameLst>
                                          <p:attrName>style.visibility</p:attrName>
                                        </p:attrNameLst>
                                      </p:cBhvr>
                                      <p:to>
                                        <p:strVal val="visible"/>
                                      </p:to>
                                    </p:set>
                                    <p:anim calcmode="lin" valueType="num">
                                      <p:cBhvr additive="base">
                                        <p:cTn id="31" dur="500" fill="hold"/>
                                        <p:tgtEl>
                                          <p:spTgt spid="849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49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84995">
                                            <p:txEl>
                                              <p:pRg st="5" end="5"/>
                                            </p:txEl>
                                          </p:spTgt>
                                        </p:tgtEl>
                                        <p:attrNameLst>
                                          <p:attrName>style.visibility</p:attrName>
                                        </p:attrNameLst>
                                      </p:cBhvr>
                                      <p:to>
                                        <p:strVal val="visible"/>
                                      </p:to>
                                    </p:set>
                                    <p:anim calcmode="lin" valueType="num">
                                      <p:cBhvr additive="base">
                                        <p:cTn id="37" dur="500" fill="hold"/>
                                        <p:tgtEl>
                                          <p:spTgt spid="849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49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7813"/>
            <a:ext cx="8229600" cy="636587"/>
          </a:xfrm>
        </p:spPr>
        <p:txBody>
          <a:bodyPr/>
          <a:lstStyle/>
          <a:p>
            <a:pPr eaLnBrk="1" hangingPunct="1">
              <a:defRPr/>
            </a:pPr>
            <a:r>
              <a:rPr lang="en-US" sz="4000" b="1" u="sng" smtClean="0"/>
              <a:t>Serial Homicides</a:t>
            </a:r>
          </a:p>
        </p:txBody>
      </p:sp>
      <p:sp>
        <p:nvSpPr>
          <p:cNvPr id="87043" name="Rectangle 3"/>
          <p:cNvSpPr>
            <a:spLocks noGrp="1" noChangeArrowheads="1"/>
          </p:cNvSpPr>
          <p:nvPr>
            <p:ph type="body" idx="1"/>
          </p:nvPr>
        </p:nvSpPr>
        <p:spPr>
          <a:xfrm>
            <a:off x="457200" y="1219200"/>
            <a:ext cx="8229600" cy="5257800"/>
          </a:xfrm>
        </p:spPr>
        <p:txBody>
          <a:bodyPr/>
          <a:lstStyle/>
          <a:p>
            <a:pPr eaLnBrk="1" hangingPunct="1">
              <a:lnSpc>
                <a:spcPct val="80000"/>
              </a:lnSpc>
              <a:defRPr/>
            </a:pPr>
            <a:r>
              <a:rPr lang="en-US" sz="2800" b="1" u="sng" smtClean="0">
                <a:solidFill>
                  <a:srgbClr val="FFFF00"/>
                </a:solidFill>
              </a:rPr>
              <a:t>Victims</a:t>
            </a:r>
            <a:r>
              <a:rPr lang="en-US" sz="2800" b="1" smtClean="0"/>
              <a:t>:</a:t>
            </a:r>
            <a:r>
              <a:rPr lang="en-US" sz="2800" smtClean="0"/>
              <a:t> often vulnerable (e.g., elderly, transients, prostitutes, runaways, hospital patients) people who may not be quickly missed </a:t>
            </a:r>
          </a:p>
          <a:p>
            <a:pPr eaLnBrk="1" hangingPunct="1">
              <a:lnSpc>
                <a:spcPct val="80000"/>
              </a:lnSpc>
              <a:defRPr/>
            </a:pPr>
            <a:r>
              <a:rPr lang="en-US" sz="2800" b="1" u="sng" smtClean="0">
                <a:solidFill>
                  <a:srgbClr val="FFFF00"/>
                </a:solidFill>
              </a:rPr>
              <a:t>Offenders</a:t>
            </a:r>
            <a:r>
              <a:rPr lang="en-US" sz="2800" smtClean="0"/>
              <a:t>: Hickey identified 337 male (83%) and 67 female (17%) serial killers responsible for 2,526 homicides between 1800 and 1995.</a:t>
            </a:r>
          </a:p>
          <a:p>
            <a:pPr lvl="1" eaLnBrk="1" hangingPunct="1">
              <a:lnSpc>
                <a:spcPct val="80000"/>
              </a:lnSpc>
              <a:defRPr/>
            </a:pPr>
            <a:r>
              <a:rPr lang="en-US" sz="2400" b="1" smtClean="0">
                <a:solidFill>
                  <a:srgbClr val="DEFC2C"/>
                </a:solidFill>
              </a:rPr>
              <a:t>Whites: 80% of all serial killers. Majority tend to operate in one city or even one neighborhood.</a:t>
            </a:r>
          </a:p>
          <a:p>
            <a:pPr eaLnBrk="1" hangingPunct="1">
              <a:lnSpc>
                <a:spcPct val="80000"/>
              </a:lnSpc>
              <a:defRPr/>
            </a:pPr>
            <a:r>
              <a:rPr lang="en-US" sz="2800" b="1" u="sng" smtClean="0">
                <a:solidFill>
                  <a:srgbClr val="FFFF00"/>
                </a:solidFill>
              </a:rPr>
              <a:t>Trends</a:t>
            </a:r>
            <a:r>
              <a:rPr lang="en-US" sz="2800" smtClean="0"/>
              <a:t>: Serial homicides </a:t>
            </a:r>
            <a:r>
              <a:rPr lang="en-US" sz="2800" u="sng" smtClean="0"/>
              <a:t>may</a:t>
            </a:r>
            <a:r>
              <a:rPr lang="en-US" sz="2800" smtClean="0"/>
              <a:t> have increased over time. </a:t>
            </a:r>
          </a:p>
          <a:p>
            <a:pPr lvl="1" eaLnBrk="1" hangingPunct="1">
              <a:lnSpc>
                <a:spcPct val="80000"/>
              </a:lnSpc>
              <a:defRPr/>
            </a:pPr>
            <a:r>
              <a:rPr lang="en-US" sz="2400" b="1" smtClean="0">
                <a:solidFill>
                  <a:srgbClr val="DEFC2C"/>
                </a:solidFill>
              </a:rPr>
              <a:t>35% of the killers in sample were identified between 1950 and 1974</a:t>
            </a:r>
          </a:p>
          <a:p>
            <a:pPr lvl="1" eaLnBrk="1" hangingPunct="1">
              <a:lnSpc>
                <a:spcPct val="80000"/>
              </a:lnSpc>
              <a:defRPr/>
            </a:pPr>
            <a:r>
              <a:rPr lang="en-US" sz="2400" b="1" smtClean="0">
                <a:solidFill>
                  <a:srgbClr val="DEFC2C"/>
                </a:solidFill>
              </a:rPr>
              <a:t>45% of the killers were identified between 1975 and 1995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7043">
                                            <p:txEl>
                                              <p:pRg st="1" end="1"/>
                                            </p:txEl>
                                          </p:spTgt>
                                        </p:tgtEl>
                                        <p:attrNameLst>
                                          <p:attrName>style.visibility</p:attrName>
                                        </p:attrNameLst>
                                      </p:cBhvr>
                                      <p:to>
                                        <p:strVal val="visible"/>
                                      </p:to>
                                    </p:set>
                                    <p:anim calcmode="lin" valueType="num">
                                      <p:cBhvr additive="base">
                                        <p:cTn id="13" dur="500" fill="hold"/>
                                        <p:tgtEl>
                                          <p:spTgt spid="870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70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7043">
                                            <p:txEl>
                                              <p:pRg st="2" end="2"/>
                                            </p:txEl>
                                          </p:spTgt>
                                        </p:tgtEl>
                                        <p:attrNameLst>
                                          <p:attrName>style.visibility</p:attrName>
                                        </p:attrNameLst>
                                      </p:cBhvr>
                                      <p:to>
                                        <p:strVal val="visible"/>
                                      </p:to>
                                    </p:set>
                                    <p:anim calcmode="lin" valueType="num">
                                      <p:cBhvr additive="base">
                                        <p:cTn id="19" dur="500" fill="hold"/>
                                        <p:tgtEl>
                                          <p:spTgt spid="870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70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7043">
                                            <p:txEl>
                                              <p:pRg st="3" end="3"/>
                                            </p:txEl>
                                          </p:spTgt>
                                        </p:tgtEl>
                                        <p:attrNameLst>
                                          <p:attrName>style.visibility</p:attrName>
                                        </p:attrNameLst>
                                      </p:cBhvr>
                                      <p:to>
                                        <p:strVal val="visible"/>
                                      </p:to>
                                    </p:set>
                                    <p:anim calcmode="lin" valueType="num">
                                      <p:cBhvr additive="base">
                                        <p:cTn id="25" dur="500" fill="hold"/>
                                        <p:tgtEl>
                                          <p:spTgt spid="870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70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7043">
                                            <p:txEl>
                                              <p:pRg st="4" end="4"/>
                                            </p:txEl>
                                          </p:spTgt>
                                        </p:tgtEl>
                                        <p:attrNameLst>
                                          <p:attrName>style.visibility</p:attrName>
                                        </p:attrNameLst>
                                      </p:cBhvr>
                                      <p:to>
                                        <p:strVal val="visible"/>
                                      </p:to>
                                    </p:set>
                                    <p:anim calcmode="lin" valueType="num">
                                      <p:cBhvr additive="base">
                                        <p:cTn id="31" dur="500" fill="hold"/>
                                        <p:tgtEl>
                                          <p:spTgt spid="870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70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7043">
                                            <p:txEl>
                                              <p:pRg st="5" end="5"/>
                                            </p:txEl>
                                          </p:spTgt>
                                        </p:tgtEl>
                                        <p:attrNameLst>
                                          <p:attrName>style.visibility</p:attrName>
                                        </p:attrNameLst>
                                      </p:cBhvr>
                                      <p:to>
                                        <p:strVal val="visible"/>
                                      </p:to>
                                    </p:set>
                                    <p:anim calcmode="lin" valueType="num">
                                      <p:cBhvr additive="base">
                                        <p:cTn id="37" dur="500" fill="hold"/>
                                        <p:tgtEl>
                                          <p:spTgt spid="870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70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457200" y="0"/>
            <a:ext cx="8229600" cy="6629400"/>
          </a:xfrm>
        </p:spPr>
        <p:txBody>
          <a:bodyPr/>
          <a:lstStyle/>
          <a:p>
            <a:pPr algn="ctr" eaLnBrk="1" hangingPunct="1">
              <a:lnSpc>
                <a:spcPct val="80000"/>
              </a:lnSpc>
              <a:buFont typeface="Wingdings" pitchFamily="2" charset="2"/>
              <a:buNone/>
              <a:defRPr/>
            </a:pPr>
            <a:r>
              <a:rPr lang="en-US" sz="2800" b="1" u="sng" smtClean="0">
                <a:solidFill>
                  <a:srgbClr val="FFFF00"/>
                </a:solidFill>
              </a:rPr>
              <a:t>Explanations</a:t>
            </a:r>
          </a:p>
          <a:p>
            <a:pPr eaLnBrk="1" hangingPunct="1">
              <a:lnSpc>
                <a:spcPct val="80000"/>
              </a:lnSpc>
              <a:buFont typeface="Wingdings" pitchFamily="2" charset="2"/>
              <a:buNone/>
              <a:defRPr/>
            </a:pPr>
            <a:r>
              <a:rPr lang="en-US" sz="2800" b="1" i="1" smtClean="0">
                <a:solidFill>
                  <a:srgbClr val="DEFC2C"/>
                </a:solidFill>
                <a:effectLst/>
              </a:rPr>
              <a:t>Little research supports any one cause consistently</a:t>
            </a:r>
            <a:r>
              <a:rPr lang="en-US" sz="2800" b="1" smtClean="0"/>
              <a:t>.</a:t>
            </a:r>
          </a:p>
          <a:p>
            <a:pPr eaLnBrk="1" hangingPunct="1">
              <a:lnSpc>
                <a:spcPct val="80000"/>
              </a:lnSpc>
              <a:defRPr/>
            </a:pPr>
            <a:r>
              <a:rPr lang="en-US" sz="2400" b="1" u="sng" smtClean="0">
                <a:solidFill>
                  <a:srgbClr val="FFFF00"/>
                </a:solidFill>
              </a:rPr>
              <a:t>Biological</a:t>
            </a:r>
            <a:r>
              <a:rPr lang="en-US" sz="2400" b="1" smtClean="0">
                <a:solidFill>
                  <a:srgbClr val="FFFF00"/>
                </a:solidFill>
              </a:rPr>
              <a:t>:</a:t>
            </a:r>
            <a:r>
              <a:rPr lang="en-US" sz="2400" b="1" smtClean="0"/>
              <a:t> XYY, neurotransmitters, hormonal imbalances</a:t>
            </a:r>
          </a:p>
          <a:p>
            <a:pPr eaLnBrk="1" hangingPunct="1">
              <a:lnSpc>
                <a:spcPct val="80000"/>
              </a:lnSpc>
              <a:defRPr/>
            </a:pPr>
            <a:r>
              <a:rPr lang="en-US" sz="2400" b="1" u="sng" smtClean="0">
                <a:solidFill>
                  <a:srgbClr val="FFFF00"/>
                </a:solidFill>
                <a:effectLst/>
              </a:rPr>
              <a:t>Psychological</a:t>
            </a:r>
            <a:r>
              <a:rPr lang="en-US" sz="2400" b="1" smtClean="0"/>
              <a:t>: psychosis, dissociative disorders, personality disorders, psychopathy</a:t>
            </a:r>
          </a:p>
          <a:p>
            <a:pPr eaLnBrk="1" hangingPunct="1">
              <a:lnSpc>
                <a:spcPct val="80000"/>
              </a:lnSpc>
              <a:defRPr/>
            </a:pPr>
            <a:r>
              <a:rPr lang="en-US" sz="2400" b="1" u="sng" smtClean="0">
                <a:solidFill>
                  <a:srgbClr val="FFFF00"/>
                </a:solidFill>
                <a:effectLst/>
              </a:rPr>
              <a:t>Sociological:</a:t>
            </a:r>
            <a:r>
              <a:rPr lang="en-US" sz="2400" b="1" smtClean="0"/>
              <a:t> anonymity and normlessness (anomie), child abuse, labeling, lack of social bonds</a:t>
            </a:r>
          </a:p>
          <a:p>
            <a:pPr eaLnBrk="1" hangingPunct="1">
              <a:lnSpc>
                <a:spcPct val="80000"/>
              </a:lnSpc>
              <a:defRPr/>
            </a:pPr>
            <a:r>
              <a:rPr lang="en-US" sz="2400" b="1" smtClean="0"/>
              <a:t>But: </a:t>
            </a:r>
            <a:r>
              <a:rPr lang="en-US" sz="2400" b="1" smtClean="0">
                <a:solidFill>
                  <a:srgbClr val="FFFF00"/>
                </a:solidFill>
              </a:rPr>
              <a:t>huge number of “false positives</a:t>
            </a:r>
            <a:r>
              <a:rPr lang="en-US" sz="2400" b="1" smtClean="0"/>
              <a:t>” (i.e., many normal people have one or more of these characteristics and are not serial killers, or even violent, or even criminals)</a:t>
            </a:r>
          </a:p>
          <a:p>
            <a:pPr algn="ctr" eaLnBrk="1" hangingPunct="1">
              <a:lnSpc>
                <a:spcPct val="80000"/>
              </a:lnSpc>
              <a:buFont typeface="Wingdings" pitchFamily="2" charset="2"/>
              <a:buNone/>
              <a:defRPr/>
            </a:pPr>
            <a:r>
              <a:rPr lang="en-US" sz="2800" b="1" u="sng" smtClean="0">
                <a:solidFill>
                  <a:srgbClr val="FFFF00"/>
                </a:solidFill>
              </a:rPr>
              <a:t>Interventions</a:t>
            </a:r>
          </a:p>
          <a:p>
            <a:pPr eaLnBrk="1" hangingPunct="1">
              <a:lnSpc>
                <a:spcPct val="80000"/>
              </a:lnSpc>
              <a:defRPr/>
            </a:pPr>
            <a:r>
              <a:rPr lang="en-US" sz="2400" b="1" u="sng" smtClean="0">
                <a:solidFill>
                  <a:srgbClr val="FFFF00"/>
                </a:solidFill>
              </a:rPr>
              <a:t>Law enforcement approaches</a:t>
            </a:r>
            <a:r>
              <a:rPr lang="en-US" sz="2400" b="1" smtClean="0"/>
              <a:t> include interagency communication, geographic analysis, and profiling (look for patterns in incidents, victims, places). </a:t>
            </a:r>
          </a:p>
          <a:p>
            <a:pPr eaLnBrk="1" hangingPunct="1">
              <a:lnSpc>
                <a:spcPct val="80000"/>
              </a:lnSpc>
              <a:defRPr/>
            </a:pPr>
            <a:r>
              <a:rPr lang="en-US" sz="2400" b="1" smtClean="0"/>
              <a:t>Example: DC snipers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left)">
                                      <p:cBhvr>
                                        <p:cTn id="7" dur="500"/>
                                        <p:tgtEl>
                                          <p:spTgt spid="86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wipe(left)">
                                      <p:cBhvr>
                                        <p:cTn id="12" dur="500"/>
                                        <p:tgtEl>
                                          <p:spTgt spid="860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wipe(left)">
                                      <p:cBhvr>
                                        <p:cTn id="17" dur="500"/>
                                        <p:tgtEl>
                                          <p:spTgt spid="860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6019">
                                            <p:txEl>
                                              <p:pRg st="3" end="3"/>
                                            </p:txEl>
                                          </p:spTgt>
                                        </p:tgtEl>
                                        <p:attrNameLst>
                                          <p:attrName>style.visibility</p:attrName>
                                        </p:attrNameLst>
                                      </p:cBhvr>
                                      <p:to>
                                        <p:strVal val="visible"/>
                                      </p:to>
                                    </p:set>
                                    <p:animEffect transition="in" filter="wipe(left)">
                                      <p:cBhvr>
                                        <p:cTn id="22" dur="500"/>
                                        <p:tgtEl>
                                          <p:spTgt spid="860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6019">
                                            <p:txEl>
                                              <p:pRg st="4" end="4"/>
                                            </p:txEl>
                                          </p:spTgt>
                                        </p:tgtEl>
                                        <p:attrNameLst>
                                          <p:attrName>style.visibility</p:attrName>
                                        </p:attrNameLst>
                                      </p:cBhvr>
                                      <p:to>
                                        <p:strVal val="visible"/>
                                      </p:to>
                                    </p:set>
                                    <p:animEffect transition="in" filter="wipe(left)">
                                      <p:cBhvr>
                                        <p:cTn id="27" dur="500"/>
                                        <p:tgtEl>
                                          <p:spTgt spid="860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6019">
                                            <p:txEl>
                                              <p:pRg st="5" end="5"/>
                                            </p:txEl>
                                          </p:spTgt>
                                        </p:tgtEl>
                                        <p:attrNameLst>
                                          <p:attrName>style.visibility</p:attrName>
                                        </p:attrNameLst>
                                      </p:cBhvr>
                                      <p:to>
                                        <p:strVal val="visible"/>
                                      </p:to>
                                    </p:set>
                                    <p:animEffect transition="in" filter="wipe(left)">
                                      <p:cBhvr>
                                        <p:cTn id="32" dur="500"/>
                                        <p:tgtEl>
                                          <p:spTgt spid="860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6019">
                                            <p:txEl>
                                              <p:pRg st="6" end="6"/>
                                            </p:txEl>
                                          </p:spTgt>
                                        </p:tgtEl>
                                        <p:attrNameLst>
                                          <p:attrName>style.visibility</p:attrName>
                                        </p:attrNameLst>
                                      </p:cBhvr>
                                      <p:to>
                                        <p:strVal val="visible"/>
                                      </p:to>
                                    </p:set>
                                    <p:animEffect transition="in" filter="wipe(left)">
                                      <p:cBhvr>
                                        <p:cTn id="37" dur="500"/>
                                        <p:tgtEl>
                                          <p:spTgt spid="860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6019">
                                            <p:txEl>
                                              <p:pRg st="7" end="7"/>
                                            </p:txEl>
                                          </p:spTgt>
                                        </p:tgtEl>
                                        <p:attrNameLst>
                                          <p:attrName>style.visibility</p:attrName>
                                        </p:attrNameLst>
                                      </p:cBhvr>
                                      <p:to>
                                        <p:strVal val="visible"/>
                                      </p:to>
                                    </p:set>
                                    <p:animEffect transition="in" filter="wipe(left)">
                                      <p:cBhvr>
                                        <p:cTn id="42" dur="500"/>
                                        <p:tgtEl>
                                          <p:spTgt spid="860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6019">
                                            <p:txEl>
                                              <p:pRg st="8" end="8"/>
                                            </p:txEl>
                                          </p:spTgt>
                                        </p:tgtEl>
                                        <p:attrNameLst>
                                          <p:attrName>style.visibility</p:attrName>
                                        </p:attrNameLst>
                                      </p:cBhvr>
                                      <p:to>
                                        <p:strVal val="visible"/>
                                      </p:to>
                                    </p:set>
                                    <p:animEffect transition="in" filter="wipe(left)">
                                      <p:cBhvr>
                                        <p:cTn id="47" dur="500"/>
                                        <p:tgtEl>
                                          <p:spTgt spid="860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712787"/>
          </a:xfrm>
        </p:spPr>
        <p:txBody>
          <a:bodyPr/>
          <a:lstStyle/>
          <a:p>
            <a:pPr eaLnBrk="1" hangingPunct="1">
              <a:defRPr/>
            </a:pPr>
            <a:r>
              <a:rPr lang="en-US" sz="4000" smtClean="0"/>
              <a:t>OUTLINE</a:t>
            </a:r>
          </a:p>
        </p:txBody>
      </p:sp>
      <p:sp>
        <p:nvSpPr>
          <p:cNvPr id="6147" name="Rectangle 3"/>
          <p:cNvSpPr>
            <a:spLocks noGrp="1" noChangeArrowheads="1"/>
          </p:cNvSpPr>
          <p:nvPr>
            <p:ph type="body" idx="1"/>
          </p:nvPr>
        </p:nvSpPr>
        <p:spPr>
          <a:xfrm>
            <a:off x="304800" y="1066800"/>
            <a:ext cx="8534400" cy="5791200"/>
          </a:xfrm>
        </p:spPr>
        <p:txBody>
          <a:bodyPr/>
          <a:lstStyle/>
          <a:p>
            <a:pPr marL="609600" indent="-609600" eaLnBrk="1" hangingPunct="1">
              <a:defRPr/>
            </a:pPr>
            <a:r>
              <a:rPr lang="en-US" sz="4400" dirty="0" smtClean="0">
                <a:solidFill>
                  <a:srgbClr val="DEFC2C"/>
                </a:solidFill>
              </a:rPr>
              <a:t>Homicides and Assaults in the U.S.</a:t>
            </a:r>
          </a:p>
          <a:p>
            <a:pPr marL="990600" lvl="1" indent="-533400" eaLnBrk="1" hangingPunct="1">
              <a:defRPr/>
            </a:pPr>
            <a:r>
              <a:rPr lang="en-US" sz="4400" dirty="0" smtClean="0">
                <a:solidFill>
                  <a:srgbClr val="DEFC2C"/>
                </a:solidFill>
              </a:rPr>
              <a:t>Patterns and Trends</a:t>
            </a:r>
          </a:p>
          <a:p>
            <a:pPr marL="990600" lvl="1" indent="-533400" eaLnBrk="1" hangingPunct="1">
              <a:defRPr/>
            </a:pPr>
            <a:r>
              <a:rPr lang="en-US" sz="4400" dirty="0" smtClean="0">
                <a:solidFill>
                  <a:srgbClr val="DEFC2C"/>
                </a:solidFill>
              </a:rPr>
              <a:t>Explanations</a:t>
            </a:r>
          </a:p>
          <a:p>
            <a:pPr marL="990600" lvl="1" indent="-533400" eaLnBrk="1" hangingPunct="1">
              <a:defRPr/>
            </a:pPr>
            <a:r>
              <a:rPr lang="en-US" sz="4400" dirty="0" smtClean="0">
                <a:solidFill>
                  <a:srgbClr val="DEFC2C"/>
                </a:solidFill>
              </a:rPr>
              <a:t>Interventions</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77813"/>
            <a:ext cx="8229600" cy="712787"/>
          </a:xfrm>
        </p:spPr>
        <p:txBody>
          <a:bodyPr/>
          <a:lstStyle/>
          <a:p>
            <a:pPr eaLnBrk="1" hangingPunct="1">
              <a:defRPr/>
            </a:pPr>
            <a:r>
              <a:rPr lang="en-US" sz="4000" u="sng" smtClean="0"/>
              <a:t>Definitions</a:t>
            </a:r>
          </a:p>
        </p:txBody>
      </p:sp>
      <p:sp>
        <p:nvSpPr>
          <p:cNvPr id="80899" name="Rectangle 3"/>
          <p:cNvSpPr>
            <a:spLocks noGrp="1" noChangeArrowheads="1"/>
          </p:cNvSpPr>
          <p:nvPr>
            <p:ph type="body" idx="1"/>
          </p:nvPr>
        </p:nvSpPr>
        <p:spPr>
          <a:xfrm>
            <a:off x="457200" y="1066800"/>
            <a:ext cx="8458200" cy="5638800"/>
          </a:xfrm>
        </p:spPr>
        <p:txBody>
          <a:bodyPr/>
          <a:lstStyle/>
          <a:p>
            <a:pPr eaLnBrk="1" hangingPunct="1">
              <a:lnSpc>
                <a:spcPct val="90000"/>
              </a:lnSpc>
              <a:defRPr/>
            </a:pPr>
            <a:r>
              <a:rPr lang="en-US" b="1" i="1" smtClean="0">
                <a:solidFill>
                  <a:srgbClr val="FFFF00"/>
                </a:solidFill>
              </a:rPr>
              <a:t>Murder and Non-negligent Manslaughter</a:t>
            </a:r>
            <a:r>
              <a:rPr lang="en-US" b="1" smtClean="0"/>
              <a:t> </a:t>
            </a:r>
            <a:r>
              <a:rPr lang="en-US" smtClean="0"/>
              <a:t>(UCR): the “willful (non-negligent) killing of one human being by another.” </a:t>
            </a:r>
            <a:endParaRPr lang="en-US" b="1" i="1" smtClean="0"/>
          </a:p>
          <a:p>
            <a:pPr eaLnBrk="1" hangingPunct="1">
              <a:lnSpc>
                <a:spcPct val="90000"/>
              </a:lnSpc>
              <a:defRPr/>
            </a:pPr>
            <a:r>
              <a:rPr lang="en-US" b="1" i="1" smtClean="0">
                <a:solidFill>
                  <a:srgbClr val="FFFF00"/>
                </a:solidFill>
              </a:rPr>
              <a:t>Aggravated Assault</a:t>
            </a:r>
            <a:r>
              <a:rPr lang="en-US" smtClean="0"/>
              <a:t> (NCVS): "attack or attempted attack with a </a:t>
            </a:r>
            <a:r>
              <a:rPr lang="en-US" u="sng" smtClean="0"/>
              <a:t>weapon</a:t>
            </a:r>
            <a:r>
              <a:rPr lang="en-US" smtClean="0"/>
              <a:t>, regardless of whether an injury occurred or not, as well as an attack without a weapon when serious </a:t>
            </a:r>
            <a:r>
              <a:rPr lang="en-US" u="sng" smtClean="0"/>
              <a:t>injury</a:t>
            </a:r>
            <a:r>
              <a:rPr lang="en-US" smtClean="0"/>
              <a:t> resulted." </a:t>
            </a:r>
            <a:endParaRPr lang="en-US" b="1" i="1" smtClean="0"/>
          </a:p>
          <a:p>
            <a:pPr eaLnBrk="1" hangingPunct="1">
              <a:lnSpc>
                <a:spcPct val="90000"/>
              </a:lnSpc>
              <a:defRPr/>
            </a:pPr>
            <a:r>
              <a:rPr lang="en-US" b="1" i="1" smtClean="0">
                <a:solidFill>
                  <a:srgbClr val="FFFF00"/>
                </a:solidFill>
              </a:rPr>
              <a:t>Simple Assault</a:t>
            </a:r>
            <a:r>
              <a:rPr lang="en-US" smtClean="0"/>
              <a:t>: does not involve a weapon; does not result in serious injury to the victim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wipe(left)">
                                      <p:cBhvr>
                                        <p:cTn id="7" dur="5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wipe(left)">
                                      <p:cBhvr>
                                        <p:cTn id="12" dur="5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Effect transition="in" filter="wipe(left)">
                                      <p:cBhvr>
                                        <p:cTn id="17" dur="500"/>
                                        <p:tgtEl>
                                          <p:spTgt spid="80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7813"/>
            <a:ext cx="8229600" cy="484187"/>
          </a:xfrm>
        </p:spPr>
        <p:txBody>
          <a:bodyPr/>
          <a:lstStyle/>
          <a:p>
            <a:pPr eaLnBrk="1" hangingPunct="1">
              <a:defRPr/>
            </a:pPr>
            <a:r>
              <a:rPr lang="en-US" sz="3200" b="1" u="sng" dirty="0" smtClean="0"/>
              <a:t>Homicide Patterns (UCR): 2008</a:t>
            </a:r>
          </a:p>
        </p:txBody>
      </p:sp>
      <p:sp>
        <p:nvSpPr>
          <p:cNvPr id="59395" name="Rectangle 3"/>
          <p:cNvSpPr>
            <a:spLocks noGrp="1" noChangeArrowheads="1"/>
          </p:cNvSpPr>
          <p:nvPr>
            <p:ph type="body" idx="1"/>
          </p:nvPr>
        </p:nvSpPr>
        <p:spPr>
          <a:xfrm>
            <a:off x="457200" y="838200"/>
            <a:ext cx="8305800" cy="5638800"/>
          </a:xfrm>
        </p:spPr>
        <p:txBody>
          <a:bodyPr/>
          <a:lstStyle/>
          <a:p>
            <a:pPr marL="609600" indent="-609600" algn="ctr" eaLnBrk="1" hangingPunct="1">
              <a:lnSpc>
                <a:spcPct val="80000"/>
              </a:lnSpc>
              <a:buFont typeface="Wingdings" pitchFamily="2" charset="2"/>
              <a:buNone/>
              <a:defRPr/>
            </a:pPr>
            <a:r>
              <a:rPr lang="en-US" sz="2000" b="1" u="sng" smtClean="0">
                <a:solidFill>
                  <a:srgbClr val="FF0000"/>
                </a:solidFill>
              </a:rPr>
              <a:t>VICTIMS</a:t>
            </a:r>
          </a:p>
          <a:p>
            <a:pPr marL="609600" indent="-609600" eaLnBrk="1" hangingPunct="1">
              <a:lnSpc>
                <a:spcPct val="80000"/>
              </a:lnSpc>
              <a:buFont typeface="Wingdings" pitchFamily="2" charset="2"/>
              <a:buNone/>
              <a:defRPr/>
            </a:pPr>
            <a:r>
              <a:rPr lang="en-US" sz="2000" b="1" u="sng" smtClean="0">
                <a:solidFill>
                  <a:srgbClr val="FFFF00"/>
                </a:solidFill>
              </a:rPr>
              <a:t>Gender</a:t>
            </a:r>
            <a:r>
              <a:rPr lang="en-US" sz="2000" smtClean="0">
                <a:effectLst/>
              </a:rPr>
              <a:t>: </a:t>
            </a:r>
            <a:r>
              <a:rPr lang="en-US" sz="2000" smtClean="0"/>
              <a:t>78.0% of victims were male</a:t>
            </a:r>
            <a:endParaRPr lang="en-US" sz="2000" smtClean="0">
              <a:effectLst/>
            </a:endParaRPr>
          </a:p>
          <a:p>
            <a:pPr marL="609600" indent="-609600" eaLnBrk="1" hangingPunct="1">
              <a:lnSpc>
                <a:spcPct val="80000"/>
              </a:lnSpc>
              <a:buFont typeface="Wingdings" pitchFamily="2" charset="2"/>
              <a:buNone/>
              <a:defRPr/>
            </a:pPr>
            <a:r>
              <a:rPr lang="en-US" sz="2000" b="1" u="sng" smtClean="0">
                <a:solidFill>
                  <a:srgbClr val="FFFF00"/>
                </a:solidFill>
              </a:rPr>
              <a:t>Race</a:t>
            </a:r>
            <a:r>
              <a:rPr lang="en-US" sz="2000" smtClean="0">
                <a:effectLst/>
              </a:rPr>
              <a:t>:  </a:t>
            </a:r>
            <a:r>
              <a:rPr lang="en-US" sz="2000" smtClean="0"/>
              <a:t>47.81% of victims were black, 48.2% white, 2.3% “other”</a:t>
            </a:r>
            <a:endParaRPr lang="en-US" sz="2000" smtClean="0">
              <a:effectLst/>
            </a:endParaRPr>
          </a:p>
          <a:p>
            <a:pPr marL="609600" indent="-609600" eaLnBrk="1" hangingPunct="1">
              <a:lnSpc>
                <a:spcPct val="80000"/>
              </a:lnSpc>
              <a:buFont typeface="Wingdings" pitchFamily="2" charset="2"/>
              <a:buNone/>
              <a:defRPr/>
            </a:pPr>
            <a:r>
              <a:rPr lang="en-US" sz="2000" b="1" u="sng" smtClean="0">
                <a:solidFill>
                  <a:srgbClr val="FFFF00"/>
                </a:solidFill>
              </a:rPr>
              <a:t>Victim/offender relationship</a:t>
            </a:r>
            <a:r>
              <a:rPr lang="en-US" sz="2000" smtClean="0">
                <a:effectLst/>
              </a:rPr>
              <a:t>: </a:t>
            </a:r>
          </a:p>
          <a:p>
            <a:pPr marL="1009650" lvl="1" indent="-609600" eaLnBrk="1" hangingPunct="1">
              <a:lnSpc>
                <a:spcPct val="80000"/>
              </a:lnSpc>
              <a:defRPr/>
            </a:pPr>
            <a:r>
              <a:rPr lang="en-US" sz="2000" smtClean="0"/>
              <a:t>9.4% of victims were killed by intimate partners </a:t>
            </a:r>
          </a:p>
          <a:p>
            <a:pPr marL="1009650" lvl="1" indent="-609600" eaLnBrk="1" hangingPunct="1">
              <a:lnSpc>
                <a:spcPct val="80000"/>
              </a:lnSpc>
              <a:defRPr/>
            </a:pPr>
            <a:r>
              <a:rPr lang="en-US" sz="2000" smtClean="0"/>
              <a:t>8.1% of victims were killed by other family members</a:t>
            </a:r>
          </a:p>
          <a:p>
            <a:pPr marL="1009650" lvl="1" indent="-609600" eaLnBrk="1" hangingPunct="1">
              <a:lnSpc>
                <a:spcPct val="80000"/>
              </a:lnSpc>
              <a:defRPr/>
            </a:pPr>
            <a:r>
              <a:rPr lang="en-US" sz="2000" smtClean="0"/>
              <a:t>12.3% were murdered by strangers</a:t>
            </a:r>
          </a:p>
          <a:p>
            <a:pPr marL="1009650" lvl="1" indent="-609600" eaLnBrk="1" hangingPunct="1">
              <a:lnSpc>
                <a:spcPct val="80000"/>
              </a:lnSpc>
              <a:defRPr/>
            </a:pPr>
            <a:r>
              <a:rPr lang="en-US" sz="2000" smtClean="0"/>
              <a:t>26.0% were slain by acquaintances (neighbor, friend, employee, etc.)</a:t>
            </a:r>
          </a:p>
          <a:p>
            <a:pPr marL="609600" indent="-609600" algn="ctr" eaLnBrk="1" hangingPunct="1">
              <a:lnSpc>
                <a:spcPct val="80000"/>
              </a:lnSpc>
              <a:buFont typeface="Wingdings" pitchFamily="2" charset="2"/>
              <a:buNone/>
              <a:defRPr/>
            </a:pPr>
            <a:r>
              <a:rPr lang="en-US" sz="2000" b="1" u="sng" smtClean="0">
                <a:solidFill>
                  <a:srgbClr val="FF0000"/>
                </a:solidFill>
              </a:rPr>
              <a:t>OFFENDERS</a:t>
            </a:r>
          </a:p>
          <a:p>
            <a:pPr marL="609600" indent="-609600" eaLnBrk="1" hangingPunct="1">
              <a:lnSpc>
                <a:spcPct val="80000"/>
              </a:lnSpc>
              <a:buFont typeface="Wingdings" pitchFamily="2" charset="2"/>
              <a:buNone/>
              <a:defRPr/>
            </a:pPr>
            <a:r>
              <a:rPr lang="en-US" sz="2000" b="1" u="sng" smtClean="0">
                <a:solidFill>
                  <a:srgbClr val="FFFF00"/>
                </a:solidFill>
              </a:rPr>
              <a:t>Gender:</a:t>
            </a:r>
            <a:r>
              <a:rPr lang="en-US" sz="2000" b="1" smtClean="0"/>
              <a:t> </a:t>
            </a:r>
            <a:r>
              <a:rPr lang="en-US" sz="2000" smtClean="0"/>
              <a:t>64.9% of offenders were males.  </a:t>
            </a:r>
          </a:p>
          <a:p>
            <a:pPr marL="609600" indent="-609600" eaLnBrk="1" hangingPunct="1">
              <a:lnSpc>
                <a:spcPct val="80000"/>
              </a:lnSpc>
              <a:buFont typeface="Wingdings" pitchFamily="2" charset="2"/>
              <a:buNone/>
              <a:defRPr/>
            </a:pPr>
            <a:r>
              <a:rPr lang="en-US" sz="2000" b="1" u="sng" smtClean="0">
                <a:solidFill>
                  <a:srgbClr val="FFFF00"/>
                </a:solidFill>
              </a:rPr>
              <a:t>Race</a:t>
            </a:r>
            <a:r>
              <a:rPr lang="en-US" sz="2000" smtClean="0"/>
              <a:t>: 36.5% of offenders were black, 32.8% were white, and 1.7% were “other”</a:t>
            </a:r>
            <a:endParaRPr lang="en-US" sz="2000" smtClean="0">
              <a:effectLst/>
            </a:endParaRPr>
          </a:p>
          <a:p>
            <a:pPr marL="609600" indent="-609600" algn="ctr" eaLnBrk="1" hangingPunct="1">
              <a:lnSpc>
                <a:spcPct val="80000"/>
              </a:lnSpc>
              <a:buFont typeface="Wingdings" pitchFamily="2" charset="2"/>
              <a:buNone/>
              <a:defRPr/>
            </a:pPr>
            <a:r>
              <a:rPr lang="en-US" sz="2000" b="1" u="sng" smtClean="0">
                <a:solidFill>
                  <a:srgbClr val="FF0000"/>
                </a:solidFill>
              </a:rPr>
              <a:t>INCIDENTS</a:t>
            </a:r>
          </a:p>
          <a:p>
            <a:pPr marL="609600" indent="-609600" eaLnBrk="1" hangingPunct="1">
              <a:lnSpc>
                <a:spcPct val="80000"/>
              </a:lnSpc>
              <a:buFont typeface="Wingdings" pitchFamily="2" charset="2"/>
              <a:buNone/>
              <a:defRPr/>
            </a:pPr>
            <a:r>
              <a:rPr lang="en-US" sz="2000" b="1" u="sng" smtClean="0">
                <a:solidFill>
                  <a:srgbClr val="FFFF00"/>
                </a:solidFill>
              </a:rPr>
              <a:t>Firearms</a:t>
            </a:r>
            <a:r>
              <a:rPr lang="en-US" sz="2000" smtClean="0">
                <a:solidFill>
                  <a:srgbClr val="FFFF00"/>
                </a:solidFill>
                <a:effectLst/>
              </a:rPr>
              <a:t>: </a:t>
            </a:r>
            <a:r>
              <a:rPr lang="en-US" sz="2000" smtClean="0"/>
              <a:t>66.8% of the offenses involved firearms</a:t>
            </a:r>
            <a:endParaRPr lang="en-US" sz="2000" smtClean="0">
              <a:effectLst/>
            </a:endParaRPr>
          </a:p>
          <a:p>
            <a:pPr marL="609600" indent="-609600" eaLnBrk="1" hangingPunct="1">
              <a:lnSpc>
                <a:spcPct val="80000"/>
              </a:lnSpc>
              <a:buFont typeface="Wingdings" pitchFamily="2" charset="2"/>
              <a:buNone/>
              <a:defRPr/>
            </a:pPr>
            <a:r>
              <a:rPr lang="en-US" sz="2000" b="1" u="sng" smtClean="0">
                <a:solidFill>
                  <a:srgbClr val="FFFF00"/>
                </a:solidFill>
              </a:rPr>
              <a:t>Setting</a:t>
            </a:r>
            <a:r>
              <a:rPr lang="en-US" sz="2000" b="1" smtClean="0"/>
              <a:t>:</a:t>
            </a:r>
            <a:r>
              <a:rPr lang="en-US" sz="2000" smtClean="0">
                <a:effectLst/>
              </a:rPr>
              <a:t> </a:t>
            </a:r>
          </a:p>
          <a:p>
            <a:pPr marL="609600" indent="-609600" eaLnBrk="1" hangingPunct="1">
              <a:lnSpc>
                <a:spcPct val="80000"/>
              </a:lnSpc>
              <a:defRPr/>
            </a:pPr>
            <a:r>
              <a:rPr lang="en-US" sz="2000" smtClean="0"/>
              <a:t>28.9% of victims were murdered during </a:t>
            </a:r>
            <a:r>
              <a:rPr lang="en-US" sz="2000" u="sng" smtClean="0"/>
              <a:t>arguments</a:t>
            </a:r>
            <a:r>
              <a:rPr lang="en-US" sz="2000" smtClean="0"/>
              <a:t> </a:t>
            </a:r>
          </a:p>
          <a:p>
            <a:pPr marL="609600" indent="-609600" eaLnBrk="1" hangingPunct="1">
              <a:lnSpc>
                <a:spcPct val="80000"/>
              </a:lnSpc>
              <a:defRPr/>
            </a:pPr>
            <a:r>
              <a:rPr lang="en-US" sz="2000" smtClean="0"/>
              <a:t>20.6% were killed in conjunction with a </a:t>
            </a:r>
            <a:r>
              <a:rPr lang="en-US" sz="2000" u="sng" smtClean="0"/>
              <a:t>felony</a:t>
            </a:r>
            <a:r>
              <a:rPr lang="en-US" sz="2000" smtClean="0"/>
              <a:t> (rape, robbery, etc.)</a:t>
            </a:r>
          </a:p>
          <a:p>
            <a:pPr marL="609600" indent="-609600" eaLnBrk="1" hangingPunct="1">
              <a:lnSpc>
                <a:spcPct val="80000"/>
              </a:lnSpc>
              <a:defRPr/>
            </a:pPr>
            <a:r>
              <a:rPr lang="en-US" sz="2000" smtClean="0"/>
              <a:t>Circumstances </a:t>
            </a:r>
            <a:r>
              <a:rPr lang="en-US" sz="2000" u="sng" smtClean="0"/>
              <a:t>unknown</a:t>
            </a:r>
            <a:r>
              <a:rPr lang="en-US" sz="2000" smtClean="0"/>
              <a:t> for 35.3% of reported homicides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9395">
                                            <p:txEl>
                                              <p:pRg st="5" end="5"/>
                                            </p:txEl>
                                          </p:spTgt>
                                        </p:tgtEl>
                                        <p:attrNameLst>
                                          <p:attrName>style.visibility</p:attrName>
                                        </p:attrNameLst>
                                      </p:cBhvr>
                                      <p:to>
                                        <p:strVal val="visible"/>
                                      </p:to>
                                    </p:set>
                                    <p:anim calcmode="lin" valueType="num">
                                      <p:cBhvr additive="base">
                                        <p:cTn id="37" dur="500" fill="hold"/>
                                        <p:tgtEl>
                                          <p:spTgt spid="593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93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9395">
                                            <p:txEl>
                                              <p:pRg st="6" end="6"/>
                                            </p:txEl>
                                          </p:spTgt>
                                        </p:tgtEl>
                                        <p:attrNameLst>
                                          <p:attrName>style.visibility</p:attrName>
                                        </p:attrNameLst>
                                      </p:cBhvr>
                                      <p:to>
                                        <p:strVal val="visible"/>
                                      </p:to>
                                    </p:set>
                                    <p:anim calcmode="lin" valueType="num">
                                      <p:cBhvr additive="base">
                                        <p:cTn id="43" dur="500" fill="hold"/>
                                        <p:tgtEl>
                                          <p:spTgt spid="5939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93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59395">
                                            <p:txEl>
                                              <p:pRg st="7" end="7"/>
                                            </p:txEl>
                                          </p:spTgt>
                                        </p:tgtEl>
                                        <p:attrNameLst>
                                          <p:attrName>style.visibility</p:attrName>
                                        </p:attrNameLst>
                                      </p:cBhvr>
                                      <p:to>
                                        <p:strVal val="visible"/>
                                      </p:to>
                                    </p:set>
                                    <p:anim calcmode="lin" valueType="num">
                                      <p:cBhvr additive="base">
                                        <p:cTn id="49" dur="500" fill="hold"/>
                                        <p:tgtEl>
                                          <p:spTgt spid="5939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93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59395">
                                            <p:txEl>
                                              <p:pRg st="8" end="8"/>
                                            </p:txEl>
                                          </p:spTgt>
                                        </p:tgtEl>
                                        <p:attrNameLst>
                                          <p:attrName>style.visibility</p:attrName>
                                        </p:attrNameLst>
                                      </p:cBhvr>
                                      <p:to>
                                        <p:strVal val="visible"/>
                                      </p:to>
                                    </p:set>
                                    <p:anim calcmode="lin" valueType="num">
                                      <p:cBhvr additive="base">
                                        <p:cTn id="55" dur="500" fill="hold"/>
                                        <p:tgtEl>
                                          <p:spTgt spid="5939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93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59395">
                                            <p:txEl>
                                              <p:pRg st="9" end="9"/>
                                            </p:txEl>
                                          </p:spTgt>
                                        </p:tgtEl>
                                        <p:attrNameLst>
                                          <p:attrName>style.visibility</p:attrName>
                                        </p:attrNameLst>
                                      </p:cBhvr>
                                      <p:to>
                                        <p:strVal val="visible"/>
                                      </p:to>
                                    </p:set>
                                    <p:anim calcmode="lin" valueType="num">
                                      <p:cBhvr additive="base">
                                        <p:cTn id="61" dur="500" fill="hold"/>
                                        <p:tgtEl>
                                          <p:spTgt spid="59395">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939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59395">
                                            <p:txEl>
                                              <p:pRg st="10" end="10"/>
                                            </p:txEl>
                                          </p:spTgt>
                                        </p:tgtEl>
                                        <p:attrNameLst>
                                          <p:attrName>style.visibility</p:attrName>
                                        </p:attrNameLst>
                                      </p:cBhvr>
                                      <p:to>
                                        <p:strVal val="visible"/>
                                      </p:to>
                                    </p:set>
                                    <p:anim calcmode="lin" valueType="num">
                                      <p:cBhvr additive="base">
                                        <p:cTn id="67" dur="500" fill="hold"/>
                                        <p:tgtEl>
                                          <p:spTgt spid="59395">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939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59395">
                                            <p:txEl>
                                              <p:pRg st="11" end="11"/>
                                            </p:txEl>
                                          </p:spTgt>
                                        </p:tgtEl>
                                        <p:attrNameLst>
                                          <p:attrName>style.visibility</p:attrName>
                                        </p:attrNameLst>
                                      </p:cBhvr>
                                      <p:to>
                                        <p:strVal val="visible"/>
                                      </p:to>
                                    </p:set>
                                    <p:anim calcmode="lin" valueType="num">
                                      <p:cBhvr additive="base">
                                        <p:cTn id="73" dur="500" fill="hold"/>
                                        <p:tgtEl>
                                          <p:spTgt spid="59395">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5939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59395">
                                            <p:txEl>
                                              <p:pRg st="12" end="12"/>
                                            </p:txEl>
                                          </p:spTgt>
                                        </p:tgtEl>
                                        <p:attrNameLst>
                                          <p:attrName>style.visibility</p:attrName>
                                        </p:attrNameLst>
                                      </p:cBhvr>
                                      <p:to>
                                        <p:strVal val="visible"/>
                                      </p:to>
                                    </p:set>
                                    <p:anim calcmode="lin" valueType="num">
                                      <p:cBhvr additive="base">
                                        <p:cTn id="79" dur="500" fill="hold"/>
                                        <p:tgtEl>
                                          <p:spTgt spid="59395">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5939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59395">
                                            <p:txEl>
                                              <p:pRg st="13" end="13"/>
                                            </p:txEl>
                                          </p:spTgt>
                                        </p:tgtEl>
                                        <p:attrNameLst>
                                          <p:attrName>style.visibility</p:attrName>
                                        </p:attrNameLst>
                                      </p:cBhvr>
                                      <p:to>
                                        <p:strVal val="visible"/>
                                      </p:to>
                                    </p:set>
                                    <p:anim calcmode="lin" valueType="num">
                                      <p:cBhvr additive="base">
                                        <p:cTn id="85" dur="500" fill="hold"/>
                                        <p:tgtEl>
                                          <p:spTgt spid="59395">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59395">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59395">
                                            <p:txEl>
                                              <p:pRg st="14" end="14"/>
                                            </p:txEl>
                                          </p:spTgt>
                                        </p:tgtEl>
                                        <p:attrNameLst>
                                          <p:attrName>style.visibility</p:attrName>
                                        </p:attrNameLst>
                                      </p:cBhvr>
                                      <p:to>
                                        <p:strVal val="visible"/>
                                      </p:to>
                                    </p:set>
                                    <p:anim calcmode="lin" valueType="num">
                                      <p:cBhvr additive="base">
                                        <p:cTn id="91" dur="500" fill="hold"/>
                                        <p:tgtEl>
                                          <p:spTgt spid="59395">
                                            <p:txEl>
                                              <p:pRg st="14" end="14"/>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59395">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59395">
                                            <p:txEl>
                                              <p:pRg st="15" end="15"/>
                                            </p:txEl>
                                          </p:spTgt>
                                        </p:tgtEl>
                                        <p:attrNameLst>
                                          <p:attrName>style.visibility</p:attrName>
                                        </p:attrNameLst>
                                      </p:cBhvr>
                                      <p:to>
                                        <p:strVal val="visible"/>
                                      </p:to>
                                    </p:set>
                                    <p:anim calcmode="lin" valueType="num">
                                      <p:cBhvr additive="base">
                                        <p:cTn id="97" dur="500" fill="hold"/>
                                        <p:tgtEl>
                                          <p:spTgt spid="59395">
                                            <p:txEl>
                                              <p:pRg st="15" end="15"/>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59395">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nodeType="clickEffect">
                                  <p:stCondLst>
                                    <p:cond delay="0"/>
                                  </p:stCondLst>
                                  <p:childTnLst>
                                    <p:set>
                                      <p:cBhvr>
                                        <p:cTn id="102" dur="1" fill="hold">
                                          <p:stCondLst>
                                            <p:cond delay="0"/>
                                          </p:stCondLst>
                                        </p:cTn>
                                        <p:tgtEl>
                                          <p:spTgt spid="59395">
                                            <p:txEl>
                                              <p:pRg st="16" end="16"/>
                                            </p:txEl>
                                          </p:spTgt>
                                        </p:tgtEl>
                                        <p:attrNameLst>
                                          <p:attrName>style.visibility</p:attrName>
                                        </p:attrNameLst>
                                      </p:cBhvr>
                                      <p:to>
                                        <p:strVal val="visible"/>
                                      </p:to>
                                    </p:set>
                                    <p:anim calcmode="lin" valueType="num">
                                      <p:cBhvr additive="base">
                                        <p:cTn id="103" dur="500" fill="hold"/>
                                        <p:tgtEl>
                                          <p:spTgt spid="59395">
                                            <p:txEl>
                                              <p:pRg st="16" end="16"/>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59395">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9" name="Group 5"/>
          <p:cNvGrpSpPr>
            <a:grpSpLocks noChangeAspect="1"/>
          </p:cNvGrpSpPr>
          <p:nvPr/>
        </p:nvGrpSpPr>
        <p:grpSpPr bwMode="auto">
          <a:xfrm>
            <a:off x="838200" y="1219200"/>
            <a:ext cx="7391400" cy="4378325"/>
            <a:chOff x="528" y="768"/>
            <a:chExt cx="4656" cy="2758"/>
          </a:xfrm>
        </p:grpSpPr>
        <p:sp>
          <p:nvSpPr>
            <p:cNvPr id="21508" name="AutoShape 4"/>
            <p:cNvSpPr>
              <a:spLocks noChangeAspect="1" noChangeArrowheads="1" noTextEdit="1"/>
            </p:cNvSpPr>
            <p:nvPr/>
          </p:nvSpPr>
          <p:spPr bwMode="auto">
            <a:xfrm>
              <a:off x="528" y="768"/>
              <a:ext cx="4656" cy="2758"/>
            </a:xfrm>
            <a:prstGeom prst="rect">
              <a:avLst/>
            </a:prstGeom>
            <a:solidFill>
              <a:schemeClr val="tx1"/>
            </a:solidFill>
            <a:ln w="9525">
              <a:noFill/>
              <a:miter lim="800000"/>
              <a:headEnd/>
              <a:tailEnd/>
            </a:ln>
          </p:spPr>
          <p:txBody>
            <a:bodyPr/>
            <a:lstStyle/>
            <a:p>
              <a:endParaRPr lang="en-US"/>
            </a:p>
          </p:txBody>
        </p:sp>
        <p:sp>
          <p:nvSpPr>
            <p:cNvPr id="21510" name="Rectangle 6"/>
            <p:cNvSpPr>
              <a:spLocks noChangeArrowheads="1"/>
            </p:cNvSpPr>
            <p:nvPr/>
          </p:nvSpPr>
          <p:spPr bwMode="auto">
            <a:xfrm>
              <a:off x="2680" y="3249"/>
              <a:ext cx="280"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Year</a:t>
              </a:r>
              <a:endParaRPr lang="en-US"/>
            </a:p>
          </p:txBody>
        </p:sp>
        <p:sp>
          <p:nvSpPr>
            <p:cNvPr id="21511" name="Rectangle 7"/>
            <p:cNvSpPr>
              <a:spLocks noChangeArrowheads="1"/>
            </p:cNvSpPr>
            <p:nvPr/>
          </p:nvSpPr>
          <p:spPr bwMode="auto">
            <a:xfrm rot="16200000">
              <a:off x="-59" y="2054"/>
              <a:ext cx="1386"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Homicide Rate per 100,000</a:t>
              </a:r>
              <a:endParaRPr lang="en-US"/>
            </a:p>
          </p:txBody>
        </p:sp>
        <p:sp>
          <p:nvSpPr>
            <p:cNvPr id="21512" name="Rectangle 8"/>
            <p:cNvSpPr>
              <a:spLocks noChangeArrowheads="1"/>
            </p:cNvSpPr>
            <p:nvPr/>
          </p:nvSpPr>
          <p:spPr bwMode="auto">
            <a:xfrm>
              <a:off x="2509" y="807"/>
              <a:ext cx="454" cy="115"/>
            </a:xfrm>
            <a:prstGeom prst="rect">
              <a:avLst/>
            </a:prstGeom>
            <a:noFill/>
            <a:ln w="9525">
              <a:noFill/>
              <a:miter lim="800000"/>
              <a:headEnd/>
              <a:tailEnd/>
            </a:ln>
          </p:spPr>
          <p:txBody>
            <a:bodyPr wrap="none" lIns="0" tIns="0" rIns="0" bIns="0">
              <a:spAutoFit/>
            </a:bodyPr>
            <a:lstStyle/>
            <a:p>
              <a:r>
                <a:rPr lang="en-US" sz="1200" b="1" i="1">
                  <a:solidFill>
                    <a:srgbClr val="000000"/>
                  </a:solidFill>
                  <a:latin typeface="Arial" charset="0"/>
                </a:rPr>
                <a:t>Figure 4.1</a:t>
              </a:r>
              <a:endParaRPr lang="en-US"/>
            </a:p>
          </p:txBody>
        </p:sp>
        <p:sp>
          <p:nvSpPr>
            <p:cNvPr id="21513" name="Rectangle 9"/>
            <p:cNvSpPr>
              <a:spLocks noChangeArrowheads="1"/>
            </p:cNvSpPr>
            <p:nvPr/>
          </p:nvSpPr>
          <p:spPr bwMode="auto">
            <a:xfrm>
              <a:off x="1448" y="917"/>
              <a:ext cx="2744" cy="128"/>
            </a:xfrm>
            <a:prstGeom prst="rect">
              <a:avLst/>
            </a:prstGeom>
            <a:noFill/>
            <a:ln w="9525">
              <a:noFill/>
              <a:miter lim="800000"/>
              <a:headEnd/>
              <a:tailEnd/>
            </a:ln>
          </p:spPr>
          <p:txBody>
            <a:bodyPr wrap="none" lIns="0" tIns="0" rIns="0" bIns="0">
              <a:spAutoFit/>
            </a:bodyPr>
            <a:lstStyle/>
            <a:p>
              <a:r>
                <a:rPr lang="en-US" sz="1200" b="1" i="1">
                  <a:solidFill>
                    <a:srgbClr val="000000"/>
                  </a:solidFill>
                  <a:latin typeface="Arial" charset="0"/>
                </a:rPr>
                <a:t>Homicide Rates in the United States, 1960-2008</a:t>
              </a:r>
              <a:endParaRPr lang="en-US"/>
            </a:p>
          </p:txBody>
        </p:sp>
        <p:sp>
          <p:nvSpPr>
            <p:cNvPr id="21514" name="Line 10"/>
            <p:cNvSpPr>
              <a:spLocks noChangeShapeType="1"/>
            </p:cNvSpPr>
            <p:nvPr/>
          </p:nvSpPr>
          <p:spPr bwMode="auto">
            <a:xfrm>
              <a:off x="1042" y="977"/>
              <a:ext cx="0" cy="2121"/>
            </a:xfrm>
            <a:prstGeom prst="line">
              <a:avLst/>
            </a:prstGeom>
            <a:noFill/>
            <a:ln w="22225">
              <a:solidFill>
                <a:srgbClr val="000000"/>
              </a:solidFill>
              <a:round/>
              <a:headEnd/>
              <a:tailEnd/>
            </a:ln>
          </p:spPr>
          <p:txBody>
            <a:bodyPr/>
            <a:lstStyle/>
            <a:p>
              <a:endParaRPr lang="en-US"/>
            </a:p>
          </p:txBody>
        </p:sp>
        <p:sp>
          <p:nvSpPr>
            <p:cNvPr id="21515" name="Line 11"/>
            <p:cNvSpPr>
              <a:spLocks noChangeShapeType="1"/>
            </p:cNvSpPr>
            <p:nvPr/>
          </p:nvSpPr>
          <p:spPr bwMode="auto">
            <a:xfrm flipH="1">
              <a:off x="1042" y="3098"/>
              <a:ext cx="3746" cy="0"/>
            </a:xfrm>
            <a:prstGeom prst="line">
              <a:avLst/>
            </a:prstGeom>
            <a:noFill/>
            <a:ln w="22225">
              <a:solidFill>
                <a:srgbClr val="000000"/>
              </a:solidFill>
              <a:round/>
              <a:headEnd/>
              <a:tailEnd/>
            </a:ln>
          </p:spPr>
          <p:txBody>
            <a:bodyPr/>
            <a:lstStyle/>
            <a:p>
              <a:endParaRPr lang="en-US"/>
            </a:p>
          </p:txBody>
        </p:sp>
        <p:sp>
          <p:nvSpPr>
            <p:cNvPr id="21516" name="Rectangle 12"/>
            <p:cNvSpPr>
              <a:spLocks noChangeArrowheads="1"/>
            </p:cNvSpPr>
            <p:nvPr/>
          </p:nvSpPr>
          <p:spPr bwMode="auto">
            <a:xfrm>
              <a:off x="896"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1960</a:t>
              </a:r>
              <a:endParaRPr lang="en-US"/>
            </a:p>
          </p:txBody>
        </p:sp>
        <p:sp>
          <p:nvSpPr>
            <p:cNvPr id="21517" name="Line 13"/>
            <p:cNvSpPr>
              <a:spLocks noChangeShapeType="1"/>
            </p:cNvSpPr>
            <p:nvPr/>
          </p:nvSpPr>
          <p:spPr bwMode="auto">
            <a:xfrm flipV="1">
              <a:off x="1398" y="3046"/>
              <a:ext cx="0" cy="52"/>
            </a:xfrm>
            <a:prstGeom prst="line">
              <a:avLst/>
            </a:prstGeom>
            <a:noFill/>
            <a:ln w="19050">
              <a:solidFill>
                <a:srgbClr val="000000"/>
              </a:solidFill>
              <a:round/>
              <a:headEnd/>
              <a:tailEnd/>
            </a:ln>
          </p:spPr>
          <p:txBody>
            <a:bodyPr/>
            <a:lstStyle/>
            <a:p>
              <a:endParaRPr lang="en-US"/>
            </a:p>
          </p:txBody>
        </p:sp>
        <p:sp>
          <p:nvSpPr>
            <p:cNvPr id="21518" name="Rectangle 14"/>
            <p:cNvSpPr>
              <a:spLocks noChangeArrowheads="1"/>
            </p:cNvSpPr>
            <p:nvPr/>
          </p:nvSpPr>
          <p:spPr bwMode="auto">
            <a:xfrm>
              <a:off x="1252"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1965</a:t>
              </a:r>
              <a:endParaRPr lang="en-US"/>
            </a:p>
          </p:txBody>
        </p:sp>
        <p:sp>
          <p:nvSpPr>
            <p:cNvPr id="21519" name="Line 15"/>
            <p:cNvSpPr>
              <a:spLocks noChangeShapeType="1"/>
            </p:cNvSpPr>
            <p:nvPr/>
          </p:nvSpPr>
          <p:spPr bwMode="auto">
            <a:xfrm flipV="1">
              <a:off x="1753" y="3046"/>
              <a:ext cx="0" cy="52"/>
            </a:xfrm>
            <a:prstGeom prst="line">
              <a:avLst/>
            </a:prstGeom>
            <a:noFill/>
            <a:ln w="19050">
              <a:solidFill>
                <a:srgbClr val="000000"/>
              </a:solidFill>
              <a:round/>
              <a:headEnd/>
              <a:tailEnd/>
            </a:ln>
          </p:spPr>
          <p:txBody>
            <a:bodyPr/>
            <a:lstStyle/>
            <a:p>
              <a:endParaRPr lang="en-US"/>
            </a:p>
          </p:txBody>
        </p:sp>
        <p:sp>
          <p:nvSpPr>
            <p:cNvPr id="21520" name="Rectangle 16"/>
            <p:cNvSpPr>
              <a:spLocks noChangeArrowheads="1"/>
            </p:cNvSpPr>
            <p:nvPr/>
          </p:nvSpPr>
          <p:spPr bwMode="auto">
            <a:xfrm>
              <a:off x="1607"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1970</a:t>
              </a:r>
              <a:endParaRPr lang="en-US"/>
            </a:p>
          </p:txBody>
        </p:sp>
        <p:sp>
          <p:nvSpPr>
            <p:cNvPr id="21521" name="Line 17"/>
            <p:cNvSpPr>
              <a:spLocks noChangeShapeType="1"/>
            </p:cNvSpPr>
            <p:nvPr/>
          </p:nvSpPr>
          <p:spPr bwMode="auto">
            <a:xfrm flipV="1">
              <a:off x="2109" y="3046"/>
              <a:ext cx="0" cy="52"/>
            </a:xfrm>
            <a:prstGeom prst="line">
              <a:avLst/>
            </a:prstGeom>
            <a:noFill/>
            <a:ln w="19050">
              <a:solidFill>
                <a:srgbClr val="000000"/>
              </a:solidFill>
              <a:round/>
              <a:headEnd/>
              <a:tailEnd/>
            </a:ln>
          </p:spPr>
          <p:txBody>
            <a:bodyPr/>
            <a:lstStyle/>
            <a:p>
              <a:endParaRPr lang="en-US"/>
            </a:p>
          </p:txBody>
        </p:sp>
        <p:sp>
          <p:nvSpPr>
            <p:cNvPr id="21522" name="Rectangle 18"/>
            <p:cNvSpPr>
              <a:spLocks noChangeArrowheads="1"/>
            </p:cNvSpPr>
            <p:nvPr/>
          </p:nvSpPr>
          <p:spPr bwMode="auto">
            <a:xfrm>
              <a:off x="1963"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1975</a:t>
              </a:r>
              <a:endParaRPr lang="en-US"/>
            </a:p>
          </p:txBody>
        </p:sp>
        <p:sp>
          <p:nvSpPr>
            <p:cNvPr id="21523" name="Line 19"/>
            <p:cNvSpPr>
              <a:spLocks noChangeShapeType="1"/>
            </p:cNvSpPr>
            <p:nvPr/>
          </p:nvSpPr>
          <p:spPr bwMode="auto">
            <a:xfrm flipV="1">
              <a:off x="2465" y="3046"/>
              <a:ext cx="0" cy="52"/>
            </a:xfrm>
            <a:prstGeom prst="line">
              <a:avLst/>
            </a:prstGeom>
            <a:noFill/>
            <a:ln w="19050">
              <a:solidFill>
                <a:srgbClr val="000000"/>
              </a:solidFill>
              <a:round/>
              <a:headEnd/>
              <a:tailEnd/>
            </a:ln>
          </p:spPr>
          <p:txBody>
            <a:bodyPr/>
            <a:lstStyle/>
            <a:p>
              <a:endParaRPr lang="en-US"/>
            </a:p>
          </p:txBody>
        </p:sp>
        <p:sp>
          <p:nvSpPr>
            <p:cNvPr id="21524" name="Rectangle 20"/>
            <p:cNvSpPr>
              <a:spLocks noChangeArrowheads="1"/>
            </p:cNvSpPr>
            <p:nvPr/>
          </p:nvSpPr>
          <p:spPr bwMode="auto">
            <a:xfrm>
              <a:off x="2319"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1980</a:t>
              </a:r>
              <a:endParaRPr lang="en-US"/>
            </a:p>
          </p:txBody>
        </p:sp>
        <p:sp>
          <p:nvSpPr>
            <p:cNvPr id="21525" name="Line 21"/>
            <p:cNvSpPr>
              <a:spLocks noChangeShapeType="1"/>
            </p:cNvSpPr>
            <p:nvPr/>
          </p:nvSpPr>
          <p:spPr bwMode="auto">
            <a:xfrm flipV="1">
              <a:off x="2821" y="3046"/>
              <a:ext cx="0" cy="52"/>
            </a:xfrm>
            <a:prstGeom prst="line">
              <a:avLst/>
            </a:prstGeom>
            <a:noFill/>
            <a:ln w="19050">
              <a:solidFill>
                <a:srgbClr val="000000"/>
              </a:solidFill>
              <a:round/>
              <a:headEnd/>
              <a:tailEnd/>
            </a:ln>
          </p:spPr>
          <p:txBody>
            <a:bodyPr/>
            <a:lstStyle/>
            <a:p>
              <a:endParaRPr lang="en-US"/>
            </a:p>
          </p:txBody>
        </p:sp>
        <p:sp>
          <p:nvSpPr>
            <p:cNvPr id="21526" name="Rectangle 22"/>
            <p:cNvSpPr>
              <a:spLocks noChangeArrowheads="1"/>
            </p:cNvSpPr>
            <p:nvPr/>
          </p:nvSpPr>
          <p:spPr bwMode="auto">
            <a:xfrm>
              <a:off x="2675"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1985</a:t>
              </a:r>
              <a:endParaRPr lang="en-US"/>
            </a:p>
          </p:txBody>
        </p:sp>
        <p:sp>
          <p:nvSpPr>
            <p:cNvPr id="21527" name="Line 23"/>
            <p:cNvSpPr>
              <a:spLocks noChangeShapeType="1"/>
            </p:cNvSpPr>
            <p:nvPr/>
          </p:nvSpPr>
          <p:spPr bwMode="auto">
            <a:xfrm flipV="1">
              <a:off x="3176" y="3046"/>
              <a:ext cx="0" cy="52"/>
            </a:xfrm>
            <a:prstGeom prst="line">
              <a:avLst/>
            </a:prstGeom>
            <a:noFill/>
            <a:ln w="19050">
              <a:solidFill>
                <a:srgbClr val="000000"/>
              </a:solidFill>
              <a:round/>
              <a:headEnd/>
              <a:tailEnd/>
            </a:ln>
          </p:spPr>
          <p:txBody>
            <a:bodyPr/>
            <a:lstStyle/>
            <a:p>
              <a:endParaRPr lang="en-US"/>
            </a:p>
          </p:txBody>
        </p:sp>
        <p:sp>
          <p:nvSpPr>
            <p:cNvPr id="21528" name="Rectangle 24"/>
            <p:cNvSpPr>
              <a:spLocks noChangeArrowheads="1"/>
            </p:cNvSpPr>
            <p:nvPr/>
          </p:nvSpPr>
          <p:spPr bwMode="auto">
            <a:xfrm>
              <a:off x="3030"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1990</a:t>
              </a:r>
              <a:endParaRPr lang="en-US"/>
            </a:p>
          </p:txBody>
        </p:sp>
        <p:sp>
          <p:nvSpPr>
            <p:cNvPr id="21529" name="Line 25"/>
            <p:cNvSpPr>
              <a:spLocks noChangeShapeType="1"/>
            </p:cNvSpPr>
            <p:nvPr/>
          </p:nvSpPr>
          <p:spPr bwMode="auto">
            <a:xfrm flipV="1">
              <a:off x="3532" y="3046"/>
              <a:ext cx="0" cy="52"/>
            </a:xfrm>
            <a:prstGeom prst="line">
              <a:avLst/>
            </a:prstGeom>
            <a:noFill/>
            <a:ln w="19050">
              <a:solidFill>
                <a:srgbClr val="000000"/>
              </a:solidFill>
              <a:round/>
              <a:headEnd/>
              <a:tailEnd/>
            </a:ln>
          </p:spPr>
          <p:txBody>
            <a:bodyPr/>
            <a:lstStyle/>
            <a:p>
              <a:endParaRPr lang="en-US"/>
            </a:p>
          </p:txBody>
        </p:sp>
        <p:sp>
          <p:nvSpPr>
            <p:cNvPr id="21530" name="Rectangle 26"/>
            <p:cNvSpPr>
              <a:spLocks noChangeArrowheads="1"/>
            </p:cNvSpPr>
            <p:nvPr/>
          </p:nvSpPr>
          <p:spPr bwMode="auto">
            <a:xfrm>
              <a:off x="3386"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1995</a:t>
              </a:r>
              <a:endParaRPr lang="en-US"/>
            </a:p>
          </p:txBody>
        </p:sp>
        <p:sp>
          <p:nvSpPr>
            <p:cNvPr id="21531" name="Line 27"/>
            <p:cNvSpPr>
              <a:spLocks noChangeShapeType="1"/>
            </p:cNvSpPr>
            <p:nvPr/>
          </p:nvSpPr>
          <p:spPr bwMode="auto">
            <a:xfrm flipV="1">
              <a:off x="3888" y="3046"/>
              <a:ext cx="0" cy="52"/>
            </a:xfrm>
            <a:prstGeom prst="line">
              <a:avLst/>
            </a:prstGeom>
            <a:noFill/>
            <a:ln w="19050">
              <a:solidFill>
                <a:srgbClr val="000000"/>
              </a:solidFill>
              <a:round/>
              <a:headEnd/>
              <a:tailEnd/>
            </a:ln>
          </p:spPr>
          <p:txBody>
            <a:bodyPr/>
            <a:lstStyle/>
            <a:p>
              <a:endParaRPr lang="en-US"/>
            </a:p>
          </p:txBody>
        </p:sp>
        <p:sp>
          <p:nvSpPr>
            <p:cNvPr id="21532" name="Rectangle 28"/>
            <p:cNvSpPr>
              <a:spLocks noChangeArrowheads="1"/>
            </p:cNvSpPr>
            <p:nvPr/>
          </p:nvSpPr>
          <p:spPr bwMode="auto">
            <a:xfrm>
              <a:off x="3742"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2000</a:t>
              </a:r>
              <a:endParaRPr lang="en-US"/>
            </a:p>
          </p:txBody>
        </p:sp>
        <p:sp>
          <p:nvSpPr>
            <p:cNvPr id="21533" name="Line 29"/>
            <p:cNvSpPr>
              <a:spLocks noChangeShapeType="1"/>
            </p:cNvSpPr>
            <p:nvPr/>
          </p:nvSpPr>
          <p:spPr bwMode="auto">
            <a:xfrm flipV="1">
              <a:off x="4244" y="3046"/>
              <a:ext cx="0" cy="52"/>
            </a:xfrm>
            <a:prstGeom prst="line">
              <a:avLst/>
            </a:prstGeom>
            <a:noFill/>
            <a:ln w="19050">
              <a:solidFill>
                <a:srgbClr val="000000"/>
              </a:solidFill>
              <a:round/>
              <a:headEnd/>
              <a:tailEnd/>
            </a:ln>
          </p:spPr>
          <p:txBody>
            <a:bodyPr/>
            <a:lstStyle/>
            <a:p>
              <a:endParaRPr lang="en-US"/>
            </a:p>
          </p:txBody>
        </p:sp>
        <p:sp>
          <p:nvSpPr>
            <p:cNvPr id="21534" name="Rectangle 30"/>
            <p:cNvSpPr>
              <a:spLocks noChangeArrowheads="1"/>
            </p:cNvSpPr>
            <p:nvPr/>
          </p:nvSpPr>
          <p:spPr bwMode="auto">
            <a:xfrm>
              <a:off x="4098"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2005</a:t>
              </a:r>
              <a:endParaRPr lang="en-US"/>
            </a:p>
          </p:txBody>
        </p:sp>
        <p:sp>
          <p:nvSpPr>
            <p:cNvPr id="21535" name="Line 31"/>
            <p:cNvSpPr>
              <a:spLocks noChangeShapeType="1"/>
            </p:cNvSpPr>
            <p:nvPr/>
          </p:nvSpPr>
          <p:spPr bwMode="auto">
            <a:xfrm flipV="1">
              <a:off x="4599" y="3046"/>
              <a:ext cx="0" cy="52"/>
            </a:xfrm>
            <a:prstGeom prst="line">
              <a:avLst/>
            </a:prstGeom>
            <a:noFill/>
            <a:ln w="19050">
              <a:solidFill>
                <a:srgbClr val="000000"/>
              </a:solidFill>
              <a:round/>
              <a:headEnd/>
              <a:tailEnd/>
            </a:ln>
          </p:spPr>
          <p:txBody>
            <a:bodyPr/>
            <a:lstStyle/>
            <a:p>
              <a:endParaRPr lang="en-US"/>
            </a:p>
          </p:txBody>
        </p:sp>
        <p:sp>
          <p:nvSpPr>
            <p:cNvPr id="21536" name="Rectangle 32"/>
            <p:cNvSpPr>
              <a:spLocks noChangeArrowheads="1"/>
            </p:cNvSpPr>
            <p:nvPr/>
          </p:nvSpPr>
          <p:spPr bwMode="auto">
            <a:xfrm>
              <a:off x="4453" y="3149"/>
              <a:ext cx="29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2010</a:t>
              </a:r>
              <a:endParaRPr lang="en-US"/>
            </a:p>
          </p:txBody>
        </p:sp>
        <p:sp>
          <p:nvSpPr>
            <p:cNvPr id="21537" name="Rectangle 33"/>
            <p:cNvSpPr>
              <a:spLocks noChangeArrowheads="1"/>
            </p:cNvSpPr>
            <p:nvPr/>
          </p:nvSpPr>
          <p:spPr bwMode="auto">
            <a:xfrm>
              <a:off x="792" y="3048"/>
              <a:ext cx="201"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4.5</a:t>
              </a:r>
              <a:endParaRPr lang="en-US"/>
            </a:p>
          </p:txBody>
        </p:sp>
        <p:sp>
          <p:nvSpPr>
            <p:cNvPr id="21538" name="Line 34"/>
            <p:cNvSpPr>
              <a:spLocks noChangeShapeType="1"/>
            </p:cNvSpPr>
            <p:nvPr/>
          </p:nvSpPr>
          <p:spPr bwMode="auto">
            <a:xfrm>
              <a:off x="1042" y="3016"/>
              <a:ext cx="36" cy="0"/>
            </a:xfrm>
            <a:prstGeom prst="line">
              <a:avLst/>
            </a:prstGeom>
            <a:noFill/>
            <a:ln w="6350">
              <a:solidFill>
                <a:srgbClr val="000000"/>
              </a:solidFill>
              <a:round/>
              <a:headEnd/>
              <a:tailEnd/>
            </a:ln>
          </p:spPr>
          <p:txBody>
            <a:bodyPr/>
            <a:lstStyle/>
            <a:p>
              <a:endParaRPr lang="en-US"/>
            </a:p>
          </p:txBody>
        </p:sp>
        <p:sp>
          <p:nvSpPr>
            <p:cNvPr id="21539" name="Line 35"/>
            <p:cNvSpPr>
              <a:spLocks noChangeShapeType="1"/>
            </p:cNvSpPr>
            <p:nvPr/>
          </p:nvSpPr>
          <p:spPr bwMode="auto">
            <a:xfrm>
              <a:off x="1042" y="2934"/>
              <a:ext cx="65" cy="0"/>
            </a:xfrm>
            <a:prstGeom prst="line">
              <a:avLst/>
            </a:prstGeom>
            <a:noFill/>
            <a:ln w="19050">
              <a:solidFill>
                <a:srgbClr val="000000"/>
              </a:solidFill>
              <a:round/>
              <a:headEnd/>
              <a:tailEnd/>
            </a:ln>
          </p:spPr>
          <p:txBody>
            <a:bodyPr/>
            <a:lstStyle/>
            <a:p>
              <a:endParaRPr lang="en-US"/>
            </a:p>
          </p:txBody>
        </p:sp>
        <p:sp>
          <p:nvSpPr>
            <p:cNvPr id="21540" name="Rectangle 36"/>
            <p:cNvSpPr>
              <a:spLocks noChangeArrowheads="1"/>
            </p:cNvSpPr>
            <p:nvPr/>
          </p:nvSpPr>
          <p:spPr bwMode="auto">
            <a:xfrm>
              <a:off x="883" y="2883"/>
              <a:ext cx="110"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5</a:t>
              </a:r>
              <a:endParaRPr lang="en-US"/>
            </a:p>
          </p:txBody>
        </p:sp>
        <p:sp>
          <p:nvSpPr>
            <p:cNvPr id="21541" name="Line 37"/>
            <p:cNvSpPr>
              <a:spLocks noChangeShapeType="1"/>
            </p:cNvSpPr>
            <p:nvPr/>
          </p:nvSpPr>
          <p:spPr bwMode="auto">
            <a:xfrm>
              <a:off x="1042" y="2852"/>
              <a:ext cx="36" cy="0"/>
            </a:xfrm>
            <a:prstGeom prst="line">
              <a:avLst/>
            </a:prstGeom>
            <a:noFill/>
            <a:ln w="6350">
              <a:solidFill>
                <a:srgbClr val="000000"/>
              </a:solidFill>
              <a:round/>
              <a:headEnd/>
              <a:tailEnd/>
            </a:ln>
          </p:spPr>
          <p:txBody>
            <a:bodyPr/>
            <a:lstStyle/>
            <a:p>
              <a:endParaRPr lang="en-US"/>
            </a:p>
          </p:txBody>
        </p:sp>
        <p:sp>
          <p:nvSpPr>
            <p:cNvPr id="21542" name="Line 38"/>
            <p:cNvSpPr>
              <a:spLocks noChangeShapeType="1"/>
            </p:cNvSpPr>
            <p:nvPr/>
          </p:nvSpPr>
          <p:spPr bwMode="auto">
            <a:xfrm>
              <a:off x="1042" y="2770"/>
              <a:ext cx="65" cy="0"/>
            </a:xfrm>
            <a:prstGeom prst="line">
              <a:avLst/>
            </a:prstGeom>
            <a:noFill/>
            <a:ln w="19050">
              <a:solidFill>
                <a:srgbClr val="000000"/>
              </a:solidFill>
              <a:round/>
              <a:headEnd/>
              <a:tailEnd/>
            </a:ln>
          </p:spPr>
          <p:txBody>
            <a:bodyPr/>
            <a:lstStyle/>
            <a:p>
              <a:endParaRPr lang="en-US"/>
            </a:p>
          </p:txBody>
        </p:sp>
        <p:sp>
          <p:nvSpPr>
            <p:cNvPr id="21543" name="Rectangle 39"/>
            <p:cNvSpPr>
              <a:spLocks noChangeArrowheads="1"/>
            </p:cNvSpPr>
            <p:nvPr/>
          </p:nvSpPr>
          <p:spPr bwMode="auto">
            <a:xfrm>
              <a:off x="792" y="2719"/>
              <a:ext cx="201"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5.5</a:t>
              </a:r>
              <a:endParaRPr lang="en-US"/>
            </a:p>
          </p:txBody>
        </p:sp>
        <p:sp>
          <p:nvSpPr>
            <p:cNvPr id="21544" name="Line 40"/>
            <p:cNvSpPr>
              <a:spLocks noChangeShapeType="1"/>
            </p:cNvSpPr>
            <p:nvPr/>
          </p:nvSpPr>
          <p:spPr bwMode="auto">
            <a:xfrm>
              <a:off x="1042" y="2688"/>
              <a:ext cx="36" cy="0"/>
            </a:xfrm>
            <a:prstGeom prst="line">
              <a:avLst/>
            </a:prstGeom>
            <a:noFill/>
            <a:ln w="6350">
              <a:solidFill>
                <a:srgbClr val="000000"/>
              </a:solidFill>
              <a:round/>
              <a:headEnd/>
              <a:tailEnd/>
            </a:ln>
          </p:spPr>
          <p:txBody>
            <a:bodyPr/>
            <a:lstStyle/>
            <a:p>
              <a:endParaRPr lang="en-US"/>
            </a:p>
          </p:txBody>
        </p:sp>
        <p:sp>
          <p:nvSpPr>
            <p:cNvPr id="21545" name="Line 41"/>
            <p:cNvSpPr>
              <a:spLocks noChangeShapeType="1"/>
            </p:cNvSpPr>
            <p:nvPr/>
          </p:nvSpPr>
          <p:spPr bwMode="auto">
            <a:xfrm>
              <a:off x="1042" y="2606"/>
              <a:ext cx="65" cy="0"/>
            </a:xfrm>
            <a:prstGeom prst="line">
              <a:avLst/>
            </a:prstGeom>
            <a:noFill/>
            <a:ln w="19050">
              <a:solidFill>
                <a:srgbClr val="000000"/>
              </a:solidFill>
              <a:round/>
              <a:headEnd/>
              <a:tailEnd/>
            </a:ln>
          </p:spPr>
          <p:txBody>
            <a:bodyPr/>
            <a:lstStyle/>
            <a:p>
              <a:endParaRPr lang="en-US"/>
            </a:p>
          </p:txBody>
        </p:sp>
        <p:sp>
          <p:nvSpPr>
            <p:cNvPr id="21546" name="Rectangle 42"/>
            <p:cNvSpPr>
              <a:spLocks noChangeArrowheads="1"/>
            </p:cNvSpPr>
            <p:nvPr/>
          </p:nvSpPr>
          <p:spPr bwMode="auto">
            <a:xfrm>
              <a:off x="883" y="2555"/>
              <a:ext cx="110"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6</a:t>
              </a:r>
              <a:endParaRPr lang="en-US"/>
            </a:p>
          </p:txBody>
        </p:sp>
        <p:sp>
          <p:nvSpPr>
            <p:cNvPr id="21547" name="Line 43"/>
            <p:cNvSpPr>
              <a:spLocks noChangeShapeType="1"/>
            </p:cNvSpPr>
            <p:nvPr/>
          </p:nvSpPr>
          <p:spPr bwMode="auto">
            <a:xfrm>
              <a:off x="1042" y="2524"/>
              <a:ext cx="36" cy="0"/>
            </a:xfrm>
            <a:prstGeom prst="line">
              <a:avLst/>
            </a:prstGeom>
            <a:noFill/>
            <a:ln w="6350">
              <a:solidFill>
                <a:srgbClr val="000000"/>
              </a:solidFill>
              <a:round/>
              <a:headEnd/>
              <a:tailEnd/>
            </a:ln>
          </p:spPr>
          <p:txBody>
            <a:bodyPr/>
            <a:lstStyle/>
            <a:p>
              <a:endParaRPr lang="en-US"/>
            </a:p>
          </p:txBody>
        </p:sp>
        <p:sp>
          <p:nvSpPr>
            <p:cNvPr id="21548" name="Line 44"/>
            <p:cNvSpPr>
              <a:spLocks noChangeShapeType="1"/>
            </p:cNvSpPr>
            <p:nvPr/>
          </p:nvSpPr>
          <p:spPr bwMode="auto">
            <a:xfrm>
              <a:off x="1042" y="2442"/>
              <a:ext cx="65" cy="0"/>
            </a:xfrm>
            <a:prstGeom prst="line">
              <a:avLst/>
            </a:prstGeom>
            <a:noFill/>
            <a:ln w="19050">
              <a:solidFill>
                <a:srgbClr val="000000"/>
              </a:solidFill>
              <a:round/>
              <a:headEnd/>
              <a:tailEnd/>
            </a:ln>
          </p:spPr>
          <p:txBody>
            <a:bodyPr/>
            <a:lstStyle/>
            <a:p>
              <a:endParaRPr lang="en-US"/>
            </a:p>
          </p:txBody>
        </p:sp>
        <p:sp>
          <p:nvSpPr>
            <p:cNvPr id="21549" name="Rectangle 45"/>
            <p:cNvSpPr>
              <a:spLocks noChangeArrowheads="1"/>
            </p:cNvSpPr>
            <p:nvPr/>
          </p:nvSpPr>
          <p:spPr bwMode="auto">
            <a:xfrm>
              <a:off x="792" y="2391"/>
              <a:ext cx="201"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6.5</a:t>
              </a:r>
              <a:endParaRPr lang="en-US"/>
            </a:p>
          </p:txBody>
        </p:sp>
        <p:sp>
          <p:nvSpPr>
            <p:cNvPr id="21550" name="Line 46"/>
            <p:cNvSpPr>
              <a:spLocks noChangeShapeType="1"/>
            </p:cNvSpPr>
            <p:nvPr/>
          </p:nvSpPr>
          <p:spPr bwMode="auto">
            <a:xfrm>
              <a:off x="1042" y="2359"/>
              <a:ext cx="36" cy="0"/>
            </a:xfrm>
            <a:prstGeom prst="line">
              <a:avLst/>
            </a:prstGeom>
            <a:noFill/>
            <a:ln w="6350">
              <a:solidFill>
                <a:srgbClr val="000000"/>
              </a:solidFill>
              <a:round/>
              <a:headEnd/>
              <a:tailEnd/>
            </a:ln>
          </p:spPr>
          <p:txBody>
            <a:bodyPr/>
            <a:lstStyle/>
            <a:p>
              <a:endParaRPr lang="en-US"/>
            </a:p>
          </p:txBody>
        </p:sp>
        <p:sp>
          <p:nvSpPr>
            <p:cNvPr id="21551" name="Line 47"/>
            <p:cNvSpPr>
              <a:spLocks noChangeShapeType="1"/>
            </p:cNvSpPr>
            <p:nvPr/>
          </p:nvSpPr>
          <p:spPr bwMode="auto">
            <a:xfrm>
              <a:off x="1042" y="2278"/>
              <a:ext cx="65" cy="0"/>
            </a:xfrm>
            <a:prstGeom prst="line">
              <a:avLst/>
            </a:prstGeom>
            <a:noFill/>
            <a:ln w="19050">
              <a:solidFill>
                <a:srgbClr val="000000"/>
              </a:solidFill>
              <a:round/>
              <a:headEnd/>
              <a:tailEnd/>
            </a:ln>
          </p:spPr>
          <p:txBody>
            <a:bodyPr/>
            <a:lstStyle/>
            <a:p>
              <a:endParaRPr lang="en-US"/>
            </a:p>
          </p:txBody>
        </p:sp>
        <p:sp>
          <p:nvSpPr>
            <p:cNvPr id="21552" name="Rectangle 48"/>
            <p:cNvSpPr>
              <a:spLocks noChangeArrowheads="1"/>
            </p:cNvSpPr>
            <p:nvPr/>
          </p:nvSpPr>
          <p:spPr bwMode="auto">
            <a:xfrm>
              <a:off x="883" y="2227"/>
              <a:ext cx="110"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7</a:t>
              </a:r>
              <a:endParaRPr lang="en-US"/>
            </a:p>
          </p:txBody>
        </p:sp>
        <p:sp>
          <p:nvSpPr>
            <p:cNvPr id="21553" name="Line 49"/>
            <p:cNvSpPr>
              <a:spLocks noChangeShapeType="1"/>
            </p:cNvSpPr>
            <p:nvPr/>
          </p:nvSpPr>
          <p:spPr bwMode="auto">
            <a:xfrm>
              <a:off x="1042" y="2196"/>
              <a:ext cx="36" cy="0"/>
            </a:xfrm>
            <a:prstGeom prst="line">
              <a:avLst/>
            </a:prstGeom>
            <a:noFill/>
            <a:ln w="6350">
              <a:solidFill>
                <a:srgbClr val="000000"/>
              </a:solidFill>
              <a:round/>
              <a:headEnd/>
              <a:tailEnd/>
            </a:ln>
          </p:spPr>
          <p:txBody>
            <a:bodyPr/>
            <a:lstStyle/>
            <a:p>
              <a:endParaRPr lang="en-US"/>
            </a:p>
          </p:txBody>
        </p:sp>
        <p:sp>
          <p:nvSpPr>
            <p:cNvPr id="21554" name="Line 50"/>
            <p:cNvSpPr>
              <a:spLocks noChangeShapeType="1"/>
            </p:cNvSpPr>
            <p:nvPr/>
          </p:nvSpPr>
          <p:spPr bwMode="auto">
            <a:xfrm>
              <a:off x="1042" y="2113"/>
              <a:ext cx="65" cy="0"/>
            </a:xfrm>
            <a:prstGeom prst="line">
              <a:avLst/>
            </a:prstGeom>
            <a:noFill/>
            <a:ln w="19050">
              <a:solidFill>
                <a:srgbClr val="000000"/>
              </a:solidFill>
              <a:round/>
              <a:headEnd/>
              <a:tailEnd/>
            </a:ln>
          </p:spPr>
          <p:txBody>
            <a:bodyPr/>
            <a:lstStyle/>
            <a:p>
              <a:endParaRPr lang="en-US"/>
            </a:p>
          </p:txBody>
        </p:sp>
        <p:sp>
          <p:nvSpPr>
            <p:cNvPr id="21555" name="Rectangle 51"/>
            <p:cNvSpPr>
              <a:spLocks noChangeArrowheads="1"/>
            </p:cNvSpPr>
            <p:nvPr/>
          </p:nvSpPr>
          <p:spPr bwMode="auto">
            <a:xfrm>
              <a:off x="792" y="2063"/>
              <a:ext cx="201"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7.5</a:t>
              </a:r>
              <a:endParaRPr lang="en-US"/>
            </a:p>
          </p:txBody>
        </p:sp>
        <p:sp>
          <p:nvSpPr>
            <p:cNvPr id="21556" name="Line 52"/>
            <p:cNvSpPr>
              <a:spLocks noChangeShapeType="1"/>
            </p:cNvSpPr>
            <p:nvPr/>
          </p:nvSpPr>
          <p:spPr bwMode="auto">
            <a:xfrm>
              <a:off x="1042" y="2031"/>
              <a:ext cx="36" cy="0"/>
            </a:xfrm>
            <a:prstGeom prst="line">
              <a:avLst/>
            </a:prstGeom>
            <a:noFill/>
            <a:ln w="6350">
              <a:solidFill>
                <a:srgbClr val="000000"/>
              </a:solidFill>
              <a:round/>
              <a:headEnd/>
              <a:tailEnd/>
            </a:ln>
          </p:spPr>
          <p:txBody>
            <a:bodyPr/>
            <a:lstStyle/>
            <a:p>
              <a:endParaRPr lang="en-US"/>
            </a:p>
          </p:txBody>
        </p:sp>
        <p:sp>
          <p:nvSpPr>
            <p:cNvPr id="21557" name="Line 53"/>
            <p:cNvSpPr>
              <a:spLocks noChangeShapeType="1"/>
            </p:cNvSpPr>
            <p:nvPr/>
          </p:nvSpPr>
          <p:spPr bwMode="auto">
            <a:xfrm>
              <a:off x="1042" y="1949"/>
              <a:ext cx="65" cy="0"/>
            </a:xfrm>
            <a:prstGeom prst="line">
              <a:avLst/>
            </a:prstGeom>
            <a:noFill/>
            <a:ln w="19050">
              <a:solidFill>
                <a:srgbClr val="000000"/>
              </a:solidFill>
              <a:round/>
              <a:headEnd/>
              <a:tailEnd/>
            </a:ln>
          </p:spPr>
          <p:txBody>
            <a:bodyPr/>
            <a:lstStyle/>
            <a:p>
              <a:endParaRPr lang="en-US"/>
            </a:p>
          </p:txBody>
        </p:sp>
        <p:sp>
          <p:nvSpPr>
            <p:cNvPr id="21558" name="Rectangle 54"/>
            <p:cNvSpPr>
              <a:spLocks noChangeArrowheads="1"/>
            </p:cNvSpPr>
            <p:nvPr/>
          </p:nvSpPr>
          <p:spPr bwMode="auto">
            <a:xfrm>
              <a:off x="883" y="1899"/>
              <a:ext cx="110"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8</a:t>
              </a:r>
              <a:endParaRPr lang="en-US"/>
            </a:p>
          </p:txBody>
        </p:sp>
        <p:sp>
          <p:nvSpPr>
            <p:cNvPr id="21559" name="Line 55"/>
            <p:cNvSpPr>
              <a:spLocks noChangeShapeType="1"/>
            </p:cNvSpPr>
            <p:nvPr/>
          </p:nvSpPr>
          <p:spPr bwMode="auto">
            <a:xfrm>
              <a:off x="1042" y="1867"/>
              <a:ext cx="36" cy="0"/>
            </a:xfrm>
            <a:prstGeom prst="line">
              <a:avLst/>
            </a:prstGeom>
            <a:noFill/>
            <a:ln w="6350">
              <a:solidFill>
                <a:srgbClr val="000000"/>
              </a:solidFill>
              <a:round/>
              <a:headEnd/>
              <a:tailEnd/>
            </a:ln>
          </p:spPr>
          <p:txBody>
            <a:bodyPr/>
            <a:lstStyle/>
            <a:p>
              <a:endParaRPr lang="en-US"/>
            </a:p>
          </p:txBody>
        </p:sp>
        <p:sp>
          <p:nvSpPr>
            <p:cNvPr id="21560" name="Line 56"/>
            <p:cNvSpPr>
              <a:spLocks noChangeShapeType="1"/>
            </p:cNvSpPr>
            <p:nvPr/>
          </p:nvSpPr>
          <p:spPr bwMode="auto">
            <a:xfrm>
              <a:off x="1042" y="1785"/>
              <a:ext cx="65" cy="0"/>
            </a:xfrm>
            <a:prstGeom prst="line">
              <a:avLst/>
            </a:prstGeom>
            <a:noFill/>
            <a:ln w="19050">
              <a:solidFill>
                <a:srgbClr val="000000"/>
              </a:solidFill>
              <a:round/>
              <a:headEnd/>
              <a:tailEnd/>
            </a:ln>
          </p:spPr>
          <p:txBody>
            <a:bodyPr/>
            <a:lstStyle/>
            <a:p>
              <a:endParaRPr lang="en-US"/>
            </a:p>
          </p:txBody>
        </p:sp>
        <p:sp>
          <p:nvSpPr>
            <p:cNvPr id="21561" name="Rectangle 57"/>
            <p:cNvSpPr>
              <a:spLocks noChangeArrowheads="1"/>
            </p:cNvSpPr>
            <p:nvPr/>
          </p:nvSpPr>
          <p:spPr bwMode="auto">
            <a:xfrm>
              <a:off x="792" y="1735"/>
              <a:ext cx="201"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8.5</a:t>
              </a:r>
              <a:endParaRPr lang="en-US"/>
            </a:p>
          </p:txBody>
        </p:sp>
        <p:sp>
          <p:nvSpPr>
            <p:cNvPr id="21562" name="Line 58"/>
            <p:cNvSpPr>
              <a:spLocks noChangeShapeType="1"/>
            </p:cNvSpPr>
            <p:nvPr/>
          </p:nvSpPr>
          <p:spPr bwMode="auto">
            <a:xfrm>
              <a:off x="1042" y="1703"/>
              <a:ext cx="36" cy="0"/>
            </a:xfrm>
            <a:prstGeom prst="line">
              <a:avLst/>
            </a:prstGeom>
            <a:noFill/>
            <a:ln w="6350">
              <a:solidFill>
                <a:srgbClr val="000000"/>
              </a:solidFill>
              <a:round/>
              <a:headEnd/>
              <a:tailEnd/>
            </a:ln>
          </p:spPr>
          <p:txBody>
            <a:bodyPr/>
            <a:lstStyle/>
            <a:p>
              <a:endParaRPr lang="en-US"/>
            </a:p>
          </p:txBody>
        </p:sp>
        <p:sp>
          <p:nvSpPr>
            <p:cNvPr id="21563" name="Line 59"/>
            <p:cNvSpPr>
              <a:spLocks noChangeShapeType="1"/>
            </p:cNvSpPr>
            <p:nvPr/>
          </p:nvSpPr>
          <p:spPr bwMode="auto">
            <a:xfrm>
              <a:off x="1042" y="1621"/>
              <a:ext cx="65" cy="0"/>
            </a:xfrm>
            <a:prstGeom prst="line">
              <a:avLst/>
            </a:prstGeom>
            <a:noFill/>
            <a:ln w="19050">
              <a:solidFill>
                <a:srgbClr val="000000"/>
              </a:solidFill>
              <a:round/>
              <a:headEnd/>
              <a:tailEnd/>
            </a:ln>
          </p:spPr>
          <p:txBody>
            <a:bodyPr/>
            <a:lstStyle/>
            <a:p>
              <a:endParaRPr lang="en-US"/>
            </a:p>
          </p:txBody>
        </p:sp>
        <p:sp>
          <p:nvSpPr>
            <p:cNvPr id="21564" name="Rectangle 60"/>
            <p:cNvSpPr>
              <a:spLocks noChangeArrowheads="1"/>
            </p:cNvSpPr>
            <p:nvPr/>
          </p:nvSpPr>
          <p:spPr bwMode="auto">
            <a:xfrm>
              <a:off x="883" y="1571"/>
              <a:ext cx="110"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9</a:t>
              </a:r>
              <a:endParaRPr lang="en-US"/>
            </a:p>
          </p:txBody>
        </p:sp>
        <p:sp>
          <p:nvSpPr>
            <p:cNvPr id="21565" name="Line 61"/>
            <p:cNvSpPr>
              <a:spLocks noChangeShapeType="1"/>
            </p:cNvSpPr>
            <p:nvPr/>
          </p:nvSpPr>
          <p:spPr bwMode="auto">
            <a:xfrm>
              <a:off x="1042" y="1539"/>
              <a:ext cx="36" cy="0"/>
            </a:xfrm>
            <a:prstGeom prst="line">
              <a:avLst/>
            </a:prstGeom>
            <a:noFill/>
            <a:ln w="6350">
              <a:solidFill>
                <a:srgbClr val="000000"/>
              </a:solidFill>
              <a:round/>
              <a:headEnd/>
              <a:tailEnd/>
            </a:ln>
          </p:spPr>
          <p:txBody>
            <a:bodyPr/>
            <a:lstStyle/>
            <a:p>
              <a:endParaRPr lang="en-US"/>
            </a:p>
          </p:txBody>
        </p:sp>
        <p:sp>
          <p:nvSpPr>
            <p:cNvPr id="21566" name="Line 62"/>
            <p:cNvSpPr>
              <a:spLocks noChangeShapeType="1"/>
            </p:cNvSpPr>
            <p:nvPr/>
          </p:nvSpPr>
          <p:spPr bwMode="auto">
            <a:xfrm>
              <a:off x="1042" y="1457"/>
              <a:ext cx="65" cy="0"/>
            </a:xfrm>
            <a:prstGeom prst="line">
              <a:avLst/>
            </a:prstGeom>
            <a:noFill/>
            <a:ln w="19050">
              <a:solidFill>
                <a:srgbClr val="000000"/>
              </a:solidFill>
              <a:round/>
              <a:headEnd/>
              <a:tailEnd/>
            </a:ln>
          </p:spPr>
          <p:txBody>
            <a:bodyPr/>
            <a:lstStyle/>
            <a:p>
              <a:endParaRPr lang="en-US"/>
            </a:p>
          </p:txBody>
        </p:sp>
        <p:sp>
          <p:nvSpPr>
            <p:cNvPr id="21567" name="Rectangle 63"/>
            <p:cNvSpPr>
              <a:spLocks noChangeArrowheads="1"/>
            </p:cNvSpPr>
            <p:nvPr/>
          </p:nvSpPr>
          <p:spPr bwMode="auto">
            <a:xfrm>
              <a:off x="792" y="1406"/>
              <a:ext cx="201"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9.5</a:t>
              </a:r>
              <a:endParaRPr lang="en-US"/>
            </a:p>
          </p:txBody>
        </p:sp>
        <p:sp>
          <p:nvSpPr>
            <p:cNvPr id="21568" name="Line 64"/>
            <p:cNvSpPr>
              <a:spLocks noChangeShapeType="1"/>
            </p:cNvSpPr>
            <p:nvPr/>
          </p:nvSpPr>
          <p:spPr bwMode="auto">
            <a:xfrm>
              <a:off x="1042" y="1375"/>
              <a:ext cx="36" cy="0"/>
            </a:xfrm>
            <a:prstGeom prst="line">
              <a:avLst/>
            </a:prstGeom>
            <a:noFill/>
            <a:ln w="6350">
              <a:solidFill>
                <a:srgbClr val="000000"/>
              </a:solidFill>
              <a:round/>
              <a:headEnd/>
              <a:tailEnd/>
            </a:ln>
          </p:spPr>
          <p:txBody>
            <a:bodyPr/>
            <a:lstStyle/>
            <a:p>
              <a:endParaRPr lang="en-US"/>
            </a:p>
          </p:txBody>
        </p:sp>
        <p:sp>
          <p:nvSpPr>
            <p:cNvPr id="21569" name="Line 65"/>
            <p:cNvSpPr>
              <a:spLocks noChangeShapeType="1"/>
            </p:cNvSpPr>
            <p:nvPr/>
          </p:nvSpPr>
          <p:spPr bwMode="auto">
            <a:xfrm>
              <a:off x="1042" y="1293"/>
              <a:ext cx="65" cy="0"/>
            </a:xfrm>
            <a:prstGeom prst="line">
              <a:avLst/>
            </a:prstGeom>
            <a:noFill/>
            <a:ln w="19050">
              <a:solidFill>
                <a:srgbClr val="000000"/>
              </a:solidFill>
              <a:round/>
              <a:headEnd/>
              <a:tailEnd/>
            </a:ln>
          </p:spPr>
          <p:txBody>
            <a:bodyPr/>
            <a:lstStyle/>
            <a:p>
              <a:endParaRPr lang="en-US"/>
            </a:p>
          </p:txBody>
        </p:sp>
        <p:sp>
          <p:nvSpPr>
            <p:cNvPr id="21570" name="Rectangle 66"/>
            <p:cNvSpPr>
              <a:spLocks noChangeArrowheads="1"/>
            </p:cNvSpPr>
            <p:nvPr/>
          </p:nvSpPr>
          <p:spPr bwMode="auto">
            <a:xfrm>
              <a:off x="822" y="1242"/>
              <a:ext cx="171"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10</a:t>
              </a:r>
              <a:endParaRPr lang="en-US"/>
            </a:p>
          </p:txBody>
        </p:sp>
        <p:sp>
          <p:nvSpPr>
            <p:cNvPr id="21571" name="Line 67"/>
            <p:cNvSpPr>
              <a:spLocks noChangeShapeType="1"/>
            </p:cNvSpPr>
            <p:nvPr/>
          </p:nvSpPr>
          <p:spPr bwMode="auto">
            <a:xfrm>
              <a:off x="1042" y="1211"/>
              <a:ext cx="36" cy="0"/>
            </a:xfrm>
            <a:prstGeom prst="line">
              <a:avLst/>
            </a:prstGeom>
            <a:noFill/>
            <a:ln w="6350">
              <a:solidFill>
                <a:srgbClr val="000000"/>
              </a:solidFill>
              <a:round/>
              <a:headEnd/>
              <a:tailEnd/>
            </a:ln>
          </p:spPr>
          <p:txBody>
            <a:bodyPr/>
            <a:lstStyle/>
            <a:p>
              <a:endParaRPr lang="en-US"/>
            </a:p>
          </p:txBody>
        </p:sp>
        <p:sp>
          <p:nvSpPr>
            <p:cNvPr id="21572" name="Line 68"/>
            <p:cNvSpPr>
              <a:spLocks noChangeShapeType="1"/>
            </p:cNvSpPr>
            <p:nvPr/>
          </p:nvSpPr>
          <p:spPr bwMode="auto">
            <a:xfrm>
              <a:off x="1042" y="1129"/>
              <a:ext cx="65" cy="0"/>
            </a:xfrm>
            <a:prstGeom prst="line">
              <a:avLst/>
            </a:prstGeom>
            <a:noFill/>
            <a:ln w="19050">
              <a:solidFill>
                <a:srgbClr val="000000"/>
              </a:solidFill>
              <a:round/>
              <a:headEnd/>
              <a:tailEnd/>
            </a:ln>
          </p:spPr>
          <p:txBody>
            <a:bodyPr/>
            <a:lstStyle/>
            <a:p>
              <a:endParaRPr lang="en-US"/>
            </a:p>
          </p:txBody>
        </p:sp>
        <p:sp>
          <p:nvSpPr>
            <p:cNvPr id="21573" name="Rectangle 69"/>
            <p:cNvSpPr>
              <a:spLocks noChangeArrowheads="1"/>
            </p:cNvSpPr>
            <p:nvPr/>
          </p:nvSpPr>
          <p:spPr bwMode="auto">
            <a:xfrm>
              <a:off x="731" y="1078"/>
              <a:ext cx="262" cy="11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10.5</a:t>
              </a:r>
              <a:endParaRPr lang="en-US"/>
            </a:p>
          </p:txBody>
        </p:sp>
        <p:sp>
          <p:nvSpPr>
            <p:cNvPr id="21574" name="Freeform 70"/>
            <p:cNvSpPr>
              <a:spLocks/>
            </p:cNvSpPr>
            <p:nvPr/>
          </p:nvSpPr>
          <p:spPr bwMode="auto">
            <a:xfrm>
              <a:off x="1042" y="1227"/>
              <a:ext cx="3415" cy="1838"/>
            </a:xfrm>
            <a:custGeom>
              <a:avLst/>
              <a:gdLst/>
              <a:ahLst/>
              <a:cxnLst>
                <a:cxn ang="0">
                  <a:pos x="0" y="7382"/>
                </a:cxn>
                <a:cxn ang="0">
                  <a:pos x="251" y="7816"/>
                </a:cxn>
                <a:cxn ang="0">
                  <a:pos x="503" y="8105"/>
                </a:cxn>
                <a:cxn ang="0">
                  <a:pos x="754" y="8105"/>
                </a:cxn>
                <a:cxn ang="0">
                  <a:pos x="1005" y="7671"/>
                </a:cxn>
                <a:cxn ang="0">
                  <a:pos x="1257" y="7382"/>
                </a:cxn>
                <a:cxn ang="0">
                  <a:pos x="1508" y="6658"/>
                </a:cxn>
                <a:cxn ang="0">
                  <a:pos x="1759" y="5790"/>
                </a:cxn>
                <a:cxn ang="0">
                  <a:pos x="2010" y="4776"/>
                </a:cxn>
                <a:cxn ang="0">
                  <a:pos x="2262" y="4197"/>
                </a:cxn>
                <a:cxn ang="0">
                  <a:pos x="2513" y="3329"/>
                </a:cxn>
                <a:cxn ang="0">
                  <a:pos x="2764" y="2316"/>
                </a:cxn>
                <a:cxn ang="0">
                  <a:pos x="3016" y="1737"/>
                </a:cxn>
                <a:cxn ang="0">
                  <a:pos x="3267" y="1158"/>
                </a:cxn>
                <a:cxn ang="0">
                  <a:pos x="3518" y="579"/>
                </a:cxn>
                <a:cxn ang="0">
                  <a:pos x="3770" y="869"/>
                </a:cxn>
                <a:cxn ang="0">
                  <a:pos x="4021" y="2026"/>
                </a:cxn>
                <a:cxn ang="0">
                  <a:pos x="4272" y="2026"/>
                </a:cxn>
                <a:cxn ang="0">
                  <a:pos x="4523" y="1737"/>
                </a:cxn>
                <a:cxn ang="0">
                  <a:pos x="4775" y="724"/>
                </a:cxn>
                <a:cxn ang="0">
                  <a:pos x="5026" y="0"/>
                </a:cxn>
                <a:cxn ang="0">
                  <a:pos x="5277" y="579"/>
                </a:cxn>
                <a:cxn ang="0">
                  <a:pos x="5529" y="1592"/>
                </a:cxn>
                <a:cxn ang="0">
                  <a:pos x="5780" y="2750"/>
                </a:cxn>
                <a:cxn ang="0">
                  <a:pos x="6031" y="3329"/>
                </a:cxn>
                <a:cxn ang="0">
                  <a:pos x="6283" y="3184"/>
                </a:cxn>
                <a:cxn ang="0">
                  <a:pos x="6534" y="2316"/>
                </a:cxn>
                <a:cxn ang="0">
                  <a:pos x="6785" y="2750"/>
                </a:cxn>
                <a:cxn ang="0">
                  <a:pos x="7036" y="2461"/>
                </a:cxn>
                <a:cxn ang="0">
                  <a:pos x="7288" y="2171"/>
                </a:cxn>
                <a:cxn ang="0">
                  <a:pos x="7539" y="1158"/>
                </a:cxn>
                <a:cxn ang="0">
                  <a:pos x="7790" y="579"/>
                </a:cxn>
                <a:cxn ang="0">
                  <a:pos x="8042" y="1303"/>
                </a:cxn>
                <a:cxn ang="0">
                  <a:pos x="8293" y="1013"/>
                </a:cxn>
                <a:cxn ang="0">
                  <a:pos x="8544" y="1737"/>
                </a:cxn>
                <a:cxn ang="0">
                  <a:pos x="8796" y="2895"/>
                </a:cxn>
                <a:cxn ang="0">
                  <a:pos x="9047" y="4053"/>
                </a:cxn>
                <a:cxn ang="0">
                  <a:pos x="9298" y="4921"/>
                </a:cxn>
                <a:cxn ang="0">
                  <a:pos x="9549" y="5645"/>
                </a:cxn>
                <a:cxn ang="0">
                  <a:pos x="9801" y="6513"/>
                </a:cxn>
                <a:cxn ang="0">
                  <a:pos x="10052" y="6803"/>
                </a:cxn>
                <a:cxn ang="0">
                  <a:pos x="10303" y="6658"/>
                </a:cxn>
                <a:cxn ang="0">
                  <a:pos x="10555" y="6658"/>
                </a:cxn>
                <a:cxn ang="0">
                  <a:pos x="10806" y="6513"/>
                </a:cxn>
                <a:cxn ang="0">
                  <a:pos x="11057" y="7092"/>
                </a:cxn>
                <a:cxn ang="0">
                  <a:pos x="11309" y="6658"/>
                </a:cxn>
                <a:cxn ang="0">
                  <a:pos x="11560" y="6513"/>
                </a:cxn>
                <a:cxn ang="0">
                  <a:pos x="11811" y="6658"/>
                </a:cxn>
                <a:cxn ang="0">
                  <a:pos x="12062" y="6947"/>
                </a:cxn>
              </a:cxnLst>
              <a:rect l="0" t="0" r="r" b="b"/>
              <a:pathLst>
                <a:path w="12062" h="8105">
                  <a:moveTo>
                    <a:pt x="0" y="7382"/>
                  </a:moveTo>
                  <a:lnTo>
                    <a:pt x="251" y="7816"/>
                  </a:lnTo>
                  <a:lnTo>
                    <a:pt x="503" y="8105"/>
                  </a:lnTo>
                  <a:lnTo>
                    <a:pt x="754" y="8105"/>
                  </a:lnTo>
                  <a:lnTo>
                    <a:pt x="1005" y="7671"/>
                  </a:lnTo>
                  <a:lnTo>
                    <a:pt x="1257" y="7382"/>
                  </a:lnTo>
                  <a:lnTo>
                    <a:pt x="1508" y="6658"/>
                  </a:lnTo>
                  <a:lnTo>
                    <a:pt x="1759" y="5790"/>
                  </a:lnTo>
                  <a:lnTo>
                    <a:pt x="2010" y="4776"/>
                  </a:lnTo>
                  <a:lnTo>
                    <a:pt x="2262" y="4197"/>
                  </a:lnTo>
                  <a:lnTo>
                    <a:pt x="2513" y="3329"/>
                  </a:lnTo>
                  <a:lnTo>
                    <a:pt x="2764" y="2316"/>
                  </a:lnTo>
                  <a:lnTo>
                    <a:pt x="3016" y="1737"/>
                  </a:lnTo>
                  <a:lnTo>
                    <a:pt x="3267" y="1158"/>
                  </a:lnTo>
                  <a:lnTo>
                    <a:pt x="3518" y="579"/>
                  </a:lnTo>
                  <a:lnTo>
                    <a:pt x="3770" y="869"/>
                  </a:lnTo>
                  <a:lnTo>
                    <a:pt x="4021" y="2026"/>
                  </a:lnTo>
                  <a:lnTo>
                    <a:pt x="4272" y="2026"/>
                  </a:lnTo>
                  <a:lnTo>
                    <a:pt x="4523" y="1737"/>
                  </a:lnTo>
                  <a:lnTo>
                    <a:pt x="4775" y="724"/>
                  </a:lnTo>
                  <a:lnTo>
                    <a:pt x="5026" y="0"/>
                  </a:lnTo>
                  <a:lnTo>
                    <a:pt x="5277" y="579"/>
                  </a:lnTo>
                  <a:lnTo>
                    <a:pt x="5529" y="1592"/>
                  </a:lnTo>
                  <a:lnTo>
                    <a:pt x="5780" y="2750"/>
                  </a:lnTo>
                  <a:lnTo>
                    <a:pt x="6031" y="3329"/>
                  </a:lnTo>
                  <a:lnTo>
                    <a:pt x="6283" y="3184"/>
                  </a:lnTo>
                  <a:lnTo>
                    <a:pt x="6534" y="2316"/>
                  </a:lnTo>
                  <a:lnTo>
                    <a:pt x="6785" y="2750"/>
                  </a:lnTo>
                  <a:lnTo>
                    <a:pt x="7036" y="2461"/>
                  </a:lnTo>
                  <a:lnTo>
                    <a:pt x="7288" y="2171"/>
                  </a:lnTo>
                  <a:lnTo>
                    <a:pt x="7539" y="1158"/>
                  </a:lnTo>
                  <a:lnTo>
                    <a:pt x="7790" y="579"/>
                  </a:lnTo>
                  <a:lnTo>
                    <a:pt x="8042" y="1303"/>
                  </a:lnTo>
                  <a:lnTo>
                    <a:pt x="8293" y="1013"/>
                  </a:lnTo>
                  <a:lnTo>
                    <a:pt x="8544" y="1737"/>
                  </a:lnTo>
                  <a:lnTo>
                    <a:pt x="8796" y="2895"/>
                  </a:lnTo>
                  <a:lnTo>
                    <a:pt x="9047" y="4053"/>
                  </a:lnTo>
                  <a:lnTo>
                    <a:pt x="9298" y="4921"/>
                  </a:lnTo>
                  <a:lnTo>
                    <a:pt x="9549" y="5645"/>
                  </a:lnTo>
                  <a:lnTo>
                    <a:pt x="9801" y="6513"/>
                  </a:lnTo>
                  <a:lnTo>
                    <a:pt x="10052" y="6803"/>
                  </a:lnTo>
                  <a:lnTo>
                    <a:pt x="10303" y="6658"/>
                  </a:lnTo>
                  <a:lnTo>
                    <a:pt x="10555" y="6658"/>
                  </a:lnTo>
                  <a:lnTo>
                    <a:pt x="10806" y="6513"/>
                  </a:lnTo>
                  <a:lnTo>
                    <a:pt x="11057" y="7092"/>
                  </a:lnTo>
                  <a:lnTo>
                    <a:pt x="11309" y="6658"/>
                  </a:lnTo>
                  <a:lnTo>
                    <a:pt x="11560" y="6513"/>
                  </a:lnTo>
                  <a:lnTo>
                    <a:pt x="11811" y="6658"/>
                  </a:lnTo>
                  <a:lnTo>
                    <a:pt x="12062" y="6947"/>
                  </a:lnTo>
                </a:path>
              </a:pathLst>
            </a:custGeom>
            <a:noFill/>
            <a:ln w="22225">
              <a:solidFill>
                <a:srgbClr val="000000"/>
              </a:solidFill>
              <a:prstDash val="solid"/>
              <a:round/>
              <a:headEnd/>
              <a:tailEnd/>
            </a:ln>
          </p:spPr>
          <p:txBody>
            <a:bodyPr/>
            <a:lstStyle/>
            <a:p>
              <a:endParaRPr lang="en-US"/>
            </a:p>
          </p:txBody>
        </p:sp>
        <p:sp>
          <p:nvSpPr>
            <p:cNvPr id="21575" name="Freeform 71"/>
            <p:cNvSpPr>
              <a:spLocks/>
            </p:cNvSpPr>
            <p:nvPr/>
          </p:nvSpPr>
          <p:spPr bwMode="auto">
            <a:xfrm>
              <a:off x="1042" y="1129"/>
              <a:ext cx="3557" cy="1969"/>
            </a:xfrm>
            <a:custGeom>
              <a:avLst/>
              <a:gdLst/>
              <a:ahLst/>
              <a:cxnLst>
                <a:cxn ang="0">
                  <a:pos x="0" y="0"/>
                </a:cxn>
                <a:cxn ang="0">
                  <a:pos x="0" y="9846"/>
                </a:cxn>
                <a:cxn ang="0">
                  <a:pos x="14229" y="9846"/>
                </a:cxn>
              </a:cxnLst>
              <a:rect l="0" t="0" r="r" b="b"/>
              <a:pathLst>
                <a:path w="14229" h="9846">
                  <a:moveTo>
                    <a:pt x="0" y="0"/>
                  </a:moveTo>
                  <a:lnTo>
                    <a:pt x="0" y="9846"/>
                  </a:lnTo>
                  <a:lnTo>
                    <a:pt x="14229" y="9846"/>
                  </a:lnTo>
                </a:path>
              </a:pathLst>
            </a:custGeom>
            <a:noFill/>
            <a:ln w="22225">
              <a:solidFill>
                <a:srgbClr val="000000"/>
              </a:solidFill>
              <a:prstDash val="solid"/>
              <a:round/>
              <a:headEnd/>
              <a:tailEnd/>
            </a:ln>
          </p:spPr>
          <p:txBody>
            <a:bodyPr/>
            <a:lstStyle/>
            <a:p>
              <a:endParaRPr lang="en-US"/>
            </a:p>
          </p:txBody>
        </p:sp>
        <p:sp>
          <p:nvSpPr>
            <p:cNvPr id="21576" name="Rectangle 72"/>
            <p:cNvSpPr>
              <a:spLocks noChangeArrowheads="1"/>
            </p:cNvSpPr>
            <p:nvPr/>
          </p:nvSpPr>
          <p:spPr bwMode="auto">
            <a:xfrm>
              <a:off x="957" y="3366"/>
              <a:ext cx="374" cy="95"/>
            </a:xfrm>
            <a:prstGeom prst="rect">
              <a:avLst/>
            </a:prstGeom>
            <a:noFill/>
            <a:ln w="9525">
              <a:noFill/>
              <a:miter lim="800000"/>
              <a:headEnd/>
              <a:tailEnd/>
            </a:ln>
          </p:spPr>
          <p:txBody>
            <a:bodyPr wrap="none" lIns="0" tIns="0" rIns="0" bIns="0">
              <a:spAutoFit/>
            </a:bodyPr>
            <a:lstStyle/>
            <a:p>
              <a:r>
                <a:rPr lang="en-US" sz="900" i="1">
                  <a:solidFill>
                    <a:srgbClr val="000000"/>
                  </a:solidFill>
                  <a:latin typeface="Arial" charset="0"/>
                </a:rPr>
                <a:t>Source: </a:t>
              </a:r>
              <a:endParaRPr lang="en-US"/>
            </a:p>
          </p:txBody>
        </p:sp>
        <p:sp>
          <p:nvSpPr>
            <p:cNvPr id="21577" name="Rectangle 73"/>
            <p:cNvSpPr>
              <a:spLocks noChangeArrowheads="1"/>
            </p:cNvSpPr>
            <p:nvPr/>
          </p:nvSpPr>
          <p:spPr bwMode="auto">
            <a:xfrm>
              <a:off x="1191" y="3366"/>
              <a:ext cx="1685" cy="95"/>
            </a:xfrm>
            <a:prstGeom prst="rect">
              <a:avLst/>
            </a:prstGeom>
            <a:noFill/>
            <a:ln w="9525">
              <a:noFill/>
              <a:miter lim="800000"/>
              <a:headEnd/>
              <a:tailEnd/>
            </a:ln>
          </p:spPr>
          <p:txBody>
            <a:bodyPr wrap="none" lIns="0" tIns="0" rIns="0" bIns="0">
              <a:spAutoFit/>
            </a:bodyPr>
            <a:lstStyle/>
            <a:p>
              <a:r>
                <a:rPr lang="en-US" sz="900" i="1">
                  <a:solidFill>
                    <a:srgbClr val="000000"/>
                  </a:solidFill>
                  <a:latin typeface="Arial" charset="0"/>
                </a:rPr>
                <a:t>Sourcebook of Criminal Justice Statistics.</a:t>
              </a:r>
              <a:endParaRPr lang="en-US"/>
            </a:p>
          </p:txBody>
        </p:sp>
        <p:sp>
          <p:nvSpPr>
            <p:cNvPr id="21578" name="Rectangle 74"/>
            <p:cNvSpPr>
              <a:spLocks noChangeArrowheads="1"/>
            </p:cNvSpPr>
            <p:nvPr/>
          </p:nvSpPr>
          <p:spPr bwMode="auto">
            <a:xfrm>
              <a:off x="2736" y="3366"/>
              <a:ext cx="2183" cy="95"/>
            </a:xfrm>
            <a:prstGeom prst="rect">
              <a:avLst/>
            </a:prstGeom>
            <a:noFill/>
            <a:ln w="9525">
              <a:noFill/>
              <a:miter lim="800000"/>
              <a:headEnd/>
              <a:tailEnd/>
            </a:ln>
          </p:spPr>
          <p:txBody>
            <a:bodyPr wrap="none" lIns="0" tIns="0" rIns="0" bIns="0">
              <a:spAutoFit/>
            </a:bodyPr>
            <a:lstStyle/>
            <a:p>
              <a:r>
                <a:rPr lang="en-US" sz="900" i="1">
                  <a:solidFill>
                    <a:srgbClr val="000000"/>
                  </a:solidFill>
                  <a:latin typeface="Arial" charset="0"/>
                </a:rPr>
                <a:t>http://www.albany.edu/sourcebook/pdf/t31062004.pdf.</a:t>
              </a:r>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4" name="Text Placeholder 13"/>
          <p:cNvSpPr>
            <a:spLocks noGrp="1"/>
          </p:cNvSpPr>
          <p:nvPr>
            <p:ph type="body" idx="10"/>
          </p:nvPr>
        </p:nvSpPr>
        <p:spPr>
          <a:xfrm>
            <a:off x="533400" y="6330950"/>
            <a:ext cx="8099425" cy="292100"/>
          </a:xfrm>
        </p:spPr>
        <p:txBody>
          <a:bodyPr/>
          <a:lstStyle/>
          <a:p>
            <a:pPr>
              <a:defRPr/>
            </a:pPr>
            <a:r>
              <a:rPr lang="en-US" sz="100" dirty="0"/>
              <a:t> </a:t>
            </a:r>
          </a:p>
        </p:txBody>
      </p:sp>
      <p:sp>
        <p:nvSpPr>
          <p:cNvPr id="8" name="Text Placeholder 7"/>
          <p:cNvSpPr>
            <a:spLocks noGrp="1"/>
          </p:cNvSpPr>
          <p:nvPr>
            <p:ph type="body" idx="10"/>
          </p:nvPr>
        </p:nvSpPr>
        <p:spPr>
          <a:xfrm>
            <a:off x="1703388" y="304800"/>
            <a:ext cx="5564187" cy="919163"/>
          </a:xfrm>
        </p:spPr>
        <p:txBody>
          <a:bodyPr tIns="187960"/>
          <a:lstStyle/>
          <a:p>
            <a:pPr marL="0" indent="0">
              <a:lnSpc>
                <a:spcPct val="105599"/>
              </a:lnSpc>
              <a:spcAft>
                <a:spcPts val="0"/>
              </a:spcAft>
              <a:defRPr/>
            </a:pPr>
            <a:r>
              <a:rPr lang="en-US" sz="1200" spc="-45" dirty="0">
                <a:solidFill>
                  <a:srgbClr val="000000"/>
                </a:solidFill>
                <a:latin typeface="Arial" panose="22635452340000000000" pitchFamily="2"/>
              </a:rPr>
              <a:t>Table </a:t>
            </a:r>
            <a:r>
              <a:rPr lang="en-US" sz="1200" spc="-45" dirty="0" smtClean="0">
                <a:solidFill>
                  <a:srgbClr val="000000"/>
                </a:solidFill>
                <a:latin typeface="Arial" panose="22635452340000000000" pitchFamily="2"/>
              </a:rPr>
              <a:t>1. </a:t>
            </a:r>
            <a:r>
              <a:rPr lang="en-US" sz="1200" spc="-45" dirty="0">
                <a:solidFill>
                  <a:srgbClr val="000000"/>
                </a:solidFill>
                <a:latin typeface="Arial" panose="22635452340000000000" pitchFamily="2"/>
              </a:rPr>
              <a:t>Rates of violent crime, by gender, race, Hispanic origin, and age of victim, 2008 </a:t>
            </a:r>
          </a:p>
        </p:txBody>
      </p:sp>
      <p:sp>
        <p:nvSpPr>
          <p:cNvPr id="9" name="Text Placeholder 8"/>
          <p:cNvSpPr>
            <a:spLocks noGrp="1"/>
          </p:cNvSpPr>
          <p:nvPr>
            <p:ph type="body" idx="10"/>
          </p:nvPr>
        </p:nvSpPr>
        <p:spPr>
          <a:xfrm>
            <a:off x="4343400" y="838200"/>
            <a:ext cx="3352800" cy="182563"/>
          </a:xfrm>
        </p:spPr>
        <p:txBody>
          <a:bodyPr tIns="114300"/>
          <a:lstStyle/>
          <a:p>
            <a:pPr marL="0" indent="0">
              <a:lnSpc>
                <a:spcPct val="95999"/>
              </a:lnSpc>
              <a:spcAft>
                <a:spcPts val="360"/>
              </a:spcAft>
              <a:defRPr/>
            </a:pPr>
            <a:r>
              <a:rPr lang="en-US" sz="1000" b="1" spc="-5" dirty="0">
                <a:solidFill>
                  <a:srgbClr val="000000"/>
                </a:solidFill>
                <a:latin typeface="Arial" panose="22635452340000000000" pitchFamily="2"/>
              </a:rPr>
              <a:t>Violent</a:t>
            </a:r>
            <a:r>
              <a:rPr lang="en-US" sz="1000" spc="-5" dirty="0">
                <a:solidFill>
                  <a:srgbClr val="000000"/>
                </a:solidFill>
                <a:latin typeface="Arial" panose="22635452340000000000" pitchFamily="2"/>
              </a:rPr>
              <a:t> victimizations per 1,000 persons age 12 or old</a:t>
            </a:r>
            <a:r>
              <a:rPr lang="en-US" sz="900" spc="-5" dirty="0">
                <a:solidFill>
                  <a:srgbClr val="000000"/>
                </a:solidFill>
                <a:latin typeface="Arial" panose="22635452340000000000" pitchFamily="2"/>
              </a:rPr>
              <a:t>er </a:t>
            </a:r>
          </a:p>
        </p:txBody>
      </p:sp>
      <p:graphicFrame>
        <p:nvGraphicFramePr>
          <p:cNvPr id="12" name="table 12"/>
          <p:cNvGraphicFramePr>
            <a:graphicFrameLocks noGrp="1"/>
          </p:cNvGraphicFramePr>
          <p:nvPr/>
        </p:nvGraphicFramePr>
        <p:xfrm>
          <a:off x="1447800" y="1219200"/>
          <a:ext cx="6629400" cy="4037018"/>
        </p:xfrm>
        <a:graphic>
          <a:graphicData uri="http://schemas.openxmlformats.org/drawingml/2006/table">
            <a:tbl>
              <a:tblPr/>
              <a:tblGrid>
                <a:gridCol w="1419225"/>
                <a:gridCol w="973138"/>
                <a:gridCol w="436562"/>
                <a:gridCol w="873125"/>
                <a:gridCol w="538163"/>
                <a:gridCol w="685800"/>
                <a:gridCol w="788987"/>
                <a:gridCol w="914400"/>
              </a:tblGrid>
              <a:tr h="347663">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Demographic </a:t>
                      </a:r>
                    </a:p>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characteristic of victim </a:t>
                      </a:r>
                    </a:p>
                  </a:txBody>
                  <a:tcPr marL="0" marR="0" marT="0" marB="0"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ts val="725"/>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Population </a:t>
                      </a:r>
                    </a:p>
                  </a:txBody>
                  <a:tcPr marL="0" marR="0" marT="0" marB="0"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96000"/>
                        </a:lnSpc>
                        <a:spcBef>
                          <a:spcPts val="725"/>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All </a:t>
                      </a:r>
                    </a:p>
                  </a:txBody>
                  <a:tcPr marL="0" marR="0" marT="0" marB="0"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68263"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Rape/sexual assault </a:t>
                      </a:r>
                    </a:p>
                  </a:txBody>
                  <a:tcPr marL="0" marR="0" marT="0" marB="0"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96000"/>
                        </a:lnSpc>
                        <a:spcBef>
                          <a:spcPts val="725"/>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Robbery </a:t>
                      </a:r>
                    </a:p>
                  </a:txBody>
                  <a:tcPr marL="0" marR="0" marT="0" marB="0"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96000"/>
                        </a:lnSpc>
                        <a:spcBef>
                          <a:spcPts val="725"/>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All assault </a:t>
                      </a:r>
                    </a:p>
                  </a:txBody>
                  <a:tcPr marL="0" marR="0" marT="0" marB="0"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p>
                      <a:pPr marL="476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Aggravated </a:t>
                      </a:r>
                    </a:p>
                    <a:p>
                      <a:pPr marL="476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assault        Simple assault </a:t>
                      </a:r>
                    </a:p>
                  </a:txBody>
                  <a:tcPr marL="0" marR="0" marT="0" marB="0"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247650">
                <a:tc>
                  <a:txBody>
                    <a:bodyPr/>
                    <a:lstStyle/>
                    <a:p>
                      <a:pPr marL="3175" marR="0" lvl="0" indent="0" algn="l" defTabSz="914400" rtl="0" eaLnBrk="1" fontAlgn="base" latinLnBrk="0" hangingPunct="1">
                        <a:lnSpc>
                          <a:spcPct val="96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Gender </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r>
              <a:tr h="169863">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Male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123,071,020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21.3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0.3^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2.7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18.3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3.9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14.5 </a:t>
                      </a:r>
                    </a:p>
                  </a:txBody>
                  <a:tcPr marL="0" marR="0" marT="0" marB="0" anchor="ctr" horzOverflow="overflow">
                    <a:lnL>
                      <a:noFill/>
                    </a:lnL>
                    <a:lnR>
                      <a:noFill/>
                    </a:lnR>
                    <a:lnT>
                      <a:noFill/>
                    </a:lnT>
                    <a:lnB>
                      <a:noFill/>
                    </a:lnB>
                    <a:lnTlToBr>
                      <a:noFill/>
                    </a:lnTlToBr>
                    <a:lnBlToTr>
                      <a:noFill/>
                    </a:lnBlToTr>
                    <a:solidFill>
                      <a:schemeClr val="tx1"/>
                    </a:solidFill>
                  </a:tcPr>
                </a:tc>
              </a:tr>
              <a:tr h="227013">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Female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charset="0"/>
                        </a:rPr>
                        <a:t>129,171,510</a:t>
                      </a:r>
                      <a:r>
                        <a:rPr kumimoji="0" lang="en-US" sz="1000" b="0" i="0" u="none" strike="noStrike" cap="none" normalizeH="0" baseline="0" smtClean="0">
                          <a:ln>
                            <a:noFill/>
                          </a:ln>
                          <a:solidFill>
                            <a:srgbClr val="000000"/>
                          </a:solidFill>
                          <a:effectLst/>
                          <a:latin typeface="Arial" charset="0"/>
                        </a:rPr>
                        <a:t>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17.3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1.3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1.7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14.3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2.8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11.5 </a:t>
                      </a:r>
                    </a:p>
                  </a:txBody>
                  <a:tcPr marL="0" marR="0" marT="0" marB="0" anchor="ctr" horzOverflow="overflow">
                    <a:lnL>
                      <a:noFill/>
                    </a:lnL>
                    <a:lnR>
                      <a:noFill/>
                    </a:lnR>
                    <a:lnT>
                      <a:noFill/>
                    </a:lnT>
                    <a:lnB>
                      <a:noFill/>
                    </a:lnB>
                    <a:lnTlToBr>
                      <a:noFill/>
                    </a:lnTlToBr>
                    <a:lnBlToTr>
                      <a:noFill/>
                    </a:lnBlToTr>
                    <a:solidFill>
                      <a:schemeClr val="tx1"/>
                    </a:solidFill>
                  </a:tcPr>
                </a:tc>
              </a:tr>
              <a:tr h="352425">
                <a:tc>
                  <a:txBody>
                    <a:bodyPr/>
                    <a:lstStyle/>
                    <a:p>
                      <a:pPr marL="68263" marR="0" lvl="0" indent="-68263" algn="l" defTabSz="914400" rtl="0" eaLnBrk="1" fontAlgn="base" latinLnBrk="0" hangingPunct="1">
                        <a:lnSpc>
                          <a:spcPct val="96000"/>
                        </a:lnSpc>
                        <a:spcBef>
                          <a:spcPts val="363"/>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Race </a:t>
                      </a:r>
                      <a:r>
                        <a:rPr kumimoji="0" lang="en-US" sz="1000" b="0" i="0" u="none" strike="noStrike" cap="none" normalizeH="0" baseline="0" smtClean="0">
                          <a:ln>
                            <a:noFill/>
                          </a:ln>
                          <a:solidFill>
                            <a:srgbClr val="000000"/>
                          </a:solidFill>
                          <a:effectLst/>
                          <a:latin typeface="Arial" charset="0"/>
                        </a:rPr>
                        <a:t>White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ts val="1075"/>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204,683,500 </a:t>
                      </a:r>
                    </a:p>
                  </a:txBody>
                  <a:tcPr marL="0" marR="0" marT="0" marB="0" anchor="b"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ts val="1075"/>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18.1 </a:t>
                      </a:r>
                    </a:p>
                  </a:txBody>
                  <a:tcPr marL="0" marR="0" marT="0" marB="0" anchor="b"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ts val="1075"/>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0.6 </a:t>
                      </a:r>
                    </a:p>
                  </a:txBody>
                  <a:tcPr marL="0" marR="0" marT="0" marB="0" anchor="b"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ts val="1075"/>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1.6 </a:t>
                      </a:r>
                    </a:p>
                  </a:txBody>
                  <a:tcPr marL="0" marR="0" marT="0" marB="0" anchor="b"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ts val="1075"/>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15.9 </a:t>
                      </a:r>
                    </a:p>
                  </a:txBody>
                  <a:tcPr marL="0" marR="0" marT="0" marB="0" anchor="b"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ts val="1075"/>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3.0 </a:t>
                      </a:r>
                    </a:p>
                  </a:txBody>
                  <a:tcPr marL="0" marR="0" marT="0" marB="0" anchor="b"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ts val="1075"/>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12.8 </a:t>
                      </a:r>
                    </a:p>
                  </a:txBody>
                  <a:tcPr marL="0" marR="0" marT="0" marB="0" anchor="b" horzOverflow="overflow">
                    <a:lnL>
                      <a:noFill/>
                    </a:lnL>
                    <a:lnR>
                      <a:noFill/>
                    </a:lnR>
                    <a:lnT>
                      <a:noFill/>
                    </a:lnT>
                    <a:lnB>
                      <a:noFill/>
                    </a:lnB>
                    <a:lnTlToBr>
                      <a:noFill/>
                    </a:lnTlToBr>
                    <a:lnBlToTr>
                      <a:noFill/>
                    </a:lnBlToTr>
                    <a:solidFill>
                      <a:schemeClr val="tx1"/>
                    </a:solidFill>
                  </a:tcPr>
                </a:tc>
              </a:tr>
              <a:tr h="174625">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Black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30,709,860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25.9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1.9^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5.5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18.5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5.2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13.3 </a:t>
                      </a:r>
                    </a:p>
                  </a:txBody>
                  <a:tcPr marL="0" marR="0" marT="0" marB="0" anchor="ctr" horzOverflow="overflow">
                    <a:lnL>
                      <a:noFill/>
                    </a:lnL>
                    <a:lnR>
                      <a:noFill/>
                    </a:lnR>
                    <a:lnT>
                      <a:noFill/>
                    </a:lnT>
                    <a:lnB>
                      <a:noFill/>
                    </a:lnB>
                    <a:lnTlToBr>
                      <a:noFill/>
                    </a:lnTlToBr>
                    <a:lnBlToTr>
                      <a:noFill/>
                    </a:lnBlToTr>
                    <a:solidFill>
                      <a:schemeClr val="tx1"/>
                    </a:solidFill>
                  </a:tcPr>
                </a:tc>
              </a:tr>
              <a:tr h="173038">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Other race*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13,952,240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15.2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0.9^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3.0^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11.3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2.8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8.5 </a:t>
                      </a:r>
                    </a:p>
                  </a:txBody>
                  <a:tcPr marL="0" marR="0" marT="0" marB="0" anchor="ctr" horzOverflow="overflow">
                    <a:lnL>
                      <a:noFill/>
                    </a:lnL>
                    <a:lnR>
                      <a:noFill/>
                    </a:lnR>
                    <a:lnT>
                      <a:noFill/>
                    </a:lnT>
                    <a:lnB>
                      <a:noFill/>
                    </a:lnB>
                    <a:lnTlToBr>
                      <a:noFill/>
                    </a:lnTlToBr>
                    <a:lnBlToTr>
                      <a:noFill/>
                    </a:lnBlToTr>
                    <a:solidFill>
                      <a:schemeClr val="tx1"/>
                    </a:solidFill>
                  </a:tcPr>
                </a:tc>
              </a:tr>
              <a:tr h="223838">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Two or more races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2,896,930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51.6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1.9^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6.8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42.9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6.8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36.1 </a:t>
                      </a:r>
                    </a:p>
                  </a:txBody>
                  <a:tcPr marL="0" marR="0" marT="0" marB="0" anchor="ctr" horzOverflow="overflow">
                    <a:lnL>
                      <a:noFill/>
                    </a:lnL>
                    <a:lnR>
                      <a:noFill/>
                    </a:lnR>
                    <a:lnT>
                      <a:noFill/>
                    </a:lnT>
                    <a:lnB>
                      <a:noFill/>
                    </a:lnB>
                    <a:lnTlToBr>
                      <a:noFill/>
                    </a:lnTlToBr>
                    <a:lnBlToTr>
                      <a:noFill/>
                    </a:lnBlToTr>
                    <a:solidFill>
                      <a:schemeClr val="tx1"/>
                    </a:solidFill>
                  </a:tcPr>
                </a:tc>
              </a:tr>
              <a:tr h="223838">
                <a:tc>
                  <a:txBody>
                    <a:bodyPr/>
                    <a:lstStyle/>
                    <a:p>
                      <a:pPr marL="3175" marR="0" lvl="0" indent="0" algn="l" defTabSz="914400" rtl="0" eaLnBrk="1" fontAlgn="base" latinLnBrk="0" hangingPunct="1">
                        <a:lnSpc>
                          <a:spcPct val="96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Hispanic origin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r>
              <a:tr h="173038">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Hispanic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34,506,680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16.4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0.6^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3.4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12.4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3.5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8.9 </a:t>
                      </a:r>
                    </a:p>
                  </a:txBody>
                  <a:tcPr marL="0" marR="0" marT="0" marB="0" anchor="ctr" horzOverflow="overflow">
                    <a:lnL>
                      <a:noFill/>
                    </a:lnL>
                    <a:lnR>
                      <a:noFill/>
                    </a:lnR>
                    <a:lnT>
                      <a:noFill/>
                    </a:lnT>
                    <a:lnB>
                      <a:noFill/>
                    </a:lnB>
                    <a:lnTlToBr>
                      <a:noFill/>
                    </a:lnTlToBr>
                    <a:lnBlToTr>
                      <a:noFill/>
                    </a:lnBlToTr>
                    <a:solidFill>
                      <a:schemeClr val="tx1"/>
                    </a:solidFill>
                  </a:tcPr>
                </a:tc>
              </a:tr>
              <a:tr h="223838">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Non-Hispanic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217,351,750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19.7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0.8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2.0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16.9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3.3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13.6 </a:t>
                      </a:r>
                    </a:p>
                  </a:txBody>
                  <a:tcPr marL="0" marR="0" marT="0" marB="0" anchor="ctr" horzOverflow="overflow">
                    <a:lnL>
                      <a:noFill/>
                    </a:lnL>
                    <a:lnR>
                      <a:noFill/>
                    </a:lnR>
                    <a:lnT>
                      <a:noFill/>
                    </a:lnT>
                    <a:lnB>
                      <a:noFill/>
                    </a:lnB>
                    <a:lnTlToBr>
                      <a:noFill/>
                    </a:lnTlToBr>
                    <a:lnBlToTr>
                      <a:noFill/>
                    </a:lnBlToTr>
                    <a:solidFill>
                      <a:schemeClr val="tx1"/>
                    </a:solidFill>
                  </a:tcPr>
                </a:tc>
              </a:tr>
              <a:tr h="223838">
                <a:tc>
                  <a:txBody>
                    <a:bodyPr/>
                    <a:lstStyle/>
                    <a:p>
                      <a:pPr marL="3175" marR="0" lvl="0" indent="0" algn="l" defTabSz="914400" rtl="0" eaLnBrk="1" fontAlgn="base" latinLnBrk="0" hangingPunct="1">
                        <a:lnSpc>
                          <a:spcPct val="96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Age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a:noFill/>
                    </a:lnT>
                    <a:lnB>
                      <a:noFill/>
                    </a:lnB>
                    <a:lnTlToBr>
                      <a:noFill/>
                    </a:lnTlToBr>
                    <a:lnBlToTr>
                      <a:noFill/>
                    </a:lnBlToTr>
                    <a:solidFill>
                      <a:schemeClr val="tx1"/>
                    </a:solidFill>
                  </a:tcPr>
                </a:tc>
              </a:tr>
              <a:tr h="173038">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12-15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16,414,550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42.2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1.6^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5.5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35.2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6.1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29.0 </a:t>
                      </a:r>
                    </a:p>
                  </a:txBody>
                  <a:tcPr marL="0" marR="0" marT="0" marB="0" anchor="ctr" horzOverflow="overflow">
                    <a:lnL>
                      <a:noFill/>
                    </a:lnL>
                    <a:lnR>
                      <a:noFill/>
                    </a:lnR>
                    <a:lnT>
                      <a:noFill/>
                    </a:lnT>
                    <a:lnB>
                      <a:noFill/>
                    </a:lnB>
                    <a:lnTlToBr>
                      <a:noFill/>
                    </a:lnTlToBr>
                    <a:lnBlToTr>
                      <a:noFill/>
                    </a:lnBlToTr>
                    <a:solidFill>
                      <a:schemeClr val="tx1"/>
                    </a:solidFill>
                  </a:tcPr>
                </a:tc>
              </a:tr>
              <a:tr h="169863">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16-19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17,280,270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37.0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2.2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4.8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30.0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5.6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24.5 </a:t>
                      </a:r>
                    </a:p>
                  </a:txBody>
                  <a:tcPr marL="0" marR="0" marT="0" marB="0" anchor="ctr" horzOverflow="overflow">
                    <a:lnL>
                      <a:noFill/>
                    </a:lnL>
                    <a:lnR>
                      <a:noFill/>
                    </a:lnR>
                    <a:lnT>
                      <a:noFill/>
                    </a:lnT>
                    <a:lnB>
                      <a:noFill/>
                    </a:lnB>
                    <a:lnTlToBr>
                      <a:noFill/>
                    </a:lnTlToBr>
                    <a:lnBlToTr>
                      <a:noFill/>
                    </a:lnBlToTr>
                    <a:solidFill>
                      <a:schemeClr val="tx1"/>
                    </a:solidFill>
                  </a:tcPr>
                </a:tc>
              </a:tr>
              <a:tr h="174625">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20-24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20,547,620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37.8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2.1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5.4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30.3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8.7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21.5 </a:t>
                      </a:r>
                    </a:p>
                  </a:txBody>
                  <a:tcPr marL="0" marR="0" marT="0" marB="0" anchor="ctr" horzOverflow="overflow">
                    <a:lnL>
                      <a:noFill/>
                    </a:lnL>
                    <a:lnR>
                      <a:noFill/>
                    </a:lnR>
                    <a:lnT>
                      <a:noFill/>
                    </a:lnT>
                    <a:lnB>
                      <a:noFill/>
                    </a:lnB>
                    <a:lnTlToBr>
                      <a:noFill/>
                    </a:lnTlToBr>
                    <a:lnBlToTr>
                      <a:noFill/>
                    </a:lnBlToTr>
                    <a:solidFill>
                      <a:schemeClr val="tx1"/>
                    </a:solidFill>
                  </a:tcPr>
                </a:tc>
              </a:tr>
              <a:tr h="168275">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25-34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40,649,500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23.4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0.7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2.3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20.5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4.0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16.5 </a:t>
                      </a:r>
                    </a:p>
                  </a:txBody>
                  <a:tcPr marL="0" marR="0" marT="0" marB="0" anchor="ctr" horzOverflow="overflow">
                    <a:lnL>
                      <a:noFill/>
                    </a:lnL>
                    <a:lnR>
                      <a:noFill/>
                    </a:lnR>
                    <a:lnT>
                      <a:noFill/>
                    </a:lnT>
                    <a:lnB>
                      <a:noFill/>
                    </a:lnB>
                    <a:lnTlToBr>
                      <a:noFill/>
                    </a:lnTlToBr>
                    <a:lnBlToTr>
                      <a:noFill/>
                    </a:lnBlToTr>
                    <a:solidFill>
                      <a:schemeClr val="tx1"/>
                    </a:solidFill>
                  </a:tcPr>
                </a:tc>
              </a:tr>
              <a:tr h="174625">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35-49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65,123,030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16.7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0.8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1.9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14.1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2.7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11.4 </a:t>
                      </a:r>
                    </a:p>
                  </a:txBody>
                  <a:tcPr marL="0" marR="0" marT="0" marB="0" anchor="ctr" horzOverflow="overflow">
                    <a:lnL>
                      <a:noFill/>
                    </a:lnL>
                    <a:lnR>
                      <a:noFill/>
                    </a:lnR>
                    <a:lnT>
                      <a:noFill/>
                    </a:lnT>
                    <a:lnB>
                      <a:noFill/>
                    </a:lnB>
                    <a:lnTlToBr>
                      <a:noFill/>
                    </a:lnTlToBr>
                    <a:lnBlToTr>
                      <a:noFill/>
                    </a:lnBlToTr>
                    <a:solidFill>
                      <a:schemeClr val="tx1"/>
                    </a:solidFill>
                  </a:tcPr>
                </a:tc>
              </a:tr>
              <a:tr h="174625">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50-64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55,116,320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10.7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0.2^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0.8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9.7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2.0 </a:t>
                      </a:r>
                    </a:p>
                  </a:txBody>
                  <a:tcPr marL="0" marR="0" marT="0" marB="0" anchor="ct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7.7 </a:t>
                      </a:r>
                    </a:p>
                  </a:txBody>
                  <a:tcPr marL="0" marR="0" marT="0" marB="0" anchor="ctr" horzOverflow="overflow">
                    <a:lnL>
                      <a:noFill/>
                    </a:lnL>
                    <a:lnR>
                      <a:noFill/>
                    </a:lnR>
                    <a:lnT>
                      <a:noFill/>
                    </a:lnT>
                    <a:lnB>
                      <a:noFill/>
                    </a:lnB>
                    <a:lnTlToBr>
                      <a:noFill/>
                    </a:lnTlToBr>
                    <a:lnBlToTr>
                      <a:noFill/>
                    </a:lnBlToTr>
                    <a:solidFill>
                      <a:schemeClr val="tx1"/>
                    </a:solidFill>
                  </a:tcPr>
                </a:tc>
              </a:tr>
              <a:tr h="241300">
                <a:tc>
                  <a:txBody>
                    <a:bodyPr/>
                    <a:lstStyle/>
                    <a:p>
                      <a:pPr marL="60325" marR="0" lvl="0" indent="0" algn="l"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65 or older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ase" latinLnBrk="0" hangingPunct="1">
                        <a:lnSpc>
                          <a:spcPct val="96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rPr>
                        <a:t>37,111,240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27013" algn="dec"/>
                        </a:tabLst>
                      </a:pPr>
                      <a:r>
                        <a:rPr kumimoji="0" lang="en-US" sz="1000" b="0" i="0" u="none" strike="noStrike" cap="none" normalizeH="0" baseline="0" smtClean="0">
                          <a:ln>
                            <a:noFill/>
                          </a:ln>
                          <a:solidFill>
                            <a:srgbClr val="000000"/>
                          </a:solidFill>
                          <a:effectLst/>
                          <a:latin typeface="Arial" charset="0"/>
                        </a:rPr>
                        <a:t>3.1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19088" algn="dec"/>
                        </a:tabLst>
                      </a:pPr>
                      <a:r>
                        <a:rPr kumimoji="0" lang="en-US" sz="1000" b="0" i="0" u="none" strike="noStrike" cap="none" normalizeH="0" baseline="0" smtClean="0">
                          <a:ln>
                            <a:noFill/>
                          </a:ln>
                          <a:solidFill>
                            <a:srgbClr val="000000"/>
                          </a:solidFill>
                          <a:effectLst/>
                          <a:latin typeface="Arial" charset="0"/>
                        </a:rPr>
                        <a:t>0.2^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19075" algn="dec"/>
                        </a:tabLst>
                      </a:pPr>
                      <a:r>
                        <a:rPr kumimoji="0" lang="en-US" sz="1000" b="0" i="0" u="none" strike="noStrike" cap="none" normalizeH="0" baseline="0" smtClean="0">
                          <a:ln>
                            <a:noFill/>
                          </a:ln>
                          <a:solidFill>
                            <a:srgbClr val="000000"/>
                          </a:solidFill>
                          <a:effectLst/>
                          <a:latin typeface="Arial" charset="0"/>
                        </a:rPr>
                        <a:t>0.2^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2.7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273050" algn="dec"/>
                        </a:tabLst>
                      </a:pPr>
                      <a:r>
                        <a:rPr kumimoji="0" lang="en-US" sz="1000" b="0" i="0" u="none" strike="noStrike" cap="none" normalizeH="0" baseline="0" smtClean="0">
                          <a:ln>
                            <a:noFill/>
                          </a:ln>
                          <a:solidFill>
                            <a:srgbClr val="000000"/>
                          </a:solidFill>
                          <a:effectLst/>
                          <a:latin typeface="Arial" charset="0"/>
                        </a:rPr>
                        <a:t>0.4^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96000"/>
                        </a:lnSpc>
                        <a:spcBef>
                          <a:spcPct val="0"/>
                        </a:spcBef>
                        <a:spcAft>
                          <a:spcPct val="0"/>
                        </a:spcAft>
                        <a:buClrTx/>
                        <a:buSzTx/>
                        <a:buFontTx/>
                        <a:buNone/>
                        <a:tabLst>
                          <a:tab pos="349250" algn="dec"/>
                        </a:tabLst>
                      </a:pPr>
                      <a:r>
                        <a:rPr kumimoji="0" lang="en-US" sz="1000" b="0" i="0" u="none" strike="noStrike" cap="none" normalizeH="0" baseline="0" smtClean="0">
                          <a:ln>
                            <a:noFill/>
                          </a:ln>
                          <a:solidFill>
                            <a:srgbClr val="000000"/>
                          </a:solidFill>
                          <a:effectLst/>
                          <a:latin typeface="Arial" charset="0"/>
                        </a:rPr>
                        <a:t>2.3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
        <p:nvSpPr>
          <p:cNvPr id="13" name="Text Placeholder 12"/>
          <p:cNvSpPr>
            <a:spLocks noGrp="1"/>
          </p:cNvSpPr>
          <p:nvPr>
            <p:ph type="body" idx="10"/>
          </p:nvPr>
        </p:nvSpPr>
        <p:spPr>
          <a:xfrm>
            <a:off x="1524000" y="5410200"/>
            <a:ext cx="6146800" cy="1066800"/>
          </a:xfrm>
        </p:spPr>
        <p:txBody>
          <a:bodyPr/>
          <a:lstStyle/>
          <a:p>
            <a:pPr marL="0" indent="0">
              <a:lnSpc>
                <a:spcPct val="95999"/>
              </a:lnSpc>
              <a:spcAft>
                <a:spcPts val="0"/>
              </a:spcAft>
              <a:defRPr/>
            </a:pPr>
            <a:r>
              <a:rPr lang="en-US" sz="1050" spc="-15" dirty="0" smtClean="0">
                <a:solidFill>
                  <a:srgbClr val="000000"/>
                </a:solidFill>
                <a:latin typeface="Arial" panose="22635452340000000000" pitchFamily="2"/>
              </a:rPr>
              <a:t>Note</a:t>
            </a:r>
            <a:r>
              <a:rPr lang="en-US" sz="1050" spc="-15" dirty="0">
                <a:solidFill>
                  <a:srgbClr val="000000"/>
                </a:solidFill>
                <a:latin typeface="Arial" panose="22635452340000000000" pitchFamily="2"/>
              </a:rPr>
              <a:t>: Violent crimes measured by the National Crime Victimization Survey include rape, sexual assault, robbery, and </a:t>
            </a:r>
            <a:r>
              <a:rPr lang="en-US" sz="1050" spc="-20" dirty="0">
                <a:solidFill>
                  <a:srgbClr val="000000"/>
                </a:solidFill>
                <a:latin typeface="Arial" panose="22635452340000000000" pitchFamily="2"/>
              </a:rPr>
              <a:t>aggravated and simple assault. Because the NCVS interviews persons about their victimizations, murder and </a:t>
            </a:r>
            <a:r>
              <a:rPr lang="en-US" sz="1050" spc="-10" dirty="0">
                <a:solidFill>
                  <a:srgbClr val="000000"/>
                </a:solidFill>
                <a:latin typeface="Arial" panose="22635452340000000000" pitchFamily="2"/>
              </a:rPr>
              <a:t>manslaughter cannot be included. </a:t>
            </a:r>
          </a:p>
          <a:p>
            <a:pPr marL="0" indent="0">
              <a:lnSpc>
                <a:spcPct val="95999"/>
              </a:lnSpc>
              <a:spcBef>
                <a:spcPts val="0"/>
              </a:spcBef>
              <a:spcAft>
                <a:spcPts val="0"/>
              </a:spcAft>
              <a:defRPr/>
            </a:pPr>
            <a:r>
              <a:rPr lang="en-US" sz="1050" spc="-10" dirty="0">
                <a:solidFill>
                  <a:srgbClr val="000000"/>
                </a:solidFill>
                <a:latin typeface="Arial" panose="22635452340000000000" pitchFamily="2"/>
              </a:rPr>
              <a:t>^Based upon 10 or fewer sample cases. </a:t>
            </a:r>
            <a:r>
              <a:rPr lang="en-US" sz="1050" spc="-15" dirty="0" smtClean="0">
                <a:solidFill>
                  <a:srgbClr val="000000"/>
                </a:solidFill>
                <a:latin typeface="Arial" panose="22635452340000000000" pitchFamily="2"/>
              </a:rPr>
              <a:t>N</a:t>
            </a:r>
            <a:endParaRPr lang="en-US" sz="1050" spc="-10" dirty="0">
              <a:solidFill>
                <a:srgbClr val="000000"/>
              </a:solidFill>
              <a:latin typeface="Arial" panose="22635452340000000000" pitchFamily="2"/>
            </a:endParaRPr>
          </a:p>
          <a:p>
            <a:pPr marL="0" indent="0">
              <a:lnSpc>
                <a:spcPct val="105599"/>
              </a:lnSpc>
              <a:spcBef>
                <a:spcPts val="0"/>
              </a:spcBef>
              <a:spcAft>
                <a:spcPts val="3775"/>
              </a:spcAft>
              <a:defRPr/>
            </a:pPr>
            <a:r>
              <a:rPr lang="en-US" sz="1050" dirty="0">
                <a:solidFill>
                  <a:srgbClr val="000000"/>
                </a:solidFill>
                <a:latin typeface="Arial" panose="22635452340000000000" pitchFamily="2"/>
              </a:rPr>
              <a:t>*Includes American Indians, Alaska Natives, Asians, Native Hawaiians, and other Pacific Islanders. </a:t>
            </a:r>
          </a:p>
        </p:txBody>
      </p:sp>
      <p:sp>
        <p:nvSpPr>
          <p:cNvPr id="10" name="Text Placeholder 9"/>
          <p:cNvSpPr>
            <a:spLocks noGrp="1"/>
          </p:cNvSpPr>
          <p:nvPr>
            <p:ph type="body" idx="10"/>
          </p:nvPr>
        </p:nvSpPr>
        <p:spPr>
          <a:xfrm>
            <a:off x="522288" y="6618288"/>
            <a:ext cx="8054975" cy="90487"/>
          </a:xfrm>
        </p:spPr>
        <p:txBody>
          <a:bodyPr/>
          <a:lstStyle/>
          <a:p>
            <a:pPr>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Text Placeholder 18"/>
          <p:cNvSpPr>
            <a:spLocks noGrp="1"/>
          </p:cNvSpPr>
          <p:nvPr>
            <p:ph type="body" idx="10"/>
          </p:nvPr>
        </p:nvSpPr>
        <p:spPr>
          <a:xfrm>
            <a:off x="530225" y="6459538"/>
            <a:ext cx="8097838" cy="165100"/>
          </a:xfrm>
        </p:spPr>
        <p:txBody>
          <a:bodyPr/>
          <a:lstStyle/>
          <a:p>
            <a:pPr>
              <a:defRPr/>
            </a:pPr>
            <a:r>
              <a:rPr lang="en-US" sz="100" dirty="0"/>
              <a:t> </a:t>
            </a:r>
          </a:p>
        </p:txBody>
      </p:sp>
      <p:sp>
        <p:nvSpPr>
          <p:cNvPr id="4" name="Text Placeholder 3"/>
          <p:cNvSpPr>
            <a:spLocks noGrp="1"/>
          </p:cNvSpPr>
          <p:nvPr>
            <p:ph type="body" idx="10"/>
          </p:nvPr>
        </p:nvSpPr>
        <p:spPr>
          <a:xfrm>
            <a:off x="538163" y="6621463"/>
            <a:ext cx="8067675" cy="87312"/>
          </a:xfrm>
        </p:spPr>
        <p:txBody>
          <a:bodyPr/>
          <a:lstStyle/>
          <a:p>
            <a:pPr marL="0" indent="0" algn="r">
              <a:lnSpc>
                <a:spcPct val="95999"/>
              </a:lnSpc>
              <a:spcAft>
                <a:spcPts val="0"/>
              </a:spcAft>
              <a:defRPr/>
            </a:pPr>
            <a:endParaRPr lang="en-US" sz="900" spc="-20" dirty="0">
              <a:solidFill>
                <a:srgbClr val="000000"/>
              </a:solidFill>
              <a:latin typeface="Arial" panose="22635452340000000000" pitchFamily="2"/>
            </a:endParaRPr>
          </a:p>
        </p:txBody>
      </p:sp>
      <p:graphicFrame>
        <p:nvGraphicFramePr>
          <p:cNvPr id="13" name="table 13"/>
          <p:cNvGraphicFramePr>
            <a:graphicFrameLocks noGrp="1"/>
          </p:cNvGraphicFramePr>
          <p:nvPr/>
        </p:nvGraphicFramePr>
        <p:xfrm>
          <a:off x="457200" y="2133600"/>
          <a:ext cx="7531100" cy="3087688"/>
        </p:xfrm>
        <a:graphic>
          <a:graphicData uri="http://schemas.openxmlformats.org/drawingml/2006/table">
            <a:tbl>
              <a:tblPr/>
              <a:tblGrid>
                <a:gridCol w="3028950"/>
                <a:gridCol w="2455863"/>
                <a:gridCol w="2046287"/>
              </a:tblGrid>
              <a:tr h="457200">
                <a:tc>
                  <a:txBody>
                    <a:bodyPr/>
                    <a:lstStyle/>
                    <a:p>
                      <a:pPr marL="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Characteristics of household </a:t>
                      </a:r>
                    </a:p>
                  </a:txBody>
                  <a:tcPr marL="0" marR="0" marT="0" marB="0"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22225"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                 Number of households </a:t>
                      </a:r>
                    </a:p>
                  </a:txBody>
                  <a:tcPr marL="0" marR="0" marT="0" marB="0"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Total Victims </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6350" marR="0" lvl="0" indent="0" algn="l" defTabSz="914400" rtl="0" eaLnBrk="1" fontAlgn="base" latinLnBrk="0" hangingPunct="1">
                        <a:lnSpc>
                          <a:spcPct val="96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Household income </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 </a:t>
                      </a:r>
                    </a:p>
                  </a:txBody>
                  <a:tcPr marL="0" marR="0" marT="0" marB="0"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r>
              <a:tr h="185738">
                <a:tc>
                  <a:txBody>
                    <a:bodyPr/>
                    <a:lstStyle/>
                    <a:p>
                      <a:pPr marL="6350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Less than $7,500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4,115,470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204.2 </a:t>
                      </a:r>
                    </a:p>
                  </a:txBody>
                  <a:tcPr marL="0" marR="0" marT="0" marB="0" anchor="ctr" horzOverflow="overflow">
                    <a:lnL>
                      <a:noFill/>
                    </a:lnL>
                    <a:lnR>
                      <a:noFill/>
                    </a:lnR>
                    <a:lnT>
                      <a:noFill/>
                    </a:lnT>
                    <a:lnB>
                      <a:noFill/>
                    </a:lnB>
                    <a:lnTlToBr>
                      <a:noFill/>
                    </a:lnTlToBr>
                    <a:lnBlToTr>
                      <a:noFill/>
                    </a:lnBlToTr>
                    <a:noFill/>
                  </a:tcPr>
                </a:tc>
              </a:tr>
              <a:tr h="185738">
                <a:tc>
                  <a:txBody>
                    <a:bodyPr/>
                    <a:lstStyle/>
                    <a:p>
                      <a:pPr marL="6350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$7,500-$14,999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6,361,960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175.0 </a:t>
                      </a:r>
                    </a:p>
                  </a:txBody>
                  <a:tcPr marL="0" marR="0" marT="0" marB="0" anchor="ctr" horzOverflow="overflow">
                    <a:lnL>
                      <a:noFill/>
                    </a:lnL>
                    <a:lnR>
                      <a:noFill/>
                    </a:lnR>
                    <a:lnT>
                      <a:noFill/>
                    </a:lnT>
                    <a:lnB>
                      <a:noFill/>
                    </a:lnB>
                    <a:lnTlToBr>
                      <a:noFill/>
                    </a:lnTlToBr>
                    <a:lnBlToTr>
                      <a:noFill/>
                    </a:lnBlToTr>
                    <a:noFill/>
                  </a:tcPr>
                </a:tc>
              </a:tr>
              <a:tr h="374650">
                <a:tc>
                  <a:txBody>
                    <a:bodyPr/>
                    <a:lstStyle/>
                    <a:p>
                      <a:pPr marL="6350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$15,000-$24,999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9,412,930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161.7 </a:t>
                      </a:r>
                    </a:p>
                  </a:txBody>
                  <a:tcPr marL="0" marR="0" marT="0" marB="0" anchor="ctr" horzOverflow="overflow">
                    <a:lnL>
                      <a:noFill/>
                    </a:lnL>
                    <a:lnR>
                      <a:noFill/>
                    </a:lnR>
                    <a:lnT>
                      <a:noFill/>
                    </a:lnT>
                    <a:lnB>
                      <a:noFill/>
                    </a:lnB>
                    <a:lnTlToBr>
                      <a:noFill/>
                    </a:lnTlToBr>
                    <a:lnBlToTr>
                      <a:noFill/>
                    </a:lnBlToTr>
                    <a:noFill/>
                  </a:tcPr>
                </a:tc>
              </a:tr>
              <a:tr h="185738">
                <a:tc>
                  <a:txBody>
                    <a:bodyPr/>
                    <a:lstStyle/>
                    <a:p>
                      <a:pPr marL="6350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$25,000-$34,999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9,901,970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150.5 </a:t>
                      </a:r>
                    </a:p>
                  </a:txBody>
                  <a:tcPr marL="0" marR="0" marT="0" marB="0" anchor="ctr" horzOverflow="overflow">
                    <a:lnL>
                      <a:noFill/>
                    </a:lnL>
                    <a:lnR>
                      <a:noFill/>
                    </a:lnR>
                    <a:lnT>
                      <a:noFill/>
                    </a:lnT>
                    <a:lnB>
                      <a:noFill/>
                    </a:lnB>
                    <a:lnTlToBr>
                      <a:noFill/>
                    </a:lnTlToBr>
                    <a:lnBlToTr>
                      <a:noFill/>
                    </a:lnBlToTr>
                    <a:noFill/>
                  </a:tcPr>
                </a:tc>
              </a:tr>
              <a:tr h="185738">
                <a:tc>
                  <a:txBody>
                    <a:bodyPr/>
                    <a:lstStyle/>
                    <a:p>
                      <a:pPr marL="6350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$35,000-$49,999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13,497,280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142.7 </a:t>
                      </a:r>
                    </a:p>
                  </a:txBody>
                  <a:tcPr marL="0" marR="0" marT="0" marB="0" anchor="ctr" horzOverflow="overflow">
                    <a:lnL>
                      <a:noFill/>
                    </a:lnL>
                    <a:lnR>
                      <a:noFill/>
                    </a:lnR>
                    <a:lnT>
                      <a:noFill/>
                    </a:lnT>
                    <a:lnB>
                      <a:noFill/>
                    </a:lnB>
                    <a:lnTlToBr>
                      <a:noFill/>
                    </a:lnTlToBr>
                    <a:lnBlToTr>
                      <a:noFill/>
                    </a:lnBlToTr>
                    <a:noFill/>
                  </a:tcPr>
                </a:tc>
              </a:tr>
              <a:tr h="185738">
                <a:tc>
                  <a:txBody>
                    <a:bodyPr/>
                    <a:lstStyle/>
                    <a:p>
                      <a:pPr marL="6350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$50,000-$74,999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14,601,440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125.8 </a:t>
                      </a:r>
                    </a:p>
                  </a:txBody>
                  <a:tcPr marL="0" marR="0" marT="0" marB="0" anchor="ctr" horzOverflow="overflow">
                    <a:lnL>
                      <a:noFill/>
                    </a:lnL>
                    <a:lnR>
                      <a:noFill/>
                    </a:lnR>
                    <a:lnT>
                      <a:noFill/>
                    </a:lnT>
                    <a:lnB>
                      <a:noFill/>
                    </a:lnB>
                    <a:lnTlToBr>
                      <a:noFill/>
                    </a:lnTlToBr>
                    <a:lnBlToTr>
                      <a:noFill/>
                    </a:lnBlToTr>
                    <a:noFill/>
                  </a:tcPr>
                </a:tc>
              </a:tr>
              <a:tr h="185738">
                <a:tc>
                  <a:txBody>
                    <a:bodyPr/>
                    <a:lstStyle/>
                    <a:p>
                      <a:pPr marL="6350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$75,000 or more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24,115,150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133.4 </a:t>
                      </a:r>
                    </a:p>
                  </a:txBody>
                  <a:tcPr marL="0" marR="0" marT="0" marB="0" anchor="ctr" horzOverflow="overflow">
                    <a:lnL>
                      <a:noFill/>
                    </a:lnL>
                    <a:lnR>
                      <a:noFill/>
                    </a:lnR>
                    <a:lnT>
                      <a:noFill/>
                    </a:lnT>
                    <a:lnB>
                      <a:noFill/>
                    </a:lnB>
                    <a:lnTlToBr>
                      <a:noFill/>
                    </a:lnTlToBr>
                    <a:lnBlToTr>
                      <a:noFill/>
                    </a:lnBlToTr>
                    <a:noFill/>
                  </a:tcPr>
                </a:tc>
              </a:tr>
              <a:tr h="280988">
                <a:tc>
                  <a:txBody>
                    <a:bodyPr/>
                    <a:lstStyle/>
                    <a:p>
                      <a:pPr marL="0" marR="0" lvl="0" indent="0" algn="l" defTabSz="914400" rtl="0" eaLnBrk="1" fontAlgn="base" latinLnBrk="0" hangingPunct="1">
                        <a:lnSpc>
                          <a:spcPct val="93000"/>
                        </a:lnSpc>
                        <a:spcBef>
                          <a:spcPts val="363"/>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Number of persons in household </a:t>
                      </a:r>
                    </a:p>
                    <a:p>
                      <a:pPr marL="0" marR="0" lvl="0" indent="0" algn="l" defTabSz="914400" rtl="0" eaLnBrk="1" fontAlgn="base" latinLnBrk="0" hangingPunct="1">
                        <a:lnSpc>
                          <a:spcPct val="81000"/>
                        </a:lnSpc>
                        <a:spcBef>
                          <a:spcPts val="175"/>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1 </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ts val="1975"/>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34,561,280 </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ts val="1975"/>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100.3 </a:t>
                      </a:r>
                    </a:p>
                  </a:txBody>
                  <a:tcPr marL="0" marR="0" marT="0" marB="0" anchor="b" horzOverflow="overflow">
                    <a:lnL>
                      <a:noFill/>
                    </a:lnL>
                    <a:lnR>
                      <a:noFill/>
                    </a:lnR>
                    <a:lnT>
                      <a:noFill/>
                    </a:lnT>
                    <a:lnB>
                      <a:noFill/>
                    </a:lnB>
                    <a:lnTlToBr>
                      <a:noFill/>
                    </a:lnTlToBr>
                    <a:lnBlToTr>
                      <a:noFill/>
                    </a:lnBlToTr>
                    <a:noFill/>
                  </a:tcPr>
                </a:tc>
              </a:tr>
              <a:tr h="185738">
                <a:tc>
                  <a:txBody>
                    <a:bodyPr/>
                    <a:lstStyle/>
                    <a:p>
                      <a:pPr marL="6350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2 or 3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60,022,010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122.2 </a:t>
                      </a:r>
                    </a:p>
                  </a:txBody>
                  <a:tcPr marL="0" marR="0" marT="0" marB="0" anchor="ctr" horzOverflow="overflow">
                    <a:lnL>
                      <a:noFill/>
                    </a:lnL>
                    <a:lnR>
                      <a:noFill/>
                    </a:lnR>
                    <a:lnT>
                      <a:noFill/>
                    </a:lnT>
                    <a:lnB>
                      <a:noFill/>
                    </a:lnB>
                    <a:lnTlToBr>
                      <a:noFill/>
                    </a:lnTlToBr>
                    <a:lnBlToTr>
                      <a:noFill/>
                    </a:lnBlToTr>
                    <a:noFill/>
                  </a:tcPr>
                </a:tc>
              </a:tr>
              <a:tr h="234950">
                <a:tc>
                  <a:txBody>
                    <a:bodyPr/>
                    <a:lstStyle/>
                    <a:p>
                      <a:pPr marL="6350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4 or 5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22,868,210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197.0 </a:t>
                      </a:r>
                    </a:p>
                  </a:txBody>
                  <a:tcPr marL="0" marR="0" marT="0" marB="0" anchor="ctr" horzOverflow="overflow">
                    <a:lnL>
                      <a:noFill/>
                    </a:lnL>
                    <a:lnR>
                      <a:noFill/>
                    </a:lnR>
                    <a:lnT>
                      <a:noFill/>
                    </a:lnT>
                    <a:lnB>
                      <a:noFill/>
                    </a:lnB>
                    <a:lnTlToBr>
                      <a:noFill/>
                    </a:lnTlToBr>
                    <a:lnBlToTr>
                      <a:noFill/>
                    </a:lnBlToTr>
                    <a:noFill/>
                  </a:tcPr>
                </a:tc>
              </a:tr>
              <a:tr h="192088">
                <a:tc>
                  <a:txBody>
                    <a:bodyPr/>
                    <a:lstStyle/>
                    <a:p>
                      <a:pPr marL="63500" marR="0" lvl="0" indent="0" algn="l"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6 or more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3,689,560 </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6000"/>
                        </a:lnSpc>
                        <a:spcBef>
                          <a:spcPct val="0"/>
                        </a:spcBef>
                        <a:spcAft>
                          <a:spcPct val="0"/>
                        </a:spcAft>
                        <a:buClrTx/>
                        <a:buSzTx/>
                        <a:buFontTx/>
                        <a:buNone/>
                        <a:tabLst>
                          <a:tab pos="258763" algn="dec"/>
                        </a:tabLst>
                      </a:pPr>
                      <a:r>
                        <a:rPr kumimoji="0" lang="en-US" sz="1200" b="0" i="0" u="none" strike="noStrike" cap="none" normalizeH="0" baseline="0" smtClean="0">
                          <a:ln>
                            <a:noFill/>
                          </a:ln>
                          <a:solidFill>
                            <a:srgbClr val="000000"/>
                          </a:solidFill>
                          <a:effectLst/>
                          <a:latin typeface="Arial" charset="0"/>
                        </a:rPr>
                        <a:t>273.9 </a:t>
                      </a:r>
                    </a:p>
                  </a:txBody>
                  <a:tcPr marL="0" marR="0" marT="0" marB="0" anchor="ctr" horzOverflow="overflow">
                    <a:lnL>
                      <a:noFill/>
                    </a:lnL>
                    <a:lnR>
                      <a:noFill/>
                    </a:lnR>
                    <a:lnT>
                      <a:noFill/>
                    </a:lnT>
                    <a:lnB>
                      <a:noFill/>
                    </a:lnB>
                    <a:lnTlToBr>
                      <a:noFill/>
                    </a:lnTlToBr>
                    <a:lnBlToTr>
                      <a:noFill/>
                    </a:lnBlToTr>
                    <a:noFill/>
                  </a:tcPr>
                </a:tc>
              </a:tr>
            </a:tbl>
          </a:graphicData>
        </a:graphic>
      </p:graphicFrame>
      <p:sp>
        <p:nvSpPr>
          <p:cNvPr id="18" name="Text Placeholder 17"/>
          <p:cNvSpPr>
            <a:spLocks noGrp="1"/>
          </p:cNvSpPr>
          <p:nvPr>
            <p:ph type="body" idx="10"/>
          </p:nvPr>
        </p:nvSpPr>
        <p:spPr>
          <a:xfrm>
            <a:off x="685800" y="1524000"/>
            <a:ext cx="7104063" cy="550863"/>
          </a:xfrm>
        </p:spPr>
        <p:txBody>
          <a:bodyPr/>
          <a:lstStyle/>
          <a:p>
            <a:pPr>
              <a:defRPr/>
            </a:pPr>
            <a:r>
              <a:rPr lang="en-US" sz="1600" i="1" dirty="0" smtClean="0">
                <a:solidFill>
                  <a:schemeClr val="bg2"/>
                </a:solidFill>
                <a:latin typeface="Arial" pitchFamily="34" charset="0"/>
                <a:cs typeface="Arial" pitchFamily="34" charset="0"/>
              </a:rPr>
              <a:t>Table 2  Property crime rates</a:t>
            </a:r>
            <a:r>
              <a:rPr lang="en-US" sz="1600" dirty="0" smtClean="0">
                <a:solidFill>
                  <a:schemeClr val="bg2"/>
                </a:solidFill>
                <a:latin typeface="Arial" pitchFamily="34" charset="0"/>
                <a:cs typeface="Arial" pitchFamily="34" charset="0"/>
              </a:rPr>
              <a:t>, </a:t>
            </a:r>
            <a:r>
              <a:rPr lang="en-US" sz="1600" dirty="0">
                <a:solidFill>
                  <a:schemeClr val="bg2"/>
                </a:solidFill>
                <a:latin typeface="Arial" pitchFamily="34" charset="0"/>
                <a:cs typeface="Arial" pitchFamily="34" charset="0"/>
              </a:rPr>
              <a:t>by household income </a:t>
            </a:r>
            <a:r>
              <a:rPr lang="en-US" sz="1600" dirty="0" smtClean="0">
                <a:solidFill>
                  <a:schemeClr val="bg2"/>
                </a:solidFill>
                <a:latin typeface="Arial" pitchFamily="34" charset="0"/>
                <a:cs typeface="Arial" pitchFamily="34" charset="0"/>
              </a:rPr>
              <a:t>and household </a:t>
            </a:r>
            <a:r>
              <a:rPr lang="en-US" sz="1600" dirty="0">
                <a:solidFill>
                  <a:schemeClr val="bg2"/>
                </a:solidFill>
                <a:latin typeface="Arial" pitchFamily="34" charset="0"/>
                <a:cs typeface="Arial" pitchFamily="34" charset="0"/>
              </a:rPr>
              <a:t>size, </a:t>
            </a:r>
            <a:r>
              <a:rPr lang="en-US" sz="1600" dirty="0" smtClean="0">
                <a:solidFill>
                  <a:schemeClr val="bg2"/>
                </a:solidFill>
                <a:latin typeface="Arial" pitchFamily="34" charset="0"/>
                <a:cs typeface="Arial" pitchFamily="34" charset="0"/>
              </a:rPr>
              <a:t>2008 (Burglary, Motor Vehicle Theft, and Theft)</a:t>
            </a:r>
            <a:endParaRPr lang="en-US" sz="1600" dirty="0">
              <a:solidFill>
                <a:schemeClr val="bg2"/>
              </a:solidFill>
              <a:latin typeface="Arial" pitchFamily="34" charset="0"/>
              <a:cs typeface="Arial" pitchFamily="34" charset="0"/>
            </a:endParaRPr>
          </a:p>
          <a:p>
            <a:pPr marL="0" indent="0">
              <a:lnSpc>
                <a:spcPct val="110399"/>
              </a:lnSpc>
              <a:spcBef>
                <a:spcPts val="0"/>
              </a:spcBef>
              <a:spcAft>
                <a:spcPts val="2315"/>
              </a:spcAft>
              <a:defRPr/>
            </a:pPr>
            <a:r>
              <a:rPr lang="en-US" sz="900" spc="-20" dirty="0" smtClean="0">
                <a:solidFill>
                  <a:schemeClr val="bg2"/>
                </a:solidFill>
                <a:latin typeface="Arial" panose="22635452340000000000" pitchFamily="2"/>
              </a:rPr>
              <a:t>. </a:t>
            </a:r>
            <a:endParaRPr lang="en-US" sz="900" spc="-20" dirty="0">
              <a:solidFill>
                <a:schemeClr val="bg2"/>
              </a:solidFill>
              <a:latin typeface="Arial" panose="22635452340000000000" pitchFamily="2"/>
            </a:endParaRPr>
          </a:p>
        </p:txBody>
      </p:sp>
      <p:sp>
        <p:nvSpPr>
          <p:cNvPr id="16" name="Text Placeholder 15"/>
          <p:cNvSpPr>
            <a:spLocks noGrp="1"/>
          </p:cNvSpPr>
          <p:nvPr>
            <p:ph type="body" idx="10"/>
          </p:nvPr>
        </p:nvSpPr>
        <p:spPr>
          <a:xfrm>
            <a:off x="538163" y="6621463"/>
            <a:ext cx="8067675" cy="87312"/>
          </a:xfrm>
        </p:spPr>
        <p:txBody>
          <a:bodyPr/>
          <a:lstStyle/>
          <a:p>
            <a:pPr>
              <a:defRPr/>
            </a:pPr>
            <a:endParaRPr lang="en-US"/>
          </a:p>
        </p:txBody>
      </p:sp>
      <p:sp>
        <p:nvSpPr>
          <p:cNvPr id="22" name="Text Placeholder 21"/>
          <p:cNvSpPr>
            <a:spLocks noGrp="1"/>
          </p:cNvSpPr>
          <p:nvPr>
            <p:ph type="body" idx="10"/>
          </p:nvPr>
        </p:nvSpPr>
        <p:spPr>
          <a:xfrm>
            <a:off x="538163" y="6621463"/>
            <a:ext cx="8067675" cy="87312"/>
          </a:xfrm>
        </p:spPr>
        <p:txBody>
          <a:bodyPr/>
          <a:lstStyle/>
          <a:p>
            <a:pPr>
              <a:defRPr/>
            </a:pPr>
            <a:endParaRPr lang="en-US"/>
          </a:p>
        </p:txBody>
      </p:sp>
      <p:sp>
        <p:nvSpPr>
          <p:cNvPr id="23" name="Text Placeholder 22"/>
          <p:cNvSpPr>
            <a:spLocks noGrp="1"/>
          </p:cNvSpPr>
          <p:nvPr>
            <p:ph type="body" idx="10"/>
          </p:nvPr>
        </p:nvSpPr>
        <p:spPr>
          <a:xfrm>
            <a:off x="538163" y="6621463"/>
            <a:ext cx="8067675" cy="87312"/>
          </a:xfrm>
        </p:spPr>
        <p:txBody>
          <a:bodyPr/>
          <a:lstStyle/>
          <a:p>
            <a:pPr>
              <a:defRPr/>
            </a:pPr>
            <a:endParaRPr lang="en-US"/>
          </a:p>
        </p:txBody>
      </p:sp>
      <p:sp>
        <p:nvSpPr>
          <p:cNvPr id="24" name="Text Placeholder 23"/>
          <p:cNvSpPr>
            <a:spLocks noGrp="1"/>
          </p:cNvSpPr>
          <p:nvPr>
            <p:ph type="body" idx="10"/>
          </p:nvPr>
        </p:nvSpPr>
        <p:spPr>
          <a:xfrm>
            <a:off x="538163" y="6621463"/>
            <a:ext cx="8067675" cy="87312"/>
          </a:xfrm>
        </p:spPr>
        <p:txBody>
          <a:bodyPr/>
          <a:lstStyle/>
          <a:p>
            <a:pPr>
              <a:defRPr/>
            </a:pPr>
            <a:endParaRPr lang="en-US"/>
          </a:p>
        </p:txBody>
      </p:sp>
      <p:sp>
        <p:nvSpPr>
          <p:cNvPr id="25" name="Text Placeholder 24"/>
          <p:cNvSpPr>
            <a:spLocks noGrp="1"/>
          </p:cNvSpPr>
          <p:nvPr>
            <p:ph type="body" idx="10"/>
          </p:nvPr>
        </p:nvSpPr>
        <p:spPr>
          <a:xfrm>
            <a:off x="538163" y="6621463"/>
            <a:ext cx="8067675" cy="87312"/>
          </a:xfrm>
        </p:spPr>
        <p:txBody>
          <a:bodyPr/>
          <a:lstStyle/>
          <a:p>
            <a:pPr>
              <a:defRPr/>
            </a:pPr>
            <a:endParaRPr lang="en-US"/>
          </a:p>
        </p:txBody>
      </p:sp>
      <p:sp>
        <p:nvSpPr>
          <p:cNvPr id="26" name="Text Placeholder 25"/>
          <p:cNvSpPr>
            <a:spLocks noGrp="1"/>
          </p:cNvSpPr>
          <p:nvPr>
            <p:ph type="body" idx="10"/>
          </p:nvPr>
        </p:nvSpPr>
        <p:spPr>
          <a:xfrm>
            <a:off x="538163" y="6621463"/>
            <a:ext cx="8067675" cy="87312"/>
          </a:xfrm>
        </p:spPr>
        <p:txBody>
          <a:bodyPr/>
          <a:lstStyle/>
          <a:p>
            <a:pPr>
              <a:defRPr/>
            </a:pPr>
            <a:endParaRPr lang="en-US"/>
          </a:p>
        </p:txBody>
      </p:sp>
      <p:sp>
        <p:nvSpPr>
          <p:cNvPr id="27" name="Text Placeholder 26"/>
          <p:cNvSpPr>
            <a:spLocks noGrp="1"/>
          </p:cNvSpPr>
          <p:nvPr>
            <p:ph type="body" idx="10"/>
          </p:nvPr>
        </p:nvSpPr>
        <p:spPr>
          <a:xfrm>
            <a:off x="538163" y="6621463"/>
            <a:ext cx="8067675" cy="87312"/>
          </a:xfrm>
        </p:spPr>
        <p:txBody>
          <a:bodyPr/>
          <a:lstStyle/>
          <a:p>
            <a:pP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277813"/>
            <a:ext cx="8229600" cy="712787"/>
          </a:xfrm>
        </p:spPr>
        <p:txBody>
          <a:bodyPr/>
          <a:lstStyle/>
          <a:p>
            <a:pPr eaLnBrk="1" hangingPunct="1">
              <a:defRPr/>
            </a:pPr>
            <a:r>
              <a:rPr lang="en-US" sz="3600" b="1" u="sng" dirty="0" smtClean="0"/>
              <a:t>Explanations</a:t>
            </a:r>
          </a:p>
        </p:txBody>
      </p:sp>
      <p:sp>
        <p:nvSpPr>
          <p:cNvPr id="78851" name="Rectangle 3"/>
          <p:cNvSpPr>
            <a:spLocks noGrp="1" noChangeArrowheads="1"/>
          </p:cNvSpPr>
          <p:nvPr>
            <p:ph type="body" idx="1"/>
          </p:nvPr>
        </p:nvSpPr>
        <p:spPr>
          <a:xfrm>
            <a:off x="457200" y="1066800"/>
            <a:ext cx="8229600" cy="5486400"/>
          </a:xfrm>
        </p:spPr>
        <p:txBody>
          <a:bodyPr/>
          <a:lstStyle/>
          <a:p>
            <a:pPr eaLnBrk="1" hangingPunct="1">
              <a:lnSpc>
                <a:spcPct val="80000"/>
              </a:lnSpc>
              <a:defRPr/>
            </a:pPr>
            <a:r>
              <a:rPr lang="en-US" b="1" i="1" u="sng" dirty="0" smtClean="0">
                <a:solidFill>
                  <a:srgbClr val="FFFF00"/>
                </a:solidFill>
              </a:rPr>
              <a:t>Symbolic interaction</a:t>
            </a:r>
            <a:r>
              <a:rPr lang="en-US" i="1" u="sng" dirty="0" smtClean="0">
                <a:solidFill>
                  <a:srgbClr val="FFFF00"/>
                </a:solidFill>
              </a:rPr>
              <a:t> </a:t>
            </a:r>
            <a:r>
              <a:rPr lang="en-US" b="1" i="1" u="sng" dirty="0" smtClean="0">
                <a:solidFill>
                  <a:srgbClr val="FFFF00"/>
                </a:solidFill>
                <a:effectLst/>
              </a:rPr>
              <a:t>theory</a:t>
            </a:r>
          </a:p>
          <a:p>
            <a:pPr lvl="1" eaLnBrk="1" hangingPunct="1">
              <a:lnSpc>
                <a:spcPct val="80000"/>
              </a:lnSpc>
              <a:defRPr/>
            </a:pPr>
            <a:r>
              <a:rPr lang="en-US" sz="3200" dirty="0" smtClean="0"/>
              <a:t>Both homicides &amp; aggravated assaults tend to result from an </a:t>
            </a:r>
            <a:r>
              <a:rPr lang="en-US" sz="3200" u="sng" dirty="0" smtClean="0">
                <a:solidFill>
                  <a:srgbClr val="FFFF00"/>
                </a:solidFill>
              </a:rPr>
              <a:t>escalation of </a:t>
            </a:r>
            <a:r>
              <a:rPr lang="en-US" sz="3200" i="1" u="sng" dirty="0" smtClean="0">
                <a:solidFill>
                  <a:srgbClr val="FFFF00"/>
                </a:solidFill>
              </a:rPr>
              <a:t>interpersonal conflict</a:t>
            </a:r>
            <a:r>
              <a:rPr lang="en-US" sz="3200" dirty="0" smtClean="0"/>
              <a:t> [see </a:t>
            </a:r>
            <a:r>
              <a:rPr lang="en-US" sz="3200" u="sng" dirty="0" err="1" smtClean="0">
                <a:solidFill>
                  <a:srgbClr val="00FF00"/>
                </a:solidFill>
              </a:rPr>
              <a:t>Luckenbill</a:t>
            </a:r>
            <a:r>
              <a:rPr lang="en-US" sz="3200" dirty="0" smtClean="0"/>
              <a:t>].</a:t>
            </a:r>
          </a:p>
          <a:p>
            <a:pPr lvl="1" eaLnBrk="1" hangingPunct="1">
              <a:lnSpc>
                <a:spcPct val="80000"/>
              </a:lnSpc>
              <a:defRPr/>
            </a:pPr>
            <a:r>
              <a:rPr lang="en-US" sz="3200" dirty="0" smtClean="0"/>
              <a:t>Both tend to have </a:t>
            </a:r>
            <a:r>
              <a:rPr lang="en-US" sz="3200" u="sng" dirty="0" smtClean="0">
                <a:solidFill>
                  <a:srgbClr val="FFFF00"/>
                </a:solidFill>
              </a:rPr>
              <a:t>similar situational dynamics</a:t>
            </a:r>
            <a:r>
              <a:rPr lang="en-US" sz="3200" dirty="0" smtClean="0"/>
              <a:t>: </a:t>
            </a:r>
          </a:p>
          <a:p>
            <a:pPr lvl="2" eaLnBrk="1" hangingPunct="1">
              <a:lnSpc>
                <a:spcPct val="80000"/>
              </a:lnSpc>
              <a:defRPr/>
            </a:pPr>
            <a:r>
              <a:rPr lang="en-US" sz="2800" dirty="0" smtClean="0"/>
              <a:t>Both tend to occur between people who </a:t>
            </a:r>
            <a:r>
              <a:rPr lang="en-US" sz="2800" u="sng" dirty="0" smtClean="0">
                <a:solidFill>
                  <a:srgbClr val="FFFF00"/>
                </a:solidFill>
              </a:rPr>
              <a:t>know one another</a:t>
            </a:r>
            <a:r>
              <a:rPr lang="en-US" sz="2800" dirty="0" smtClean="0"/>
              <a:t>, especially during an argument or fight. </a:t>
            </a:r>
          </a:p>
          <a:p>
            <a:pPr lvl="2" eaLnBrk="1" hangingPunct="1">
              <a:lnSpc>
                <a:spcPct val="80000"/>
              </a:lnSpc>
              <a:defRPr/>
            </a:pPr>
            <a:r>
              <a:rPr lang="en-US" sz="2800" dirty="0" smtClean="0"/>
              <a:t>Violence is often </a:t>
            </a:r>
            <a:r>
              <a:rPr lang="en-US" sz="2800" u="sng" dirty="0" smtClean="0">
                <a:solidFill>
                  <a:srgbClr val="FFFF00"/>
                </a:solidFill>
              </a:rPr>
              <a:t>goal-oriented behavior</a:t>
            </a:r>
            <a:r>
              <a:rPr lang="en-US" sz="2800" dirty="0" smtClean="0"/>
              <a:t>: "to compel or deter others, to achieve a </a:t>
            </a:r>
            <a:r>
              <a:rPr lang="en-US" sz="2800" u="sng" dirty="0" smtClean="0">
                <a:solidFill>
                  <a:srgbClr val="FFFF00"/>
                </a:solidFill>
              </a:rPr>
              <a:t>favorable social identity</a:t>
            </a:r>
            <a:r>
              <a:rPr lang="en-US" sz="2800" dirty="0" smtClean="0"/>
              <a:t>, and to obtain justice, as defined by the actor."</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8851">
                                            <p:txEl>
                                              <p:pRg st="1" end="1"/>
                                            </p:txEl>
                                          </p:spTgt>
                                        </p:tgtEl>
                                        <p:attrNameLst>
                                          <p:attrName>style.visibility</p:attrName>
                                        </p:attrNameLst>
                                      </p:cBhvr>
                                      <p:to>
                                        <p:strVal val="visible"/>
                                      </p:to>
                                    </p:set>
                                    <p:anim calcmode="lin" valueType="num">
                                      <p:cBhvr additive="base">
                                        <p:cTn id="7" dur="500" fill="hold"/>
                                        <p:tgtEl>
                                          <p:spTgt spid="78851">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8851">
                                            <p:txEl>
                                              <p:pRg st="2" end="2"/>
                                            </p:txEl>
                                          </p:spTgt>
                                        </p:tgtEl>
                                        <p:attrNameLst>
                                          <p:attrName>style.visibility</p:attrName>
                                        </p:attrNameLst>
                                      </p:cBhvr>
                                      <p:to>
                                        <p:strVal val="visible"/>
                                      </p:to>
                                    </p:set>
                                    <p:anim calcmode="lin" valueType="num">
                                      <p:cBhvr additive="base">
                                        <p:cTn id="13" dur="500" fill="hold"/>
                                        <p:tgtEl>
                                          <p:spTgt spid="7885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8851">
                                            <p:txEl>
                                              <p:pRg st="3" end="3"/>
                                            </p:txEl>
                                          </p:spTgt>
                                        </p:tgtEl>
                                        <p:attrNameLst>
                                          <p:attrName>style.visibility</p:attrName>
                                        </p:attrNameLst>
                                      </p:cBhvr>
                                      <p:to>
                                        <p:strVal val="visible"/>
                                      </p:to>
                                    </p:set>
                                    <p:anim calcmode="lin" valueType="num">
                                      <p:cBhvr additive="base">
                                        <p:cTn id="19" dur="500" fill="hold"/>
                                        <p:tgtEl>
                                          <p:spTgt spid="7885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88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8851">
                                            <p:txEl>
                                              <p:pRg st="4" end="4"/>
                                            </p:txEl>
                                          </p:spTgt>
                                        </p:tgtEl>
                                        <p:attrNameLst>
                                          <p:attrName>style.visibility</p:attrName>
                                        </p:attrNameLst>
                                      </p:cBhvr>
                                      <p:to>
                                        <p:strVal val="visible"/>
                                      </p:to>
                                    </p:set>
                                    <p:anim calcmode="lin" valueType="num">
                                      <p:cBhvr additive="base">
                                        <p:cTn id="25" dur="500" fill="hold"/>
                                        <p:tgtEl>
                                          <p:spTgt spid="7885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88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7813"/>
            <a:ext cx="8229600" cy="788987"/>
          </a:xfrm>
        </p:spPr>
        <p:txBody>
          <a:bodyPr/>
          <a:lstStyle/>
          <a:p>
            <a:pPr eaLnBrk="1" hangingPunct="1">
              <a:defRPr/>
            </a:pPr>
            <a:r>
              <a:rPr lang="en-US" u="sng" smtClean="0"/>
              <a:t>Explanations (cont.)</a:t>
            </a:r>
          </a:p>
        </p:txBody>
      </p:sp>
      <p:sp>
        <p:nvSpPr>
          <p:cNvPr id="8294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b="1" u="sng" dirty="0" err="1" smtClean="0">
                <a:solidFill>
                  <a:srgbClr val="FFFF00"/>
                </a:solidFill>
              </a:rPr>
              <a:t>Subcultural</a:t>
            </a:r>
            <a:r>
              <a:rPr lang="en-US" b="1" u="sng" dirty="0" smtClean="0">
                <a:solidFill>
                  <a:srgbClr val="FFFF00"/>
                </a:solidFill>
              </a:rPr>
              <a:t> theories</a:t>
            </a:r>
            <a:r>
              <a:rPr lang="en-US" dirty="0" smtClean="0"/>
              <a:t>: values and beliefs that sanction violence as problem-solving behavior within certain groups (e.g., gangs)</a:t>
            </a:r>
          </a:p>
          <a:p>
            <a:pPr eaLnBrk="1" hangingPunct="1">
              <a:lnSpc>
                <a:spcPct val="80000"/>
              </a:lnSpc>
              <a:defRPr/>
            </a:pPr>
            <a:endParaRPr lang="en-US" dirty="0" smtClean="0"/>
          </a:p>
          <a:p>
            <a:pPr eaLnBrk="1" hangingPunct="1">
              <a:lnSpc>
                <a:spcPct val="80000"/>
              </a:lnSpc>
              <a:defRPr/>
            </a:pPr>
            <a:r>
              <a:rPr lang="en-US" dirty="0" smtClean="0"/>
              <a:t>The subculture of violence suggests that lower- or working-class youths more frequently see violence as a way to solve personal problems.</a:t>
            </a:r>
          </a:p>
          <a:p>
            <a:pPr eaLnBrk="1" hangingPunct="1">
              <a:lnSpc>
                <a:spcPct val="80000"/>
              </a:lnSpc>
              <a:buFont typeface="Wingdings" pitchFamily="2" charset="2"/>
              <a:buNone/>
              <a:defRPr/>
            </a:pPr>
            <a:endParaRPr lang="en-US" b="1" dirty="0" smtClean="0">
              <a:solidFill>
                <a:srgbClr val="99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1165</TotalTime>
  <Words>1397</Words>
  <Application>Microsoft Office PowerPoint</Application>
  <PresentationFormat>On-screen Show (4:3)</PresentationFormat>
  <Paragraphs>346</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Tahoma</vt:lpstr>
      <vt:lpstr>Arial</vt:lpstr>
      <vt:lpstr>Wingdings</vt:lpstr>
      <vt:lpstr>Calibri</vt:lpstr>
      <vt:lpstr>Balance</vt:lpstr>
      <vt:lpstr>1_Balance</vt:lpstr>
      <vt:lpstr>Criminal Violence: Patterns, Causes, and  Prevention  Riedel and Welsh, Ch. 4 “Homicides and Assaults”</vt:lpstr>
      <vt:lpstr>OUTLINE</vt:lpstr>
      <vt:lpstr>Definitions</vt:lpstr>
      <vt:lpstr>Homicide Patterns (UCR): 2008</vt:lpstr>
      <vt:lpstr>Slide 5</vt:lpstr>
      <vt:lpstr>Slide 6</vt:lpstr>
      <vt:lpstr>Slide 7</vt:lpstr>
      <vt:lpstr>Explanations</vt:lpstr>
      <vt:lpstr>Explanations (cont.)</vt:lpstr>
      <vt:lpstr>Interventions</vt:lpstr>
      <vt:lpstr>Arrest Clearances</vt:lpstr>
      <vt:lpstr>Arrest Clearances (cont.)</vt:lpstr>
      <vt:lpstr>Explanations and Interventions</vt:lpstr>
      <vt:lpstr>Serial Homicides and Mass Murders</vt:lpstr>
      <vt:lpstr>Serial Homicides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CJ330 Violence, Crime and Justice   Riedel and Welsh, Ch. 2  “Measures of Violence”</dc:title>
  <dc:creator>Wayne Welsh</dc:creator>
  <cp:lastModifiedBy>Carol</cp:lastModifiedBy>
  <cp:revision>176</cp:revision>
  <dcterms:created xsi:type="dcterms:W3CDTF">2005-09-03T17:31:48Z</dcterms:created>
  <dcterms:modified xsi:type="dcterms:W3CDTF">2011-10-14T22:10:53Z</dcterms:modified>
</cp:coreProperties>
</file>