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301" r:id="rId4"/>
    <p:sldId id="321" r:id="rId5"/>
    <p:sldId id="322" r:id="rId6"/>
    <p:sldId id="300" r:id="rId7"/>
    <p:sldId id="317" r:id="rId8"/>
    <p:sldId id="318" r:id="rId9"/>
    <p:sldId id="319" r:id="rId10"/>
    <p:sldId id="320" r:id="rId11"/>
    <p:sldId id="323" r:id="rId12"/>
    <p:sldId id="316" r:id="rId13"/>
    <p:sldId id="324" r:id="rId14"/>
    <p:sldId id="315" r:id="rId15"/>
    <p:sldId id="325" r:id="rId16"/>
    <p:sldId id="326" r:id="rId17"/>
    <p:sldId id="327" r:id="rId18"/>
    <p:sldId id="330" r:id="rId19"/>
    <p:sldId id="331" r:id="rId20"/>
    <p:sldId id="328" r:id="rId21"/>
    <p:sldId id="329" r:id="rId22"/>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ssertje" initials="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B82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23" autoAdjust="0"/>
  </p:normalViewPr>
  <p:slideViewPr>
    <p:cSldViewPr>
      <p:cViewPr>
        <p:scale>
          <a:sx n="50" d="100"/>
          <a:sy n="50" d="100"/>
        </p:scale>
        <p:origin x="-1956" y="-7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6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6-21T16:21:22.817" idx="1">
    <p:pos x="346" y="2710"/>
    <p:text>Should this be performed or preformed? Please check.</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7346" name="Group 2"/>
          <p:cNvGrpSpPr>
            <a:grpSpLocks/>
          </p:cNvGrpSpPr>
          <p:nvPr/>
        </p:nvGrpSpPr>
        <p:grpSpPr bwMode="auto">
          <a:xfrm>
            <a:off x="3800475" y="1789113"/>
            <a:ext cx="5340350" cy="5056187"/>
            <a:chOff x="2394" y="1127"/>
            <a:chExt cx="3364" cy="3185"/>
          </a:xfrm>
        </p:grpSpPr>
        <p:sp>
          <p:nvSpPr>
            <p:cNvPr id="57347"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48"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7349"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0"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51"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2"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3"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4"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5"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56"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57"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58"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57359"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57360"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1"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2"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3"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4"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5"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6"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7"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57368"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69"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70"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71"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57372"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7373"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57374"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75"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7376"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57377"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7378"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7379"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57380"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57381" name="Rectangle 37"/>
          <p:cNvSpPr>
            <a:spLocks noGrp="1" noChangeArrowheads="1"/>
          </p:cNvSpPr>
          <p:nvPr>
            <p:ph type="dt" sz="half" idx="2"/>
          </p:nvPr>
        </p:nvSpPr>
        <p:spPr/>
        <p:txBody>
          <a:bodyPr/>
          <a:lstStyle>
            <a:lvl1pPr>
              <a:defRPr/>
            </a:lvl1pPr>
          </a:lstStyle>
          <a:p>
            <a:endParaRPr lang="en-US"/>
          </a:p>
        </p:txBody>
      </p:sp>
      <p:sp>
        <p:nvSpPr>
          <p:cNvPr id="57382" name="Rectangle 38"/>
          <p:cNvSpPr>
            <a:spLocks noGrp="1" noChangeArrowheads="1"/>
          </p:cNvSpPr>
          <p:nvPr>
            <p:ph type="ftr" sz="quarter" idx="3"/>
          </p:nvPr>
        </p:nvSpPr>
        <p:spPr/>
        <p:txBody>
          <a:bodyPr/>
          <a:lstStyle>
            <a:lvl1pPr>
              <a:defRPr/>
            </a:lvl1pPr>
          </a:lstStyle>
          <a:p>
            <a:endParaRPr lang="en-US"/>
          </a:p>
        </p:txBody>
      </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57385" name="Rectangle 41"/>
          <p:cNvSpPr>
            <a:spLocks noGrp="1" noChangeArrowheads="1"/>
          </p:cNvSpPr>
          <p:nvPr>
            <p:ph type="sldNum" sz="quarter" idx="4"/>
          </p:nvPr>
        </p:nvSpPr>
        <p:spPr/>
        <p:txBody>
          <a:bodyPr/>
          <a:lstStyle>
            <a:lvl1pPr>
              <a:defRPr/>
            </a:lvl1pPr>
          </a:lstStyle>
          <a:p>
            <a:fld id="{F10CC3EF-3498-47CF-ADB8-453BC4E98BC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5485E5-D878-47C9-9B33-314E0E4131F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808A76-7B97-4F6F-ADDD-9FAD52F649D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31BF9C-CDF5-4D37-9A66-FE08432388D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7A013D-2281-41D9-B671-772FBBC1539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754E53-703E-4622-BDA7-5C948C3453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509B0DB-90B0-443E-9DCE-232EE25217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6A5BFB-14B4-4C5D-A317-31D73B7D26E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0597058-047C-4C58-A49B-F4F3038B5D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D87C39-CAFC-454E-8292-544A6C3B2C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BD9753-1095-4BF1-A2A6-628A3E5D4C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563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838ADED-0C1E-454C-A3BA-B11DE4FB48F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8001000" cy="4876800"/>
          </a:xfrm>
        </p:spPr>
        <p:txBody>
          <a:bodyPr/>
          <a:lstStyle/>
          <a:p>
            <a:r>
              <a:rPr lang="en-US" b="1"/>
              <a:t>Criminal Violence: Patterns, Causes, and Prevention </a:t>
            </a:r>
            <a:r>
              <a:rPr lang="en-US" sz="4800" b="1"/>
              <a:t> </a:t>
            </a:r>
            <a:br>
              <a:rPr lang="en-US" sz="4800" b="1"/>
            </a:br>
            <a:r>
              <a:rPr lang="en-US" sz="4800" b="1"/>
              <a:t/>
            </a:r>
            <a:br>
              <a:rPr lang="en-US" sz="4800" b="1"/>
            </a:br>
            <a:r>
              <a:rPr lang="en-US" sz="4800" b="1"/>
              <a:t>Riedel and Welsh, Ch. 7</a:t>
            </a:r>
            <a:br>
              <a:rPr lang="en-US" sz="4800" b="1"/>
            </a:br>
            <a:r>
              <a:rPr lang="en-US" sz="4800" b="1"/>
              <a:t> “Hate Crimes”</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77813"/>
            <a:ext cx="8229600" cy="636587"/>
          </a:xfrm>
        </p:spPr>
        <p:txBody>
          <a:bodyPr/>
          <a:lstStyle/>
          <a:p>
            <a:r>
              <a:rPr lang="en-US" sz="2800">
                <a:effectLst/>
              </a:rPr>
              <a:t>Selected States with 100 or More Incidents, 2004</a:t>
            </a:r>
          </a:p>
        </p:txBody>
      </p:sp>
      <p:graphicFrame>
        <p:nvGraphicFramePr>
          <p:cNvPr id="158723" name="Object 3"/>
          <p:cNvGraphicFramePr>
            <a:graphicFrameLocks noChangeAspect="1"/>
          </p:cNvGraphicFramePr>
          <p:nvPr>
            <p:ph idx="1"/>
          </p:nvPr>
        </p:nvGraphicFramePr>
        <p:xfrm>
          <a:off x="552450" y="1227138"/>
          <a:ext cx="8439150" cy="5508625"/>
        </p:xfrm>
        <a:graphic>
          <a:graphicData uri="http://schemas.openxmlformats.org/presentationml/2006/ole">
            <p:oleObj spid="_x0000_s158723" name="Document" r:id="rId3" imgW="8006560" imgH="5226584"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277813"/>
            <a:ext cx="8229600" cy="560387"/>
          </a:xfrm>
        </p:spPr>
        <p:txBody>
          <a:bodyPr/>
          <a:lstStyle/>
          <a:p>
            <a:r>
              <a:rPr lang="en-US" sz="4000" b="1">
                <a:effectLst/>
              </a:rPr>
              <a:t>Offenders</a:t>
            </a:r>
          </a:p>
        </p:txBody>
      </p:sp>
      <p:sp>
        <p:nvSpPr>
          <p:cNvPr id="165891" name="Rectangle 3"/>
          <p:cNvSpPr>
            <a:spLocks noGrp="1" noChangeArrowheads="1"/>
          </p:cNvSpPr>
          <p:nvPr>
            <p:ph type="body" idx="1"/>
          </p:nvPr>
        </p:nvSpPr>
        <p:spPr>
          <a:xfrm>
            <a:off x="457200" y="914400"/>
            <a:ext cx="8229600" cy="5216525"/>
          </a:xfrm>
        </p:spPr>
        <p:txBody>
          <a:bodyPr/>
          <a:lstStyle/>
          <a:p>
            <a:r>
              <a:rPr lang="en-US">
                <a:effectLst/>
              </a:rPr>
              <a:t>Of those persons who committed a crime based upon their perceived biases, 60.6% were white and 19.7% were black. </a:t>
            </a:r>
          </a:p>
          <a:p>
            <a:r>
              <a:rPr lang="en-US">
                <a:effectLst/>
              </a:rPr>
              <a:t>12.9% were classified as unknown race. </a:t>
            </a:r>
          </a:p>
          <a:p>
            <a:r>
              <a:rPr lang="en-US">
                <a:effectLst/>
              </a:rPr>
              <a:t>Groups containing persons of various races accounted for 5.1% of the perpetrators, and the remainder were American Indian/Alaskan Natives or Asian/Pacific Islanders.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277813"/>
            <a:ext cx="8229600" cy="560387"/>
          </a:xfrm>
        </p:spPr>
        <p:txBody>
          <a:bodyPr/>
          <a:lstStyle/>
          <a:p>
            <a:r>
              <a:rPr lang="en-US" sz="2800" b="1"/>
              <a:t>Explanations: Group Conflict Theories</a:t>
            </a:r>
            <a:endParaRPr lang="en-US" sz="2800" b="1" i="1"/>
          </a:p>
        </p:txBody>
      </p:sp>
      <p:sp>
        <p:nvSpPr>
          <p:cNvPr id="154627" name="Rectangle 3"/>
          <p:cNvSpPr>
            <a:spLocks noGrp="1" noChangeArrowheads="1"/>
          </p:cNvSpPr>
          <p:nvPr>
            <p:ph type="body" idx="1"/>
          </p:nvPr>
        </p:nvSpPr>
        <p:spPr>
          <a:xfrm>
            <a:off x="304800" y="1143000"/>
            <a:ext cx="8534400" cy="5410200"/>
          </a:xfrm>
        </p:spPr>
        <p:txBody>
          <a:bodyPr/>
          <a:lstStyle/>
          <a:p>
            <a:pPr marL="609600" indent="-609600"/>
            <a:r>
              <a:rPr lang="en-US" sz="2400" b="1" i="1" u="sng"/>
              <a:t>Group membership</a:t>
            </a:r>
            <a:r>
              <a:rPr lang="en-US" sz="2400" b="1"/>
              <a:t> serves strong individual needs for affiliation and acceptance, and intergroup conflict strongly facilitates group cohesiveness and identity. </a:t>
            </a:r>
            <a:endParaRPr lang="en-US" sz="2400" b="1" i="1"/>
          </a:p>
          <a:p>
            <a:pPr marL="609600" indent="-609600"/>
            <a:r>
              <a:rPr lang="en-US" sz="2400" b="1" i="1" u="sng"/>
              <a:t>“Social categorization”</a:t>
            </a:r>
            <a:r>
              <a:rPr lang="en-US" sz="2400" b="1"/>
              <a:t> (Tajfel): All that is necessary for group conflict to occur is individual perception that others are members of a different group. </a:t>
            </a:r>
          </a:p>
          <a:p>
            <a:pPr marL="609600" indent="-609600"/>
            <a:r>
              <a:rPr lang="en-US" sz="2400" b="1"/>
              <a:t>Studies have consistently demonstrated systematic </a:t>
            </a:r>
            <a:r>
              <a:rPr lang="en-US" sz="2400" b="1" i="1" u="sng"/>
              <a:t>in-group preferences</a:t>
            </a:r>
            <a:r>
              <a:rPr lang="en-US" sz="2400" b="1"/>
              <a:t> and </a:t>
            </a:r>
            <a:r>
              <a:rPr lang="en-US" sz="2400" b="1" i="1" u="sng"/>
              <a:t>out-group biases</a:t>
            </a:r>
            <a:r>
              <a:rPr lang="en-US" sz="2400" b="1"/>
              <a:t> even when the out-group was one whom in-group members had never met, with whom they had never interacted, and about whom they knew very little.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277813"/>
            <a:ext cx="8229600" cy="560387"/>
          </a:xfrm>
        </p:spPr>
        <p:txBody>
          <a:bodyPr/>
          <a:lstStyle/>
          <a:p>
            <a:r>
              <a:rPr lang="en-US" sz="2800" b="1"/>
              <a:t>Explanations: Group Conflict Theories (cont.)</a:t>
            </a:r>
            <a:endParaRPr lang="en-US" sz="2800" b="1" i="1"/>
          </a:p>
        </p:txBody>
      </p:sp>
      <p:sp>
        <p:nvSpPr>
          <p:cNvPr id="166915" name="Rectangle 3"/>
          <p:cNvSpPr>
            <a:spLocks noGrp="1" noChangeArrowheads="1"/>
          </p:cNvSpPr>
          <p:nvPr>
            <p:ph type="body" idx="1"/>
          </p:nvPr>
        </p:nvSpPr>
        <p:spPr>
          <a:xfrm>
            <a:off x="304800" y="1143000"/>
            <a:ext cx="8534400" cy="5410200"/>
          </a:xfrm>
        </p:spPr>
        <p:txBody>
          <a:bodyPr/>
          <a:lstStyle/>
          <a:p>
            <a:pPr marL="609600" indent="-609600">
              <a:buFont typeface="Wingdings" pitchFamily="2" charset="2"/>
              <a:buNone/>
            </a:pPr>
            <a:r>
              <a:rPr lang="en-US" sz="3600" b="1"/>
              <a:t>In general, experiments have shown that </a:t>
            </a:r>
            <a:r>
              <a:rPr lang="en-US" sz="3600" b="1" i="1" u="sng"/>
              <a:t>intergroup competition for scarce resources</a:t>
            </a:r>
            <a:r>
              <a:rPr lang="en-US" sz="3600" b="1"/>
              <a:t>:</a:t>
            </a:r>
          </a:p>
          <a:p>
            <a:pPr marL="990600" lvl="1" indent="-533400"/>
            <a:r>
              <a:rPr lang="en-US" sz="3200" b="1"/>
              <a:t>increases the level of </a:t>
            </a:r>
            <a:r>
              <a:rPr lang="en-US" sz="3200" b="1" i="1"/>
              <a:t>cohesiveness </a:t>
            </a:r>
            <a:r>
              <a:rPr lang="en-US" sz="3200" b="1"/>
              <a:t>within groups</a:t>
            </a:r>
          </a:p>
          <a:p>
            <a:pPr marL="990600" lvl="1" indent="-533400"/>
            <a:r>
              <a:rPr lang="en-US" sz="3200" b="1"/>
              <a:t>increases </a:t>
            </a:r>
            <a:r>
              <a:rPr lang="en-US" sz="3200" b="1" i="1"/>
              <a:t>rejection</a:t>
            </a:r>
            <a:r>
              <a:rPr lang="en-US" sz="3200" b="1"/>
              <a:t> of the other group’s members</a:t>
            </a:r>
          </a:p>
          <a:p>
            <a:pPr marL="990600" lvl="1" indent="-533400"/>
            <a:r>
              <a:rPr lang="en-US" sz="3200" b="1"/>
              <a:t>facilitates </a:t>
            </a:r>
            <a:r>
              <a:rPr lang="en-US" sz="3200" b="1" i="1"/>
              <a:t>distortions</a:t>
            </a:r>
            <a:r>
              <a:rPr lang="en-US" sz="3200" b="1"/>
              <a:t> of the other group’s intentions and behaviors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304800"/>
            <a:ext cx="8229600" cy="407988"/>
          </a:xfrm>
        </p:spPr>
        <p:txBody>
          <a:bodyPr/>
          <a:lstStyle/>
          <a:p>
            <a:r>
              <a:rPr lang="en-US" sz="2800" b="1"/>
              <a:t>Explanations: Strain Theory</a:t>
            </a:r>
          </a:p>
        </p:txBody>
      </p:sp>
      <p:sp>
        <p:nvSpPr>
          <p:cNvPr id="150531" name="Rectangle 3"/>
          <p:cNvSpPr>
            <a:spLocks noGrp="1" noChangeArrowheads="1"/>
          </p:cNvSpPr>
          <p:nvPr>
            <p:ph type="body" idx="1"/>
          </p:nvPr>
        </p:nvSpPr>
        <p:spPr>
          <a:xfrm>
            <a:off x="457200" y="914400"/>
            <a:ext cx="8229600" cy="5715000"/>
          </a:xfrm>
        </p:spPr>
        <p:txBody>
          <a:bodyPr/>
          <a:lstStyle/>
          <a:p>
            <a:pPr marL="609600" indent="-609600"/>
            <a:r>
              <a:rPr lang="en-US" sz="3600" b="1" u="sng"/>
              <a:t>Innovation</a:t>
            </a:r>
            <a:r>
              <a:rPr lang="en-US" sz="3600" b="1"/>
              <a:t>: use of illegitimate means (violence, intimidation) to eliminate competition for jobs, housing, etc., or to blame others for one’s own </a:t>
            </a:r>
            <a:r>
              <a:rPr lang="en-US" sz="3600" b="1" i="1"/>
              <a:t>lack</a:t>
            </a:r>
            <a:r>
              <a:rPr lang="en-US" sz="3600" b="1"/>
              <a:t> of success?</a:t>
            </a:r>
          </a:p>
          <a:p>
            <a:pPr marL="609600" indent="-609600"/>
            <a:r>
              <a:rPr lang="en-US" sz="3600" b="1"/>
              <a:t>Increasing proportions of minorities (esp. Hispanic and Asian) may lead some to look for "scapegoats."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277813"/>
            <a:ext cx="8229600" cy="407987"/>
          </a:xfrm>
        </p:spPr>
        <p:txBody>
          <a:bodyPr/>
          <a:lstStyle/>
          <a:p>
            <a:r>
              <a:rPr lang="en-US" sz="3200" b="1"/>
              <a:t>Social Learning Theories</a:t>
            </a:r>
          </a:p>
        </p:txBody>
      </p:sp>
      <p:sp>
        <p:nvSpPr>
          <p:cNvPr id="167939" name="Rectangle 3"/>
          <p:cNvSpPr>
            <a:spLocks noGrp="1" noChangeArrowheads="1"/>
          </p:cNvSpPr>
          <p:nvPr>
            <p:ph type="body" idx="1"/>
          </p:nvPr>
        </p:nvSpPr>
        <p:spPr>
          <a:xfrm>
            <a:off x="457200" y="838200"/>
            <a:ext cx="8382000" cy="5791200"/>
          </a:xfrm>
        </p:spPr>
        <p:txBody>
          <a:bodyPr/>
          <a:lstStyle/>
          <a:p>
            <a:pPr marL="609600" indent="-609600"/>
            <a:r>
              <a:rPr lang="en-US" sz="2900" b="1"/>
              <a:t>Differential learning of attitudes and behaviors occurs most strongly within </a:t>
            </a:r>
            <a:r>
              <a:rPr lang="en-US" sz="2900" b="1" u="sng"/>
              <a:t>primary groups</a:t>
            </a:r>
            <a:r>
              <a:rPr lang="en-US" sz="2900" b="1"/>
              <a:t> such as peers and family.</a:t>
            </a:r>
          </a:p>
          <a:p>
            <a:pPr marL="609600" indent="-609600"/>
            <a:r>
              <a:rPr lang="en-US" sz="2900" b="1"/>
              <a:t>Mistrust, stereotypes, and animosity toward other ethnic groups are </a:t>
            </a:r>
            <a:r>
              <a:rPr lang="en-US" sz="2900" b="1" u="sng"/>
              <a:t>learned and reinforced</a:t>
            </a:r>
            <a:r>
              <a:rPr lang="en-US" sz="2900" b="1"/>
              <a:t> through one’s interactions with intimate acquaintances and family members.</a:t>
            </a:r>
          </a:p>
          <a:p>
            <a:pPr marL="609600" indent="-609600"/>
            <a:r>
              <a:rPr lang="en-US" sz="2900" b="1"/>
              <a:t>Others provide both </a:t>
            </a:r>
            <a:r>
              <a:rPr lang="en-US" sz="2900" b="1" u="sng"/>
              <a:t>justifications and rewards</a:t>
            </a:r>
            <a:r>
              <a:rPr lang="en-US" sz="2900" b="1"/>
              <a:t> for committing acts of violence or harassment against out-group members.</a:t>
            </a:r>
            <a:r>
              <a:rPr lang="en-US" sz="29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277813"/>
            <a:ext cx="8229600" cy="560387"/>
          </a:xfrm>
        </p:spPr>
        <p:txBody>
          <a:bodyPr/>
          <a:lstStyle/>
          <a:p>
            <a:r>
              <a:rPr lang="en-US" sz="2800" b="1"/>
              <a:t>Interventions: </a:t>
            </a:r>
            <a:r>
              <a:rPr lang="en-US" sz="2800" b="1" i="1"/>
              <a:t>Specialized Police "Bias" Units</a:t>
            </a:r>
          </a:p>
        </p:txBody>
      </p:sp>
      <p:sp>
        <p:nvSpPr>
          <p:cNvPr id="168963" name="Rectangle 3"/>
          <p:cNvSpPr>
            <a:spLocks noGrp="1" noChangeArrowheads="1"/>
          </p:cNvSpPr>
          <p:nvPr>
            <p:ph type="body" idx="1"/>
          </p:nvPr>
        </p:nvSpPr>
        <p:spPr>
          <a:xfrm>
            <a:off x="457200" y="1066800"/>
            <a:ext cx="8229600" cy="5064125"/>
          </a:xfrm>
        </p:spPr>
        <p:txBody>
          <a:bodyPr/>
          <a:lstStyle/>
          <a:p>
            <a:pPr>
              <a:lnSpc>
                <a:spcPct val="80000"/>
              </a:lnSpc>
            </a:pPr>
            <a:r>
              <a:rPr lang="en-US" sz="2400" b="1" u="sng"/>
              <a:t>Examples: New York, Baltimore</a:t>
            </a:r>
            <a:r>
              <a:rPr lang="en-US" sz="2400" b="1"/>
              <a:t>. NY formed a specialized police bias unit, while Baltimore integrated police responses into their community-oriented policing division.</a:t>
            </a:r>
          </a:p>
          <a:p>
            <a:pPr>
              <a:lnSpc>
                <a:spcPct val="80000"/>
              </a:lnSpc>
            </a:pPr>
            <a:r>
              <a:rPr lang="en-US" sz="2400" b="1"/>
              <a:t>Both police departments, in spite of differing practices and procedures, have been recognized as leaders in formulating responses to hate crimes.</a:t>
            </a:r>
          </a:p>
          <a:p>
            <a:pPr>
              <a:lnSpc>
                <a:spcPct val="80000"/>
              </a:lnSpc>
            </a:pPr>
            <a:r>
              <a:rPr lang="en-US" sz="2400" b="1"/>
              <a:t>Neither strategy is cheap, and both require substantial police resources and training. </a:t>
            </a:r>
          </a:p>
          <a:p>
            <a:pPr>
              <a:lnSpc>
                <a:spcPct val="80000"/>
              </a:lnSpc>
            </a:pPr>
            <a:r>
              <a:rPr lang="en-US" sz="2400" b="1"/>
              <a:t>An appropriate response by police and other agencies needs to take into consideration relevant community characteristics including demographic makeup, needs, priorities, histories, and so 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277813"/>
            <a:ext cx="8229600" cy="712787"/>
          </a:xfrm>
        </p:spPr>
        <p:txBody>
          <a:bodyPr/>
          <a:lstStyle/>
          <a:p>
            <a:r>
              <a:rPr lang="en-US" sz="2800" b="1"/>
              <a:t>Interventions: </a:t>
            </a:r>
            <a:r>
              <a:rPr lang="en-US" sz="2800" b="1" i="1"/>
              <a:t>Hate Crime Legislation</a:t>
            </a:r>
          </a:p>
        </p:txBody>
      </p:sp>
      <p:sp>
        <p:nvSpPr>
          <p:cNvPr id="169987" name="Rectangle 3"/>
          <p:cNvSpPr>
            <a:spLocks noGrp="1" noChangeArrowheads="1"/>
          </p:cNvSpPr>
          <p:nvPr>
            <p:ph type="body" idx="1"/>
          </p:nvPr>
        </p:nvSpPr>
        <p:spPr>
          <a:xfrm>
            <a:off x="457200" y="990600"/>
            <a:ext cx="8229600" cy="5562600"/>
          </a:xfrm>
        </p:spPr>
        <p:txBody>
          <a:bodyPr/>
          <a:lstStyle/>
          <a:p>
            <a:pPr>
              <a:lnSpc>
                <a:spcPct val="80000"/>
              </a:lnSpc>
              <a:buFont typeface="Wingdings" pitchFamily="2" charset="2"/>
              <a:buNone/>
            </a:pPr>
            <a:r>
              <a:rPr lang="en-US" sz="2400" b="1" u="sng"/>
              <a:t>State Law</a:t>
            </a:r>
            <a:r>
              <a:rPr lang="en-US" sz="2400" b="1"/>
              <a:t>:  </a:t>
            </a:r>
            <a:r>
              <a:rPr lang="en-US" sz="2400" b="1" i="1"/>
              <a:t>Three major types of Hate Crime laws--</a:t>
            </a:r>
          </a:p>
          <a:p>
            <a:pPr>
              <a:lnSpc>
                <a:spcPct val="80000"/>
              </a:lnSpc>
              <a:buFont typeface="Wingdings" pitchFamily="2" charset="2"/>
              <a:buAutoNum type="arabicPeriod"/>
            </a:pPr>
            <a:r>
              <a:rPr lang="en-US" sz="2400" b="1" i="1" u="sng"/>
              <a:t>Substantive Laws</a:t>
            </a:r>
            <a:r>
              <a:rPr lang="en-US" sz="2400" b="1" i="1"/>
              <a:t>: </a:t>
            </a:r>
            <a:r>
              <a:rPr lang="en-US" sz="2400" b="1"/>
              <a:t>These are generally </a:t>
            </a:r>
            <a:r>
              <a:rPr lang="en-US" sz="2400" b="1" i="1"/>
              <a:t>predicate</a:t>
            </a:r>
            <a:r>
              <a:rPr lang="en-US" sz="2400" b="1"/>
              <a:t> crimes -- when motivated by prejudice, they qualify as hate crimes. State laws vary a great deal in terms of which offenses are designated as predicate crimes. </a:t>
            </a:r>
          </a:p>
          <a:p>
            <a:pPr>
              <a:lnSpc>
                <a:spcPct val="80000"/>
              </a:lnSpc>
              <a:buFont typeface="Wingdings" pitchFamily="2" charset="2"/>
              <a:buAutoNum type="arabicPeriod"/>
            </a:pPr>
            <a:r>
              <a:rPr lang="en-US" sz="2400" b="1" i="1" u="sng"/>
              <a:t>Sentence Enhancements</a:t>
            </a:r>
            <a:r>
              <a:rPr lang="en-US" sz="2400" b="1"/>
              <a:t>: statutes that either upgrade an existing offense or increase the maximum penalty for offenses motivated by prejudice. In Pennsylvania, an offender is charged with a crime one degree higher than the predicate offense (thus allowing stronger penalties). </a:t>
            </a:r>
          </a:p>
          <a:p>
            <a:pPr>
              <a:lnSpc>
                <a:spcPct val="80000"/>
              </a:lnSpc>
              <a:buFont typeface="Wingdings" pitchFamily="2" charset="2"/>
              <a:buAutoNum type="arabicPeriod"/>
            </a:pPr>
            <a:r>
              <a:rPr lang="en-US" sz="2400" b="1" i="1" u="sng"/>
              <a:t>Reporting Statutes</a:t>
            </a:r>
            <a:r>
              <a:rPr lang="en-US" sz="2400" b="1"/>
              <a:t> are statutes that specify requirements for hate crime data collection and reporting. The exemplar is the Hate Crime Statistics Act of 1990 (HCSA), which required the collection of nationwide hate crime data for the first time.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277813"/>
            <a:ext cx="8229600" cy="712787"/>
          </a:xfrm>
        </p:spPr>
        <p:txBody>
          <a:bodyPr/>
          <a:lstStyle/>
          <a:p>
            <a:r>
              <a:rPr lang="en-US" sz="2800" b="1"/>
              <a:t>Interventions: </a:t>
            </a:r>
            <a:r>
              <a:rPr lang="en-US" sz="2800" b="1" i="1"/>
              <a:t>Hate Crime Legislation (cont.)</a:t>
            </a:r>
          </a:p>
        </p:txBody>
      </p:sp>
      <p:sp>
        <p:nvSpPr>
          <p:cNvPr id="173059" name="Rectangle 3"/>
          <p:cNvSpPr>
            <a:spLocks noGrp="1" noChangeArrowheads="1"/>
          </p:cNvSpPr>
          <p:nvPr>
            <p:ph type="body" idx="1"/>
          </p:nvPr>
        </p:nvSpPr>
        <p:spPr>
          <a:xfrm>
            <a:off x="457200" y="990600"/>
            <a:ext cx="8229600" cy="5638800"/>
          </a:xfrm>
        </p:spPr>
        <p:txBody>
          <a:bodyPr/>
          <a:lstStyle/>
          <a:p>
            <a:pPr>
              <a:lnSpc>
                <a:spcPct val="80000"/>
              </a:lnSpc>
            </a:pPr>
            <a:r>
              <a:rPr lang="en-US" sz="2800" i="1" u="sng"/>
              <a:t>Problems:</a:t>
            </a:r>
            <a:r>
              <a:rPr lang="en-US" sz="2800" i="1"/>
              <a:t> Case attrition is high, successful prosecution is rare. </a:t>
            </a:r>
          </a:p>
          <a:p>
            <a:pPr lvl="1">
              <a:lnSpc>
                <a:spcPct val="80000"/>
              </a:lnSpc>
            </a:pPr>
            <a:r>
              <a:rPr lang="en-US" sz="2400" i="1"/>
              <a:t>For laws to be effective, police must arrest, prosecutors must charge, juries must convict, and judges must sentence. </a:t>
            </a:r>
          </a:p>
          <a:p>
            <a:pPr lvl="1">
              <a:lnSpc>
                <a:spcPct val="80000"/>
              </a:lnSpc>
            </a:pPr>
            <a:r>
              <a:rPr lang="en-US" sz="2400" i="1"/>
              <a:t>In Boston, of 452 cases reported to police, only 60 resulted in arrest, 38 were charged (in the other 22 cases there was insufficient evidence or diversion), 30 were convicted, and 5 were incarcerated. </a:t>
            </a:r>
          </a:p>
          <a:p>
            <a:pPr>
              <a:lnSpc>
                <a:spcPct val="80000"/>
              </a:lnSpc>
            </a:pPr>
            <a:r>
              <a:rPr lang="en-US" sz="2800" i="1"/>
              <a:t>Numerous difficulties may explain case attrition:</a:t>
            </a:r>
          </a:p>
          <a:p>
            <a:pPr lvl="1">
              <a:lnSpc>
                <a:spcPct val="80000"/>
              </a:lnSpc>
            </a:pPr>
            <a:r>
              <a:rPr lang="en-US" sz="2400" i="1"/>
              <a:t>Prosecutors may be hesitant to pursue charges vigorously. </a:t>
            </a:r>
          </a:p>
          <a:p>
            <a:pPr lvl="1">
              <a:lnSpc>
                <a:spcPct val="80000"/>
              </a:lnSpc>
            </a:pPr>
            <a:r>
              <a:rPr lang="en-US" sz="2400" i="1"/>
              <a:t>Most offenders are strangers to the victim. </a:t>
            </a:r>
          </a:p>
          <a:p>
            <a:pPr lvl="1">
              <a:lnSpc>
                <a:spcPct val="80000"/>
              </a:lnSpc>
            </a:pPr>
            <a:r>
              <a:rPr lang="en-US" sz="2400" i="1"/>
              <a:t>Evidence is often insufficient to sustain conviction (e.g., offender motivations of bias are difficult to prove).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277813"/>
            <a:ext cx="8229600" cy="712787"/>
          </a:xfrm>
        </p:spPr>
        <p:txBody>
          <a:bodyPr/>
          <a:lstStyle/>
          <a:p>
            <a:r>
              <a:rPr lang="en-US" sz="2800" b="1"/>
              <a:t>Interventions: </a:t>
            </a:r>
            <a:r>
              <a:rPr lang="en-US" sz="2800" b="1" i="1"/>
              <a:t>Hate Crime Legislation (cont.)</a:t>
            </a:r>
          </a:p>
        </p:txBody>
      </p:sp>
      <p:sp>
        <p:nvSpPr>
          <p:cNvPr id="174083" name="Rectangle 3"/>
          <p:cNvSpPr>
            <a:spLocks noGrp="1" noChangeArrowheads="1"/>
          </p:cNvSpPr>
          <p:nvPr>
            <p:ph type="body" idx="1"/>
          </p:nvPr>
        </p:nvSpPr>
        <p:spPr>
          <a:xfrm>
            <a:off x="228600" y="990600"/>
            <a:ext cx="8458200" cy="5638800"/>
          </a:xfrm>
        </p:spPr>
        <p:txBody>
          <a:bodyPr/>
          <a:lstStyle/>
          <a:p>
            <a:pPr>
              <a:lnSpc>
                <a:spcPct val="80000"/>
              </a:lnSpc>
              <a:buFont typeface="Wingdings" pitchFamily="2" charset="2"/>
              <a:buNone/>
            </a:pPr>
            <a:r>
              <a:rPr lang="en-US" sz="2400" b="1" u="sng"/>
              <a:t>Federal Laws:</a:t>
            </a:r>
            <a:r>
              <a:rPr lang="en-US" sz="2400" b="1"/>
              <a:t> </a:t>
            </a:r>
            <a:r>
              <a:rPr lang="en-US" sz="2400" b="1" i="1"/>
              <a:t>four main types</a:t>
            </a:r>
            <a:r>
              <a:rPr lang="en-US" sz="2400" b="1"/>
              <a:t>—</a:t>
            </a:r>
            <a:endParaRPr lang="en-US" sz="2400" b="1" i="1"/>
          </a:p>
          <a:p>
            <a:pPr lvl="1">
              <a:lnSpc>
                <a:spcPct val="80000"/>
              </a:lnSpc>
              <a:buFont typeface="Wingdings" pitchFamily="2" charset="2"/>
              <a:buAutoNum type="arabicPeriod"/>
            </a:pPr>
            <a:r>
              <a:rPr lang="en-US" sz="2400" i="1" u="sng"/>
              <a:t>Civil Rights Protections</a:t>
            </a:r>
            <a:r>
              <a:rPr lang="en-US" sz="2400" u="sng"/>
              <a:t> </a:t>
            </a:r>
            <a:r>
              <a:rPr lang="en-US" sz="2400" i="1" u="sng"/>
              <a:t>Against Conspiracies</a:t>
            </a:r>
            <a:r>
              <a:rPr lang="en-US" sz="2400"/>
              <a:t> (e.g., neighbors conspire to keep certain ethnic groups out of their neighborhood)</a:t>
            </a:r>
            <a:endParaRPr lang="en-US" sz="2400" i="1"/>
          </a:p>
          <a:p>
            <a:pPr lvl="1">
              <a:lnSpc>
                <a:spcPct val="80000"/>
              </a:lnSpc>
              <a:buFont typeface="Wingdings" pitchFamily="2" charset="2"/>
              <a:buAutoNum type="arabicPeriod"/>
            </a:pPr>
            <a:r>
              <a:rPr lang="en-US" sz="2400" i="1" u="sng"/>
              <a:t>Forcible Interference with Civil Rights</a:t>
            </a:r>
            <a:r>
              <a:rPr lang="en-US" sz="2400" u="sng"/>
              <a:t> (</a:t>
            </a:r>
            <a:r>
              <a:rPr lang="en-US" sz="2400"/>
              <a:t>e.g., eating in public restaurants, enrolling in school)</a:t>
            </a:r>
            <a:endParaRPr lang="en-US" sz="2400" i="1"/>
          </a:p>
          <a:p>
            <a:pPr lvl="1">
              <a:lnSpc>
                <a:spcPct val="80000"/>
              </a:lnSpc>
              <a:buFont typeface="Wingdings" pitchFamily="2" charset="2"/>
              <a:buAutoNum type="arabicPeriod"/>
            </a:pPr>
            <a:r>
              <a:rPr lang="en-US" sz="2400" i="1" u="sng"/>
              <a:t>Deprivations of Civil Rights Under Cover Of Law</a:t>
            </a:r>
            <a:r>
              <a:rPr lang="en-US" sz="2400"/>
              <a:t> (concerns actions committed by public officials, especially police, who intentionally deprive an individual of his/her constitutional rights)</a:t>
            </a:r>
            <a:endParaRPr lang="en-US" sz="2400" i="1"/>
          </a:p>
          <a:p>
            <a:pPr lvl="1">
              <a:lnSpc>
                <a:spcPct val="80000"/>
              </a:lnSpc>
              <a:buFont typeface="Wingdings" pitchFamily="2" charset="2"/>
              <a:buAutoNum type="arabicPeriod"/>
            </a:pPr>
            <a:r>
              <a:rPr lang="en-US" sz="2400" i="1" u="sng"/>
              <a:t>Willful Interference with Civil Rights Under the Fair Housing Act</a:t>
            </a:r>
            <a:r>
              <a:rPr lang="en-US" sz="2400"/>
              <a:t> (prohibits interference with an individual's rights to buy, rent, or live in a home; includes incidents of firebombing, harassment)</a:t>
            </a:r>
          </a:p>
          <a:p>
            <a:pPr>
              <a:lnSpc>
                <a:spcPct val="80000"/>
              </a:lnSpc>
            </a:pPr>
            <a:r>
              <a:rPr lang="en-US" sz="2400" b="1" u="sng"/>
              <a:t>Problems</a:t>
            </a:r>
            <a:r>
              <a:rPr lang="en-US" sz="2400" b="1"/>
              <a:t>: </a:t>
            </a:r>
            <a:r>
              <a:rPr lang="en-US" sz="2400"/>
              <a:t>Like state laws, federal statutes are only rarely enforced. Between 1987 and 1989, the U.S. Dept. of Justice prosecuted only 31 cases of racial violence.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r>
              <a:rPr lang="en-US" sz="4000"/>
              <a:t>OUTLINE</a:t>
            </a:r>
          </a:p>
        </p:txBody>
      </p:sp>
      <p:sp>
        <p:nvSpPr>
          <p:cNvPr id="6147" name="Rectangle 3"/>
          <p:cNvSpPr>
            <a:spLocks noGrp="1" noChangeArrowheads="1"/>
          </p:cNvSpPr>
          <p:nvPr>
            <p:ph type="body" idx="1"/>
          </p:nvPr>
        </p:nvSpPr>
        <p:spPr>
          <a:xfrm>
            <a:off x="304800" y="1066800"/>
            <a:ext cx="8534400" cy="5562600"/>
          </a:xfrm>
        </p:spPr>
        <p:txBody>
          <a:bodyPr/>
          <a:lstStyle/>
          <a:p>
            <a:pPr marL="609600" indent="-609600">
              <a:lnSpc>
                <a:spcPct val="90000"/>
              </a:lnSpc>
              <a:buFont typeface="Wingdings" pitchFamily="2" charset="2"/>
              <a:buNone/>
            </a:pPr>
            <a:r>
              <a:rPr lang="en-US" sz="2800"/>
              <a:t>PATTERNS AND TRENDS</a:t>
            </a:r>
          </a:p>
          <a:p>
            <a:pPr marL="609600" indent="-609600">
              <a:lnSpc>
                <a:spcPct val="90000"/>
              </a:lnSpc>
            </a:pPr>
            <a:r>
              <a:rPr lang="en-US" sz="2800"/>
              <a:t>Hate Crimes Statistics Act</a:t>
            </a:r>
          </a:p>
          <a:p>
            <a:pPr marL="609600" indent="-609600">
              <a:lnSpc>
                <a:spcPct val="90000"/>
              </a:lnSpc>
              <a:buFont typeface="Wingdings" pitchFamily="2" charset="2"/>
              <a:buNone/>
            </a:pPr>
            <a:r>
              <a:rPr lang="en-US" sz="2800"/>
              <a:t>EXPLANATIONS</a:t>
            </a:r>
          </a:p>
          <a:p>
            <a:pPr marL="609600" indent="-609600">
              <a:lnSpc>
                <a:spcPct val="90000"/>
              </a:lnSpc>
            </a:pPr>
            <a:r>
              <a:rPr lang="en-US" sz="2800"/>
              <a:t>Group Conflict Theories</a:t>
            </a:r>
          </a:p>
          <a:p>
            <a:pPr marL="609600" indent="-609600">
              <a:lnSpc>
                <a:spcPct val="90000"/>
              </a:lnSpc>
            </a:pPr>
            <a:r>
              <a:rPr lang="en-US" sz="2800"/>
              <a:t>Strain Theory</a:t>
            </a:r>
          </a:p>
          <a:p>
            <a:pPr marL="609600" indent="-609600">
              <a:lnSpc>
                <a:spcPct val="90000"/>
              </a:lnSpc>
            </a:pPr>
            <a:r>
              <a:rPr lang="en-US" sz="2800"/>
              <a:t>Social Learning Theories</a:t>
            </a:r>
          </a:p>
          <a:p>
            <a:pPr marL="609600" indent="-609600">
              <a:lnSpc>
                <a:spcPct val="90000"/>
              </a:lnSpc>
              <a:buFont typeface="Wingdings" pitchFamily="2" charset="2"/>
              <a:buNone/>
            </a:pPr>
            <a:r>
              <a:rPr lang="en-US" sz="2800"/>
              <a:t>INTERVENTIONS</a:t>
            </a:r>
          </a:p>
          <a:p>
            <a:pPr marL="609600" indent="-609600">
              <a:lnSpc>
                <a:spcPct val="90000"/>
              </a:lnSpc>
            </a:pPr>
            <a:r>
              <a:rPr lang="en-US" sz="2800"/>
              <a:t>Specialized Police Bias Units</a:t>
            </a:r>
          </a:p>
          <a:p>
            <a:pPr marL="609600" indent="-609600">
              <a:lnSpc>
                <a:spcPct val="90000"/>
              </a:lnSpc>
            </a:pPr>
            <a:r>
              <a:rPr lang="en-US" sz="2800"/>
              <a:t>Hate Crime Legislation (state and federal)</a:t>
            </a:r>
          </a:p>
          <a:p>
            <a:pPr marL="609600" indent="-609600">
              <a:lnSpc>
                <a:spcPct val="90000"/>
              </a:lnSpc>
            </a:pPr>
            <a:r>
              <a:rPr lang="en-US" sz="2800"/>
              <a:t>Civil Remedies</a:t>
            </a:r>
          </a:p>
          <a:p>
            <a:pPr marL="609600" indent="-609600">
              <a:lnSpc>
                <a:spcPct val="90000"/>
              </a:lnSpc>
            </a:pPr>
            <a:r>
              <a:rPr lang="en-US" sz="2800"/>
              <a:t>Teaching Tolerance</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381000"/>
            <a:ext cx="8229600" cy="712788"/>
          </a:xfrm>
        </p:spPr>
        <p:txBody>
          <a:bodyPr/>
          <a:lstStyle/>
          <a:p>
            <a:r>
              <a:rPr lang="en-US" sz="2800" b="1"/>
              <a:t>Interventions: Civil Remedies</a:t>
            </a:r>
          </a:p>
        </p:txBody>
      </p:sp>
      <p:sp>
        <p:nvSpPr>
          <p:cNvPr id="171011" name="Rectangle 3"/>
          <p:cNvSpPr>
            <a:spLocks noGrp="1" noChangeArrowheads="1"/>
          </p:cNvSpPr>
          <p:nvPr>
            <p:ph type="body" idx="1"/>
          </p:nvPr>
        </p:nvSpPr>
        <p:spPr>
          <a:xfrm>
            <a:off x="457200" y="1066800"/>
            <a:ext cx="8229600" cy="5064125"/>
          </a:xfrm>
        </p:spPr>
        <p:txBody>
          <a:bodyPr/>
          <a:lstStyle/>
          <a:p>
            <a:r>
              <a:rPr lang="en-US" sz="3600"/>
              <a:t>Major lawsuits by SPLC and Morris Dees intentionally bankrupted two of the most notorious, organized hate groups in U.S. </a:t>
            </a:r>
          </a:p>
          <a:p>
            <a:r>
              <a:rPr lang="en-US" sz="3600" b="1" i="1" u="sng"/>
              <a:t>Vicarious liability</a:t>
            </a:r>
            <a:r>
              <a:rPr lang="en-US" sz="3600"/>
              <a:t>: Hate groups and their leaders can be held liable for inciting violence, even if they do not explicitly participate in 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277813"/>
            <a:ext cx="8229600" cy="484187"/>
          </a:xfrm>
        </p:spPr>
        <p:txBody>
          <a:bodyPr/>
          <a:lstStyle/>
          <a:p>
            <a:r>
              <a:rPr lang="en-US" sz="2800" b="1" i="1"/>
              <a:t>Interventions: Educational Strategies</a:t>
            </a:r>
          </a:p>
        </p:txBody>
      </p:sp>
      <p:sp>
        <p:nvSpPr>
          <p:cNvPr id="172035" name="Rectangle 3"/>
          <p:cNvSpPr>
            <a:spLocks noGrp="1" noChangeArrowheads="1"/>
          </p:cNvSpPr>
          <p:nvPr>
            <p:ph type="body" idx="1"/>
          </p:nvPr>
        </p:nvSpPr>
        <p:spPr>
          <a:xfrm>
            <a:off x="457200" y="838200"/>
            <a:ext cx="8229600" cy="5791200"/>
          </a:xfrm>
        </p:spPr>
        <p:txBody>
          <a:bodyPr/>
          <a:lstStyle/>
          <a:p>
            <a:pPr>
              <a:lnSpc>
                <a:spcPct val="80000"/>
              </a:lnSpc>
            </a:pPr>
            <a:r>
              <a:rPr lang="en-US" sz="2400" b="1"/>
              <a:t>If values and attitudes conducive to committing hate crimes can be </a:t>
            </a:r>
            <a:r>
              <a:rPr lang="en-US" sz="2400" b="1" i="1"/>
              <a:t>learned</a:t>
            </a:r>
            <a:r>
              <a:rPr lang="en-US" sz="2400" b="1"/>
              <a:t>, then it is possible that they can be </a:t>
            </a:r>
            <a:r>
              <a:rPr lang="en-US" sz="2400" b="1" i="1"/>
              <a:t>unlearned.</a:t>
            </a:r>
          </a:p>
          <a:p>
            <a:pPr>
              <a:lnSpc>
                <a:spcPct val="80000"/>
              </a:lnSpc>
            </a:pPr>
            <a:r>
              <a:rPr lang="en-US" sz="2400" b="1"/>
              <a:t>In-group biases and stereotypes can potentially be reduced through regulated contact between persons from each group, especially if:</a:t>
            </a:r>
          </a:p>
          <a:p>
            <a:pPr lvl="1">
              <a:lnSpc>
                <a:spcPct val="80000"/>
              </a:lnSpc>
            </a:pPr>
            <a:r>
              <a:rPr lang="en-US" sz="2400"/>
              <a:t>the contact is between persons of </a:t>
            </a:r>
            <a:r>
              <a:rPr lang="en-US" sz="2400" u="sng"/>
              <a:t>equal status</a:t>
            </a:r>
            <a:endParaRPr lang="en-US" sz="2400"/>
          </a:p>
          <a:p>
            <a:pPr lvl="1">
              <a:lnSpc>
                <a:spcPct val="80000"/>
              </a:lnSpc>
            </a:pPr>
            <a:r>
              <a:rPr lang="en-US" sz="2400"/>
              <a:t>the contact is </a:t>
            </a:r>
            <a:r>
              <a:rPr lang="en-US" sz="2400" u="sng"/>
              <a:t>in-depth</a:t>
            </a:r>
            <a:r>
              <a:rPr lang="en-US" sz="2400"/>
              <a:t> and not superficial</a:t>
            </a:r>
          </a:p>
          <a:p>
            <a:pPr lvl="1">
              <a:lnSpc>
                <a:spcPct val="80000"/>
              </a:lnSpc>
            </a:pPr>
            <a:r>
              <a:rPr lang="en-US" sz="2400"/>
              <a:t>the </a:t>
            </a:r>
            <a:r>
              <a:rPr lang="en-US" sz="2400" u="sng"/>
              <a:t>social climate</a:t>
            </a:r>
            <a:r>
              <a:rPr lang="en-US" sz="2400"/>
              <a:t> for contact is friendly</a:t>
            </a:r>
          </a:p>
          <a:p>
            <a:pPr lvl="1">
              <a:lnSpc>
                <a:spcPct val="80000"/>
              </a:lnSpc>
            </a:pPr>
            <a:r>
              <a:rPr lang="en-US" sz="2400"/>
              <a:t>the behavior during such contact </a:t>
            </a:r>
            <a:r>
              <a:rPr lang="en-US" sz="2400" u="sng"/>
              <a:t>challenges</a:t>
            </a:r>
            <a:r>
              <a:rPr lang="en-US" sz="2400"/>
              <a:t> previously formed stereotypes </a:t>
            </a:r>
          </a:p>
          <a:p>
            <a:pPr lvl="1">
              <a:lnSpc>
                <a:spcPct val="80000"/>
              </a:lnSpc>
            </a:pPr>
            <a:r>
              <a:rPr lang="en-US" sz="2400"/>
              <a:t>the contact occurs within an environment favoring </a:t>
            </a:r>
            <a:r>
              <a:rPr lang="en-US" sz="2400" u="sng"/>
              <a:t>cooperation </a:t>
            </a:r>
            <a:r>
              <a:rPr lang="en-US" sz="2400"/>
              <a:t>rather than competition</a:t>
            </a:r>
            <a:r>
              <a:rPr lang="en-US" sz="2400" b="1"/>
              <a:t> </a:t>
            </a:r>
          </a:p>
          <a:p>
            <a:pPr>
              <a:lnSpc>
                <a:spcPct val="80000"/>
              </a:lnSpc>
            </a:pPr>
            <a:r>
              <a:rPr lang="en-US" sz="2400" b="1"/>
              <a:t>Such principles have been used effectively to reduce conflict between various adversarial groups, including members of different ethnicities and nationalities.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7813"/>
            <a:ext cx="8229600" cy="636587"/>
          </a:xfrm>
        </p:spPr>
        <p:txBody>
          <a:bodyPr/>
          <a:lstStyle/>
          <a:p>
            <a:r>
              <a:rPr lang="en-US" sz="4000" b="1"/>
              <a:t>Hate Crime Statistics Act</a:t>
            </a:r>
          </a:p>
        </p:txBody>
      </p:sp>
      <p:sp>
        <p:nvSpPr>
          <p:cNvPr id="135171" name="Rectangle 3"/>
          <p:cNvSpPr>
            <a:spLocks noGrp="1" noChangeArrowheads="1"/>
          </p:cNvSpPr>
          <p:nvPr>
            <p:ph type="body" idx="1"/>
          </p:nvPr>
        </p:nvSpPr>
        <p:spPr>
          <a:xfrm>
            <a:off x="457200" y="1143000"/>
            <a:ext cx="8458200" cy="5181600"/>
          </a:xfrm>
        </p:spPr>
        <p:txBody>
          <a:bodyPr/>
          <a:lstStyle/>
          <a:p>
            <a:pPr marL="609600" indent="-609600">
              <a:lnSpc>
                <a:spcPct val="80000"/>
              </a:lnSpc>
            </a:pPr>
            <a:r>
              <a:rPr lang="en-US" sz="2800" b="1"/>
              <a:t>A whole new category of crime was created with passage of the </a:t>
            </a:r>
            <a:r>
              <a:rPr lang="en-US" sz="2800" b="1" i="1"/>
              <a:t>Hate Crime Statistics Act </a:t>
            </a:r>
            <a:r>
              <a:rPr lang="en-US" sz="2800" b="1"/>
              <a:t>(HCSA) of 1990. </a:t>
            </a:r>
          </a:p>
          <a:p>
            <a:pPr marL="609600" indent="-609600">
              <a:lnSpc>
                <a:spcPct val="80000"/>
              </a:lnSpc>
            </a:pPr>
            <a:r>
              <a:rPr lang="en-US" sz="2800" b="1"/>
              <a:t>The HCSA required the collection of nationwide hate crime data for the first time. </a:t>
            </a:r>
          </a:p>
          <a:p>
            <a:pPr marL="609600" indent="-609600">
              <a:lnSpc>
                <a:spcPct val="80000"/>
              </a:lnSpc>
            </a:pPr>
            <a:r>
              <a:rPr lang="en-US" sz="2800" b="1"/>
              <a:t>The goals of the Act were to:</a:t>
            </a:r>
          </a:p>
          <a:p>
            <a:pPr marL="990600" lvl="1" indent="-533400">
              <a:lnSpc>
                <a:spcPct val="80000"/>
              </a:lnSpc>
            </a:pPr>
            <a:r>
              <a:rPr lang="en-US" sz="2400" b="1"/>
              <a:t>gather information on the frequency, location, extent, and patterns of hate crime</a:t>
            </a:r>
          </a:p>
          <a:p>
            <a:pPr marL="990600" lvl="1" indent="-533400">
              <a:lnSpc>
                <a:spcPct val="80000"/>
              </a:lnSpc>
            </a:pPr>
            <a:r>
              <a:rPr lang="en-US" sz="2400" b="1"/>
              <a:t>increase law enforcement awareness of problem and responses to it</a:t>
            </a:r>
          </a:p>
          <a:p>
            <a:pPr marL="990600" lvl="1" indent="-533400">
              <a:lnSpc>
                <a:spcPct val="80000"/>
              </a:lnSpc>
            </a:pPr>
            <a:r>
              <a:rPr lang="en-US" sz="2400" b="1"/>
              <a:t>raise public awareness of the problem</a:t>
            </a:r>
          </a:p>
          <a:p>
            <a:pPr marL="990600" lvl="1" indent="-533400">
              <a:lnSpc>
                <a:spcPct val="80000"/>
              </a:lnSpc>
            </a:pPr>
            <a:r>
              <a:rPr lang="en-US" sz="2400" b="1"/>
              <a:t>send a message that the government is concerned about hate crime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277813"/>
            <a:ext cx="8229600" cy="712787"/>
          </a:xfrm>
        </p:spPr>
        <p:txBody>
          <a:bodyPr/>
          <a:lstStyle/>
          <a:p>
            <a:r>
              <a:rPr lang="en-US" sz="3600" b="1"/>
              <a:t>Hate Crime Statistics Act (cont.)</a:t>
            </a:r>
          </a:p>
        </p:txBody>
      </p:sp>
      <p:sp>
        <p:nvSpPr>
          <p:cNvPr id="160771" name="Rectangle 3"/>
          <p:cNvSpPr>
            <a:spLocks noGrp="1" noChangeArrowheads="1"/>
          </p:cNvSpPr>
          <p:nvPr>
            <p:ph type="body" idx="1"/>
          </p:nvPr>
        </p:nvSpPr>
        <p:spPr>
          <a:xfrm>
            <a:off x="533400" y="1066800"/>
            <a:ext cx="8229600" cy="4876800"/>
          </a:xfrm>
        </p:spPr>
        <p:txBody>
          <a:bodyPr/>
          <a:lstStyle/>
          <a:p>
            <a:pPr marL="609600" indent="-609600">
              <a:lnSpc>
                <a:spcPct val="80000"/>
              </a:lnSpc>
              <a:buFont typeface="Wingdings" pitchFamily="2" charset="2"/>
              <a:buNone/>
            </a:pPr>
            <a:endParaRPr lang="en-US" sz="1600"/>
          </a:p>
          <a:p>
            <a:pPr marL="609600" indent="-609600">
              <a:lnSpc>
                <a:spcPct val="80000"/>
              </a:lnSpc>
            </a:pPr>
            <a:r>
              <a:rPr lang="en-US" sz="2800" b="1"/>
              <a:t>The HCSA requires the FBI to collect and report data on hate crimes involving the </a:t>
            </a:r>
            <a:r>
              <a:rPr lang="en-US" sz="2800" b="1" i="1" u="sng"/>
              <a:t>predicate offenses</a:t>
            </a:r>
            <a:r>
              <a:rPr lang="en-US" sz="2800" b="1"/>
              <a:t> of murder, non-negligent manslaughter, forcible rape, aggravated assault, simple assault, intimidation, arson, and vandalism (p. 8). </a:t>
            </a:r>
          </a:p>
          <a:p>
            <a:pPr marL="609600" indent="-609600">
              <a:lnSpc>
                <a:spcPct val="80000"/>
              </a:lnSpc>
            </a:pPr>
            <a:r>
              <a:rPr lang="en-US" sz="2800" b="1"/>
              <a:t>A </a:t>
            </a:r>
            <a:r>
              <a:rPr lang="en-US" sz="2800" b="1" i="1" u="sng"/>
              <a:t>predicate offense</a:t>
            </a:r>
            <a:r>
              <a:rPr lang="en-US" sz="2800" b="1"/>
              <a:t> means two things: (1) a criminal offense has occurred, and (2) that offense was motivated wholly or in part by prejudice.</a:t>
            </a:r>
          </a:p>
          <a:p>
            <a:pPr marL="609600" indent="-609600">
              <a:lnSpc>
                <a:spcPct val="80000"/>
              </a:lnSpc>
            </a:pPr>
            <a:r>
              <a:rPr lang="en-US" sz="2800" b="1"/>
              <a:t>For criminal conduct to be a hate crime, then, it must be motivated by prejudice.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277813"/>
            <a:ext cx="8229600" cy="712787"/>
          </a:xfrm>
        </p:spPr>
        <p:txBody>
          <a:bodyPr/>
          <a:lstStyle/>
          <a:p>
            <a:r>
              <a:rPr lang="en-US" sz="3600" b="1"/>
              <a:t>Hate Crime Statistics Act (cont.)</a:t>
            </a:r>
          </a:p>
        </p:txBody>
      </p:sp>
      <p:sp>
        <p:nvSpPr>
          <p:cNvPr id="161795" name="Rectangle 3"/>
          <p:cNvSpPr>
            <a:spLocks noGrp="1" noChangeArrowheads="1"/>
          </p:cNvSpPr>
          <p:nvPr>
            <p:ph type="body" idx="1"/>
          </p:nvPr>
        </p:nvSpPr>
        <p:spPr>
          <a:xfrm>
            <a:off x="457200" y="1143000"/>
            <a:ext cx="8229600" cy="5410200"/>
          </a:xfrm>
        </p:spPr>
        <p:txBody>
          <a:bodyPr/>
          <a:lstStyle/>
          <a:p>
            <a:pPr marL="609600" indent="-609600"/>
            <a:r>
              <a:rPr lang="en-US" sz="2800"/>
              <a:t>HCSA defines a </a:t>
            </a:r>
            <a:r>
              <a:rPr lang="en-US" sz="2800" b="1"/>
              <a:t>hate crime</a:t>
            </a:r>
            <a:r>
              <a:rPr lang="en-US" sz="2800"/>
              <a:t> as “a criminal offense committed against a person or property, which is motivated, in whole or in part, by the offender’s bias against a race, religion, ethnic/national origin group, or sexual orientation group.” </a:t>
            </a:r>
          </a:p>
          <a:p>
            <a:pPr marL="609600" indent="-609600"/>
            <a:r>
              <a:rPr lang="en-US" sz="2800" b="1"/>
              <a:t>Bias</a:t>
            </a:r>
            <a:r>
              <a:rPr lang="en-US" sz="2800"/>
              <a:t>, according to FBI guidelines, is a performed negative opinion or attitude toward a group of persons based on their race, religion, ethnicity/national origin, or sexual orientation.</a:t>
            </a:r>
          </a:p>
          <a:p>
            <a:pPr marL="609600" indent="-609600">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77813"/>
            <a:ext cx="8229600" cy="407987"/>
          </a:xfrm>
        </p:spPr>
        <p:txBody>
          <a:bodyPr/>
          <a:lstStyle/>
          <a:p>
            <a:r>
              <a:rPr lang="en-US" sz="4000"/>
              <a:t>Trends</a:t>
            </a:r>
          </a:p>
        </p:txBody>
      </p:sp>
      <p:graphicFrame>
        <p:nvGraphicFramePr>
          <p:cNvPr id="134147" name="Object 3"/>
          <p:cNvGraphicFramePr>
            <a:graphicFrameLocks noChangeAspect="1"/>
          </p:cNvGraphicFramePr>
          <p:nvPr>
            <p:ph idx="1"/>
          </p:nvPr>
        </p:nvGraphicFramePr>
        <p:xfrm>
          <a:off x="685800" y="800100"/>
          <a:ext cx="8077200" cy="6057900"/>
        </p:xfrm>
        <a:graphic>
          <a:graphicData uri="http://schemas.openxmlformats.org/presentationml/2006/ole">
            <p:oleObj spid="_x0000_s134147" name="Document" r:id="rId3" imgW="8091044" imgH="6080968"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277813"/>
            <a:ext cx="8229600" cy="788987"/>
          </a:xfrm>
        </p:spPr>
        <p:txBody>
          <a:bodyPr/>
          <a:lstStyle/>
          <a:p>
            <a:r>
              <a:rPr lang="en-US" sz="3200" b="1"/>
              <a:t>Bias-Motivated Offenses by Type, 2004</a:t>
            </a:r>
            <a:r>
              <a:rPr lang="en-US" sz="4000"/>
              <a:t> </a:t>
            </a:r>
          </a:p>
        </p:txBody>
      </p:sp>
      <p:sp>
        <p:nvSpPr>
          <p:cNvPr id="155651" name="Rectangle 3"/>
          <p:cNvSpPr>
            <a:spLocks noGrp="1" noChangeArrowheads="1"/>
          </p:cNvSpPr>
          <p:nvPr>
            <p:ph type="body" idx="1"/>
          </p:nvPr>
        </p:nvSpPr>
        <p:spPr/>
        <p:txBody>
          <a:bodyPr/>
          <a:lstStyle/>
          <a:p>
            <a:endParaRPr lang="en-US"/>
          </a:p>
        </p:txBody>
      </p:sp>
      <p:pic>
        <p:nvPicPr>
          <p:cNvPr id="155652" name="Picture 4" descr="hate crimes 2004 pie chart"/>
          <p:cNvPicPr>
            <a:picLocks noChangeAspect="1" noChangeArrowheads="1"/>
          </p:cNvPicPr>
          <p:nvPr/>
        </p:nvPicPr>
        <p:blipFill>
          <a:blip r:embed="rId3" cstate="print"/>
          <a:srcRect/>
          <a:stretch>
            <a:fillRect/>
          </a:stretch>
        </p:blipFill>
        <p:spPr bwMode="auto">
          <a:xfrm>
            <a:off x="685800" y="1295400"/>
            <a:ext cx="4410075" cy="4667250"/>
          </a:xfrm>
          <a:prstGeom prst="rect">
            <a:avLst/>
          </a:prstGeom>
          <a:noFill/>
        </p:spPr>
      </p:pic>
      <p:sp>
        <p:nvSpPr>
          <p:cNvPr id="155653" name="Text Box 5"/>
          <p:cNvSpPr txBox="1">
            <a:spLocks noChangeArrowheads="1"/>
          </p:cNvSpPr>
          <p:nvPr/>
        </p:nvSpPr>
        <p:spPr bwMode="auto">
          <a:xfrm>
            <a:off x="5562600" y="1676400"/>
            <a:ext cx="2971800" cy="1190625"/>
          </a:xfrm>
          <a:prstGeom prst="rect">
            <a:avLst/>
          </a:prstGeom>
          <a:noFill/>
          <a:ln w="9525" algn="ctr">
            <a:noFill/>
            <a:miter lim="800000"/>
            <a:headEnd/>
            <a:tailEnd/>
          </a:ln>
          <a:effectLst/>
        </p:spPr>
        <p:txBody>
          <a:bodyPr>
            <a:spAutoFit/>
          </a:bodyPr>
          <a:lstStyle/>
          <a:p>
            <a:pPr algn="l">
              <a:spcBef>
                <a:spcPct val="50000"/>
              </a:spcBef>
            </a:pPr>
            <a:r>
              <a:rPr lang="en-US"/>
              <a:t>Source: Federal Bureau of Investigation, </a:t>
            </a:r>
            <a:r>
              <a:rPr lang="en-US" i="1"/>
              <a:t>Crime in the United States</a:t>
            </a:r>
            <a:r>
              <a:rPr lang="en-US"/>
              <a:t>, Annual Reports (1991-2004)</a:t>
            </a:r>
          </a:p>
        </p:txBody>
      </p:sp>
      <p:sp>
        <p:nvSpPr>
          <p:cNvPr id="155655" name="Text Box 7"/>
          <p:cNvSpPr txBox="1">
            <a:spLocks noChangeArrowheads="1"/>
          </p:cNvSpPr>
          <p:nvPr/>
        </p:nvSpPr>
        <p:spPr bwMode="auto">
          <a:xfrm>
            <a:off x="5334000" y="4724400"/>
            <a:ext cx="3276600" cy="1190625"/>
          </a:xfrm>
          <a:prstGeom prst="rect">
            <a:avLst/>
          </a:prstGeom>
          <a:noFill/>
          <a:ln w="9525" algn="ctr">
            <a:noFill/>
            <a:miter lim="800000"/>
            <a:headEnd/>
            <a:tailEnd/>
          </a:ln>
          <a:effectLst/>
        </p:spPr>
        <p:txBody>
          <a:bodyPr>
            <a:spAutoFit/>
          </a:bodyPr>
          <a:lstStyle/>
          <a:p>
            <a:pPr algn="l">
              <a:buFontTx/>
              <a:buChar char="•"/>
            </a:pPr>
            <a:r>
              <a:rPr lang="en-US" b="1" u="sng">
                <a:effectLst>
                  <a:outerShdw blurRad="38100" dist="38100" dir="2700000" algn="tl">
                    <a:srgbClr val="000000"/>
                  </a:outerShdw>
                </a:effectLst>
              </a:rPr>
              <a:t>Racial prejudice</a:t>
            </a:r>
            <a:r>
              <a:rPr lang="en-US"/>
              <a:t> motivated more than half of all the reported single-bias incidents (52.9%).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277813"/>
            <a:ext cx="8229600" cy="407987"/>
          </a:xfrm>
        </p:spPr>
        <p:txBody>
          <a:bodyPr/>
          <a:lstStyle/>
          <a:p>
            <a:r>
              <a:rPr lang="en-US" sz="2800">
                <a:effectLst/>
              </a:rPr>
              <a:t>Incidents, Offenses, Victims, and Known Offenders by Bias Motivation, 2004</a:t>
            </a:r>
          </a:p>
        </p:txBody>
      </p:sp>
      <p:pic>
        <p:nvPicPr>
          <p:cNvPr id="156678" name="Picture 6"/>
          <p:cNvPicPr>
            <a:picLocks noChangeAspect="1" noChangeArrowheads="1"/>
          </p:cNvPicPr>
          <p:nvPr>
            <p:ph type="body" idx="1"/>
          </p:nvPr>
        </p:nvPicPr>
        <p:blipFill>
          <a:blip r:embed="rId3" cstate="print"/>
          <a:srcRect/>
          <a:stretch>
            <a:fillRect/>
          </a:stretch>
        </p:blipFill>
        <p:spPr>
          <a:xfrm>
            <a:off x="1447800" y="990600"/>
            <a:ext cx="6172200" cy="5562600"/>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277813"/>
            <a:ext cx="8229600" cy="484187"/>
          </a:xfrm>
        </p:spPr>
        <p:txBody>
          <a:bodyPr/>
          <a:lstStyle/>
          <a:p>
            <a:r>
              <a:rPr lang="en-US" sz="2400" b="1">
                <a:effectLst/>
              </a:rPr>
              <a:t>Incidents, Offenses, Victims, and Known Offenders by Offense Type, 2004</a:t>
            </a:r>
          </a:p>
        </p:txBody>
      </p:sp>
      <p:pic>
        <p:nvPicPr>
          <p:cNvPr id="157702" name="Picture 6"/>
          <p:cNvPicPr>
            <a:picLocks noChangeAspect="1" noChangeArrowheads="1"/>
          </p:cNvPicPr>
          <p:nvPr>
            <p:ph type="body" idx="1"/>
          </p:nvPr>
        </p:nvPicPr>
        <p:blipFill>
          <a:blip r:embed="rId3" cstate="print"/>
          <a:srcRect/>
          <a:stretch>
            <a:fillRect/>
          </a:stretch>
        </p:blipFill>
        <p:spPr>
          <a:xfrm>
            <a:off x="838200" y="914400"/>
            <a:ext cx="7391400" cy="4953000"/>
          </a:xfrm>
          <a:noFill/>
          <a:ln/>
        </p:spPr>
      </p:pic>
      <p:sp>
        <p:nvSpPr>
          <p:cNvPr id="157711" name="Text Box 15"/>
          <p:cNvSpPr txBox="1">
            <a:spLocks noChangeArrowheads="1"/>
          </p:cNvSpPr>
          <p:nvPr/>
        </p:nvSpPr>
        <p:spPr bwMode="auto">
          <a:xfrm>
            <a:off x="533400" y="5788025"/>
            <a:ext cx="7848600" cy="1006475"/>
          </a:xfrm>
          <a:prstGeom prst="rect">
            <a:avLst/>
          </a:prstGeom>
          <a:noFill/>
          <a:ln w="9525" algn="ctr">
            <a:noFill/>
            <a:miter lim="800000"/>
            <a:headEnd/>
            <a:tailEnd/>
          </a:ln>
          <a:effectLst/>
        </p:spPr>
        <p:txBody>
          <a:bodyPr>
            <a:spAutoFit/>
          </a:bodyPr>
          <a:lstStyle/>
          <a:p>
            <a:pPr algn="l"/>
            <a:r>
              <a:rPr lang="en-US" sz="1500" b="1">
                <a:solidFill>
                  <a:srgbClr val="FF3300"/>
                </a:solidFill>
              </a:rPr>
              <a:t>Approximately half of all bias-motivated offenses against persons involved the crime of intimidation (50.1%). Nearly all of the other offenses directed at persons involved assaults: simple assaults made up 31.0% and aggravated assaults accounted for 18.4% of the offenses.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1449</TotalTime>
  <Words>1431</Words>
  <Application>Microsoft Office PowerPoint</Application>
  <PresentationFormat>On-screen Show (4:3)</PresentationFormat>
  <Paragraphs>94</Paragraphs>
  <Slides>21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Tahoma</vt:lpstr>
      <vt:lpstr>Wingdings</vt:lpstr>
      <vt:lpstr>Balance</vt:lpstr>
      <vt:lpstr>Microsoft Word Document</vt:lpstr>
      <vt:lpstr>Criminal Violence: Patterns, Causes, and Prevention    Riedel and Welsh, Ch. 7  “Hate Crimes”</vt:lpstr>
      <vt:lpstr>OUTLINE</vt:lpstr>
      <vt:lpstr>Hate Crime Statistics Act</vt:lpstr>
      <vt:lpstr>Hate Crime Statistics Act (cont.)</vt:lpstr>
      <vt:lpstr>Hate Crime Statistics Act (cont.)</vt:lpstr>
      <vt:lpstr>Trends</vt:lpstr>
      <vt:lpstr>Bias-Motivated Offenses by Type, 2004 </vt:lpstr>
      <vt:lpstr>Incidents, Offenses, Victims, and Known Offenders by Bias Motivation, 2004</vt:lpstr>
      <vt:lpstr>Incidents, Offenses, Victims, and Known Offenders by Offense Type, 2004</vt:lpstr>
      <vt:lpstr>Selected States with 100 or More Incidents, 2004</vt:lpstr>
      <vt:lpstr>Offenders</vt:lpstr>
      <vt:lpstr>Explanations: Group Conflict Theories</vt:lpstr>
      <vt:lpstr>Explanations: Group Conflict Theories (cont.)</vt:lpstr>
      <vt:lpstr>Explanations: Strain Theory</vt:lpstr>
      <vt:lpstr>Social Learning Theories</vt:lpstr>
      <vt:lpstr>Interventions: Specialized Police "Bias" Units</vt:lpstr>
      <vt:lpstr>Interventions: Hate Crime Legislation</vt:lpstr>
      <vt:lpstr>Interventions: Hate Crime Legislation (cont.)</vt:lpstr>
      <vt:lpstr>Interventions: Hate Crime Legislation (cont.)</vt:lpstr>
      <vt:lpstr>Interventions: Civil Remedies</vt:lpstr>
      <vt:lpstr>Interventions: Educational Strategies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2  “Measures of Violence”</dc:title>
  <dc:creator>Wayne Welsh</dc:creator>
  <cp:lastModifiedBy>Carol</cp:lastModifiedBy>
  <cp:revision>212</cp:revision>
  <dcterms:created xsi:type="dcterms:W3CDTF">2005-09-03T17:31:48Z</dcterms:created>
  <dcterms:modified xsi:type="dcterms:W3CDTF">2011-10-29T13:54:12Z</dcterms:modified>
</cp:coreProperties>
</file>