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6"/>
  </p:notesMasterIdLst>
  <p:sldIdLst>
    <p:sldId id="304" r:id="rId2"/>
    <p:sldId id="258" r:id="rId3"/>
    <p:sldId id="299" r:id="rId4"/>
    <p:sldId id="300" r:id="rId5"/>
    <p:sldId id="301" r:id="rId6"/>
    <p:sldId id="292" r:id="rId7"/>
    <p:sldId id="302" r:id="rId8"/>
    <p:sldId id="303" r:id="rId9"/>
    <p:sldId id="293" r:id="rId10"/>
    <p:sldId id="275" r:id="rId11"/>
    <p:sldId id="279" r:id="rId12"/>
    <p:sldId id="298" r:id="rId13"/>
    <p:sldId id="280" r:id="rId14"/>
    <p:sldId id="296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ssertj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CCFF"/>
    <a:srgbClr val="FFB8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>
        <p:scale>
          <a:sx n="50" d="100"/>
          <a:sy n="50" d="100"/>
        </p:scale>
        <p:origin x="-195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93362F-4C5F-4C1E-85C3-3EE3DD7BB084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49111C-E593-4C54-B732-ADB585664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057A1B-0D3F-489D-8097-762EF5655FA3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C61A0-CB51-4B4A-B060-93732F7A47F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B12FCF-BC77-4788-A485-7085182327F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9C48C-3C16-4ABC-90C5-D6EBC97E65E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480377-F9D2-4545-B819-50919CEB5BF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ED8D6-6B2B-4B00-90AD-2B2A0C48908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863EFA-36B2-433F-ADAD-55D7ABFC142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22654C-5C2B-4117-BEBE-033106A54E2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749C4-3E19-4D91-BDA4-08990332609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F9E07-65C2-43D8-85C2-B8DAC0D3D17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FE60A6-CC37-40FD-9715-C78D7E577E2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53EC55-C7E8-477A-A6EC-3CA5F40FA17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B117A3-8FCE-4451-BED7-ED89D79D190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Figure 9.1 should be Figure 8.1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D87CBF-3282-4136-AA33-840B0FF679C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CAA7D-2BCC-42A0-BDC5-F5AAE7481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534F0-1D25-4E0B-9315-FD668ADC9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F1EA0-D716-429B-9814-9BAE2AC3E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D13B-42E9-40EC-BF2C-3F024D75A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1E739-2D1B-4259-A791-1ED19B34F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F0086-1A6E-4812-A4FE-2AAB5CDF8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86251-829A-411D-B5FD-B9ECCC63D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C8E7-576A-4AFE-81FD-82FB5932A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37D5-E3E5-4B83-BB78-07A7B1985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3C621-E6DD-4276-81D0-6B6C2EA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4B2C-6351-4FBB-90DB-CCF456BF1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84A5FE-5603-4A65-8803-2E33E6B0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85" r:id="rId2"/>
    <p:sldLayoutId id="2147483784" r:id="rId3"/>
    <p:sldLayoutId id="2147483783" r:id="rId4"/>
    <p:sldLayoutId id="2147483782" r:id="rId5"/>
    <p:sldLayoutId id="2147483781" r:id="rId6"/>
    <p:sldLayoutId id="2147483780" r:id="rId7"/>
    <p:sldLayoutId id="2147483779" r:id="rId8"/>
    <p:sldLayoutId id="2147483778" r:id="rId9"/>
    <p:sldLayoutId id="2147483777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yahoo.com/watch/24863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cities.com/dvic2/wheel.html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PzVUGE3d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Criminal Violence: Patterns, Causes and </a:t>
            </a:r>
            <a:br>
              <a:rPr lang="en-US" sz="4800" b="1" dirty="0" smtClean="0"/>
            </a:br>
            <a:r>
              <a:rPr lang="en-US" sz="4800" b="1" dirty="0" smtClean="0"/>
              <a:t>Prevention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Riedel and Welsh, Ch. 8</a:t>
            </a:r>
            <a:br>
              <a:rPr lang="en-US" sz="4800" b="1" dirty="0" smtClean="0"/>
            </a:br>
            <a:r>
              <a:rPr lang="en-US" sz="4800" b="1" dirty="0" smtClean="0"/>
              <a:t>“Family Violence”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Explanations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hlinkClick r:id="rId3"/>
              </a:rPr>
              <a:t>http://video.yahoo.com/watch/248639</a:t>
            </a:r>
            <a:endParaRPr lang="en-US" sz="2800" b="1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Patriarchy</a:t>
            </a:r>
            <a:r>
              <a:rPr lang="en-US" sz="3000" dirty="0" smtClean="0"/>
              <a:t> (Feminist Theory)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sz="2600" dirty="0" smtClean="0"/>
              <a:t>Historical and physical advantages enjoyed by males facilitate greater power and control</a:t>
            </a:r>
          </a:p>
          <a:p>
            <a:pPr marL="1390650" lvl="2" indent="-533400" eaLnBrk="1" hangingPunct="1">
              <a:lnSpc>
                <a:spcPct val="8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u="sng" dirty="0" smtClean="0"/>
              <a:t>Social Isolation</a:t>
            </a:r>
          </a:p>
          <a:p>
            <a:pPr marL="1390650" lvl="2" indent="-533400" eaLnBrk="1" hangingPunct="1">
              <a:lnSpc>
                <a:spcPct val="8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u="sng" dirty="0" smtClean="0"/>
              <a:t>Economic Dependence</a:t>
            </a:r>
          </a:p>
          <a:p>
            <a:pPr marL="1847850" lvl="3" indent="-533400" eaLnBrk="1" hangingPunct="1">
              <a:lnSpc>
                <a:spcPct val="8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u="sng" dirty="0" smtClean="0">
                <a:solidFill>
                  <a:srgbClr val="FF3300"/>
                </a:solidFill>
                <a:hlinkClick r:id="rId5"/>
              </a:rPr>
              <a:t>http://www.geocities.com/dvic2/wheel.html</a:t>
            </a:r>
            <a:endParaRPr lang="en-US" u="sng" dirty="0" smtClean="0">
              <a:solidFill>
                <a:srgbClr val="FF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Psychological problems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/>
              <a:t>(e.g., severe depression or mental illness)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Substance Abuse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/>
              <a:t>(strong correlation, but not a causal fact)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Social Learning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sz="2400" b="1" u="sng" dirty="0" smtClean="0"/>
              <a:t>Cycle of Violence</a:t>
            </a:r>
            <a:r>
              <a:rPr lang="en-US" sz="2400" dirty="0" smtClean="0"/>
              <a:t>: </a:t>
            </a:r>
            <a:r>
              <a:rPr lang="en-US" sz="2400" b="1" dirty="0" smtClean="0"/>
              <a:t>childhood history of physical abuse predisposes the survivor to violence in later years.</a:t>
            </a: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OMIT THIS </a:t>
            </a:r>
            <a:r>
              <a:rPr lang="en-US" sz="3200" u="sng" dirty="0" err="1" smtClean="0"/>
              <a:t>POWERPOINTWidom</a:t>
            </a:r>
            <a:r>
              <a:rPr lang="en-US" sz="3200" u="sng" dirty="0" smtClean="0"/>
              <a:t> (2001): Cycle of Violence Updated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/>
              <a:t>The “</a:t>
            </a:r>
            <a:r>
              <a:rPr lang="en-US" sz="2800" b="1" u="sng" smtClean="0">
                <a:solidFill>
                  <a:srgbClr val="FFFF00"/>
                </a:solidFill>
              </a:rPr>
              <a:t>cycle of violence” hypothesis</a:t>
            </a:r>
            <a:r>
              <a:rPr lang="en-US" sz="2800" b="1" smtClean="0">
                <a:solidFill>
                  <a:srgbClr val="FFFF00"/>
                </a:solidFill>
              </a:rPr>
              <a:t> </a:t>
            </a:r>
            <a:r>
              <a:rPr lang="en-US" sz="2800" b="1" smtClean="0"/>
              <a:t>suggests that a childhood history of physical abuse predisposes the survivor to violence in later years.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effectLst/>
                <a:hlinkClick r:id="rId3"/>
              </a:rPr>
              <a:t>http://www.youtube.com/watch?v=SPzVUGE3dds</a:t>
            </a:r>
            <a:endParaRPr lang="en-US" sz="2000" b="1" smtClean="0">
              <a:effectLst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sz="2200" smtClean="0">
                <a:effectLst/>
              </a:rPr>
              <a:t>The study followed 1,575 cases from childhood through young adulthood, comparing the arrest records of two groups: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sz="2600" u="sng" smtClean="0">
                <a:solidFill>
                  <a:srgbClr val="FFFF00"/>
                </a:solidFill>
                <a:effectLst/>
              </a:rPr>
              <a:t>Study group</a:t>
            </a:r>
            <a:r>
              <a:rPr lang="en-US" sz="2600" smtClean="0">
                <a:effectLst/>
              </a:rPr>
              <a:t>: 908 substantiated cases of childhood abuse or neglect processed by the courts from 1967 through 1971 and tracked through official criminal records over approximately 25 years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4"/>
              </a:buBlip>
              <a:defRPr/>
            </a:pPr>
            <a:r>
              <a:rPr lang="en-US" sz="2600" u="sng" smtClean="0">
                <a:solidFill>
                  <a:srgbClr val="FFFF00"/>
                </a:solidFill>
                <a:effectLst/>
              </a:rPr>
              <a:t>Comparison group</a:t>
            </a:r>
            <a:r>
              <a:rPr lang="en-US" sz="2600" smtClean="0">
                <a:effectLst/>
              </a:rPr>
              <a:t>: 667 children, not officially recorded as abused or neglected, matched to the study group according to sex, age, race, and approximate family socioeconomic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/>
              <a:t>Widom (2001): Cycle of Violence Updated (cont.)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700" b="1" dirty="0" smtClean="0"/>
              <a:t>OMIT NO 12 </a:t>
            </a:r>
            <a:r>
              <a:rPr lang="en-US" sz="2700" b="1" dirty="0" err="1" smtClean="0"/>
              <a:t>POWERPOINTAlthough</a:t>
            </a:r>
            <a:r>
              <a:rPr lang="en-US" sz="2700" b="1" dirty="0" smtClean="0"/>
              <a:t> many individuals in both groups had no juvenile or adult criminal record, </a:t>
            </a:r>
            <a:r>
              <a:rPr lang="en-US" sz="2700" b="1" i="1" u="sng" dirty="0" smtClean="0">
                <a:solidFill>
                  <a:srgbClr val="FFFF00"/>
                </a:solidFill>
              </a:rPr>
              <a:t>being abused or neglected as a child  increased the likelihood of: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US" sz="2300" b="1" u="sng" dirty="0" smtClean="0">
                <a:solidFill>
                  <a:srgbClr val="FFFF00"/>
                </a:solidFill>
              </a:rPr>
              <a:t>Arrest as a juvenile (by 59 %)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US" sz="2300" b="1" u="sng" dirty="0" smtClean="0">
                <a:solidFill>
                  <a:srgbClr val="FFFF00"/>
                </a:solidFill>
              </a:rPr>
              <a:t>Arrest as an adult (by 28 %)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US" sz="2300" b="1" u="sng" dirty="0" smtClean="0">
                <a:solidFill>
                  <a:srgbClr val="FFFF00"/>
                </a:solidFill>
              </a:rPr>
              <a:t>Arrest for a violent crime (by 30%)</a:t>
            </a:r>
            <a:endParaRPr lang="en-US" sz="23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b="1" dirty="0" smtClean="0"/>
              <a:t>This study showed that victims of </a:t>
            </a:r>
            <a:r>
              <a:rPr lang="en-US" sz="2700" b="1" u="sng" dirty="0" smtClean="0">
                <a:solidFill>
                  <a:srgbClr val="FFFF00"/>
                </a:solidFill>
              </a:rPr>
              <a:t>neglect</a:t>
            </a:r>
            <a:r>
              <a:rPr lang="en-US" sz="2700" b="1" dirty="0" smtClean="0"/>
              <a:t> were also likely to develop later violent criminal behavior.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700" b="1" dirty="0" smtClean="0"/>
              <a:t>If </a:t>
            </a:r>
            <a:r>
              <a:rPr lang="en-US" sz="2700" b="1" u="sng" dirty="0" smtClean="0">
                <a:solidFill>
                  <a:srgbClr val="FFFF00"/>
                </a:solidFill>
              </a:rPr>
              <a:t>violence is begotten not only by violence, but also by neglect</a:t>
            </a:r>
            <a:r>
              <a:rPr lang="en-US" sz="2700" b="1" dirty="0" smtClean="0">
                <a:solidFill>
                  <a:srgbClr val="FFFF00"/>
                </a:solidFill>
              </a:rPr>
              <a:t>, </a:t>
            </a:r>
            <a:r>
              <a:rPr lang="en-US" sz="2700" b="1" dirty="0" smtClean="0"/>
              <a:t>far more attention needs to be devoted to the families of children who are abandoned and neglected.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/>
              <a:t>Interventions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486400"/>
          </a:xfrm>
          <a:ln algn="ctr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u="sng" smtClean="0">
                <a:solidFill>
                  <a:srgbClr val="FFFF00"/>
                </a:solidFill>
              </a:rPr>
              <a:t>Criminal Legal Sanctions</a:t>
            </a:r>
            <a:r>
              <a:rPr lang="en-US" sz="3600" smtClean="0">
                <a:solidFill>
                  <a:srgbClr val="FFFF00"/>
                </a:solidFill>
              </a:rPr>
              <a:t> </a:t>
            </a:r>
            <a:r>
              <a:rPr lang="en-US" sz="3600" smtClean="0"/>
              <a:t>(e.g., mandatory arrest </a:t>
            </a:r>
            <a:r>
              <a:rPr lang="en-US" sz="3600" smtClean="0">
                <a:sym typeface="Wingdings" pitchFamily="2" charset="2"/>
              </a:rPr>
              <a:t></a:t>
            </a:r>
            <a:r>
              <a:rPr lang="en-US" sz="3600" smtClean="0"/>
              <a:t> deterrence?)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u="sng" smtClean="0">
                <a:solidFill>
                  <a:srgbClr val="FFFF00"/>
                </a:solidFill>
              </a:rPr>
              <a:t>Batterer Treatment </a:t>
            </a:r>
            <a:r>
              <a:rPr lang="en-US" sz="3600" smtClean="0"/>
              <a:t>(e.g., anger control, awareness about power and control issues)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US" smtClean="0"/>
              <a:t>Evaluation results so far have been disappointing.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u="sng" smtClean="0">
                <a:solidFill>
                  <a:srgbClr val="FFFF00"/>
                </a:solidFill>
              </a:rPr>
              <a:t>Civil Legal Sanctions</a:t>
            </a:r>
            <a:r>
              <a:rPr lang="en-US" sz="3600" smtClean="0">
                <a:solidFill>
                  <a:srgbClr val="FFFF00"/>
                </a:solidFill>
              </a:rPr>
              <a:t> </a:t>
            </a:r>
            <a:r>
              <a:rPr lang="en-US" sz="3600" smtClean="0"/>
              <a:t>(e.g., restraining orders)</a:t>
            </a: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  <a:defRPr/>
            </a:pPr>
            <a:r>
              <a:rPr lang="en-US" smtClean="0"/>
              <a:t>Have </a:t>
            </a:r>
            <a:r>
              <a:rPr lang="en-US" u="sng" smtClean="0"/>
              <a:t>not</a:t>
            </a:r>
            <a:r>
              <a:rPr lang="en-US" smtClean="0"/>
              <a:t> proven very effective in preventing violence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Interventions (cont.)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>
                <a:solidFill>
                  <a:srgbClr val="FFFF00"/>
                </a:solidFill>
              </a:rPr>
              <a:t>Exposure Reduction Theory</a:t>
            </a: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mtClean="0"/>
              <a:t>Factors that reduce </a:t>
            </a:r>
            <a:r>
              <a:rPr lang="en-US" u="sng" smtClean="0"/>
              <a:t>exposure</a:t>
            </a:r>
            <a:r>
              <a:rPr lang="en-US" smtClean="0"/>
              <a:t> to violent relationships (e.g., higher divorce rate, lower marriage rate, greater economic independence of women) and provide </a:t>
            </a:r>
            <a:r>
              <a:rPr lang="en-US" u="sng" smtClean="0"/>
              <a:t>alternatives</a:t>
            </a:r>
            <a:r>
              <a:rPr lang="en-US" smtClean="0"/>
              <a:t> to violence (e.g., shelters, hotlines, legal advocacy) have all helped to reduce domestic violence.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/>
              <a:t>Patterns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791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National Survey of Violence Against Women (NSVAW)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Interviews with a random sample of 8,000 men and 8,000 women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About </a:t>
            </a:r>
            <a:r>
              <a:rPr lang="en-US" smtClean="0">
                <a:solidFill>
                  <a:srgbClr val="FFFF00"/>
                </a:solidFill>
              </a:rPr>
              <a:t>22% of women </a:t>
            </a:r>
            <a:r>
              <a:rPr lang="en-US" smtClean="0"/>
              <a:t>were victims of physical assaults by their partners, in contrast to </a:t>
            </a:r>
            <a:r>
              <a:rPr lang="en-US" smtClean="0">
                <a:solidFill>
                  <a:srgbClr val="FFFF00"/>
                </a:solidFill>
              </a:rPr>
              <a:t>7% of men</a:t>
            </a:r>
            <a:r>
              <a:rPr lang="en-US" smtClean="0"/>
              <a:t>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Of those who reported partner assaults, </a:t>
            </a:r>
            <a:r>
              <a:rPr lang="en-US" smtClean="0">
                <a:solidFill>
                  <a:srgbClr val="FFFF00"/>
                </a:solidFill>
              </a:rPr>
              <a:t>42% of women were injured</a:t>
            </a:r>
            <a:r>
              <a:rPr lang="en-US" smtClean="0"/>
              <a:t>, compared to 20% of the men.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Women were also more likely to require medical care.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u="sng" dirty="0" smtClean="0"/>
              <a:t>Victim/Offender Relationships, NCVS, 2008</a:t>
            </a:r>
            <a:endParaRPr lang="en-US" sz="3200" u="sng" dirty="0"/>
          </a:p>
        </p:txBody>
      </p:sp>
      <p:grpSp>
        <p:nvGrpSpPr>
          <p:cNvPr id="7171" name="Group 4"/>
          <p:cNvGrpSpPr>
            <a:grpSpLocks noChangeAspect="1"/>
          </p:cNvGrpSpPr>
          <p:nvPr/>
        </p:nvGrpSpPr>
        <p:grpSpPr bwMode="auto">
          <a:xfrm>
            <a:off x="0" y="1066800"/>
            <a:ext cx="9144000" cy="5791200"/>
            <a:chOff x="-1170" y="672"/>
            <a:chExt cx="6930" cy="3313"/>
          </a:xfrm>
        </p:grpSpPr>
        <p:sp>
          <p:nvSpPr>
            <p:cNvPr id="7172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816"/>
              <a:ext cx="5760" cy="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-303" y="815"/>
              <a:ext cx="5951" cy="317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174" name="Freeform 6"/>
            <p:cNvSpPr>
              <a:spLocks noEditPoints="1"/>
            </p:cNvSpPr>
            <p:nvPr/>
          </p:nvSpPr>
          <p:spPr bwMode="auto">
            <a:xfrm>
              <a:off x="-1170" y="672"/>
              <a:ext cx="6930" cy="3266"/>
            </a:xfrm>
            <a:custGeom>
              <a:avLst/>
              <a:gdLst>
                <a:gd name="T0" fmla="*/ 0 w 19140"/>
                <a:gd name="T1" fmla="*/ 0 h 9820"/>
                <a:gd name="T2" fmla="*/ 0 w 19140"/>
                <a:gd name="T3" fmla="*/ 0 h 9820"/>
                <a:gd name="T4" fmla="*/ 119 w 19140"/>
                <a:gd name="T5" fmla="*/ 0 h 9820"/>
                <a:gd name="T6" fmla="*/ 119 w 19140"/>
                <a:gd name="T7" fmla="*/ 0 h 9820"/>
                <a:gd name="T8" fmla="*/ 119 w 19140"/>
                <a:gd name="T9" fmla="*/ 40 h 9820"/>
                <a:gd name="T10" fmla="*/ 119 w 19140"/>
                <a:gd name="T11" fmla="*/ 40 h 9820"/>
                <a:gd name="T12" fmla="*/ 0 w 19140"/>
                <a:gd name="T13" fmla="*/ 40 h 9820"/>
                <a:gd name="T14" fmla="*/ 0 w 19140"/>
                <a:gd name="T15" fmla="*/ 40 h 9820"/>
                <a:gd name="T16" fmla="*/ 0 w 19140"/>
                <a:gd name="T17" fmla="*/ 0 h 9820"/>
                <a:gd name="T18" fmla="*/ 0 w 19140"/>
                <a:gd name="T19" fmla="*/ 40 h 9820"/>
                <a:gd name="T20" fmla="*/ 0 w 19140"/>
                <a:gd name="T21" fmla="*/ 40 h 9820"/>
                <a:gd name="T22" fmla="*/ 119 w 19140"/>
                <a:gd name="T23" fmla="*/ 40 h 9820"/>
                <a:gd name="T24" fmla="*/ 119 w 19140"/>
                <a:gd name="T25" fmla="*/ 40 h 9820"/>
                <a:gd name="T26" fmla="*/ 119 w 19140"/>
                <a:gd name="T27" fmla="*/ 0 h 9820"/>
                <a:gd name="T28" fmla="*/ 119 w 19140"/>
                <a:gd name="T29" fmla="*/ 0 h 9820"/>
                <a:gd name="T30" fmla="*/ 0 w 19140"/>
                <a:gd name="T31" fmla="*/ 0 h 9820"/>
                <a:gd name="T32" fmla="*/ 0 w 19140"/>
                <a:gd name="T33" fmla="*/ 0 h 9820"/>
                <a:gd name="T34" fmla="*/ 0 w 19140"/>
                <a:gd name="T35" fmla="*/ 40 h 98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140"/>
                <a:gd name="T55" fmla="*/ 0 h 9820"/>
                <a:gd name="T56" fmla="*/ 19140 w 19140"/>
                <a:gd name="T57" fmla="*/ 9820 h 98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140" h="9820">
                  <a:moveTo>
                    <a:pt x="0" y="8"/>
                  </a:moveTo>
                  <a:cubicBezTo>
                    <a:pt x="0" y="3"/>
                    <a:pt x="4" y="0"/>
                    <a:pt x="9" y="0"/>
                  </a:cubicBezTo>
                  <a:lnTo>
                    <a:pt x="19132" y="0"/>
                  </a:lnTo>
                  <a:cubicBezTo>
                    <a:pt x="19137" y="0"/>
                    <a:pt x="19140" y="3"/>
                    <a:pt x="19140" y="8"/>
                  </a:cubicBezTo>
                  <a:lnTo>
                    <a:pt x="19140" y="9812"/>
                  </a:lnTo>
                  <a:cubicBezTo>
                    <a:pt x="19140" y="9816"/>
                    <a:pt x="19137" y="9820"/>
                    <a:pt x="19132" y="9820"/>
                  </a:cubicBezTo>
                  <a:lnTo>
                    <a:pt x="9" y="9820"/>
                  </a:lnTo>
                  <a:cubicBezTo>
                    <a:pt x="4" y="9820"/>
                    <a:pt x="0" y="9816"/>
                    <a:pt x="0" y="9812"/>
                  </a:cubicBezTo>
                  <a:lnTo>
                    <a:pt x="0" y="8"/>
                  </a:lnTo>
                  <a:close/>
                  <a:moveTo>
                    <a:pt x="17" y="9812"/>
                  </a:moveTo>
                  <a:lnTo>
                    <a:pt x="9" y="9803"/>
                  </a:lnTo>
                  <a:lnTo>
                    <a:pt x="19132" y="9803"/>
                  </a:lnTo>
                  <a:lnTo>
                    <a:pt x="19124" y="9812"/>
                  </a:lnTo>
                  <a:lnTo>
                    <a:pt x="19124" y="8"/>
                  </a:lnTo>
                  <a:lnTo>
                    <a:pt x="19132" y="16"/>
                  </a:lnTo>
                  <a:lnTo>
                    <a:pt x="9" y="16"/>
                  </a:lnTo>
                  <a:lnTo>
                    <a:pt x="17" y="8"/>
                  </a:lnTo>
                  <a:lnTo>
                    <a:pt x="17" y="981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-308" y="871"/>
              <a:ext cx="42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Table 6. Relationship between victim and offender, by gender of victim, 2008 </a:t>
              </a:r>
              <a:endParaRPr lang="en-US" sz="1200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1182" y="1170"/>
              <a:ext cx="4422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182" y="1287"/>
              <a:ext cx="4422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219" y="3479"/>
              <a:ext cx="5385" cy="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25" y="1191"/>
              <a:ext cx="113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Relationship to victim </a:t>
              </a:r>
              <a:endParaRPr lang="en-US" sz="1200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1326" y="1040"/>
              <a:ext cx="70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Violent crime </a:t>
              </a:r>
              <a:endParaRPr lang="en-US" sz="1200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2026" y="1040"/>
              <a:ext cx="107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Rape/sexual assault </a:t>
              </a:r>
              <a:endParaRPr lang="en-US" sz="1200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160" y="1040"/>
              <a:ext cx="47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Robbery </a:t>
              </a:r>
              <a:endParaRPr lang="en-US" sz="1200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3776" y="1040"/>
              <a:ext cx="102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Aggravated assault </a:t>
              </a:r>
              <a:endParaRPr lang="en-US" sz="1200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4808" y="1040"/>
              <a:ext cx="7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Simple assault </a:t>
              </a:r>
              <a:endParaRPr lang="en-US" sz="1200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246" y="1184"/>
              <a:ext cx="44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Number </a:t>
              </a:r>
              <a:endParaRPr lang="en-US" sz="1200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1694" y="1184"/>
              <a:ext cx="4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Percent </a:t>
              </a:r>
              <a:endParaRPr lang="en-US" sz="1200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2101" y="1184"/>
              <a:ext cx="44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Number </a:t>
              </a:r>
              <a:endParaRPr lang="en-US" sz="1200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540" y="1184"/>
              <a:ext cx="4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Percent </a:t>
              </a:r>
              <a:endParaRPr lang="en-US" sz="1200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2975" y="1184"/>
              <a:ext cx="44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Number </a:t>
              </a:r>
              <a:endParaRPr lang="en-US" sz="1200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397" y="1184"/>
              <a:ext cx="4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Percent </a:t>
              </a:r>
              <a:endParaRPr lang="en-US" sz="1200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3834" y="1184"/>
              <a:ext cx="44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Number </a:t>
              </a:r>
              <a:endParaRPr lang="en-US" sz="1200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4295" y="1184"/>
              <a:ext cx="4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Percent </a:t>
              </a:r>
              <a:endParaRPr lang="en-US" sz="1200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4760" y="1184"/>
              <a:ext cx="44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Number </a:t>
              </a:r>
              <a:endParaRPr lang="en-US" sz="1200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5236" y="1184"/>
              <a:ext cx="4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Percent </a:t>
              </a:r>
              <a:endParaRPr lang="en-US" sz="1200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162" y="1336"/>
              <a:ext cx="72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Male victims </a:t>
              </a:r>
              <a:endParaRPr lang="en-US" sz="1200"/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354" y="1521"/>
              <a:ext cx="30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Total </a:t>
              </a:r>
              <a:endParaRPr lang="en-US" sz="1200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1215" y="1523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2,626,000 </a:t>
              </a:r>
              <a:endParaRPr lang="en-US" sz="1200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1779" y="1523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2155" y="1523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39,590 </a:t>
              </a:r>
              <a:endParaRPr lang="en-US" sz="1200"/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2582" y="1523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3003" y="1523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328,690 </a:t>
              </a:r>
              <a:endParaRPr lang="en-US" sz="1200"/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411" y="1523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3901" y="1523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476,390 </a:t>
              </a:r>
              <a:endParaRPr lang="en-US" sz="1200"/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4332" y="1523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4738" y="1523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1,781,330 </a:t>
              </a:r>
              <a:endParaRPr lang="en-US" sz="1200"/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5267" y="1523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215" y="1684"/>
              <a:ext cx="67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Nonstranger </a:t>
              </a:r>
              <a:endParaRPr lang="en-US" sz="1200"/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1215" y="1684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1,286,170 </a:t>
              </a:r>
              <a:endParaRPr lang="en-US" sz="1200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1833" y="168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49% </a:t>
              </a:r>
              <a:endParaRPr lang="en-US" sz="1200"/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2155" y="1684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39,590 </a:t>
              </a:r>
              <a:endParaRPr lang="en-US" sz="1200"/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2601" y="1684"/>
              <a:ext cx="35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100%' </a:t>
              </a:r>
              <a:endParaRPr lang="en-US" sz="1200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3007" y="1684"/>
              <a:ext cx="44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112,230 </a:t>
              </a:r>
              <a:endParaRPr lang="en-US" sz="1200"/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3485" y="168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34% </a:t>
              </a:r>
              <a:endParaRPr lang="en-US" sz="1200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3901" y="1684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241,900 </a:t>
              </a:r>
              <a:endParaRPr lang="en-US" sz="1200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4386" y="168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51% </a:t>
              </a:r>
              <a:endParaRPr lang="en-US" sz="1200"/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4819" y="1684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892,440 </a:t>
              </a:r>
              <a:endParaRPr lang="en-US" sz="1200"/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5322" y="168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50% </a:t>
              </a:r>
              <a:endParaRPr lang="en-US" sz="1200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82" y="1812"/>
              <a:ext cx="8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Intimate partner* </a:t>
              </a:r>
              <a:endParaRPr lang="en-US" sz="1200"/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1349" y="1812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88,120 </a:t>
              </a:r>
              <a:endParaRPr lang="en-US" sz="1200"/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1925" y="1812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 </a:t>
              </a:r>
              <a:endParaRPr lang="en-US" sz="1200"/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2208" y="1812"/>
              <a:ext cx="3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8,310 </a:t>
              </a:r>
              <a:endParaRPr lang="en-US" sz="1200"/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2703" y="1812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21' </a:t>
              </a:r>
              <a:endParaRPr lang="en-US" sz="1200"/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3296" y="1812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 </a:t>
              </a:r>
              <a:endParaRPr lang="en-US" sz="1200"/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3501" y="1812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0' </a:t>
              </a:r>
              <a:endParaRPr lang="en-US" sz="1200"/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3954" y="1812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37,430 </a:t>
              </a:r>
              <a:endParaRPr lang="en-US" sz="1200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4506" y="1812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8' </a:t>
              </a:r>
              <a:endParaRPr lang="en-US" sz="1200"/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4872" y="1812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42,380 </a:t>
              </a:r>
              <a:endParaRPr lang="en-US" sz="1200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5341" y="1812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 </a:t>
              </a:r>
              <a:endParaRPr lang="en-US" sz="1200"/>
            </a:p>
          </p:txBody>
        </p:sp>
        <p:sp>
          <p:nvSpPr>
            <p:cNvPr id="7229" name="Rectangle 61"/>
            <p:cNvSpPr>
              <a:spLocks noChangeArrowheads="1"/>
            </p:cNvSpPr>
            <p:nvPr/>
          </p:nvSpPr>
          <p:spPr bwMode="auto">
            <a:xfrm>
              <a:off x="300" y="1924"/>
              <a:ext cx="73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Other relative </a:t>
              </a:r>
              <a:endParaRPr lang="en-US" sz="1200"/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1349" y="1924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83,630 </a:t>
              </a:r>
              <a:endParaRPr lang="en-US" sz="1200"/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1925" y="1924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 </a:t>
              </a:r>
              <a:endParaRPr lang="en-US" sz="1200"/>
            </a:p>
          </p:txBody>
        </p:sp>
        <p:sp>
          <p:nvSpPr>
            <p:cNvPr id="7232" name="Rectangle 64"/>
            <p:cNvSpPr>
              <a:spLocks noChangeArrowheads="1"/>
            </p:cNvSpPr>
            <p:nvPr/>
          </p:nvSpPr>
          <p:spPr bwMode="auto">
            <a:xfrm>
              <a:off x="2395" y="1924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 </a:t>
              </a:r>
              <a:endParaRPr lang="en-US" sz="1200"/>
            </a:p>
          </p:txBody>
        </p:sp>
        <p:sp>
          <p:nvSpPr>
            <p:cNvPr id="7233" name="Rectangle 65"/>
            <p:cNvSpPr>
              <a:spLocks noChangeArrowheads="1"/>
            </p:cNvSpPr>
            <p:nvPr/>
          </p:nvSpPr>
          <p:spPr bwMode="auto">
            <a:xfrm>
              <a:off x="2756" y="1924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0' </a:t>
              </a:r>
              <a:endParaRPr lang="en-US" sz="1200"/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3296" y="1924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 </a:t>
              </a:r>
              <a:endParaRPr lang="en-US" sz="1200"/>
            </a:p>
          </p:txBody>
        </p:sp>
        <p:sp>
          <p:nvSpPr>
            <p:cNvPr id="7235" name="Rectangle 67"/>
            <p:cNvSpPr>
              <a:spLocks noChangeArrowheads="1"/>
            </p:cNvSpPr>
            <p:nvPr/>
          </p:nvSpPr>
          <p:spPr bwMode="auto">
            <a:xfrm>
              <a:off x="3501" y="1924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0' </a:t>
              </a:r>
              <a:endParaRPr lang="en-US" sz="1200"/>
            </a:p>
          </p:txBody>
        </p:sp>
        <p:sp>
          <p:nvSpPr>
            <p:cNvPr id="7236" name="Rectangle 68"/>
            <p:cNvSpPr>
              <a:spLocks noChangeArrowheads="1"/>
            </p:cNvSpPr>
            <p:nvPr/>
          </p:nvSpPr>
          <p:spPr bwMode="auto">
            <a:xfrm>
              <a:off x="3954" y="1924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25,560 </a:t>
              </a:r>
              <a:endParaRPr lang="en-US" sz="1200"/>
            </a:p>
          </p:txBody>
        </p:sp>
        <p:sp>
          <p:nvSpPr>
            <p:cNvPr id="7237" name="Rectangle 69"/>
            <p:cNvSpPr>
              <a:spLocks noChangeArrowheads="1"/>
            </p:cNvSpPr>
            <p:nvPr/>
          </p:nvSpPr>
          <p:spPr bwMode="auto">
            <a:xfrm>
              <a:off x="4506" y="1924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5' </a:t>
              </a:r>
              <a:endParaRPr lang="en-US" sz="1200"/>
            </a:p>
          </p:txBody>
        </p:sp>
        <p:sp>
          <p:nvSpPr>
            <p:cNvPr id="7238" name="Rectangle 70"/>
            <p:cNvSpPr>
              <a:spLocks noChangeArrowheads="1"/>
            </p:cNvSpPr>
            <p:nvPr/>
          </p:nvSpPr>
          <p:spPr bwMode="auto">
            <a:xfrm>
              <a:off x="4872" y="1924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58,070 </a:t>
              </a:r>
              <a:endParaRPr lang="en-US" sz="1200"/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5341" y="1924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 </a:t>
              </a:r>
              <a:endParaRPr lang="en-US" sz="1200"/>
            </a:p>
          </p:txBody>
        </p:sp>
        <p:sp>
          <p:nvSpPr>
            <p:cNvPr id="7240" name="Rectangle 72"/>
            <p:cNvSpPr>
              <a:spLocks noChangeArrowheads="1"/>
            </p:cNvSpPr>
            <p:nvPr/>
          </p:nvSpPr>
          <p:spPr bwMode="auto">
            <a:xfrm>
              <a:off x="262" y="2035"/>
              <a:ext cx="108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Friend/acquaintance </a:t>
              </a:r>
              <a:endParaRPr lang="en-US" sz="1200"/>
            </a:p>
          </p:txBody>
        </p:sp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1220" y="2035"/>
              <a:ext cx="54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1,114,410 </a:t>
              </a:r>
              <a:endParaRPr lang="en-US" sz="1200"/>
            </a:p>
          </p:txBody>
        </p:sp>
        <p:sp>
          <p:nvSpPr>
            <p:cNvPr id="7242" name="Rectangle 74"/>
            <p:cNvSpPr>
              <a:spLocks noChangeArrowheads="1"/>
            </p:cNvSpPr>
            <p:nvPr/>
          </p:nvSpPr>
          <p:spPr bwMode="auto">
            <a:xfrm>
              <a:off x="1872" y="2035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42 </a:t>
              </a:r>
              <a:endParaRPr lang="en-US" sz="1200"/>
            </a:p>
          </p:txBody>
        </p:sp>
        <p:sp>
          <p:nvSpPr>
            <p:cNvPr id="7243" name="Rectangle 75"/>
            <p:cNvSpPr>
              <a:spLocks noChangeArrowheads="1"/>
            </p:cNvSpPr>
            <p:nvPr/>
          </p:nvSpPr>
          <p:spPr bwMode="auto">
            <a:xfrm>
              <a:off x="2155" y="2035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31,280 </a:t>
              </a:r>
              <a:endParaRPr lang="en-US" sz="1200"/>
            </a:p>
          </p:txBody>
        </p: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2703" y="2035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79' </a:t>
              </a:r>
              <a:endParaRPr lang="en-US" sz="1200"/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3007" y="2035"/>
              <a:ext cx="44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112,230 </a:t>
              </a:r>
              <a:endParaRPr lang="en-US" sz="1200"/>
            </a:p>
          </p:txBody>
        </p: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3497" y="2035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34 </a:t>
              </a:r>
              <a:endParaRPr lang="en-US" sz="1200"/>
            </a:p>
          </p:txBody>
        </p:sp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3901" y="2035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178,910 </a:t>
              </a:r>
              <a:endParaRPr lang="en-US" sz="1200"/>
            </a:p>
          </p:txBody>
        </p:sp>
        <p:sp>
          <p:nvSpPr>
            <p:cNvPr id="7248" name="Rectangle 80"/>
            <p:cNvSpPr>
              <a:spLocks noChangeArrowheads="1"/>
            </p:cNvSpPr>
            <p:nvPr/>
          </p:nvSpPr>
          <p:spPr bwMode="auto">
            <a:xfrm>
              <a:off x="4427" y="2035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38 </a:t>
              </a:r>
              <a:endParaRPr lang="en-US" sz="1200"/>
            </a:p>
          </p:txBody>
        </p:sp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4819" y="2035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791,990 </a:t>
              </a:r>
              <a:endParaRPr lang="en-US" sz="1200"/>
            </a:p>
          </p:txBody>
        </p:sp>
        <p:sp>
          <p:nvSpPr>
            <p:cNvPr id="7250" name="Rectangle 82"/>
            <p:cNvSpPr>
              <a:spLocks noChangeArrowheads="1"/>
            </p:cNvSpPr>
            <p:nvPr/>
          </p:nvSpPr>
          <p:spPr bwMode="auto">
            <a:xfrm>
              <a:off x="5287" y="2035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44 </a:t>
              </a:r>
              <a:endParaRPr lang="en-US" sz="1200"/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237" y="2154"/>
              <a:ext cx="47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Stranger </a:t>
              </a:r>
              <a:endParaRPr lang="en-US" sz="1200"/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1215" y="2154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1,163,410 </a:t>
              </a:r>
              <a:endParaRPr lang="en-US" sz="1200"/>
            </a:p>
          </p:txBody>
        </p:sp>
        <p:sp>
          <p:nvSpPr>
            <p:cNvPr id="7253" name="Rectangle 85"/>
            <p:cNvSpPr>
              <a:spLocks noChangeArrowheads="1"/>
            </p:cNvSpPr>
            <p:nvPr/>
          </p:nvSpPr>
          <p:spPr bwMode="auto">
            <a:xfrm>
              <a:off x="1833" y="215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44% </a:t>
              </a:r>
              <a:endParaRPr lang="en-US" sz="1200"/>
            </a:p>
          </p:txBody>
        </p:sp>
        <p:sp>
          <p:nvSpPr>
            <p:cNvPr id="7254" name="Rectangle 86"/>
            <p:cNvSpPr>
              <a:spLocks noChangeArrowheads="1"/>
            </p:cNvSpPr>
            <p:nvPr/>
          </p:nvSpPr>
          <p:spPr bwMode="auto">
            <a:xfrm>
              <a:off x="2395" y="2154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 </a:t>
              </a:r>
              <a:endParaRPr lang="en-US" sz="1200"/>
            </a:p>
          </p:txBody>
        </p:sp>
        <p:sp>
          <p:nvSpPr>
            <p:cNvPr id="7255" name="Rectangle 87"/>
            <p:cNvSpPr>
              <a:spLocks noChangeArrowheads="1"/>
            </p:cNvSpPr>
            <p:nvPr/>
          </p:nvSpPr>
          <p:spPr bwMode="auto">
            <a:xfrm>
              <a:off x="2661" y="2154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0%' </a:t>
              </a:r>
              <a:endParaRPr lang="en-US" sz="1200"/>
            </a:p>
          </p:txBody>
        </p:sp>
        <p:sp>
          <p:nvSpPr>
            <p:cNvPr id="7256" name="Rectangle 88"/>
            <p:cNvSpPr>
              <a:spLocks noChangeArrowheads="1"/>
            </p:cNvSpPr>
            <p:nvPr/>
          </p:nvSpPr>
          <p:spPr bwMode="auto">
            <a:xfrm>
              <a:off x="3003" y="2154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200,150 </a:t>
              </a:r>
              <a:endParaRPr lang="en-US" sz="1200"/>
            </a:p>
          </p:txBody>
        </p:sp>
        <p:sp>
          <p:nvSpPr>
            <p:cNvPr id="7257" name="Rectangle 89"/>
            <p:cNvSpPr>
              <a:spLocks noChangeArrowheads="1"/>
            </p:cNvSpPr>
            <p:nvPr/>
          </p:nvSpPr>
          <p:spPr bwMode="auto">
            <a:xfrm>
              <a:off x="3485" y="215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61% </a:t>
              </a:r>
              <a:endParaRPr lang="en-US" sz="1200"/>
            </a:p>
          </p:txBody>
        </p:sp>
        <p:sp>
          <p:nvSpPr>
            <p:cNvPr id="7258" name="Rectangle 90"/>
            <p:cNvSpPr>
              <a:spLocks noChangeArrowheads="1"/>
            </p:cNvSpPr>
            <p:nvPr/>
          </p:nvSpPr>
          <p:spPr bwMode="auto">
            <a:xfrm>
              <a:off x="3901" y="2154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206,300 </a:t>
              </a:r>
              <a:endParaRPr lang="en-US" sz="1200"/>
            </a:p>
          </p:txBody>
        </p:sp>
        <p:sp>
          <p:nvSpPr>
            <p:cNvPr id="7259" name="Rectangle 91"/>
            <p:cNvSpPr>
              <a:spLocks noChangeArrowheads="1"/>
            </p:cNvSpPr>
            <p:nvPr/>
          </p:nvSpPr>
          <p:spPr bwMode="auto">
            <a:xfrm>
              <a:off x="4386" y="215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43% </a:t>
              </a:r>
              <a:endParaRPr lang="en-US" sz="1200"/>
            </a:p>
          </p:txBody>
        </p:sp>
        <p:sp>
          <p:nvSpPr>
            <p:cNvPr id="7260" name="Rectangle 92"/>
            <p:cNvSpPr>
              <a:spLocks noChangeArrowheads="1"/>
            </p:cNvSpPr>
            <p:nvPr/>
          </p:nvSpPr>
          <p:spPr bwMode="auto">
            <a:xfrm>
              <a:off x="4819" y="2154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756,970 </a:t>
              </a:r>
              <a:endParaRPr lang="en-US" sz="1200"/>
            </a:p>
          </p:txBody>
        </p:sp>
        <p:sp>
          <p:nvSpPr>
            <p:cNvPr id="7261" name="Rectangle 93"/>
            <p:cNvSpPr>
              <a:spLocks noChangeArrowheads="1"/>
            </p:cNvSpPr>
            <p:nvPr/>
          </p:nvSpPr>
          <p:spPr bwMode="auto">
            <a:xfrm>
              <a:off x="5275" y="2154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42% </a:t>
              </a:r>
              <a:endParaRPr lang="en-US" sz="1200"/>
            </a:p>
          </p:txBody>
        </p:sp>
        <p:sp>
          <p:nvSpPr>
            <p:cNvPr id="7262" name="Rectangle 94"/>
            <p:cNvSpPr>
              <a:spLocks noChangeArrowheads="1"/>
            </p:cNvSpPr>
            <p:nvPr/>
          </p:nvSpPr>
          <p:spPr bwMode="auto">
            <a:xfrm>
              <a:off x="160" y="2292"/>
              <a:ext cx="116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Relationship unknown </a:t>
              </a:r>
              <a:endParaRPr lang="en-US" sz="1200"/>
            </a:p>
          </p:txBody>
        </p:sp>
        <p:sp>
          <p:nvSpPr>
            <p:cNvPr id="7263" name="Rectangle 95"/>
            <p:cNvSpPr>
              <a:spLocks noChangeArrowheads="1"/>
            </p:cNvSpPr>
            <p:nvPr/>
          </p:nvSpPr>
          <p:spPr bwMode="auto">
            <a:xfrm>
              <a:off x="1296" y="2292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176,420 </a:t>
              </a:r>
              <a:endParaRPr lang="en-US" sz="1200"/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1885" y="2292"/>
              <a:ext cx="2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7% </a:t>
              </a:r>
              <a:endParaRPr lang="en-US" sz="1200"/>
            </a:p>
          </p:txBody>
        </p:sp>
        <p:sp>
          <p:nvSpPr>
            <p:cNvPr id="7265" name="Rectangle 97"/>
            <p:cNvSpPr>
              <a:spLocks noChangeArrowheads="1"/>
            </p:cNvSpPr>
            <p:nvPr/>
          </p:nvSpPr>
          <p:spPr bwMode="auto">
            <a:xfrm>
              <a:off x="2395" y="2292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 </a:t>
              </a:r>
              <a:endParaRPr lang="en-US" sz="1200"/>
            </a:p>
          </p:txBody>
        </p:sp>
        <p:sp>
          <p:nvSpPr>
            <p:cNvPr id="7266" name="Rectangle 98"/>
            <p:cNvSpPr>
              <a:spLocks noChangeArrowheads="1"/>
            </p:cNvSpPr>
            <p:nvPr/>
          </p:nvSpPr>
          <p:spPr bwMode="auto">
            <a:xfrm>
              <a:off x="2661" y="2292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0%' </a:t>
              </a:r>
              <a:endParaRPr lang="en-US" sz="1200"/>
            </a:p>
          </p:txBody>
        </p:sp>
        <p:sp>
          <p:nvSpPr>
            <p:cNvPr id="7267" name="Rectangle 99"/>
            <p:cNvSpPr>
              <a:spLocks noChangeArrowheads="1"/>
            </p:cNvSpPr>
            <p:nvPr/>
          </p:nvSpPr>
          <p:spPr bwMode="auto">
            <a:xfrm>
              <a:off x="3056" y="2292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16,310 </a:t>
              </a:r>
              <a:endParaRPr lang="en-US" sz="1200"/>
            </a:p>
          </p:txBody>
        </p:sp>
        <p:sp>
          <p:nvSpPr>
            <p:cNvPr id="7268" name="Rectangle 100"/>
            <p:cNvSpPr>
              <a:spLocks noChangeArrowheads="1"/>
            </p:cNvSpPr>
            <p:nvPr/>
          </p:nvSpPr>
          <p:spPr bwMode="auto">
            <a:xfrm>
              <a:off x="3489" y="2292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5%' </a:t>
              </a:r>
              <a:endParaRPr lang="en-US" sz="1200"/>
            </a:p>
          </p:txBody>
        </p:sp>
        <p:sp>
          <p:nvSpPr>
            <p:cNvPr id="7269" name="Rectangle 101"/>
            <p:cNvSpPr>
              <a:spLocks noChangeArrowheads="1"/>
            </p:cNvSpPr>
            <p:nvPr/>
          </p:nvSpPr>
          <p:spPr bwMode="auto">
            <a:xfrm>
              <a:off x="3954" y="2292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28,190 </a:t>
              </a:r>
              <a:endParaRPr lang="en-US" sz="1200"/>
            </a:p>
          </p:txBody>
        </p:sp>
        <p:sp>
          <p:nvSpPr>
            <p:cNvPr id="7270" name="Rectangle 102"/>
            <p:cNvSpPr>
              <a:spLocks noChangeArrowheads="1"/>
            </p:cNvSpPr>
            <p:nvPr/>
          </p:nvSpPr>
          <p:spPr bwMode="auto">
            <a:xfrm>
              <a:off x="4467" y="2292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6%' </a:t>
              </a:r>
              <a:endParaRPr lang="en-US" sz="1200"/>
            </a:p>
          </p:txBody>
        </p:sp>
        <p:sp>
          <p:nvSpPr>
            <p:cNvPr id="7271" name="Rectangle 103"/>
            <p:cNvSpPr>
              <a:spLocks noChangeArrowheads="1"/>
            </p:cNvSpPr>
            <p:nvPr/>
          </p:nvSpPr>
          <p:spPr bwMode="auto">
            <a:xfrm>
              <a:off x="4819" y="2292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131,920 </a:t>
              </a:r>
              <a:endParaRPr lang="en-US" sz="1200"/>
            </a:p>
          </p:txBody>
        </p:sp>
        <p:sp>
          <p:nvSpPr>
            <p:cNvPr id="7272" name="Rectangle 104"/>
            <p:cNvSpPr>
              <a:spLocks noChangeArrowheads="1"/>
            </p:cNvSpPr>
            <p:nvPr/>
          </p:nvSpPr>
          <p:spPr bwMode="auto">
            <a:xfrm>
              <a:off x="5328" y="2292"/>
              <a:ext cx="2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7% </a:t>
              </a:r>
              <a:endParaRPr lang="en-US" sz="1200"/>
            </a:p>
          </p:txBody>
        </p:sp>
        <p:sp>
          <p:nvSpPr>
            <p:cNvPr id="7273" name="Rectangle 105"/>
            <p:cNvSpPr>
              <a:spLocks noChangeArrowheads="1"/>
            </p:cNvSpPr>
            <p:nvPr/>
          </p:nvSpPr>
          <p:spPr bwMode="auto">
            <a:xfrm>
              <a:off x="141" y="2464"/>
              <a:ext cx="86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Female victims </a:t>
              </a:r>
              <a:endParaRPr lang="en-US" sz="1200"/>
            </a:p>
          </p:txBody>
        </p:sp>
        <p:sp>
          <p:nvSpPr>
            <p:cNvPr id="7274" name="Rectangle 106"/>
            <p:cNvSpPr>
              <a:spLocks noChangeArrowheads="1"/>
            </p:cNvSpPr>
            <p:nvPr/>
          </p:nvSpPr>
          <p:spPr bwMode="auto">
            <a:xfrm>
              <a:off x="339" y="2640"/>
              <a:ext cx="30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Total </a:t>
              </a:r>
              <a:endParaRPr lang="en-US" sz="1200"/>
            </a:p>
          </p:txBody>
        </p:sp>
        <p:sp>
          <p:nvSpPr>
            <p:cNvPr id="7275" name="Rectangle 107"/>
            <p:cNvSpPr>
              <a:spLocks noChangeArrowheads="1"/>
            </p:cNvSpPr>
            <p:nvPr/>
          </p:nvSpPr>
          <p:spPr bwMode="auto">
            <a:xfrm>
              <a:off x="1215" y="2668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2,230,500 </a:t>
              </a:r>
              <a:endParaRPr lang="en-US" sz="1200"/>
            </a:p>
          </p:txBody>
        </p:sp>
        <p:sp>
          <p:nvSpPr>
            <p:cNvPr id="7276" name="Rectangle 108"/>
            <p:cNvSpPr>
              <a:spLocks noChangeArrowheads="1"/>
            </p:cNvSpPr>
            <p:nvPr/>
          </p:nvSpPr>
          <p:spPr bwMode="auto">
            <a:xfrm>
              <a:off x="1779" y="2668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77" name="Rectangle 109"/>
            <p:cNvSpPr>
              <a:spLocks noChangeArrowheads="1"/>
            </p:cNvSpPr>
            <p:nvPr/>
          </p:nvSpPr>
          <p:spPr bwMode="auto">
            <a:xfrm>
              <a:off x="2102" y="2668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164,240 </a:t>
              </a:r>
              <a:endParaRPr lang="en-US" sz="1200"/>
            </a:p>
          </p:txBody>
        </p:sp>
        <p:sp>
          <p:nvSpPr>
            <p:cNvPr id="7278" name="Rectangle 110"/>
            <p:cNvSpPr>
              <a:spLocks noChangeArrowheads="1"/>
            </p:cNvSpPr>
            <p:nvPr/>
          </p:nvSpPr>
          <p:spPr bwMode="auto">
            <a:xfrm>
              <a:off x="2582" y="2668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79" name="Rectangle 111"/>
            <p:cNvSpPr>
              <a:spLocks noChangeArrowheads="1"/>
            </p:cNvSpPr>
            <p:nvPr/>
          </p:nvSpPr>
          <p:spPr bwMode="auto">
            <a:xfrm>
              <a:off x="3003" y="2668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223,140 </a:t>
              </a:r>
              <a:endParaRPr lang="en-US" sz="1200"/>
            </a:p>
          </p:txBody>
        </p:sp>
        <p:sp>
          <p:nvSpPr>
            <p:cNvPr id="7280" name="Rectangle 112"/>
            <p:cNvSpPr>
              <a:spLocks noChangeArrowheads="1"/>
            </p:cNvSpPr>
            <p:nvPr/>
          </p:nvSpPr>
          <p:spPr bwMode="auto">
            <a:xfrm>
              <a:off x="3411" y="2668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81" name="Rectangle 113"/>
            <p:cNvSpPr>
              <a:spLocks noChangeArrowheads="1"/>
            </p:cNvSpPr>
            <p:nvPr/>
          </p:nvSpPr>
          <p:spPr bwMode="auto">
            <a:xfrm>
              <a:off x="3901" y="2668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363,550 </a:t>
              </a:r>
              <a:endParaRPr lang="en-US" sz="1200"/>
            </a:p>
          </p:txBody>
        </p:sp>
        <p:sp>
          <p:nvSpPr>
            <p:cNvPr id="7282" name="Rectangle 114"/>
            <p:cNvSpPr>
              <a:spLocks noChangeArrowheads="1"/>
            </p:cNvSpPr>
            <p:nvPr/>
          </p:nvSpPr>
          <p:spPr bwMode="auto">
            <a:xfrm>
              <a:off x="4332" y="2668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83" name="Rectangle 115"/>
            <p:cNvSpPr>
              <a:spLocks noChangeArrowheads="1"/>
            </p:cNvSpPr>
            <p:nvPr/>
          </p:nvSpPr>
          <p:spPr bwMode="auto">
            <a:xfrm>
              <a:off x="4738" y="2668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1,479,580 </a:t>
              </a:r>
              <a:endParaRPr lang="en-US" sz="1200"/>
            </a:p>
          </p:txBody>
        </p:sp>
        <p:sp>
          <p:nvSpPr>
            <p:cNvPr id="7284" name="Rectangle 116"/>
            <p:cNvSpPr>
              <a:spLocks noChangeArrowheads="1"/>
            </p:cNvSpPr>
            <p:nvPr/>
          </p:nvSpPr>
          <p:spPr bwMode="auto">
            <a:xfrm>
              <a:off x="5267" y="2668"/>
              <a:ext cx="32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100% </a:t>
              </a:r>
              <a:endParaRPr lang="en-US" sz="1200"/>
            </a:p>
          </p:txBody>
        </p:sp>
        <p:sp>
          <p:nvSpPr>
            <p:cNvPr id="7285" name="Rectangle 117"/>
            <p:cNvSpPr>
              <a:spLocks noChangeArrowheads="1"/>
            </p:cNvSpPr>
            <p:nvPr/>
          </p:nvSpPr>
          <p:spPr bwMode="auto">
            <a:xfrm>
              <a:off x="215" y="2791"/>
              <a:ext cx="67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Nonstranger </a:t>
              </a:r>
              <a:endParaRPr lang="en-US" sz="1200"/>
            </a:p>
          </p:txBody>
        </p:sp>
        <p:sp>
          <p:nvSpPr>
            <p:cNvPr id="7286" name="Rectangle 118"/>
            <p:cNvSpPr>
              <a:spLocks noChangeArrowheads="1"/>
            </p:cNvSpPr>
            <p:nvPr/>
          </p:nvSpPr>
          <p:spPr bwMode="auto">
            <a:xfrm>
              <a:off x="1215" y="2791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1,556,790 </a:t>
              </a:r>
              <a:endParaRPr lang="en-US" sz="1200"/>
            </a:p>
          </p:txBody>
        </p:sp>
        <p:sp>
          <p:nvSpPr>
            <p:cNvPr id="7287" name="Rectangle 119"/>
            <p:cNvSpPr>
              <a:spLocks noChangeArrowheads="1"/>
            </p:cNvSpPr>
            <p:nvPr/>
          </p:nvSpPr>
          <p:spPr bwMode="auto">
            <a:xfrm>
              <a:off x="1833" y="2791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70% </a:t>
              </a:r>
              <a:endParaRPr lang="en-US" sz="1200"/>
            </a:p>
          </p:txBody>
        </p:sp>
        <p:sp>
          <p:nvSpPr>
            <p:cNvPr id="7288" name="Rectangle 120"/>
            <p:cNvSpPr>
              <a:spLocks noChangeArrowheads="1"/>
            </p:cNvSpPr>
            <p:nvPr/>
          </p:nvSpPr>
          <p:spPr bwMode="auto">
            <a:xfrm>
              <a:off x="2102" y="2791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102,950 </a:t>
              </a:r>
              <a:endParaRPr lang="en-US" sz="1200"/>
            </a:p>
          </p:txBody>
        </p:sp>
        <p:sp>
          <p:nvSpPr>
            <p:cNvPr id="7289" name="Rectangle 121"/>
            <p:cNvSpPr>
              <a:spLocks noChangeArrowheads="1"/>
            </p:cNvSpPr>
            <p:nvPr/>
          </p:nvSpPr>
          <p:spPr bwMode="auto">
            <a:xfrm>
              <a:off x="2636" y="2791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63% </a:t>
              </a:r>
              <a:endParaRPr lang="en-US" sz="1200"/>
            </a:p>
          </p:txBody>
        </p:sp>
        <p:sp>
          <p:nvSpPr>
            <p:cNvPr id="7290" name="Rectangle 122"/>
            <p:cNvSpPr>
              <a:spLocks noChangeArrowheads="1"/>
            </p:cNvSpPr>
            <p:nvPr/>
          </p:nvSpPr>
          <p:spPr bwMode="auto">
            <a:xfrm>
              <a:off x="3007" y="2791"/>
              <a:ext cx="44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118,220 </a:t>
              </a:r>
              <a:endParaRPr lang="en-US" sz="1200"/>
            </a:p>
          </p:txBody>
        </p:sp>
        <p:sp>
          <p:nvSpPr>
            <p:cNvPr id="7291" name="Rectangle 123"/>
            <p:cNvSpPr>
              <a:spLocks noChangeArrowheads="1"/>
            </p:cNvSpPr>
            <p:nvPr/>
          </p:nvSpPr>
          <p:spPr bwMode="auto">
            <a:xfrm>
              <a:off x="3485" y="2791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53% </a:t>
              </a:r>
              <a:endParaRPr lang="en-US" sz="1200"/>
            </a:p>
          </p:txBody>
        </p:sp>
        <p:sp>
          <p:nvSpPr>
            <p:cNvPr id="7292" name="Rectangle 124"/>
            <p:cNvSpPr>
              <a:spLocks noChangeArrowheads="1"/>
            </p:cNvSpPr>
            <p:nvPr/>
          </p:nvSpPr>
          <p:spPr bwMode="auto">
            <a:xfrm>
              <a:off x="3901" y="2791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250,190 </a:t>
              </a:r>
              <a:endParaRPr lang="en-US" sz="1200"/>
            </a:p>
          </p:txBody>
        </p:sp>
        <p:sp>
          <p:nvSpPr>
            <p:cNvPr id="7293" name="Rectangle 125"/>
            <p:cNvSpPr>
              <a:spLocks noChangeArrowheads="1"/>
            </p:cNvSpPr>
            <p:nvPr/>
          </p:nvSpPr>
          <p:spPr bwMode="auto">
            <a:xfrm>
              <a:off x="4386" y="2791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69% </a:t>
              </a:r>
              <a:endParaRPr lang="en-US" sz="1200"/>
            </a:p>
          </p:txBody>
        </p:sp>
        <p:sp>
          <p:nvSpPr>
            <p:cNvPr id="7294" name="Rectangle 126"/>
            <p:cNvSpPr>
              <a:spLocks noChangeArrowheads="1"/>
            </p:cNvSpPr>
            <p:nvPr/>
          </p:nvSpPr>
          <p:spPr bwMode="auto">
            <a:xfrm>
              <a:off x="4738" y="2791"/>
              <a:ext cx="54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1,085,430 </a:t>
              </a:r>
              <a:endParaRPr lang="en-US" sz="1200"/>
            </a:p>
          </p:txBody>
        </p:sp>
        <p:sp>
          <p:nvSpPr>
            <p:cNvPr id="7295" name="Rectangle 127"/>
            <p:cNvSpPr>
              <a:spLocks noChangeArrowheads="1"/>
            </p:cNvSpPr>
            <p:nvPr/>
          </p:nvSpPr>
          <p:spPr bwMode="auto">
            <a:xfrm>
              <a:off x="5322" y="2791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73% </a:t>
              </a:r>
              <a:endParaRPr lang="en-US" sz="1200"/>
            </a:p>
          </p:txBody>
        </p:sp>
        <p:sp>
          <p:nvSpPr>
            <p:cNvPr id="7296" name="Rectangle 128"/>
            <p:cNvSpPr>
              <a:spLocks noChangeArrowheads="1"/>
            </p:cNvSpPr>
            <p:nvPr/>
          </p:nvSpPr>
          <p:spPr bwMode="auto">
            <a:xfrm>
              <a:off x="282" y="2920"/>
              <a:ext cx="89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Intimate partner* </a:t>
              </a:r>
              <a:endParaRPr lang="en-US" sz="1200"/>
            </a:p>
          </p:txBody>
        </p:sp>
        <p:sp>
          <p:nvSpPr>
            <p:cNvPr id="7297" name="Rectangle 129"/>
            <p:cNvSpPr>
              <a:spLocks noChangeArrowheads="1"/>
            </p:cNvSpPr>
            <p:nvPr/>
          </p:nvSpPr>
          <p:spPr bwMode="auto">
            <a:xfrm>
              <a:off x="1296" y="2920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504,980 </a:t>
              </a:r>
              <a:endParaRPr lang="en-US" sz="1200"/>
            </a:p>
          </p:txBody>
        </p:sp>
        <p:sp>
          <p:nvSpPr>
            <p:cNvPr id="7298" name="Rectangle 130"/>
            <p:cNvSpPr>
              <a:spLocks noChangeArrowheads="1"/>
            </p:cNvSpPr>
            <p:nvPr/>
          </p:nvSpPr>
          <p:spPr bwMode="auto">
            <a:xfrm>
              <a:off x="1872" y="2920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23 </a:t>
              </a:r>
              <a:endParaRPr lang="en-US" sz="1200"/>
            </a:p>
          </p:txBody>
        </p:sp>
        <p:sp>
          <p:nvSpPr>
            <p:cNvPr id="7299" name="Rectangle 131"/>
            <p:cNvSpPr>
              <a:spLocks noChangeArrowheads="1"/>
            </p:cNvSpPr>
            <p:nvPr/>
          </p:nvSpPr>
          <p:spPr bwMode="auto">
            <a:xfrm>
              <a:off x="2155" y="292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29,060 </a:t>
              </a:r>
              <a:endParaRPr lang="en-US" sz="1200"/>
            </a:p>
          </p:txBody>
        </p:sp>
        <p:sp>
          <p:nvSpPr>
            <p:cNvPr id="7300" name="Rectangle 132"/>
            <p:cNvSpPr>
              <a:spLocks noChangeArrowheads="1"/>
            </p:cNvSpPr>
            <p:nvPr/>
          </p:nvSpPr>
          <p:spPr bwMode="auto">
            <a:xfrm>
              <a:off x="2668" y="2920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18 </a:t>
              </a:r>
              <a:endParaRPr lang="en-US" sz="1200"/>
            </a:p>
          </p:txBody>
        </p:sp>
        <p:sp>
          <p:nvSpPr>
            <p:cNvPr id="7301" name="Rectangle 133"/>
            <p:cNvSpPr>
              <a:spLocks noChangeArrowheads="1"/>
            </p:cNvSpPr>
            <p:nvPr/>
          </p:nvSpPr>
          <p:spPr bwMode="auto">
            <a:xfrm>
              <a:off x="3056" y="292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34,830 </a:t>
              </a:r>
              <a:endParaRPr lang="en-US" sz="1200"/>
            </a:p>
          </p:txBody>
        </p:sp>
        <p:sp>
          <p:nvSpPr>
            <p:cNvPr id="7302" name="Rectangle 134"/>
            <p:cNvSpPr>
              <a:spLocks noChangeArrowheads="1"/>
            </p:cNvSpPr>
            <p:nvPr/>
          </p:nvSpPr>
          <p:spPr bwMode="auto">
            <a:xfrm>
              <a:off x="3497" y="2920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16 </a:t>
              </a:r>
              <a:endParaRPr lang="en-US" sz="1200"/>
            </a:p>
          </p:txBody>
        </p:sp>
        <p:sp>
          <p:nvSpPr>
            <p:cNvPr id="7303" name="Rectangle 135"/>
            <p:cNvSpPr>
              <a:spLocks noChangeArrowheads="1"/>
            </p:cNvSpPr>
            <p:nvPr/>
          </p:nvSpPr>
          <p:spPr bwMode="auto">
            <a:xfrm>
              <a:off x="3954" y="292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61,170 </a:t>
              </a:r>
              <a:endParaRPr lang="en-US" sz="1200"/>
            </a:p>
          </p:txBody>
        </p:sp>
        <p:sp>
          <p:nvSpPr>
            <p:cNvPr id="7304" name="Rectangle 136"/>
            <p:cNvSpPr>
              <a:spLocks noChangeArrowheads="1"/>
            </p:cNvSpPr>
            <p:nvPr/>
          </p:nvSpPr>
          <p:spPr bwMode="auto">
            <a:xfrm>
              <a:off x="4427" y="2920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17 </a:t>
              </a:r>
              <a:endParaRPr lang="en-US" sz="1200"/>
            </a:p>
          </p:txBody>
        </p:sp>
        <p:sp>
          <p:nvSpPr>
            <p:cNvPr id="7305" name="Rectangle 137"/>
            <p:cNvSpPr>
              <a:spLocks noChangeArrowheads="1"/>
            </p:cNvSpPr>
            <p:nvPr/>
          </p:nvSpPr>
          <p:spPr bwMode="auto">
            <a:xfrm>
              <a:off x="4819" y="2920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379,920 </a:t>
              </a:r>
              <a:endParaRPr lang="en-US" sz="1200"/>
            </a:p>
          </p:txBody>
        </p:sp>
        <p:sp>
          <p:nvSpPr>
            <p:cNvPr id="7306" name="Rectangle 138"/>
            <p:cNvSpPr>
              <a:spLocks noChangeArrowheads="1"/>
            </p:cNvSpPr>
            <p:nvPr/>
          </p:nvSpPr>
          <p:spPr bwMode="auto">
            <a:xfrm>
              <a:off x="5334" y="2920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26 </a:t>
              </a:r>
              <a:endParaRPr lang="en-US" sz="1200"/>
            </a:p>
          </p:txBody>
        </p:sp>
        <p:sp>
          <p:nvSpPr>
            <p:cNvPr id="7307" name="Rectangle 139"/>
            <p:cNvSpPr>
              <a:spLocks noChangeArrowheads="1"/>
            </p:cNvSpPr>
            <p:nvPr/>
          </p:nvSpPr>
          <p:spPr bwMode="auto">
            <a:xfrm>
              <a:off x="300" y="3029"/>
              <a:ext cx="73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Other relative </a:t>
              </a:r>
              <a:endParaRPr lang="en-US" sz="1200"/>
            </a:p>
          </p:txBody>
        </p:sp>
        <p:sp>
          <p:nvSpPr>
            <p:cNvPr id="7308" name="Rectangle 140"/>
            <p:cNvSpPr>
              <a:spLocks noChangeArrowheads="1"/>
            </p:cNvSpPr>
            <p:nvPr/>
          </p:nvSpPr>
          <p:spPr bwMode="auto">
            <a:xfrm>
              <a:off x="1296" y="3029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196,070 </a:t>
              </a:r>
              <a:endParaRPr lang="en-US" sz="1200"/>
            </a:p>
          </p:txBody>
        </p:sp>
        <p:sp>
          <p:nvSpPr>
            <p:cNvPr id="7309" name="Rectangle 141"/>
            <p:cNvSpPr>
              <a:spLocks noChangeArrowheads="1"/>
            </p:cNvSpPr>
            <p:nvPr/>
          </p:nvSpPr>
          <p:spPr bwMode="auto">
            <a:xfrm>
              <a:off x="1925" y="3029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9 </a:t>
              </a:r>
              <a:endParaRPr lang="en-US" sz="1200"/>
            </a:p>
          </p:txBody>
        </p:sp>
        <p:sp>
          <p:nvSpPr>
            <p:cNvPr id="7310" name="Rectangle 142"/>
            <p:cNvSpPr>
              <a:spLocks noChangeArrowheads="1"/>
            </p:cNvSpPr>
            <p:nvPr/>
          </p:nvSpPr>
          <p:spPr bwMode="auto">
            <a:xfrm>
              <a:off x="2208" y="3029"/>
              <a:ext cx="3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5,220 </a:t>
              </a:r>
              <a:endParaRPr lang="en-US" sz="1200"/>
            </a:p>
          </p:txBody>
        </p:sp>
        <p:sp>
          <p:nvSpPr>
            <p:cNvPr id="7311" name="Rectangle 143"/>
            <p:cNvSpPr>
              <a:spLocks noChangeArrowheads="1"/>
            </p:cNvSpPr>
            <p:nvPr/>
          </p:nvSpPr>
          <p:spPr bwMode="auto">
            <a:xfrm>
              <a:off x="2756" y="3029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3' </a:t>
              </a:r>
              <a:endParaRPr lang="en-US" sz="1200"/>
            </a:p>
          </p:txBody>
        </p:sp>
        <p:sp>
          <p:nvSpPr>
            <p:cNvPr id="7312" name="Rectangle 144"/>
            <p:cNvSpPr>
              <a:spLocks noChangeArrowheads="1"/>
            </p:cNvSpPr>
            <p:nvPr/>
          </p:nvSpPr>
          <p:spPr bwMode="auto">
            <a:xfrm>
              <a:off x="3056" y="3029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33,210 </a:t>
              </a:r>
              <a:endParaRPr lang="en-US" sz="1200"/>
            </a:p>
          </p:txBody>
        </p:sp>
        <p:sp>
          <p:nvSpPr>
            <p:cNvPr id="7313" name="Rectangle 145"/>
            <p:cNvSpPr>
              <a:spLocks noChangeArrowheads="1"/>
            </p:cNvSpPr>
            <p:nvPr/>
          </p:nvSpPr>
          <p:spPr bwMode="auto">
            <a:xfrm>
              <a:off x="3494" y="3029"/>
              <a:ext cx="18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15' </a:t>
              </a:r>
              <a:endParaRPr lang="en-US" sz="1200"/>
            </a:p>
          </p:txBody>
        </p:sp>
        <p:sp>
          <p:nvSpPr>
            <p:cNvPr id="7314" name="Rectangle 146"/>
            <p:cNvSpPr>
              <a:spLocks noChangeArrowheads="1"/>
            </p:cNvSpPr>
            <p:nvPr/>
          </p:nvSpPr>
          <p:spPr bwMode="auto">
            <a:xfrm>
              <a:off x="3954" y="3029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28,150 </a:t>
              </a:r>
              <a:endParaRPr lang="en-US" sz="1200"/>
            </a:p>
          </p:txBody>
        </p:sp>
        <p:sp>
          <p:nvSpPr>
            <p:cNvPr id="7315" name="Rectangle 147"/>
            <p:cNvSpPr>
              <a:spLocks noChangeArrowheads="1"/>
            </p:cNvSpPr>
            <p:nvPr/>
          </p:nvSpPr>
          <p:spPr bwMode="auto">
            <a:xfrm>
              <a:off x="4506" y="3029"/>
              <a:ext cx="11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8' </a:t>
              </a:r>
              <a:endParaRPr lang="en-US" sz="1200"/>
            </a:p>
          </p:txBody>
        </p:sp>
        <p:sp>
          <p:nvSpPr>
            <p:cNvPr id="7316" name="Rectangle 148"/>
            <p:cNvSpPr>
              <a:spLocks noChangeArrowheads="1"/>
            </p:cNvSpPr>
            <p:nvPr/>
          </p:nvSpPr>
          <p:spPr bwMode="auto">
            <a:xfrm>
              <a:off x="4819" y="3029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129,490 </a:t>
              </a:r>
              <a:endParaRPr lang="en-US" sz="1200"/>
            </a:p>
          </p:txBody>
        </p:sp>
        <p:sp>
          <p:nvSpPr>
            <p:cNvPr id="7317" name="Rectangle 149"/>
            <p:cNvSpPr>
              <a:spLocks noChangeArrowheads="1"/>
            </p:cNvSpPr>
            <p:nvPr/>
          </p:nvSpPr>
          <p:spPr bwMode="auto">
            <a:xfrm>
              <a:off x="5341" y="3029"/>
              <a:ext cx="9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9 </a:t>
              </a:r>
              <a:endParaRPr lang="en-US" sz="1200"/>
            </a:p>
          </p:txBody>
        </p:sp>
        <p:sp>
          <p:nvSpPr>
            <p:cNvPr id="7318" name="Rectangle 150"/>
            <p:cNvSpPr>
              <a:spLocks noChangeArrowheads="1"/>
            </p:cNvSpPr>
            <p:nvPr/>
          </p:nvSpPr>
          <p:spPr bwMode="auto">
            <a:xfrm>
              <a:off x="262" y="3141"/>
              <a:ext cx="108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Friend/acquaintance </a:t>
              </a:r>
              <a:endParaRPr lang="en-US" sz="1200"/>
            </a:p>
          </p:txBody>
        </p:sp>
        <p:sp>
          <p:nvSpPr>
            <p:cNvPr id="7319" name="Rectangle 151"/>
            <p:cNvSpPr>
              <a:spLocks noChangeArrowheads="1"/>
            </p:cNvSpPr>
            <p:nvPr/>
          </p:nvSpPr>
          <p:spPr bwMode="auto">
            <a:xfrm>
              <a:off x="1296" y="3141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855,740 </a:t>
              </a:r>
              <a:endParaRPr lang="en-US" sz="1200"/>
            </a:p>
          </p:txBody>
        </p:sp>
        <p:sp>
          <p:nvSpPr>
            <p:cNvPr id="7320" name="Rectangle 152"/>
            <p:cNvSpPr>
              <a:spLocks noChangeArrowheads="1"/>
            </p:cNvSpPr>
            <p:nvPr/>
          </p:nvSpPr>
          <p:spPr bwMode="auto">
            <a:xfrm>
              <a:off x="1872" y="3141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38 </a:t>
              </a:r>
              <a:endParaRPr lang="en-US" sz="1200"/>
            </a:p>
          </p:txBody>
        </p:sp>
        <p:sp>
          <p:nvSpPr>
            <p:cNvPr id="7321" name="Rectangle 153"/>
            <p:cNvSpPr>
              <a:spLocks noChangeArrowheads="1"/>
            </p:cNvSpPr>
            <p:nvPr/>
          </p:nvSpPr>
          <p:spPr bwMode="auto">
            <a:xfrm>
              <a:off x="2155" y="3141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68,680 </a:t>
              </a:r>
              <a:endParaRPr lang="en-US" sz="1200"/>
            </a:p>
          </p:txBody>
        </p:sp>
        <p:sp>
          <p:nvSpPr>
            <p:cNvPr id="7322" name="Rectangle 154"/>
            <p:cNvSpPr>
              <a:spLocks noChangeArrowheads="1"/>
            </p:cNvSpPr>
            <p:nvPr/>
          </p:nvSpPr>
          <p:spPr bwMode="auto">
            <a:xfrm>
              <a:off x="2622" y="3141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42 </a:t>
              </a:r>
              <a:endParaRPr lang="en-US" sz="1200"/>
            </a:p>
          </p:txBody>
        </p:sp>
        <p:sp>
          <p:nvSpPr>
            <p:cNvPr id="7323" name="Rectangle 155"/>
            <p:cNvSpPr>
              <a:spLocks noChangeArrowheads="1"/>
            </p:cNvSpPr>
            <p:nvPr/>
          </p:nvSpPr>
          <p:spPr bwMode="auto">
            <a:xfrm>
              <a:off x="3056" y="3141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50,180 </a:t>
              </a:r>
              <a:endParaRPr lang="en-US" sz="1200"/>
            </a:p>
          </p:txBody>
        </p:sp>
        <p:sp>
          <p:nvSpPr>
            <p:cNvPr id="7324" name="Rectangle 156"/>
            <p:cNvSpPr>
              <a:spLocks noChangeArrowheads="1"/>
            </p:cNvSpPr>
            <p:nvPr/>
          </p:nvSpPr>
          <p:spPr bwMode="auto">
            <a:xfrm>
              <a:off x="3497" y="3141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22 </a:t>
              </a:r>
              <a:endParaRPr lang="en-US" sz="1200"/>
            </a:p>
          </p:txBody>
        </p:sp>
        <p:sp>
          <p:nvSpPr>
            <p:cNvPr id="7325" name="Rectangle 157"/>
            <p:cNvSpPr>
              <a:spLocks noChangeArrowheads="1"/>
            </p:cNvSpPr>
            <p:nvPr/>
          </p:nvSpPr>
          <p:spPr bwMode="auto">
            <a:xfrm>
              <a:off x="3901" y="3141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160,860 </a:t>
              </a:r>
              <a:endParaRPr lang="en-US" sz="1200"/>
            </a:p>
          </p:txBody>
        </p:sp>
        <p:sp>
          <p:nvSpPr>
            <p:cNvPr id="7326" name="Rectangle 158"/>
            <p:cNvSpPr>
              <a:spLocks noChangeArrowheads="1"/>
            </p:cNvSpPr>
            <p:nvPr/>
          </p:nvSpPr>
          <p:spPr bwMode="auto">
            <a:xfrm>
              <a:off x="4427" y="3141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44 </a:t>
              </a:r>
              <a:endParaRPr lang="en-US" sz="1200"/>
            </a:p>
          </p:txBody>
        </p:sp>
        <p:sp>
          <p:nvSpPr>
            <p:cNvPr id="7327" name="Rectangle 159"/>
            <p:cNvSpPr>
              <a:spLocks noChangeArrowheads="1"/>
            </p:cNvSpPr>
            <p:nvPr/>
          </p:nvSpPr>
          <p:spPr bwMode="auto">
            <a:xfrm>
              <a:off x="4819" y="3141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576,010 </a:t>
              </a:r>
              <a:endParaRPr lang="en-US" sz="1200"/>
            </a:p>
          </p:txBody>
        </p:sp>
        <p:sp>
          <p:nvSpPr>
            <p:cNvPr id="7328" name="Rectangle 160"/>
            <p:cNvSpPr>
              <a:spLocks noChangeArrowheads="1"/>
            </p:cNvSpPr>
            <p:nvPr/>
          </p:nvSpPr>
          <p:spPr bwMode="auto">
            <a:xfrm>
              <a:off x="5334" y="3141"/>
              <a:ext cx="16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39 </a:t>
              </a:r>
              <a:endParaRPr lang="en-US" sz="1200"/>
            </a:p>
          </p:txBody>
        </p:sp>
        <p:sp>
          <p:nvSpPr>
            <p:cNvPr id="7329" name="Rectangle 161"/>
            <p:cNvSpPr>
              <a:spLocks noChangeArrowheads="1"/>
            </p:cNvSpPr>
            <p:nvPr/>
          </p:nvSpPr>
          <p:spPr bwMode="auto">
            <a:xfrm>
              <a:off x="237" y="3250"/>
              <a:ext cx="479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Stranger </a:t>
              </a:r>
              <a:endParaRPr lang="en-US" sz="1200"/>
            </a:p>
          </p:txBody>
        </p:sp>
        <p:sp>
          <p:nvSpPr>
            <p:cNvPr id="7330" name="Rectangle 162"/>
            <p:cNvSpPr>
              <a:spLocks noChangeArrowheads="1"/>
            </p:cNvSpPr>
            <p:nvPr/>
          </p:nvSpPr>
          <p:spPr bwMode="auto">
            <a:xfrm>
              <a:off x="1296" y="3250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592,570 </a:t>
              </a:r>
              <a:endParaRPr lang="en-US" sz="1200"/>
            </a:p>
          </p:txBody>
        </p:sp>
        <p:sp>
          <p:nvSpPr>
            <p:cNvPr id="7331" name="Rectangle 163"/>
            <p:cNvSpPr>
              <a:spLocks noChangeArrowheads="1"/>
            </p:cNvSpPr>
            <p:nvPr/>
          </p:nvSpPr>
          <p:spPr bwMode="auto">
            <a:xfrm>
              <a:off x="1833" y="3250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27% </a:t>
              </a:r>
              <a:endParaRPr lang="en-US" sz="1200"/>
            </a:p>
          </p:txBody>
        </p:sp>
        <p:sp>
          <p:nvSpPr>
            <p:cNvPr id="7332" name="Rectangle 164"/>
            <p:cNvSpPr>
              <a:spLocks noChangeArrowheads="1"/>
            </p:cNvSpPr>
            <p:nvPr/>
          </p:nvSpPr>
          <p:spPr bwMode="auto">
            <a:xfrm>
              <a:off x="2155" y="325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52,890 </a:t>
              </a:r>
              <a:endParaRPr lang="en-US" sz="1200"/>
            </a:p>
          </p:txBody>
        </p:sp>
        <p:sp>
          <p:nvSpPr>
            <p:cNvPr id="7333" name="Rectangle 165"/>
            <p:cNvSpPr>
              <a:spLocks noChangeArrowheads="1"/>
            </p:cNvSpPr>
            <p:nvPr/>
          </p:nvSpPr>
          <p:spPr bwMode="auto">
            <a:xfrm>
              <a:off x="2636" y="3250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32% </a:t>
              </a:r>
              <a:endParaRPr lang="en-US" sz="1200"/>
            </a:p>
          </p:txBody>
        </p:sp>
        <p:sp>
          <p:nvSpPr>
            <p:cNvPr id="7334" name="Rectangle 166"/>
            <p:cNvSpPr>
              <a:spLocks noChangeArrowheads="1"/>
            </p:cNvSpPr>
            <p:nvPr/>
          </p:nvSpPr>
          <p:spPr bwMode="auto">
            <a:xfrm>
              <a:off x="3056" y="325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99,450 </a:t>
              </a:r>
              <a:endParaRPr lang="en-US" sz="1200"/>
            </a:p>
          </p:txBody>
        </p:sp>
        <p:sp>
          <p:nvSpPr>
            <p:cNvPr id="7335" name="Rectangle 167"/>
            <p:cNvSpPr>
              <a:spLocks noChangeArrowheads="1"/>
            </p:cNvSpPr>
            <p:nvPr/>
          </p:nvSpPr>
          <p:spPr bwMode="auto">
            <a:xfrm>
              <a:off x="3485" y="3250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45% </a:t>
              </a:r>
              <a:endParaRPr lang="en-US" sz="1200"/>
            </a:p>
          </p:txBody>
        </p:sp>
        <p:sp>
          <p:nvSpPr>
            <p:cNvPr id="7336" name="Rectangle 168"/>
            <p:cNvSpPr>
              <a:spLocks noChangeArrowheads="1"/>
            </p:cNvSpPr>
            <p:nvPr/>
          </p:nvSpPr>
          <p:spPr bwMode="auto">
            <a:xfrm>
              <a:off x="3901" y="3250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104,410 </a:t>
              </a:r>
              <a:endParaRPr lang="en-US" sz="1200"/>
            </a:p>
          </p:txBody>
        </p:sp>
        <p:sp>
          <p:nvSpPr>
            <p:cNvPr id="7337" name="Rectangle 169"/>
            <p:cNvSpPr>
              <a:spLocks noChangeArrowheads="1"/>
            </p:cNvSpPr>
            <p:nvPr/>
          </p:nvSpPr>
          <p:spPr bwMode="auto">
            <a:xfrm>
              <a:off x="4386" y="3250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29% </a:t>
              </a:r>
              <a:endParaRPr lang="en-US" sz="1200"/>
            </a:p>
          </p:txBody>
        </p:sp>
        <p:sp>
          <p:nvSpPr>
            <p:cNvPr id="7338" name="Rectangle 170"/>
            <p:cNvSpPr>
              <a:spLocks noChangeArrowheads="1"/>
            </p:cNvSpPr>
            <p:nvPr/>
          </p:nvSpPr>
          <p:spPr bwMode="auto">
            <a:xfrm>
              <a:off x="4819" y="3250"/>
              <a:ext cx="45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335,810 </a:t>
              </a:r>
              <a:endParaRPr lang="en-US" sz="1200"/>
            </a:p>
          </p:txBody>
        </p:sp>
        <p:sp>
          <p:nvSpPr>
            <p:cNvPr id="7339" name="Rectangle 171"/>
            <p:cNvSpPr>
              <a:spLocks noChangeArrowheads="1"/>
            </p:cNvSpPr>
            <p:nvPr/>
          </p:nvSpPr>
          <p:spPr bwMode="auto">
            <a:xfrm>
              <a:off x="5322" y="3250"/>
              <a:ext cx="265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23% </a:t>
              </a:r>
              <a:endParaRPr lang="en-US" sz="1200"/>
            </a:p>
          </p:txBody>
        </p:sp>
        <p:sp>
          <p:nvSpPr>
            <p:cNvPr id="7340" name="Rectangle 172"/>
            <p:cNvSpPr>
              <a:spLocks noChangeArrowheads="1"/>
            </p:cNvSpPr>
            <p:nvPr/>
          </p:nvSpPr>
          <p:spPr bwMode="auto">
            <a:xfrm>
              <a:off x="160" y="3370"/>
              <a:ext cx="116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Relationship unknown </a:t>
              </a:r>
              <a:endParaRPr lang="en-US" sz="1200"/>
            </a:p>
          </p:txBody>
        </p:sp>
        <p:sp>
          <p:nvSpPr>
            <p:cNvPr id="7341" name="Rectangle 173"/>
            <p:cNvSpPr>
              <a:spLocks noChangeArrowheads="1"/>
            </p:cNvSpPr>
            <p:nvPr/>
          </p:nvSpPr>
          <p:spPr bwMode="auto">
            <a:xfrm>
              <a:off x="1349" y="337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81,150 </a:t>
              </a:r>
              <a:endParaRPr lang="en-US" sz="1200"/>
            </a:p>
          </p:txBody>
        </p:sp>
        <p:sp>
          <p:nvSpPr>
            <p:cNvPr id="7342" name="Rectangle 174"/>
            <p:cNvSpPr>
              <a:spLocks noChangeArrowheads="1"/>
            </p:cNvSpPr>
            <p:nvPr/>
          </p:nvSpPr>
          <p:spPr bwMode="auto">
            <a:xfrm>
              <a:off x="1885" y="3370"/>
              <a:ext cx="20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4% </a:t>
              </a:r>
              <a:endParaRPr lang="en-US" sz="1200"/>
            </a:p>
          </p:txBody>
        </p:sp>
        <p:sp>
          <p:nvSpPr>
            <p:cNvPr id="7343" name="Rectangle 175"/>
            <p:cNvSpPr>
              <a:spLocks noChangeArrowheads="1"/>
            </p:cNvSpPr>
            <p:nvPr/>
          </p:nvSpPr>
          <p:spPr bwMode="auto">
            <a:xfrm>
              <a:off x="2208" y="3370"/>
              <a:ext cx="3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8,390 </a:t>
              </a:r>
              <a:endParaRPr lang="en-US" sz="1200"/>
            </a:p>
          </p:txBody>
        </p:sp>
        <p:sp>
          <p:nvSpPr>
            <p:cNvPr id="7344" name="Rectangle 176"/>
            <p:cNvSpPr>
              <a:spLocks noChangeArrowheads="1"/>
            </p:cNvSpPr>
            <p:nvPr/>
          </p:nvSpPr>
          <p:spPr bwMode="auto">
            <a:xfrm>
              <a:off x="2661" y="3370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5%' </a:t>
              </a:r>
              <a:endParaRPr lang="en-US" sz="1200"/>
            </a:p>
          </p:txBody>
        </p:sp>
        <p:sp>
          <p:nvSpPr>
            <p:cNvPr id="7345" name="Rectangle 177"/>
            <p:cNvSpPr>
              <a:spLocks noChangeArrowheads="1"/>
            </p:cNvSpPr>
            <p:nvPr/>
          </p:nvSpPr>
          <p:spPr bwMode="auto">
            <a:xfrm>
              <a:off x="3109" y="3370"/>
              <a:ext cx="3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5,470 </a:t>
              </a:r>
              <a:endParaRPr lang="en-US" sz="1200"/>
            </a:p>
          </p:txBody>
        </p:sp>
        <p:sp>
          <p:nvSpPr>
            <p:cNvPr id="7346" name="Rectangle 178"/>
            <p:cNvSpPr>
              <a:spLocks noChangeArrowheads="1"/>
            </p:cNvSpPr>
            <p:nvPr/>
          </p:nvSpPr>
          <p:spPr bwMode="auto">
            <a:xfrm>
              <a:off x="3489" y="3370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2%' </a:t>
              </a:r>
              <a:endParaRPr lang="en-US" sz="1200"/>
            </a:p>
          </p:txBody>
        </p:sp>
        <p:sp>
          <p:nvSpPr>
            <p:cNvPr id="7347" name="Rectangle 179"/>
            <p:cNvSpPr>
              <a:spLocks noChangeArrowheads="1"/>
            </p:cNvSpPr>
            <p:nvPr/>
          </p:nvSpPr>
          <p:spPr bwMode="auto">
            <a:xfrm>
              <a:off x="4007" y="3370"/>
              <a:ext cx="32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8,950 </a:t>
              </a:r>
              <a:endParaRPr lang="en-US" sz="1200"/>
            </a:p>
          </p:txBody>
        </p:sp>
        <p:sp>
          <p:nvSpPr>
            <p:cNvPr id="7348" name="Rectangle 180"/>
            <p:cNvSpPr>
              <a:spLocks noChangeArrowheads="1"/>
            </p:cNvSpPr>
            <p:nvPr/>
          </p:nvSpPr>
          <p:spPr bwMode="auto">
            <a:xfrm>
              <a:off x="4467" y="3370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2%' </a:t>
              </a:r>
              <a:endParaRPr lang="en-US" sz="1200"/>
            </a:p>
          </p:txBody>
        </p:sp>
        <p:sp>
          <p:nvSpPr>
            <p:cNvPr id="7349" name="Rectangle 181"/>
            <p:cNvSpPr>
              <a:spLocks noChangeArrowheads="1"/>
            </p:cNvSpPr>
            <p:nvPr/>
          </p:nvSpPr>
          <p:spPr bwMode="auto">
            <a:xfrm>
              <a:off x="4872" y="3370"/>
              <a:ext cx="38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58,340 </a:t>
              </a:r>
              <a:endParaRPr lang="en-US" sz="1200"/>
            </a:p>
          </p:txBody>
        </p:sp>
        <p:sp>
          <p:nvSpPr>
            <p:cNvPr id="7350" name="Rectangle 182"/>
            <p:cNvSpPr>
              <a:spLocks noChangeArrowheads="1"/>
            </p:cNvSpPr>
            <p:nvPr/>
          </p:nvSpPr>
          <p:spPr bwMode="auto">
            <a:xfrm>
              <a:off x="5326" y="3370"/>
              <a:ext cx="2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4%' </a:t>
              </a:r>
              <a:endParaRPr lang="en-US" sz="1200"/>
            </a:p>
          </p:txBody>
        </p:sp>
        <p:sp>
          <p:nvSpPr>
            <p:cNvPr id="7351" name="Rectangle 183"/>
            <p:cNvSpPr>
              <a:spLocks noChangeArrowheads="1"/>
            </p:cNvSpPr>
            <p:nvPr/>
          </p:nvSpPr>
          <p:spPr bwMode="auto">
            <a:xfrm>
              <a:off x="-195" y="3534"/>
              <a:ext cx="32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Note: Percentages may not total to 100% because of rounding. </a:t>
              </a:r>
              <a:endParaRPr lang="en-US" sz="1200"/>
            </a:p>
          </p:txBody>
        </p:sp>
        <p:sp>
          <p:nvSpPr>
            <p:cNvPr id="7352" name="Rectangle 184"/>
            <p:cNvSpPr>
              <a:spLocks noChangeArrowheads="1"/>
            </p:cNvSpPr>
            <p:nvPr/>
          </p:nvSpPr>
          <p:spPr bwMode="auto">
            <a:xfrm>
              <a:off x="-44" y="3635"/>
              <a:ext cx="1936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'Based on 10 or fewer sample cases. </a:t>
              </a:r>
              <a:endParaRPr lang="en-US" sz="1200"/>
            </a:p>
          </p:txBody>
        </p:sp>
        <p:sp>
          <p:nvSpPr>
            <p:cNvPr id="7353" name="Rectangle 185"/>
            <p:cNvSpPr>
              <a:spLocks noChangeArrowheads="1"/>
            </p:cNvSpPr>
            <p:nvPr/>
          </p:nvSpPr>
          <p:spPr bwMode="auto">
            <a:xfrm>
              <a:off x="-202" y="3743"/>
              <a:ext cx="333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*Defined as current or former spouses, boyfriends, or girlfriends. </a:t>
              </a:r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Intimate Violence in Other Countries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rgbClr val="FFFF00"/>
                </a:solidFill>
              </a:rPr>
              <a:t>World Health Organization </a:t>
            </a:r>
            <a:r>
              <a:rPr lang="en-US" sz="2800" smtClean="0"/>
              <a:t>completed a survey of 10 counties and asked 24,000 women about physical and sexual violence victimization.</a:t>
            </a:r>
          </a:p>
          <a:p>
            <a:pPr>
              <a:defRPr/>
            </a:pPr>
            <a:r>
              <a:rPr lang="en-US" sz="2800" smtClean="0"/>
              <a:t>Most frequent form of intimate partner violence was slapping, ranging from 9% in Japan to 52% in Peru.</a:t>
            </a:r>
          </a:p>
          <a:p>
            <a:pPr>
              <a:defRPr/>
            </a:pPr>
            <a:r>
              <a:rPr lang="en-US" sz="2800" smtClean="0"/>
              <a:t>Being hit, dragged, threatened with a weapon, or having weapons used against her was most severe form of violence.</a:t>
            </a:r>
          </a:p>
          <a:p>
            <a:pPr lvl="1">
              <a:defRPr/>
            </a:pPr>
            <a:r>
              <a:rPr lang="en-US" sz="2400" smtClean="0"/>
              <a:t>Rate of severe physical violence ranged from 4% in Japan to 49% in Peru.</a:t>
            </a:r>
          </a:p>
          <a:p>
            <a:pPr>
              <a:defRPr/>
            </a:pPr>
            <a:endParaRPr lang="en-US" sz="2800" smtClean="0"/>
          </a:p>
          <a:p>
            <a:pPr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Intimate Violence in Other Countries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/>
              <a:t>Percent of intimate partners forced to have sex ranged from 4% in Serbia and Montenegro to 46% in Bangladesh and Ethiopia.</a:t>
            </a:r>
          </a:p>
          <a:p>
            <a:pPr marL="742950" lvl="2" indent="-342900">
              <a:buClr>
                <a:schemeClr val="hlink"/>
              </a:buClr>
              <a:defRPr/>
            </a:pPr>
            <a:r>
              <a:rPr lang="en-US" smtClean="0"/>
              <a:t>Forced sex is problematic in light of the AIDS epidemic and difficulty women have protecting themselves against HIV virus.</a:t>
            </a:r>
          </a:p>
          <a:p>
            <a:pPr>
              <a:defRPr/>
            </a:pPr>
            <a:r>
              <a:rPr lang="en-US" sz="2800" smtClean="0"/>
              <a:t>In all settings, some women reported being forced into sexual behavior they found degrading or humiliating.</a:t>
            </a:r>
          </a:p>
          <a:p>
            <a:pPr lvl="1"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 sz="2800" b="1" u="sng" dirty="0" smtClean="0"/>
              <a:t>Sex Ratios of Killing</a:t>
            </a:r>
            <a:r>
              <a:rPr lang="en-US" sz="2800" b="1" dirty="0" smtClean="0"/>
              <a:t> (SROK)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>
                <a:solidFill>
                  <a:srgbClr val="FFFF00"/>
                </a:solidFill>
              </a:rPr>
              <a:t>SROK = # of homicides committed by women per 100 homicides committed by men</a:t>
            </a:r>
            <a:r>
              <a:rPr lang="en-US" sz="2000" b="1" dirty="0" smtClean="0"/>
              <a:t>. </a:t>
            </a:r>
            <a:br>
              <a:rPr lang="en-US" sz="2000" b="1" dirty="0" smtClean="0"/>
            </a:br>
            <a:r>
              <a:rPr lang="en-US" sz="2000" b="1" u="sng" dirty="0" smtClean="0">
                <a:solidFill>
                  <a:srgbClr val="00CCFF"/>
                </a:solidFill>
              </a:rPr>
              <a:t>Shows gender and cultural differences for intimate homicides   Table should be 8.1, not 9.1 Also Table 8.2 next</a:t>
            </a:r>
            <a:endParaRPr lang="en-US" sz="2000" b="1" dirty="0" smtClean="0">
              <a:solidFill>
                <a:srgbClr val="00CCFF"/>
              </a:solidFill>
            </a:endParaRPr>
          </a:p>
        </p:txBody>
      </p:sp>
      <p:pic>
        <p:nvPicPr>
          <p:cNvPr id="1035" name="Picture 11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362200"/>
            <a:ext cx="82296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Violence Toward Other Family Members</a:t>
            </a:r>
            <a:endParaRPr lang="en-US" sz="3200" dirty="0"/>
          </a:p>
        </p:txBody>
      </p:sp>
      <p:pic>
        <p:nvPicPr>
          <p:cNvPr id="10245" name="Picture 5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600"/>
            <a:ext cx="6934200" cy="511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Violence Toward Other Family Members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/>
              <a:t>Table 8.2 shows no frequencies for intimate partners or parents in violence toward infants</a:t>
            </a:r>
          </a:p>
          <a:p>
            <a:pPr lvl="1">
              <a:defRPr/>
            </a:pPr>
            <a:r>
              <a:rPr lang="en-US" sz="2400" smtClean="0"/>
              <a:t>Should be viewed with caution as violence toward infants other than accidental is seriously underreported.</a:t>
            </a:r>
          </a:p>
          <a:p>
            <a:pPr lvl="2">
              <a:defRPr/>
            </a:pPr>
            <a:r>
              <a:rPr lang="en-US" sz="2000" smtClean="0"/>
              <a:t>Conditions like Shaken Baby Syndrome difficult to diagnose</a:t>
            </a:r>
            <a:endParaRPr lang="en-US" sz="2800" smtClean="0"/>
          </a:p>
          <a:p>
            <a:pPr>
              <a:defRPr/>
            </a:pPr>
            <a:r>
              <a:rPr lang="en-US" sz="2800" smtClean="0"/>
              <a:t>In general, the older the child, the more socially distant the relationship between victim and offender.</a:t>
            </a:r>
            <a:endParaRPr lang="en-US" sz="2400" smtClean="0"/>
          </a:p>
          <a:p>
            <a:pPr lvl="1">
              <a:defRPr/>
            </a:pPr>
            <a:endParaRPr lang="en-US" sz="2400" smtClean="0"/>
          </a:p>
          <a:p>
            <a:pPr lvl="1">
              <a:defRPr/>
            </a:pPr>
            <a:endParaRPr lang="en-US" sz="2400" smtClean="0"/>
          </a:p>
          <a:p>
            <a:pPr lvl="1">
              <a:defRPr/>
            </a:pPr>
            <a:endParaRPr lang="en-US" sz="2400" smtClean="0"/>
          </a:p>
          <a:p>
            <a:pPr lvl="1"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smtClean="0"/>
              <a:t>Figure 8.1: # of homicides involving intimate partners dropped significantly from 1976-2004 (</a:t>
            </a:r>
            <a:r>
              <a:rPr lang="en-US" sz="2400" b="1" smtClean="0">
                <a:solidFill>
                  <a:srgbClr val="FFFF00"/>
                </a:solidFill>
              </a:rPr>
              <a:t>spouses: -64%).</a:t>
            </a:r>
          </a:p>
        </p:txBody>
      </p:sp>
      <p:pic>
        <p:nvPicPr>
          <p:cNvPr id="2055" name="Picture 7" descr="Pictur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1524000"/>
            <a:ext cx="7572375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1035</TotalTime>
  <Words>1056</Words>
  <Application>Microsoft Office PowerPoint</Application>
  <PresentationFormat>On-screen Show (4:3)</PresentationFormat>
  <Paragraphs>251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Balance</vt:lpstr>
      <vt:lpstr>Criminal Violence: Patterns, Causes and  Prevention  Riedel and Welsh, Ch. 8 “Family Violence”</vt:lpstr>
      <vt:lpstr>Patterns</vt:lpstr>
      <vt:lpstr>Victim/Offender Relationships, NCVS, 2008</vt:lpstr>
      <vt:lpstr>Intimate Violence in Other Countries</vt:lpstr>
      <vt:lpstr>Intimate Violence in Other Countries (cont.)</vt:lpstr>
      <vt:lpstr>Sex Ratios of Killing (SROK) SROK = # of homicides committed by women per 100 homicides committed by men.  Shows gender and cultural differences for intimate homicides   Table should be 8.1, not 9.1 Also Table 8.2 next</vt:lpstr>
      <vt:lpstr>Violence Toward Other Family Members</vt:lpstr>
      <vt:lpstr>Violence Toward Other Family Members (cont.)</vt:lpstr>
      <vt:lpstr>Figure 8.1: # of homicides involving intimate partners dropped significantly from 1976-2004 (spouses: -64%).</vt:lpstr>
      <vt:lpstr>Explanations</vt:lpstr>
      <vt:lpstr>OMIT THIS POWERPOINTWidom (2001): Cycle of Violence Updated</vt:lpstr>
      <vt:lpstr>Widom (2001): Cycle of Violence Updated (cont.)</vt:lpstr>
      <vt:lpstr>Interventions</vt:lpstr>
      <vt:lpstr>Interventions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CJ330 Violence, Crime and Justice   Riedel and Welsh, Ch. 2  “Measures of Violence”</dc:title>
  <dc:creator>Wayne Welsh</dc:creator>
  <cp:lastModifiedBy>Carol</cp:lastModifiedBy>
  <cp:revision>171</cp:revision>
  <dcterms:created xsi:type="dcterms:W3CDTF">2005-09-03T17:31:48Z</dcterms:created>
  <dcterms:modified xsi:type="dcterms:W3CDTF">2016-02-08T20:29:58Z</dcterms:modified>
</cp:coreProperties>
</file>