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72" r:id="rId4"/>
    <p:sldId id="266" r:id="rId5"/>
    <p:sldId id="265" r:id="rId6"/>
    <p:sldId id="263" r:id="rId7"/>
    <p:sldId id="262" r:id="rId8"/>
    <p:sldId id="267" r:id="rId9"/>
    <p:sldId id="268" r:id="rId10"/>
    <p:sldId id="261" r:id="rId11"/>
    <p:sldId id="269" r:id="rId12"/>
    <p:sldId id="25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C67AE4-4A33-4D23-ADA5-E46F9F1D8BC2}" type="datetimeFigureOut">
              <a:rPr lang="en-US"/>
              <a:pPr>
                <a:defRPr/>
              </a:pPr>
              <a:t>10/29/2011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061F7F-1367-4DF2-BCFB-4C550750F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A2E333-61A6-40D2-9773-1882D7A10760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2E653F-BBBF-48A0-BB7B-8637C5B37C3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ABB203-5D5D-4E70-B09D-C1D2995BAAD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53F3E4-CC2E-446F-B6AE-F6B583C822C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D6E883-B80D-43D8-B94D-A2E754ADDF3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6BD124-331F-4B31-A73F-28589351200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D9B382-FC56-47E3-9578-481519531965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CE4702-DA9E-4DFE-9514-BDE3DDD4F870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1E227A-74C5-4405-82B0-690F00F47477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BB33F5-C2EA-4599-876F-A6C8DCBAE400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6C9E1E-9232-4FCB-91A1-032BA62E085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440032-2628-418B-8CB3-52F779F47AD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71C1DA-DADD-43E8-8791-37A4CD046DB8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573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D24FAC-BE0D-4340-8944-96295A5D4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1391D2-168B-49B1-8264-CF9747307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887077-110C-497C-BAED-242D62069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573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08331A-93CD-491D-9BF3-806AB0CFB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D0F9FDF-83D7-4C69-B03C-33EDFFF89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4AEE17-F48C-494E-9641-7AD8D07BF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CCDD54-E2D1-4865-A5D1-13109EB98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A8BFB2-1940-44FB-82C1-A5D8AFABB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352407-F76D-4882-B923-19E76158B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C04C50-F204-4DD9-97AC-D7393363E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DD083F-4C74-4D4D-BE08-D37E66748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A71D7AC-727C-42CF-92F6-CB5285E97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F1963E-576B-4934-9D63-D2EB1D0F7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0BED47-5C71-4210-8380-3D4056C6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3DE1AF-42DD-4883-9934-A5793D62D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B9C1A3-8D41-4202-A8B2-DD0C56363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D0761F-C788-46B0-A4FA-CD76ED1EB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949DDC-0F10-45FF-96D5-7E8475A5E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B0CC0A-1AE4-4DC3-AC38-D0C31383D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40FA60-2DCD-4860-AD10-5B8964F3F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C1F3EE-AF26-4366-B845-317C7C7B7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352E14-DEA0-40E9-A35F-5370A83E9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63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563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046CC4-8802-43F8-B708-A818594F4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63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563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E81F65-7A58-42BC-99BA-E82E65B6F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5105400"/>
          </a:xfrm>
        </p:spPr>
        <p:txBody>
          <a:bodyPr/>
          <a:lstStyle/>
          <a:p>
            <a:pPr eaLnBrk="1" hangingPunct="1"/>
            <a:r>
              <a:rPr lang="en-US" sz="4800" b="1" smtClean="0"/>
              <a:t>Criminal Violence: Patterns, Causes, and </a:t>
            </a:r>
            <a:br>
              <a:rPr lang="en-US" sz="4800" b="1" smtClean="0"/>
            </a:br>
            <a:r>
              <a:rPr lang="en-US" sz="4800" b="1" smtClean="0"/>
              <a:t>Prevention</a:t>
            </a:r>
            <a:br>
              <a:rPr lang="en-US" sz="4800" b="1" smtClean="0"/>
            </a:b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b="1" smtClean="0"/>
              <a:t>Riedel and Welsh, Ch. 9</a:t>
            </a:r>
            <a:br>
              <a:rPr lang="en-US" sz="4800" b="1" smtClean="0"/>
            </a:br>
            <a:r>
              <a:rPr lang="en-US" sz="4800" b="1" smtClean="0"/>
              <a:t>“Workplace Violence”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Routine Activities Theory </a:t>
            </a:r>
            <a:r>
              <a:rPr lang="en-US" smtClean="0"/>
              <a:t>posits that crime occurs when there is a conjunction of suitable targets, likely offenders, and an absence of suitable guardians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Routine activities theory is particularly useful to test workplace violence because work is very routine.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Research seems to indicate that the theory is best supported where the routine is more or less predictable, such as full-time occupations.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Explanations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86400"/>
          </a:xfrm>
        </p:spPr>
        <p:txBody>
          <a:bodyPr/>
          <a:lstStyle/>
          <a:p>
            <a:r>
              <a:rPr lang="en-US" sz="2800" b="1" i="1" smtClean="0">
                <a:solidFill>
                  <a:srgbClr val="FFFF00"/>
                </a:solidFill>
              </a:rPr>
              <a:t>Rational Choice Theory</a:t>
            </a:r>
            <a:r>
              <a:rPr lang="en-US" sz="2800" b="1" i="1" smtClean="0"/>
              <a:t> </a:t>
            </a:r>
            <a:r>
              <a:rPr lang="en-US" sz="2800" smtClean="0"/>
              <a:t>takes the view that all aggression is instrumental behavior.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Rational choice actors assess the payment and costs in their aggression, although they are not always correct.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Aggression may lead to workplace violence because of a desire for justice: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r>
              <a:rPr lang="en-US" sz="2000" i="1" u="sng" smtClean="0">
                <a:solidFill>
                  <a:srgbClr val="FF0000"/>
                </a:solidFill>
              </a:rPr>
              <a:t>Distributive justice 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occurs when an employee becomes angry and aggressive because he/she feels overworked and underpaid.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r>
              <a:rPr lang="en-US" sz="2000" i="1" u="sng" smtClean="0">
                <a:solidFill>
                  <a:srgbClr val="FF0000"/>
                </a:solidFill>
              </a:rPr>
              <a:t>Procedural</a:t>
            </a:r>
            <a:r>
              <a:rPr lang="en-US" sz="2000" i="1" u="sng" smtClean="0"/>
              <a:t> </a:t>
            </a:r>
            <a:r>
              <a:rPr lang="en-US" sz="2000" i="1" u="sng" smtClean="0">
                <a:solidFill>
                  <a:srgbClr val="FF0000"/>
                </a:solidFill>
              </a:rPr>
              <a:t>justice</a:t>
            </a:r>
            <a:r>
              <a:rPr lang="en-US" sz="2000" smtClean="0"/>
              <a:t> refers to the fairness of the method used to determine outcomes.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r>
              <a:rPr lang="en-US" sz="2000" i="1" u="sng" smtClean="0">
                <a:solidFill>
                  <a:srgbClr val="FF0000"/>
                </a:solidFill>
              </a:rPr>
              <a:t>Interactional justice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involves situations of showing respect for others.</a:t>
            </a:r>
            <a:endParaRPr lang="en-US" sz="2000" i="1" u="sng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Blip>
                <a:blip r:embed="rId3"/>
              </a:buBlip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Prevention Policies and Strategies 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smtClean="0"/>
              <a:t>The National Institute for Occupational Safety and Health provides a number of prevention strategies: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i="1" u="sng" smtClean="0">
                <a:solidFill>
                  <a:srgbClr val="FF0000"/>
                </a:solidFill>
              </a:rPr>
              <a:t>Environmental Designs</a:t>
            </a:r>
            <a:r>
              <a:rPr lang="en-US" sz="2400" smtClean="0"/>
              <a:t> refers to procedures that restrict access to cash, bullet-resistant barriers, and restricted access to the location for nonemployees.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i="1" u="sng" smtClean="0">
                <a:solidFill>
                  <a:srgbClr val="FF0000"/>
                </a:solidFill>
              </a:rPr>
              <a:t>Administrative Controls </a:t>
            </a:r>
            <a:r>
              <a:rPr lang="en-US" sz="2400" smtClean="0"/>
              <a:t>refers to plans and policies for escorting patients and controlling movements within the organization.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r>
              <a:rPr lang="en-US" sz="2000" smtClean="0"/>
              <a:t>Also includes increasing the number of people on duty in retail establishments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r>
              <a:rPr lang="en-US" sz="2000" smtClean="0"/>
              <a:t>Practices regarding the opening and closing of establishments need to be reviewed.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endParaRPr lang="en-US" sz="2000" i="1" u="sng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400" smtClean="0"/>
          </a:p>
          <a:p>
            <a:pPr lvl="1">
              <a:buFont typeface="Wingdings" pitchFamily="2" charset="2"/>
              <a:buBlip>
                <a:blip r:embed="rId3"/>
              </a:buBlip>
            </a:pPr>
            <a:endParaRPr lang="en-US" sz="2400" i="1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Interventions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How Many Organizations Have Workplace Violence Prevention Programs?</a:t>
            </a:r>
          </a:p>
          <a:p>
            <a:r>
              <a:rPr lang="en-US" sz="2400" smtClean="0"/>
              <a:t>Literature review shows a small amount of research on workplace violence.</a:t>
            </a:r>
          </a:p>
          <a:p>
            <a:r>
              <a:rPr lang="en-US" sz="2400" smtClean="0"/>
              <a:t>Suggestions for prevention are common sense rather than based on research.</a:t>
            </a:r>
          </a:p>
          <a:p>
            <a:r>
              <a:rPr lang="en-US" sz="2400" smtClean="0"/>
              <a:t>In a survey of 299 risk managers, 70% of organizations had not undergone risk assessment for possible workplace violence.</a:t>
            </a:r>
          </a:p>
          <a:p>
            <a:r>
              <a:rPr lang="en-US" sz="2400" smtClean="0"/>
              <a:t>Organizations with a stress management plan had a significantly greater number of workplace violence events.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</a:pPr>
            <a:r>
              <a:rPr lang="en-US" b="1" i="1" smtClean="0">
                <a:solidFill>
                  <a:srgbClr val="FFFF00"/>
                </a:solidFill>
              </a:rPr>
              <a:t>Costly</a:t>
            </a:r>
            <a:r>
              <a:rPr lang="en-US" smtClean="0"/>
              <a:t>  Workplace violence costs American taxpayers $4 billion to $6 billion annually.</a:t>
            </a:r>
          </a:p>
          <a:p>
            <a:pPr marL="342900" lvl="1" indent="-342900">
              <a:buClr>
                <a:schemeClr val="hlink"/>
              </a:buClr>
            </a:pPr>
            <a:r>
              <a:rPr lang="en-US" b="1" i="1" smtClean="0">
                <a:solidFill>
                  <a:srgbClr val="FFFF00"/>
                </a:solidFill>
              </a:rPr>
              <a:t>Psychological</a:t>
            </a:r>
            <a:r>
              <a:rPr lang="en-US" i="1" smtClean="0">
                <a:solidFill>
                  <a:srgbClr val="FFFF00"/>
                </a:solidFill>
              </a:rPr>
              <a:t> </a:t>
            </a:r>
            <a:r>
              <a:rPr lang="en-US" b="1" i="1" smtClean="0">
                <a:solidFill>
                  <a:srgbClr val="FFFF00"/>
                </a:solidFill>
              </a:rPr>
              <a:t>Violence</a:t>
            </a:r>
            <a:r>
              <a:rPr lang="en-US" i="1" smtClean="0"/>
              <a:t> </a:t>
            </a:r>
            <a:r>
              <a:rPr lang="en-US" smtClean="0"/>
              <a:t>In addition to physical violence, psychological violence includes ostracism, swearing, name calling, rude gestures, deliberate silence.</a:t>
            </a:r>
          </a:p>
          <a:p>
            <a:pPr marL="342900" lvl="1" indent="-342900">
              <a:buClr>
                <a:schemeClr val="hlink"/>
              </a:buClr>
            </a:pPr>
            <a:r>
              <a:rPr lang="en-US" b="1" i="1" smtClean="0">
                <a:solidFill>
                  <a:srgbClr val="FFFF00"/>
                </a:solidFill>
              </a:rPr>
              <a:t>Multiplier Effects  </a:t>
            </a:r>
            <a:r>
              <a:rPr lang="en-US" smtClean="0"/>
              <a:t>Workplace violence has effects on the victim’s family, organization, and society.</a:t>
            </a:r>
            <a:endParaRPr lang="en-US" b="1" i="1" smtClean="0">
              <a:solidFill>
                <a:srgbClr val="FFFF00"/>
              </a:solidFill>
            </a:endParaRPr>
          </a:p>
          <a:p>
            <a:pPr marL="342900" lvl="1" indent="-342900">
              <a:buClr>
                <a:schemeClr val="hlink"/>
              </a:buClr>
            </a:pPr>
            <a:endParaRPr lang="en-US" smtClean="0"/>
          </a:p>
          <a:p>
            <a:pPr marL="342900" lvl="1" indent="-342900">
              <a:buClr>
                <a:schemeClr val="hlink"/>
              </a:buClr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685800"/>
            <a:ext cx="8458200" cy="6172200"/>
          </a:xfrm>
        </p:spPr>
        <p:txBody>
          <a:bodyPr/>
          <a:lstStyle/>
          <a:p>
            <a:pPr marL="342900" indent="-342900" algn="l">
              <a:buClr>
                <a:srgbClr val="FFCC66"/>
              </a:buClr>
              <a:buFont typeface="Wingdings" pitchFamily="2" charset="2"/>
              <a:buChar char="n"/>
            </a:pPr>
            <a:r>
              <a:rPr lang="en-US" b="1" i="1" smtClean="0">
                <a:solidFill>
                  <a:srgbClr val="FFFF00"/>
                </a:solidFill>
              </a:rPr>
              <a:t>Type I Criminal Intent  </a:t>
            </a:r>
            <a:r>
              <a:rPr lang="en-US" smtClean="0"/>
              <a:t>Offender has no business relationship with the workplace.</a:t>
            </a:r>
          </a:p>
          <a:p>
            <a:pPr marL="1085850" lvl="1" indent="-342900">
              <a:buClr>
                <a:srgbClr val="FFCC66"/>
              </a:buClr>
            </a:pPr>
            <a:r>
              <a:rPr lang="en-US" sz="2400" smtClean="0"/>
              <a:t>Most frequent type; includes robbery and theft</a:t>
            </a:r>
            <a:r>
              <a:rPr lang="en-US" smtClean="0"/>
              <a:t> </a:t>
            </a:r>
          </a:p>
          <a:p>
            <a:pPr marL="342900" indent="-342900" algn="l">
              <a:buClr>
                <a:srgbClr val="FFCC66"/>
              </a:buClr>
              <a:buFont typeface="Wingdings" pitchFamily="2" charset="2"/>
              <a:buChar char="n"/>
            </a:pPr>
            <a:r>
              <a:rPr lang="en-US" b="1" i="1" smtClean="0">
                <a:solidFill>
                  <a:srgbClr val="FFFF00"/>
                </a:solidFill>
              </a:rPr>
              <a:t>Type II  Customer/Client</a:t>
            </a:r>
            <a:r>
              <a:rPr lang="en-US" smtClean="0"/>
              <a:t> Offender is customer/client of worker.</a:t>
            </a:r>
          </a:p>
          <a:p>
            <a:pPr marL="1085850" lvl="1" indent="-342900">
              <a:buClr>
                <a:srgbClr val="FFCC66"/>
              </a:buClr>
            </a:pPr>
            <a:r>
              <a:rPr lang="en-US" sz="2400" smtClean="0"/>
              <a:t>Victims are taxi drivers, police, correctional workers.</a:t>
            </a:r>
            <a:endParaRPr lang="en-US" smtClean="0"/>
          </a:p>
          <a:p>
            <a:pPr marL="342900" indent="-342900" algn="l">
              <a:buClr>
                <a:srgbClr val="FFCC66"/>
              </a:buClr>
              <a:buFont typeface="Wingdings" pitchFamily="2" charset="2"/>
              <a:buChar char="n"/>
            </a:pPr>
            <a:r>
              <a:rPr lang="en-US" b="1" i="1" smtClean="0">
                <a:solidFill>
                  <a:srgbClr val="FFFF00"/>
                </a:solidFill>
              </a:rPr>
              <a:t>Type III Worker-on-Worker 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smtClean="0"/>
              <a:t>Offender is a former or present employee</a:t>
            </a:r>
          </a:p>
          <a:p>
            <a:pPr marL="1085850" lvl="1" indent="-342900">
              <a:buClr>
                <a:srgbClr val="FFCC66"/>
              </a:buClr>
            </a:pPr>
            <a:r>
              <a:rPr lang="en-US" sz="2400" smtClean="0"/>
              <a:t>“Going postal”</a:t>
            </a:r>
          </a:p>
          <a:p>
            <a:pPr marL="342900" indent="-342900" algn="l">
              <a:buClr>
                <a:srgbClr val="FFCC66"/>
              </a:buClr>
              <a:buFont typeface="Wingdings" pitchFamily="2" charset="2"/>
              <a:buChar char="n"/>
            </a:pPr>
            <a:r>
              <a:rPr lang="en-US" b="1" i="1" smtClean="0">
                <a:solidFill>
                  <a:srgbClr val="FFFF00"/>
                </a:solidFill>
              </a:rPr>
              <a:t>Type IV  </a:t>
            </a:r>
            <a:r>
              <a:rPr lang="en-US" smtClean="0"/>
              <a:t>Offender has prior relationship with victim carried to workplace.</a:t>
            </a:r>
          </a:p>
          <a:p>
            <a:pPr marL="1085850" lvl="1" indent="-342900">
              <a:buClr>
                <a:srgbClr val="FFCC66"/>
              </a:buClr>
            </a:pPr>
            <a:r>
              <a:rPr lang="en-US" sz="2400" smtClean="0"/>
              <a:t>Example: estranged husband kills wife</a:t>
            </a:r>
          </a:p>
          <a:p>
            <a:pPr marL="1085850" lvl="1" indent="-342900">
              <a:buClr>
                <a:srgbClr val="FFCC66"/>
              </a:buClr>
            </a:pPr>
            <a:endParaRPr lang="en-US" sz="2000" smtClean="0"/>
          </a:p>
          <a:p>
            <a:pPr marL="1085850" lvl="1" indent="-342900">
              <a:buClr>
                <a:srgbClr val="FFCC66"/>
              </a:buClr>
            </a:pPr>
            <a:endParaRPr lang="en-US" sz="2400" smtClean="0"/>
          </a:p>
          <a:p>
            <a:pPr marL="1085850" lvl="1" indent="-342900">
              <a:buClr>
                <a:srgbClr val="FFCC66"/>
              </a:buClr>
              <a:buFont typeface="Wingdings" pitchFamily="2" charset="2"/>
              <a:buNone/>
            </a:pPr>
            <a:endParaRPr lang="en-US" smtClean="0">
              <a:solidFill>
                <a:srgbClr val="FFFFFF"/>
              </a:solidFill>
            </a:endParaRPr>
          </a:p>
          <a:p>
            <a:pPr marL="342900" indent="-342900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Types of Workplace Violence</a:t>
            </a: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Workplace Homicide</a:t>
            </a:r>
            <a:endParaRPr lang="en-US" dirty="0"/>
          </a:p>
        </p:txBody>
      </p:sp>
      <p:pic>
        <p:nvPicPr>
          <p:cNvPr id="32771" name="Content Placeholder 4" descr="Fig9.1ThirdEd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066800"/>
            <a:ext cx="7239000" cy="4783138"/>
          </a:xfrm>
          <a:solidFill>
            <a:schemeClr val="tx1"/>
          </a:solidFill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smtClean="0"/>
              <a:t>Workplace Homicide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9.1 shows the three most frequent work-related fatalities</a:t>
            </a:r>
          </a:p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Highway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Incidents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account for the largest number of work-related fatalities</a:t>
            </a:r>
          </a:p>
          <a:p>
            <a:pPr lvl="1">
              <a:buClr>
                <a:schemeClr val="accent5">
                  <a:lumMod val="90000"/>
                </a:schemeClr>
              </a:buClr>
              <a:defRPr/>
            </a:pPr>
            <a:r>
              <a:rPr lang="en-US" sz="2400" dirty="0" smtClean="0"/>
              <a:t>Declined to 1149 in 2008</a:t>
            </a: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Falls </a:t>
            </a:r>
            <a:r>
              <a:rPr lang="en-US" dirty="0" smtClean="0"/>
              <a:t>showed a gradual increase</a:t>
            </a:r>
          </a:p>
          <a:p>
            <a:pPr lvl="1">
              <a:buClr>
                <a:schemeClr val="accent5">
                  <a:lumMod val="90000"/>
                </a:schemeClr>
              </a:buClr>
              <a:defRPr/>
            </a:pPr>
            <a:r>
              <a:rPr lang="en-US" sz="2400" dirty="0" smtClean="0"/>
              <a:t>Number of falls in 2008 were the lowest  since 1995</a:t>
            </a:r>
          </a:p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Workplace Homicides </a:t>
            </a:r>
            <a:r>
              <a:rPr lang="en-US" dirty="0" smtClean="0"/>
              <a:t>have declined since 1995</a:t>
            </a:r>
          </a:p>
          <a:p>
            <a:pPr lvl="1">
              <a:buClr>
                <a:schemeClr val="accent5">
                  <a:lumMod val="90000"/>
                </a:schemeClr>
              </a:buClr>
              <a:defRPr/>
            </a:pPr>
            <a:r>
              <a:rPr lang="en-US" sz="2400" dirty="0" smtClean="0"/>
              <a:t>There were 517 workplace homicides in 2008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Clr>
                <a:schemeClr val="accent5">
                  <a:lumMod val="75000"/>
                </a:schemeClr>
              </a:buClr>
              <a:defRPr/>
            </a:pPr>
            <a:r>
              <a:rPr lang="en-US" sz="2400" dirty="0" smtClean="0"/>
              <a:t>Falls in 2008 lowest since 1995</a:t>
            </a:r>
          </a:p>
          <a:p>
            <a:pPr lvl="1">
              <a:buClr>
                <a:schemeClr val="accent5">
                  <a:lumMod val="75000"/>
                </a:schemeClr>
              </a:buClr>
              <a:defRPr/>
            </a:pPr>
            <a:endParaRPr lang="en-US" sz="2400" dirty="0" smtClean="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endParaRPr>
          </a:p>
          <a:p>
            <a:pPr lvl="1">
              <a:buClr>
                <a:schemeClr val="accent5">
                  <a:lumMod val="75000"/>
                </a:schemeClr>
              </a:buClr>
              <a:defRPr/>
            </a:pPr>
            <a:endParaRPr lang="en-US" sz="2400" dirty="0" smtClean="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Workplace Homicides (cont.)</a:t>
            </a:r>
          </a:p>
        </p:txBody>
      </p:sp>
      <p:pic>
        <p:nvPicPr>
          <p:cNvPr id="36867" name="Content Placeholder 4" descr="Fig9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447800"/>
            <a:ext cx="7848600" cy="4724400"/>
          </a:xfrm>
          <a:solidFill>
            <a:schemeClr val="tx1"/>
          </a:solidFill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Workplace Homicides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30725"/>
          </a:xfrm>
        </p:spPr>
        <p:txBody>
          <a:bodyPr/>
          <a:lstStyle/>
          <a:p>
            <a:r>
              <a:rPr lang="en-US" smtClean="0"/>
              <a:t>In Figure 9.2 national homicides and workplace homicides were made comparable with z-scores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Decrease in workplace homicides parallels decline in total homicides.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Females are in more high-risk occupations where they can be attacked by others.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Most victims of workplace homicides are white and between ages 20-54.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Most frequent method of killing was shooting.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Nonfatal</a:t>
            </a:r>
            <a:r>
              <a:rPr lang="en-US" dirty="0" smtClean="0"/>
              <a:t> Workplace Victimization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Nonviolent workplace violence </a:t>
            </a:r>
            <a:r>
              <a:rPr lang="en-US" smtClean="0"/>
              <a:t>accounted for 18% of all violent crime from 1993-1996.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The most frequent form of nonfatal victimization is simple assault, followed by aggravated assault, robbery, and rape/sexual assault.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For the 7-year period, most victims were white males.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Highest rate of victimization was for ages 20-49.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Workers divorced or separated had the highest rate of victimization, while widowed workers had the lowest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Offender Characteristics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smtClean="0"/>
              <a:t>Offender characteristics as reported by the victim: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Males attack other males 88% and females 13% of the time.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Females are more likely to attack other females.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Most nonfatal victimizations are intraracial.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More than 85% of the attacks involved a single offender.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Slightly more that one third of the victims believed their attacker was using drugs or alcohol.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smtClean="0"/>
              <a:t>NCVS reports that 55.6% of the attackers were strangers and 39.4% were casual acquaintances.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764</Words>
  <Application>Microsoft Office PowerPoint</Application>
  <PresentationFormat>On-screen Show (4:3)</PresentationFormat>
  <Paragraphs>89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Balance</vt:lpstr>
      <vt:lpstr>1_Balance</vt:lpstr>
      <vt:lpstr>Criminal Violence: Patterns, Causes, and  Prevention  Riedel and Welsh, Ch. 9 “Workplace Violence”</vt:lpstr>
      <vt:lpstr>Introduction</vt:lpstr>
      <vt:lpstr>Types of Workplace Violence</vt:lpstr>
      <vt:lpstr>Workplace Homicide</vt:lpstr>
      <vt:lpstr>Workplace Homicide (cont.)</vt:lpstr>
      <vt:lpstr>Workplace Homicides (cont.)</vt:lpstr>
      <vt:lpstr>Workplace Homicides (cont.)</vt:lpstr>
      <vt:lpstr>Nonfatal Workplace Victimization</vt:lpstr>
      <vt:lpstr>Offender Characteristics</vt:lpstr>
      <vt:lpstr>Explanations</vt:lpstr>
      <vt:lpstr>Explanations (cont.)</vt:lpstr>
      <vt:lpstr>Interventions</vt:lpstr>
      <vt:lpstr>Interventions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Violence: Patterns, Causes and  Prevention  Riedel and Welsh, Ch. 10 “Workplace Violence”</dc:title>
  <dc:creator>Carol</dc:creator>
  <cp:lastModifiedBy>Carol</cp:lastModifiedBy>
  <cp:revision>45</cp:revision>
  <dcterms:created xsi:type="dcterms:W3CDTF">2010-01-03T20:23:39Z</dcterms:created>
  <dcterms:modified xsi:type="dcterms:W3CDTF">2011-10-29T13:52:37Z</dcterms:modified>
</cp:coreProperties>
</file>