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9" r:id="rId5"/>
    <p:sldId id="264" r:id="rId6"/>
    <p:sldId id="260" r:id="rId7"/>
    <p:sldId id="265" r:id="rId8"/>
    <p:sldId id="262" r:id="rId9"/>
    <p:sldId id="261"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516F07-C514-4B56-A5D0-4AA484D9E7D5}"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16F07-C514-4B56-A5D0-4AA484D9E7D5}"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16F07-C514-4B56-A5D0-4AA484D9E7D5}"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16F07-C514-4B56-A5D0-4AA484D9E7D5}"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E516F07-C514-4B56-A5D0-4AA484D9E7D5}"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516F07-C514-4B56-A5D0-4AA484D9E7D5}"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F8CEC-B069-4775-B381-8683D45AC47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516F07-C514-4B56-A5D0-4AA484D9E7D5}" type="datetimeFigureOut">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16F07-C514-4B56-A5D0-4AA484D9E7D5}" type="datetimeFigureOut">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16F07-C514-4B56-A5D0-4AA484D9E7D5}" type="datetimeFigureOut">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E516F07-C514-4B56-A5D0-4AA484D9E7D5}" type="datetimeFigureOut">
              <a:rPr lang="en-US" smtClean="0"/>
              <a:pPr/>
              <a:t>9/22/2015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3DF8CEC-B069-4775-B381-8683D45AC4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16F07-C514-4B56-A5D0-4AA484D9E7D5}"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F8CEC-B069-4775-B381-8683D45AC4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E516F07-C514-4B56-A5D0-4AA484D9E7D5}" type="datetimeFigureOut">
              <a:rPr lang="en-US" smtClean="0"/>
              <a:pPr/>
              <a:t>9/22/2015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3DF8CEC-B069-4775-B381-8683D45AC4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ve.huffingtonpost.com/r/segment/spot-murderer-brain-genetics/518cfe8602a760509000004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Biological Theories of Crime</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Professor James Byrne</a:t>
            </a:r>
          </a:p>
          <a:p>
            <a:r>
              <a:rPr lang="en-US" dirty="0" smtClean="0"/>
              <a:t>Sept.23, 2015</a:t>
            </a:r>
            <a:endParaRPr lang="en-US" dirty="0"/>
          </a:p>
        </p:txBody>
      </p:sp>
    </p:spTree>
    <p:extLst>
      <p:ext uri="{BB962C8B-B14F-4D97-AF65-F5344CB8AC3E}">
        <p14:creationId xmlns:p14="http://schemas.microsoft.com/office/powerpoint/2010/main" xmlns="" val="321994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and Public Policy</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538633" y="1653035"/>
            <a:ext cx="6088959" cy="24740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8367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Crime Biologically Determined?</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51112" y="1747044"/>
            <a:ext cx="4064000" cy="2286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4412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Biological criminology: The Early Years</a:t>
            </a:r>
            <a:endParaRPr lang="en-US" dirty="0"/>
          </a:p>
        </p:txBody>
      </p:sp>
      <p:sp>
        <p:nvSpPr>
          <p:cNvPr id="3" name="Content Placeholder 2"/>
          <p:cNvSpPr>
            <a:spLocks noGrp="1"/>
          </p:cNvSpPr>
          <p:nvPr>
            <p:ph idx="1"/>
          </p:nvPr>
        </p:nvSpPr>
        <p:spPr/>
        <p:txBody>
          <a:bodyPr/>
          <a:lstStyle/>
          <a:p>
            <a:r>
              <a:rPr lang="en-US" dirty="0" smtClean="0"/>
              <a:t>The </a:t>
            </a:r>
            <a:r>
              <a:rPr lang="en-US" dirty="0"/>
              <a:t>basic assumption of early biological criminologists, such as the Italian criminologist Cesare Lombroso (1835- 1909) was that crime was </a:t>
            </a:r>
            <a:r>
              <a:rPr lang="en-US" i="1" dirty="0"/>
              <a:t>determined </a:t>
            </a:r>
            <a:r>
              <a:rPr lang="en-US" dirty="0"/>
              <a:t>by an individual's biological make-up, i.e. that some persons were </a:t>
            </a:r>
            <a:r>
              <a:rPr lang="en-US" i="1" dirty="0"/>
              <a:t>born criminals </a:t>
            </a:r>
            <a:r>
              <a:rPr lang="en-US" dirty="0"/>
              <a:t>who could not control their actions</a:t>
            </a:r>
            <a:r>
              <a:rPr lang="en-US" dirty="0" smtClean="0"/>
              <a:t>.</a:t>
            </a:r>
          </a:p>
          <a:p>
            <a:r>
              <a:rPr lang="en-US" dirty="0">
                <a:hlinkClick r:id="rId2"/>
              </a:rPr>
              <a:t>http://</a:t>
            </a:r>
            <a:r>
              <a:rPr lang="en-US" dirty="0" smtClean="0">
                <a:hlinkClick r:id="rId2"/>
              </a:rPr>
              <a:t>live.huffingtonpost.com/r/segment/spot-murderer-brain-genetics/518cfe8602a7605090000048</a:t>
            </a:r>
            <a:r>
              <a:rPr lang="en-US" dirty="0" smtClean="0"/>
              <a:t> </a:t>
            </a:r>
            <a:endParaRPr lang="en-US" dirty="0"/>
          </a:p>
          <a:p>
            <a:endParaRPr lang="en-US" dirty="0"/>
          </a:p>
        </p:txBody>
      </p:sp>
    </p:spTree>
    <p:extLst>
      <p:ext uri="{BB962C8B-B14F-4D97-AF65-F5344CB8AC3E}">
        <p14:creationId xmlns:p14="http://schemas.microsoft.com/office/powerpoint/2010/main" xmlns="" val="136476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Lombroso’s Theory of Crime Causation</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effectLst/>
                <a:latin typeface="Times New Roman"/>
                <a:ea typeface="Times New Roman"/>
              </a:rPr>
              <a:t>.It is important to keep in mind that Lombroso did </a:t>
            </a:r>
            <a:r>
              <a:rPr lang="en-US" i="1" dirty="0" smtClean="0">
                <a:solidFill>
                  <a:srgbClr val="000000"/>
                </a:solidFill>
                <a:effectLst/>
                <a:latin typeface="Times New Roman"/>
                <a:ea typeface="Times New Roman"/>
              </a:rPr>
              <a:t>not </a:t>
            </a:r>
            <a:r>
              <a:rPr lang="en-US" dirty="0" smtClean="0">
                <a:solidFill>
                  <a:srgbClr val="000000"/>
                </a:solidFill>
                <a:effectLst/>
                <a:latin typeface="Times New Roman"/>
                <a:ea typeface="Times New Roman"/>
              </a:rPr>
              <a:t>argue that all crime could be </a:t>
            </a:r>
            <a:r>
              <a:rPr lang="en-US" sz="2800" dirty="0" smtClean="0">
                <a:solidFill>
                  <a:srgbClr val="000000"/>
                </a:solidFill>
                <a:latin typeface="Times New Roman"/>
                <a:ea typeface="Times New Roman"/>
              </a:rPr>
              <a:t> </a:t>
            </a:r>
            <a:r>
              <a:rPr lang="en-US" dirty="0" smtClean="0">
                <a:solidFill>
                  <a:srgbClr val="000000"/>
                </a:solidFill>
                <a:effectLst/>
                <a:latin typeface="Times New Roman"/>
                <a:ea typeface="Times New Roman"/>
              </a:rPr>
              <a:t>explained by biological factors. </a:t>
            </a:r>
          </a:p>
          <a:p>
            <a:r>
              <a:rPr lang="en-US" dirty="0" smtClean="0">
                <a:solidFill>
                  <a:srgbClr val="000000"/>
                </a:solidFill>
                <a:effectLst/>
                <a:latin typeface="Times New Roman"/>
                <a:ea typeface="Times New Roman"/>
              </a:rPr>
              <a:t>He estimated that offenders with atavistic tendencies (i.e. throwbacks to earlier more primitive man) were responsible' for about a third of all crime.</a:t>
            </a:r>
          </a:p>
          <a:p>
            <a:r>
              <a:rPr lang="en-US" dirty="0" smtClean="0">
                <a:solidFill>
                  <a:srgbClr val="000000"/>
                </a:solidFill>
                <a:effectLst/>
                <a:latin typeface="Times New Roman"/>
                <a:ea typeface="Times New Roman"/>
              </a:rPr>
              <a:t> Although Lombroso's research on the physical characteristics of offenders was dismissed due to its poor quality, we simply have not yet studied the biology-crime connection in sufficient detail to make any definitive statements about the theory itself.</a:t>
            </a:r>
            <a:endParaRPr lang="en-US" dirty="0"/>
          </a:p>
        </p:txBody>
      </p:sp>
    </p:spTree>
    <p:extLst>
      <p:ext uri="{BB962C8B-B14F-4D97-AF65-F5344CB8AC3E}">
        <p14:creationId xmlns:p14="http://schemas.microsoft.com/office/powerpoint/2010/main" xmlns="" val="376507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Sheldon: Body Types and Criminal Behavior</a:t>
            </a:r>
            <a:endParaRPr lang="en-US" dirty="0"/>
          </a:p>
        </p:txBody>
      </p:sp>
      <p:sp>
        <p:nvSpPr>
          <p:cNvPr id="3" name="Content Placeholder 2"/>
          <p:cNvSpPr>
            <a:spLocks noGrp="1"/>
          </p:cNvSpPr>
          <p:nvPr>
            <p:ph idx="1"/>
          </p:nvPr>
        </p:nvSpPr>
        <p:spPr/>
        <p:txBody>
          <a:bodyPr/>
          <a:lstStyle/>
          <a:p>
            <a:pPr lvl="2"/>
            <a:r>
              <a:rPr lang="en-US" altLang="en-US" dirty="0"/>
              <a:t>Mesomorphs – muscular/athletic (aggression)</a:t>
            </a:r>
          </a:p>
          <a:p>
            <a:pPr lvl="2"/>
            <a:r>
              <a:rPr lang="en-US" altLang="en-US" dirty="0"/>
              <a:t>Ectomorphs – tall/thin (intellectual) </a:t>
            </a:r>
          </a:p>
          <a:p>
            <a:pPr lvl="2"/>
            <a:r>
              <a:rPr lang="en-US" altLang="en-US" dirty="0"/>
              <a:t>Endomorphs – heavy/slow (fences)</a:t>
            </a:r>
          </a:p>
          <a:p>
            <a:pPr marL="342900" lvl="1" indent="-342900">
              <a:spcBef>
                <a:spcPts val="800"/>
              </a:spcBef>
              <a:buClrTx/>
              <a:buNone/>
            </a:pPr>
            <a:r>
              <a:rPr lang="en-US" altLang="en-US" dirty="0"/>
              <a:t>William Sheldon suggested somatotype (body-build) makes people susceptible to delinquent behavior</a:t>
            </a:r>
          </a:p>
          <a:p>
            <a:endParaRPr lang="en-US" dirty="0"/>
          </a:p>
        </p:txBody>
      </p:sp>
    </p:spTree>
    <p:extLst>
      <p:ext uri="{BB962C8B-B14F-4D97-AF65-F5344CB8AC3E}">
        <p14:creationId xmlns:p14="http://schemas.microsoft.com/office/powerpoint/2010/main" xmlns="" val="94143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Developments In Biological Criminology</a:t>
            </a:r>
            <a:endParaRPr lang="en-US" dirty="0"/>
          </a:p>
        </p:txBody>
      </p:sp>
      <p:sp>
        <p:nvSpPr>
          <p:cNvPr id="3" name="Content Placeholder 2"/>
          <p:cNvSpPr>
            <a:spLocks noGrp="1"/>
          </p:cNvSpPr>
          <p:nvPr>
            <p:ph idx="1"/>
          </p:nvPr>
        </p:nvSpPr>
        <p:spPr/>
        <p:txBody>
          <a:bodyPr>
            <a:normAutofit/>
          </a:bodyPr>
          <a:lstStyle/>
          <a:p>
            <a:r>
              <a:rPr lang="en-US" dirty="0"/>
              <a:t>there has been a recent resurgence of interest in a range of </a:t>
            </a:r>
            <a:r>
              <a:rPr lang="en-US" i="1" dirty="0"/>
              <a:t>biological </a:t>
            </a:r>
            <a:r>
              <a:rPr lang="en-US" dirty="0"/>
              <a:t>factors, including genetics (e.g. XYY syndrome, IQ), biochemical and neurophysiological factors (e.g. diet, food allergies, EEG abnormalities). </a:t>
            </a:r>
            <a:endParaRPr lang="en-US" dirty="0" smtClean="0"/>
          </a:p>
          <a:p>
            <a:r>
              <a:rPr lang="en-US" dirty="0" smtClean="0"/>
              <a:t>Perhaps </a:t>
            </a:r>
            <a:r>
              <a:rPr lang="en-US" dirty="0"/>
              <a:t>the most compelling argument in support of </a:t>
            </a:r>
            <a:r>
              <a:rPr lang="en-US" dirty="0" smtClean="0"/>
              <a:t>bio-criminology </a:t>
            </a:r>
            <a:r>
              <a:rPr lang="en-US" dirty="0"/>
              <a:t>was offered  by James Q. Wilson and Richard Herrnstein. </a:t>
            </a:r>
            <a:endParaRPr lang="en-US" dirty="0" smtClean="0"/>
          </a:p>
          <a:p>
            <a:r>
              <a:rPr lang="en-US" dirty="0" smtClean="0"/>
              <a:t>After </a:t>
            </a:r>
            <a:r>
              <a:rPr lang="en-US" dirty="0"/>
              <a:t>reviewing all the available research on biology and crime, these two authors argued that at least </a:t>
            </a:r>
            <a:r>
              <a:rPr lang="en-US" i="1" dirty="0"/>
              <a:t>one </a:t>
            </a:r>
            <a:r>
              <a:rPr lang="en-US" dirty="0"/>
              <a:t>type of crime --predatory street crime--can be explained by "showing how human nature develops from the interplay of psychological, biological, and social factors” (1986: 1).   </a:t>
            </a:r>
          </a:p>
          <a:p>
            <a:endParaRPr lang="en-US" dirty="0"/>
          </a:p>
        </p:txBody>
      </p:sp>
    </p:spTree>
    <p:extLst>
      <p:ext uri="{BB962C8B-B14F-4D97-AF65-F5344CB8AC3E}">
        <p14:creationId xmlns:p14="http://schemas.microsoft.com/office/powerpoint/2010/main" xmlns="" val="4019602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and Environment; Bio-social </a:t>
            </a:r>
            <a:endParaRPr lang="en-US" dirty="0"/>
          </a:p>
        </p:txBody>
      </p:sp>
      <p:sp>
        <p:nvSpPr>
          <p:cNvPr id="3" name="Content Placeholder 2"/>
          <p:cNvSpPr>
            <a:spLocks noGrp="1"/>
          </p:cNvSpPr>
          <p:nvPr>
            <p:ph idx="1"/>
          </p:nvPr>
        </p:nvSpPr>
        <p:spPr/>
        <p:txBody>
          <a:bodyPr/>
          <a:lstStyle/>
          <a:p>
            <a:endParaRPr lang="en-US" dirty="0"/>
          </a:p>
        </p:txBody>
      </p:sp>
      <p:pic>
        <p:nvPicPr>
          <p:cNvPr id="4" name="Picture 5" descr="0501.jpg                                                       00069B1ESheepy                         BDC2828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1106488"/>
            <a:ext cx="6616700" cy="57007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980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Overview of Key Research</a:t>
            </a:r>
            <a:endParaRPr lang="en-US" dirty="0"/>
          </a:p>
        </p:txBody>
      </p:sp>
      <p:sp>
        <p:nvSpPr>
          <p:cNvPr id="3" name="Content Placeholder 2"/>
          <p:cNvSpPr>
            <a:spLocks noGrp="1"/>
          </p:cNvSpPr>
          <p:nvPr>
            <p:ph idx="1"/>
          </p:nvPr>
        </p:nvSpPr>
        <p:spPr/>
        <p:txBody>
          <a:bodyPr/>
          <a:lstStyle/>
          <a:p>
            <a:r>
              <a:rPr lang="en-US" dirty="0" smtClean="0"/>
              <a:t>Lombroso’s research on tattoos and Italian prisoners</a:t>
            </a:r>
          </a:p>
          <a:p>
            <a:r>
              <a:rPr lang="en-US" dirty="0" smtClean="0"/>
              <a:t>Sheldon’s research on college students</a:t>
            </a:r>
          </a:p>
          <a:p>
            <a:r>
              <a:rPr lang="en-US" dirty="0" smtClean="0"/>
              <a:t>Twin Studies</a:t>
            </a:r>
          </a:p>
          <a:p>
            <a:r>
              <a:rPr lang="en-US" dirty="0" smtClean="0"/>
              <a:t>Adoption Studies</a:t>
            </a:r>
          </a:p>
          <a:p>
            <a:r>
              <a:rPr lang="en-US" dirty="0" smtClean="0"/>
              <a:t>IQ and Crime</a:t>
            </a:r>
          </a:p>
          <a:p>
            <a:r>
              <a:rPr lang="en-US" dirty="0" smtClean="0"/>
              <a:t> XYY and beyond: In Search of the Crime gene</a:t>
            </a:r>
            <a:endParaRPr lang="en-US" dirty="0"/>
          </a:p>
        </p:txBody>
      </p:sp>
    </p:spTree>
    <p:extLst>
      <p:ext uri="{BB962C8B-B14F-4D97-AF65-F5344CB8AC3E}">
        <p14:creationId xmlns:p14="http://schemas.microsoft.com/office/powerpoint/2010/main" xmlns="" val="270884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and Crime Control Policy</a:t>
            </a:r>
            <a:endParaRPr lang="en-US" dirty="0"/>
          </a:p>
        </p:txBody>
      </p:sp>
      <p:sp>
        <p:nvSpPr>
          <p:cNvPr id="3" name="Content Placeholder 2"/>
          <p:cNvSpPr>
            <a:spLocks noGrp="1"/>
          </p:cNvSpPr>
          <p:nvPr>
            <p:ph idx="1"/>
          </p:nvPr>
        </p:nvSpPr>
        <p:spPr/>
        <p:txBody>
          <a:bodyPr>
            <a:normAutofit/>
          </a:bodyPr>
          <a:lstStyle/>
          <a:p>
            <a:r>
              <a:rPr lang="en-US" dirty="0"/>
              <a:t>Rutgers University Professor James </a:t>
            </a:r>
            <a:r>
              <a:rPr lang="en-US" dirty="0" err="1"/>
              <a:t>Finckenauer</a:t>
            </a:r>
            <a:r>
              <a:rPr lang="en-US" dirty="0"/>
              <a:t> has suggested that individual treatment plans would vary by the type of problem, but that correctional interventions could include chemotherapy (for genetic and hormonal problems), special education for learning disabilities, and megavitamin therapy for offenders with diet-related problems. </a:t>
            </a:r>
            <a:endParaRPr lang="en-US" dirty="0" smtClean="0"/>
          </a:p>
          <a:p>
            <a:r>
              <a:rPr lang="en-US" dirty="0" smtClean="0"/>
              <a:t>No </a:t>
            </a:r>
            <a:r>
              <a:rPr lang="en-US" dirty="0"/>
              <a:t>estimates are available on the size of the current offender population that is affected, either directly or indirectly, by these biological factors, but it seems safe to-predict that before probation and parole agencies could address the needs of these offenders, money for </a:t>
            </a:r>
            <a:r>
              <a:rPr lang="en-US" i="1" dirty="0"/>
              <a:t>treatment</a:t>
            </a:r>
            <a:r>
              <a:rPr lang="en-US" b="1" i="1" dirty="0"/>
              <a:t> </a:t>
            </a:r>
            <a:r>
              <a:rPr lang="en-US" dirty="0"/>
              <a:t>would have to be found. </a:t>
            </a:r>
            <a:endParaRPr lang="en-US" dirty="0" smtClean="0"/>
          </a:p>
          <a:p>
            <a:r>
              <a:rPr lang="en-US" dirty="0" smtClean="0"/>
              <a:t>It </a:t>
            </a:r>
            <a:r>
              <a:rPr lang="en-US" dirty="0"/>
              <a:t>also seems likely that a policy of </a:t>
            </a:r>
            <a:r>
              <a:rPr lang="en-US" b="1" dirty="0"/>
              <a:t>selective incapacitation </a:t>
            </a:r>
            <a:r>
              <a:rPr lang="en-US" dirty="0"/>
              <a:t>would need to be implemented to "control" the treatment failures that inevitably would emerge from these community-based programs. </a:t>
            </a:r>
          </a:p>
          <a:p>
            <a:endParaRPr lang="en-US" dirty="0"/>
          </a:p>
        </p:txBody>
      </p:sp>
    </p:spTree>
    <p:extLst>
      <p:ext uri="{BB962C8B-B14F-4D97-AF65-F5344CB8AC3E}">
        <p14:creationId xmlns:p14="http://schemas.microsoft.com/office/powerpoint/2010/main" xmlns="" val="30863166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TotalTime>
  <Words>506</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Biological Theories of Crime</vt:lpstr>
      <vt:lpstr>Is Crime Biologically Determined?</vt:lpstr>
      <vt:lpstr>Biological criminology: The Early Years</vt:lpstr>
      <vt:lpstr>Lombroso’s Theory of Crime Causation</vt:lpstr>
      <vt:lpstr>William Sheldon: Body Types and Criminal Behavior</vt:lpstr>
      <vt:lpstr>New Developments In Biological Criminology</vt:lpstr>
      <vt:lpstr>Biology and Environment; Bio-social </vt:lpstr>
      <vt:lpstr>A Brief Overview of Key Research</vt:lpstr>
      <vt:lpstr>Biology and Crime Control Policy</vt:lpstr>
      <vt:lpstr>Biology and Public Policy</vt:lpstr>
    </vt:vector>
  </TitlesOfParts>
  <Company>Sterilite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Theories of Crime</dc:title>
  <dc:creator>UMass Lowell</dc:creator>
  <cp:lastModifiedBy>Carol</cp:lastModifiedBy>
  <cp:revision>4</cp:revision>
  <dcterms:created xsi:type="dcterms:W3CDTF">2015-09-22T18:57:12Z</dcterms:created>
  <dcterms:modified xsi:type="dcterms:W3CDTF">2015-09-22T19:37:26Z</dcterms:modified>
</cp:coreProperties>
</file>