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78"/>
  </p:notesMasterIdLst>
  <p:sldIdLst>
    <p:sldId id="256" r:id="rId2"/>
    <p:sldId id="335" r:id="rId3"/>
    <p:sldId id="257"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325" r:id="rId23"/>
    <p:sldId id="326" r:id="rId24"/>
    <p:sldId id="278" r:id="rId25"/>
    <p:sldId id="279" r:id="rId26"/>
    <p:sldId id="281" r:id="rId27"/>
    <p:sldId id="282" r:id="rId28"/>
    <p:sldId id="283" r:id="rId29"/>
    <p:sldId id="284" r:id="rId30"/>
    <p:sldId id="285" r:id="rId31"/>
    <p:sldId id="286" r:id="rId32"/>
    <p:sldId id="327" r:id="rId33"/>
    <p:sldId id="287" r:id="rId34"/>
    <p:sldId id="288" r:id="rId35"/>
    <p:sldId id="289" r:id="rId36"/>
    <p:sldId id="328" r:id="rId37"/>
    <p:sldId id="290" r:id="rId38"/>
    <p:sldId id="329" r:id="rId39"/>
    <p:sldId id="291" r:id="rId40"/>
    <p:sldId id="292" r:id="rId41"/>
    <p:sldId id="293" r:id="rId42"/>
    <p:sldId id="294" r:id="rId43"/>
    <p:sldId id="330" r:id="rId44"/>
    <p:sldId id="296" r:id="rId45"/>
    <p:sldId id="297" r:id="rId46"/>
    <p:sldId id="298" r:id="rId47"/>
    <p:sldId id="332" r:id="rId48"/>
    <p:sldId id="299" r:id="rId49"/>
    <p:sldId id="300" r:id="rId50"/>
    <p:sldId id="301" r:id="rId51"/>
    <p:sldId id="33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33" r:id="rId71"/>
    <p:sldId id="320" r:id="rId72"/>
    <p:sldId id="321" r:id="rId73"/>
    <p:sldId id="322" r:id="rId74"/>
    <p:sldId id="323" r:id="rId75"/>
    <p:sldId id="324" r:id="rId76"/>
    <p:sldId id="334" r:id="rId7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326"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3D40F91B-BBE9-4B98-91A0-4BA0A0D404BD}" type="datetimeFigureOut">
              <a:rPr lang="en-US"/>
              <a:pPr>
                <a:defRPr/>
              </a:pPr>
              <a:t>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1FFCAFBB-A230-48EC-9387-8CFD742D419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5FD4E5B2-9F94-40BC-A601-CDA1DA0FB770}"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1F445CF7-7180-406C-8D9D-89AE7AFA7062}"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37AFB1B-CAD4-48E1-AB66-F9612EDC746A}"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5E3A065-7A3C-44F6-BB44-D0A23A2C3803}"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8A3D163-5CC7-41B2-9446-964B07674A4C}"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9F0B19C8-36C4-4B3C-8695-E45807B3CDDF}"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FAED3175-7594-4DC4-998F-F8AAB3AB4F17}"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DEDB960-1081-4883-9F2C-7379DD7312F1}"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5915C20-9B5B-4105-AA31-53612D7D94AE}"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BD9B0D3-7460-429B-AC18-05F0B3533C45}"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6E8DEBDC-8654-4491-9A13-5E173F1E8A10}"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4F262AC-3A2D-469D-A230-76B00B159779}"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4273DE5-C255-4C4E-B184-4D9F7A527385}" type="slidenum">
              <a:rPr lang="en-US" smtClean="0"/>
              <a:pPr>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D4001D4-DD1A-415F-BF5D-0629031D6FFE}"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99469A1B-6EE1-4E46-92F3-78DAA43EEB75}" type="slidenum">
              <a:rPr lang="en-US" smtClean="0"/>
              <a:pPr>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CB171FC-698E-482F-A49D-AF88A5ECEC3A}" type="slidenum">
              <a:rPr lang="en-US" smtClean="0"/>
              <a:pPr>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3156C19-F659-4DA4-9B7A-0108CDAE967D}" type="slidenum">
              <a:rPr lang="en-US" smtClean="0"/>
              <a:pPr>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816B8AF1-880F-4587-A6EB-C98C655BC4D2}" type="slidenum">
              <a:rPr lang="en-US" smtClean="0"/>
              <a:pPr>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D8747FC-9858-4430-80C3-9151FA9E7083}" type="slidenum">
              <a:rPr lang="en-US" smtClean="0"/>
              <a:pPr>
                <a:defRPr/>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64533719-C8DD-4127-94DC-33C6DCBF02E2}" type="slidenum">
              <a:rPr lang="en-US" smtClean="0"/>
              <a:pPr>
                <a:defRPr/>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8BAC64-2D96-4A83-8603-C4B1F44058D1}" type="slidenum">
              <a:rPr lang="en-US" altLang="en-US" smtClean="0">
                <a:cs typeface="Arial" charset="0"/>
              </a:rPr>
              <a:pPr/>
              <a:t>29</a:t>
            </a:fld>
            <a:endParaRPr lang="en-US" altLang="en-US" smtClean="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5D690445-F38F-4235-8D63-AE3243E1C8CD}" type="slidenum">
              <a:rPr lang="en-US" smtClean="0"/>
              <a:pPr>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2E6FC-0DC9-4995-AFD8-8C9F40D65AC3}" type="slidenum">
              <a:rPr lang="en-US" altLang="en-US" smtClean="0">
                <a:cs typeface="Arial" charset="0"/>
              </a:rPr>
              <a:pPr/>
              <a:t>4</a:t>
            </a:fld>
            <a:endParaRPr lang="en-US" altLang="en-US" smtClean="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87E2110-07D6-4DE5-922B-2B111D9AFC22}" type="slidenum">
              <a:rPr lang="en-US" smtClean="0"/>
              <a:pPr>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1AAD9D0-3065-4C64-93F0-6961743C2728}" type="slidenum">
              <a:rPr lang="en-US" smtClean="0"/>
              <a:pPr>
                <a:defRPr/>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94C51256-C0AA-4CEA-98C8-99057E319319}" type="slidenum">
              <a:rPr lang="en-US" smtClean="0"/>
              <a:pPr>
                <a:defRPr/>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E73AB92-CC59-4B1E-9E36-9A0BA422306E}" type="slidenum">
              <a:rPr lang="en-US" smtClean="0"/>
              <a:pPr>
                <a:defRPr/>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59395346-5187-4D64-8F21-AE2ADD227AB9}" type="slidenum">
              <a:rPr lang="en-US" smtClean="0"/>
              <a:pPr>
                <a:defRPr/>
              </a:pPr>
              <a:t>35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945B738-0E03-4B0E-BDB3-24874335525C}" type="slidenum">
              <a:rPr lang="en-US" smtClean="0"/>
              <a:pPr>
                <a:defRPr/>
              </a:pPr>
              <a:t>36</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8E92A29-2B34-41E5-B6AE-CC7160F3A1D6}" type="slidenum">
              <a:rPr lang="en-US" smtClean="0"/>
              <a:pPr>
                <a:defRPr/>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8086C6EE-8CB2-4D35-81E5-90C2F557CA32}" type="slidenum">
              <a:rPr lang="en-US" smtClean="0"/>
              <a:pPr>
                <a:defRPr/>
              </a:pPr>
              <a:t>38</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ABDE5F2-D791-4C94-82C4-304B7732E238}" type="slidenum">
              <a:rPr lang="en-US" smtClean="0"/>
              <a:pPr>
                <a:defRPr/>
              </a:pPr>
              <a:t>39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6B2C4709-64E7-4CDB-9E6D-055147F9A676}" type="slidenum">
              <a:rPr lang="en-US" smtClean="0"/>
              <a:pPr>
                <a:defRPr/>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5C638B15-E1FF-4AE1-99E0-41074A3687D9}" type="slidenum">
              <a:rPr lang="en-US" smtClean="0"/>
              <a:pPr>
                <a:defRPr/>
              </a:pPr>
              <a:t>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9DEE7AA0-AC48-4C8E-AE13-F71DBF648B2D}" type="slidenum">
              <a:rPr lang="en-US" smtClean="0"/>
              <a:pPr>
                <a:defRPr/>
              </a:pPr>
              <a:t>41</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94F590E-E185-4662-944C-9B6A0AF3A213}" type="slidenum">
              <a:rPr lang="en-US" smtClean="0"/>
              <a:pPr>
                <a:defRPr/>
              </a:pPr>
              <a:t>42</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8E13E372-3EAC-4D99-B92A-9426182D77B3}" type="slidenum">
              <a:rPr lang="en-US" smtClean="0"/>
              <a:pPr>
                <a:defRPr/>
              </a:pPr>
              <a:t>43</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48F7116-AE50-4AA3-A2AE-5FED02FE48D3}" type="slidenum">
              <a:rPr lang="en-US" smtClean="0"/>
              <a:pPr>
                <a:defRPr/>
              </a:pPr>
              <a:t>44</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614B211E-05C5-4585-A7C6-C7D6E32386B9}" type="slidenum">
              <a:rPr lang="en-US" smtClean="0"/>
              <a:pPr>
                <a:defRPr/>
              </a:pPr>
              <a:t>45</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110B0C5B-F46D-49A4-9FF6-C83710D206B5}" type="slidenum">
              <a:rPr lang="en-US" smtClean="0"/>
              <a:pPr>
                <a:defRPr/>
              </a:pPr>
              <a:t>46</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87019A5-4ECF-4A8A-B2AC-B145E907B83E}" type="slidenum">
              <a:rPr lang="en-US" smtClean="0"/>
              <a:pPr>
                <a:defRPr/>
              </a:pPr>
              <a:t>47</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8209EC8-92E6-4A66-9992-44D5950D0F66}" type="slidenum">
              <a:rPr lang="en-US" smtClean="0"/>
              <a:pPr>
                <a:defRPr/>
              </a:pPr>
              <a:t>48</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6D6CB71E-1A61-4C73-B03A-4922B718FB5A}" type="slidenum">
              <a:rPr lang="en-US" smtClean="0"/>
              <a:pPr>
                <a:defRPr/>
              </a:pPr>
              <a:t>49</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AA185BC-AB58-488C-A827-D66C4B2A72E7}" type="slidenum">
              <a:rPr lang="en-US" smtClean="0"/>
              <a:pPr>
                <a:defRPr/>
              </a:pPr>
              <a:t>50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2D15819-7C15-437A-A871-B4446EE5653D}" type="slidenum">
              <a:rPr lang="en-US" smtClean="0"/>
              <a:pPr>
                <a:defRPr/>
              </a:pPr>
              <a:t>6</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873B75C-EF8A-4F8C-9EEB-9D78B406F36B}" type="slidenum">
              <a:rPr lang="en-US" smtClean="0"/>
              <a:pPr>
                <a:defRPr/>
              </a:pPr>
              <a:t>51</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02B080B-FD21-486D-95D8-69CBF49FFC04}" type="slidenum">
              <a:rPr lang="en-US" smtClean="0"/>
              <a:pPr>
                <a:defRPr/>
              </a:pPr>
              <a:t>52</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F5BB684B-3B5E-4A18-B8BC-46467ECC36AB}" type="slidenum">
              <a:rPr lang="en-US" smtClean="0"/>
              <a:pPr>
                <a:defRPr/>
              </a:pPr>
              <a:t>53</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599773D-FF2C-4CB8-864D-40CF79C4E9F5}" type="slidenum">
              <a:rPr lang="en-US" smtClean="0"/>
              <a:pPr>
                <a:defRPr/>
              </a:pPr>
              <a:t>54</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08722EF-D115-4CCE-ABB9-7D485418B68E}" type="slidenum">
              <a:rPr lang="en-US" smtClean="0"/>
              <a:pPr>
                <a:defRPr/>
              </a:pPr>
              <a:t>55</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5669A23-3E95-446D-80E0-06787EFE0222}" type="slidenum">
              <a:rPr lang="en-US" smtClean="0"/>
              <a:pPr>
                <a:defRPr/>
              </a:pPr>
              <a:t>56</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56855FFA-D73E-4C0B-992F-96BFEBA26FDD}" type="slidenum">
              <a:rPr lang="en-US" smtClean="0"/>
              <a:pPr>
                <a:defRPr/>
              </a:pPr>
              <a:t>57</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0714756-DABF-4D6C-812D-3E2BF09D96F5}" type="slidenum">
              <a:rPr lang="en-US" smtClean="0"/>
              <a:pPr>
                <a:defRPr/>
              </a:pPr>
              <a:t>58</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7AFDBE8-0925-442F-B9AB-54B396084809}" type="slidenum">
              <a:rPr lang="en-US" smtClean="0"/>
              <a:pPr>
                <a:defRPr/>
              </a:pPr>
              <a:t>59</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8D52A6E9-D9AA-4FCB-9B88-6902CB495FCA}" type="slidenum">
              <a:rPr lang="en-US" smtClean="0"/>
              <a:pPr>
                <a:defRPr/>
              </a:pPr>
              <a:t>60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69678CF5-9ED0-48DF-A720-7F4B58AEAB9B}" type="slidenum">
              <a:rPr lang="en-US" smtClean="0"/>
              <a:pPr>
                <a:defRPr/>
              </a:pPr>
              <a:t>7</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9728CE4F-7E47-4F55-B4B3-EA610AD4F28D}" type="slidenum">
              <a:rPr lang="en-US" smtClean="0"/>
              <a:pPr>
                <a:defRPr/>
              </a:pPr>
              <a:t>61</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1D8537BB-FA64-4CF7-97B1-0316C383C012}" type="slidenum">
              <a:rPr lang="en-US" smtClean="0"/>
              <a:pPr>
                <a:defRPr/>
              </a:pPr>
              <a:t>62</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9452315-DF53-43AA-80E1-019255CC3724}" type="slidenum">
              <a:rPr lang="en-US" smtClean="0"/>
              <a:pPr>
                <a:defRPr/>
              </a:pPr>
              <a:t>63</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1AF3223-7D36-45AF-8D8A-468E8969F39E}" type="slidenum">
              <a:rPr lang="en-US" smtClean="0"/>
              <a:pPr>
                <a:defRPr/>
              </a:pPr>
              <a:t>64</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0F204CA-4AB3-4FD8-90B6-27EBD747B462}" type="slidenum">
              <a:rPr lang="en-US" smtClean="0"/>
              <a:pPr>
                <a:defRPr/>
              </a:pPr>
              <a:t>65</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BCC7DD3-CC43-4B85-B896-C3BB45C25389}" type="slidenum">
              <a:rPr lang="en-US" smtClean="0"/>
              <a:pPr>
                <a:defRPr/>
              </a:pPr>
              <a:t>66</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96D566C5-2AC7-41AB-8511-9F542101719E}" type="slidenum">
              <a:rPr lang="en-US" smtClean="0"/>
              <a:pPr>
                <a:defRPr/>
              </a:pPr>
              <a:t>67</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p:spPr>
      </p:sp>
      <p:sp>
        <p:nvSpPr>
          <p:cNvPr id="149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FDBC83E-B41C-4F54-B466-C53A2877A8F8}" type="slidenum">
              <a:rPr lang="en-US" smtClean="0"/>
              <a:pPr>
                <a:defRPr/>
              </a:pPr>
              <a:t>68</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33C2681-D50B-4A27-A30A-D66D3DE10F3E}" type="slidenum">
              <a:rPr lang="en-US" smtClean="0"/>
              <a:pPr>
                <a:defRPr/>
              </a:pPr>
              <a:t>69</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p:spPr>
      </p:sp>
      <p:sp>
        <p:nvSpPr>
          <p:cNvPr id="151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A236A53-E473-402D-9A6C-CC7088173AAC}" type="slidenum">
              <a:rPr lang="en-US" smtClean="0"/>
              <a:pPr>
                <a:defRPr/>
              </a:pPr>
              <a:t>70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FF0344D0-A1A8-45A0-94E2-D6ACE3B50FCB}" type="slidenum">
              <a:rPr lang="en-US" smtClean="0"/>
              <a:pPr>
                <a:defRPr/>
              </a:pPr>
              <a:t>8</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686702F-9A4C-47B2-89B5-B37F0A950C44}" type="slidenum">
              <a:rPr lang="en-US" smtClean="0"/>
              <a:pPr>
                <a:defRPr/>
              </a:pPr>
              <a:t>71</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631A4CC-5A25-49DF-BD69-730E9DA35142}" type="slidenum">
              <a:rPr lang="en-US" smtClean="0"/>
              <a:pPr>
                <a:defRPr/>
              </a:pPr>
              <a:t>72</a:t>
            </a:fld>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0AED5BB-8B90-4E65-AB3F-5948659C120E}" type="slidenum">
              <a:rPr lang="en-US" smtClean="0"/>
              <a:pPr>
                <a:defRPr/>
              </a:pPr>
              <a:t>73</a:t>
            </a:fld>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p:spPr>
      </p:sp>
      <p:sp>
        <p:nvSpPr>
          <p:cNvPr id="155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79C4D9A-DE7D-46C1-B417-2EEC06DF3A83}" type="slidenum">
              <a:rPr lang="en-US" smtClean="0"/>
              <a:pPr>
                <a:defRPr/>
              </a:pPr>
              <a:t>74</a:t>
            </a:fld>
            <a:endParaRPr 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C1B4D60-7A33-4703-B87F-ACB600F6A55B}" type="slidenum">
              <a:rPr lang="en-US" smtClean="0"/>
              <a:pPr>
                <a:defRPr/>
              </a:pPr>
              <a:t>75</a:t>
            </a:fld>
            <a:endParaRPr lang="en-US"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7D6E7FB-3F4F-4CC7-828E-B57A67E49D8D}" type="slidenum">
              <a:rPr lang="en-US" smtClean="0"/>
              <a:pPr>
                <a:defRPr/>
              </a:pPr>
              <a:t>76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E174458-A417-4683-A72D-4022C8971CD5}"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3CFB14B-87A9-4893-9152-6AAF7BDB73EB}"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1741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1741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pPr>
              <a:defRPr/>
            </a:pPr>
            <a:endParaRPr lang="en-US"/>
          </a:p>
        </p:txBody>
      </p:sp>
      <p:sp>
        <p:nvSpPr>
          <p:cNvPr id="39" name="Rectangle 6"/>
          <p:cNvSpPr>
            <a:spLocks noGrp="1" noChangeArrowheads="1"/>
          </p:cNvSpPr>
          <p:nvPr>
            <p:ph type="ftr" sz="quarter" idx="11"/>
          </p:nvPr>
        </p:nvSpPr>
        <p:spPr/>
        <p:txBody>
          <a:bodyPr/>
          <a:lstStyle>
            <a:lvl1pPr>
              <a:defRPr/>
            </a:lvl1pPr>
          </a:lstStyle>
          <a:p>
            <a:pPr>
              <a:defRPr/>
            </a:pPr>
            <a:r>
              <a:rPr lang="en-US"/>
              <a:t>Lilly, Cullen, Ball, Criminological Theory Sixth Edition. ©2015 SAGE Publications</a:t>
            </a:r>
          </a:p>
        </p:txBody>
      </p:sp>
      <p:sp>
        <p:nvSpPr>
          <p:cNvPr id="40" name="Rectangle 7"/>
          <p:cNvSpPr>
            <a:spLocks noGrp="1" noChangeArrowheads="1"/>
          </p:cNvSpPr>
          <p:nvPr>
            <p:ph type="sldNum" sz="quarter" idx="12"/>
          </p:nvPr>
        </p:nvSpPr>
        <p:spPr/>
        <p:txBody>
          <a:bodyPr/>
          <a:lstStyle>
            <a:lvl1pPr>
              <a:defRPr/>
            </a:lvl1pPr>
          </a:lstStyle>
          <a:p>
            <a:pPr>
              <a:defRPr/>
            </a:pPr>
            <a:fld id="{7D3AEA91-51B0-4AAB-8C10-7658D5A97A5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DB31BE7F-3505-4FC5-9D7C-3F48AE4AAFD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035D4A2B-2B60-4745-8CE6-8742A7B253C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r>
              <a:rPr lang="en-US" noProof="0" dirty="0" smtClean="0"/>
              <a:t>Click icon to add table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1C2EE3B1-7859-4F83-9F54-7B7C0A99B13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0241CB4D-DC23-4833-BBBD-14F76F10D40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C1D785F5-3BC2-499D-8B24-C08AA3BCFC1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3616101D-8E8C-4AB5-B33C-2142ADD1CB1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9" name="Rectangle 7"/>
          <p:cNvSpPr>
            <a:spLocks noGrp="1" noChangeArrowheads="1"/>
          </p:cNvSpPr>
          <p:nvPr>
            <p:ph type="sldNum" sz="quarter" idx="12"/>
          </p:nvPr>
        </p:nvSpPr>
        <p:spPr>
          <a:ln/>
        </p:spPr>
        <p:txBody>
          <a:bodyPr/>
          <a:lstStyle>
            <a:lvl1pPr>
              <a:defRPr/>
            </a:lvl1pPr>
          </a:lstStyle>
          <a:p>
            <a:pPr>
              <a:defRPr/>
            </a:pPr>
            <a:fld id="{B164DB3F-4361-412D-A095-79E277152EF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5" name="Rectangle 7"/>
          <p:cNvSpPr>
            <a:spLocks noGrp="1" noChangeArrowheads="1"/>
          </p:cNvSpPr>
          <p:nvPr>
            <p:ph type="sldNum" sz="quarter" idx="12"/>
          </p:nvPr>
        </p:nvSpPr>
        <p:spPr>
          <a:ln/>
        </p:spPr>
        <p:txBody>
          <a:bodyPr/>
          <a:lstStyle>
            <a:lvl1pPr>
              <a:defRPr/>
            </a:lvl1pPr>
          </a:lstStyle>
          <a:p>
            <a:pPr>
              <a:defRPr/>
            </a:pPr>
            <a:fld id="{79602049-3DBB-416F-8325-E7228BFB19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4" name="Rectangle 7"/>
          <p:cNvSpPr>
            <a:spLocks noGrp="1" noChangeArrowheads="1"/>
          </p:cNvSpPr>
          <p:nvPr>
            <p:ph type="sldNum" sz="quarter" idx="12"/>
          </p:nvPr>
        </p:nvSpPr>
        <p:spPr>
          <a:ln/>
        </p:spPr>
        <p:txBody>
          <a:bodyPr/>
          <a:lstStyle>
            <a:lvl1pPr>
              <a:defRPr/>
            </a:lvl1pPr>
          </a:lstStyle>
          <a:p>
            <a:pPr>
              <a:defRPr/>
            </a:pPr>
            <a:fld id="{C9A55174-D8F2-488C-A58A-B987D53CF64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339C857C-9185-4660-AE27-4D25F718C87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38B05AB6-72A6-4C6E-9F65-A480EE29148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en-US"/>
          </a:p>
        </p:txBody>
      </p:sp>
      <p:sp>
        <p:nvSpPr>
          <p:cNvPr id="1639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r>
              <a:rPr lang="en-US"/>
              <a:t>Lilly, Cullen, Ball, Criminological Theory Sixth Edition. ©2015 SAGE Publications</a:t>
            </a:r>
          </a:p>
        </p:txBody>
      </p:sp>
      <p:sp>
        <p:nvSpPr>
          <p:cNvPr id="1639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BEEFA4B7-AE97-4749-ADDD-7CA2012B35A1}" type="slidenum">
              <a:rPr lang="en-US"/>
              <a:pPr>
                <a:defRPr/>
              </a:pPr>
              <a:t>‹#›</a:t>
            </a:fld>
            <a:endParaRPr 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64"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iming>
    <p:tnLst>
      <p:par>
        <p:cTn id="1" dur="indefinite" restart="never" nodeType="tmRoot"/>
      </p:par>
    </p:tnLst>
  </p:timing>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eaLnBrk="1" fontAlgn="base" hangingPunct="1">
        <a:spcBef>
          <a:spcPct val="0"/>
        </a:spcBef>
        <a:spcAft>
          <a:spcPct val="0"/>
        </a:spcAft>
        <a:defRPr sz="3900" b="1">
          <a:solidFill>
            <a:schemeClr val="tx2"/>
          </a:solidFill>
          <a:latin typeface="Arial" charset="0"/>
          <a:cs typeface="Arial" charset="0"/>
        </a:defRPr>
      </a:lvl6pPr>
      <a:lvl7pPr marL="914400" algn="l" rtl="0" eaLnBrk="1" fontAlgn="base" hangingPunct="1">
        <a:spcBef>
          <a:spcPct val="0"/>
        </a:spcBef>
        <a:spcAft>
          <a:spcPct val="0"/>
        </a:spcAft>
        <a:defRPr sz="3900" b="1">
          <a:solidFill>
            <a:schemeClr val="tx2"/>
          </a:solidFill>
          <a:latin typeface="Arial" charset="0"/>
          <a:cs typeface="Arial" charset="0"/>
        </a:defRPr>
      </a:lvl7pPr>
      <a:lvl8pPr marL="1371600" algn="l" rtl="0" eaLnBrk="1" fontAlgn="base" hangingPunct="1">
        <a:spcBef>
          <a:spcPct val="0"/>
        </a:spcBef>
        <a:spcAft>
          <a:spcPct val="0"/>
        </a:spcAft>
        <a:defRPr sz="3900" b="1">
          <a:solidFill>
            <a:schemeClr val="tx2"/>
          </a:solidFill>
          <a:latin typeface="Arial" charset="0"/>
          <a:cs typeface="Arial" charset="0"/>
        </a:defRPr>
      </a:lvl8pPr>
      <a:lvl9pPr marL="1828800" algn="l" rtl="0" eaLnBrk="1" fontAlgn="base" hangingPunct="1">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mtClean="0"/>
              <a:t>Criminological Theory</a:t>
            </a:r>
          </a:p>
        </p:txBody>
      </p:sp>
      <p:sp>
        <p:nvSpPr>
          <p:cNvPr id="3075" name="Rectangle 3"/>
          <p:cNvSpPr>
            <a:spLocks noGrp="1" noChangeArrowheads="1"/>
          </p:cNvSpPr>
          <p:nvPr>
            <p:ph type="subTitle" idx="1"/>
          </p:nvPr>
        </p:nvSpPr>
        <p:spPr/>
        <p:txBody>
          <a:bodyPr/>
          <a:lstStyle/>
          <a:p>
            <a:pPr eaLnBrk="1" hangingPunct="1"/>
            <a:r>
              <a:rPr lang="en-US" altLang="en-US" smtClean="0"/>
              <a:t>Social Power and the Construction of Crime: </a:t>
            </a:r>
          </a:p>
          <a:p>
            <a:pPr eaLnBrk="1" hangingPunct="1"/>
            <a:r>
              <a:rPr lang="en-US" altLang="en-US" smtClean="0"/>
              <a:t>Conflict Theory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z="3200" smtClean="0"/>
              <a:t>Forerunners of Conflict Theory: Bonger: Capitalism and Crime</a:t>
            </a:r>
          </a:p>
        </p:txBody>
      </p:sp>
      <p:sp>
        <p:nvSpPr>
          <p:cNvPr id="12291" name="Rectangle 3"/>
          <p:cNvSpPr>
            <a:spLocks noGrp="1" noChangeArrowheads="1"/>
          </p:cNvSpPr>
          <p:nvPr>
            <p:ph idx="1"/>
          </p:nvPr>
        </p:nvSpPr>
        <p:spPr>
          <a:xfrm>
            <a:off x="457200" y="1760538"/>
            <a:ext cx="8229600" cy="4411662"/>
          </a:xfrm>
        </p:spPr>
        <p:txBody>
          <a:bodyPr>
            <a:normAutofit fontScale="92500" lnSpcReduction="10000"/>
          </a:bodyPr>
          <a:lstStyle/>
          <a:p>
            <a:pPr eaLnBrk="1" hangingPunct="1">
              <a:defRPr/>
            </a:pPr>
            <a:r>
              <a:rPr lang="en-US" dirty="0"/>
              <a:t>In such an unfavorable environment, human nature was distorted into an intense “egoism” that made people more capable of committing crimes against one </a:t>
            </a:r>
            <a:r>
              <a:rPr lang="en-US" dirty="0" smtClean="0"/>
              <a:t>another</a:t>
            </a:r>
          </a:p>
          <a:p>
            <a:pPr lvl="1" eaLnBrk="1" hangingPunct="1">
              <a:defRPr/>
            </a:pPr>
            <a:endParaRPr lang="en-US" sz="500" dirty="0" smtClean="0"/>
          </a:p>
          <a:p>
            <a:pPr lvl="1" eaLnBrk="1" hangingPunct="1">
              <a:defRPr/>
            </a:pPr>
            <a:r>
              <a:rPr lang="en-US" dirty="0" smtClean="0"/>
              <a:t>Seek pleasure by any means possible without regard for others</a:t>
            </a:r>
            <a:endParaRPr lang="en-US" dirty="0"/>
          </a:p>
          <a:p>
            <a:pPr eaLnBrk="1" hangingPunct="1">
              <a:defRPr/>
            </a:pPr>
            <a:endParaRPr lang="en-US" sz="1000" dirty="0" smtClean="0"/>
          </a:p>
          <a:p>
            <a:pPr eaLnBrk="1" hangingPunct="1">
              <a:defRPr/>
            </a:pPr>
            <a:r>
              <a:rPr lang="en-US" dirty="0" smtClean="0"/>
              <a:t>Traced </a:t>
            </a:r>
            <a:r>
              <a:rPr lang="en-US" dirty="0"/>
              <a:t>much crime to the poverty generated by capitalism both directly </a:t>
            </a:r>
            <a:r>
              <a:rPr lang="en-US" dirty="0" smtClean="0"/>
              <a:t>(sometimes crime necessary for survival) and indirectly (by demoralizing the individual)</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altLang="en-US" sz="3200" smtClean="0"/>
              <a:t>Forerunners of Conflict Theory: Bonger: Capitalism and Crime</a:t>
            </a:r>
          </a:p>
        </p:txBody>
      </p:sp>
      <p:sp>
        <p:nvSpPr>
          <p:cNvPr id="13315" name="Rectangle 3"/>
          <p:cNvSpPr>
            <a:spLocks noGrp="1" noChangeArrowheads="1"/>
          </p:cNvSpPr>
          <p:nvPr>
            <p:ph idx="1"/>
          </p:nvPr>
        </p:nvSpPr>
        <p:spPr/>
        <p:txBody>
          <a:bodyPr/>
          <a:lstStyle/>
          <a:p>
            <a:pPr eaLnBrk="1" hangingPunct="1"/>
            <a:r>
              <a:rPr lang="en-US" altLang="en-US" smtClean="0"/>
              <a:t>The more powerful bourgeoisie also committed crimes</a:t>
            </a:r>
          </a:p>
          <a:p>
            <a:pPr lvl="1" eaLnBrk="1" hangingPunct="1"/>
            <a:endParaRPr lang="en-US" altLang="en-US" sz="1000" smtClean="0"/>
          </a:p>
          <a:p>
            <a:pPr lvl="1" eaLnBrk="1" hangingPunct="1"/>
            <a:r>
              <a:rPr lang="en-US" altLang="en-US" smtClean="0"/>
              <a:t>Traced this crime to the opportunities that came with power and the decline of morality that came with capitalism</a:t>
            </a:r>
          </a:p>
          <a:p>
            <a:pPr lvl="1" eaLnBrk="1" hangingPunct="1"/>
            <a:endParaRPr lang="en-US" altLang="en-US" sz="1000" smtClean="0"/>
          </a:p>
          <a:p>
            <a:pPr lvl="1" eaLnBrk="1" hangingPunct="1"/>
            <a:r>
              <a:rPr lang="en-US" altLang="en-US" smtClean="0"/>
              <a:t>Made the rich richer and the poor poorer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altLang="en-US" sz="3200" smtClean="0"/>
              <a:t>Forerunners of Conflict Theory: Bonger: Capitalism and Crime</a:t>
            </a:r>
          </a:p>
        </p:txBody>
      </p:sp>
      <p:sp>
        <p:nvSpPr>
          <p:cNvPr id="14339" name="Rectangle 3"/>
          <p:cNvSpPr>
            <a:spLocks noGrp="1" noChangeArrowheads="1"/>
          </p:cNvSpPr>
          <p:nvPr>
            <p:ph idx="1"/>
          </p:nvPr>
        </p:nvSpPr>
        <p:spPr/>
        <p:txBody>
          <a:bodyPr>
            <a:normAutofit fontScale="92500"/>
          </a:bodyPr>
          <a:lstStyle/>
          <a:p>
            <a:pPr eaLnBrk="1" hangingPunct="1">
              <a:defRPr/>
            </a:pPr>
            <a:r>
              <a:rPr lang="en-US" dirty="0"/>
              <a:t>Definitions of morality </a:t>
            </a:r>
            <a:r>
              <a:rPr lang="en-US" dirty="0" smtClean="0"/>
              <a:t>varied</a:t>
            </a:r>
          </a:p>
          <a:p>
            <a:pPr eaLnBrk="1" hangingPunct="1">
              <a:defRPr/>
            </a:pPr>
            <a:endParaRPr lang="en-US" sz="1000" dirty="0"/>
          </a:p>
          <a:p>
            <a:pPr lvl="1" eaLnBrk="1" hangingPunct="1">
              <a:defRPr/>
            </a:pPr>
            <a:r>
              <a:rPr lang="en-US" dirty="0"/>
              <a:t>The source of the prevailing definitions and of their variations could be found in the interests of the powerful</a:t>
            </a:r>
          </a:p>
          <a:p>
            <a:pPr eaLnBrk="1" hangingPunct="1">
              <a:defRPr/>
            </a:pPr>
            <a:endParaRPr lang="en-US" sz="1000" dirty="0" smtClean="0"/>
          </a:p>
          <a:p>
            <a:pPr lvl="1" eaLnBrk="1" hangingPunct="1">
              <a:defRPr/>
            </a:pPr>
            <a:r>
              <a:rPr lang="en-US" dirty="0" smtClean="0"/>
              <a:t>The </a:t>
            </a:r>
            <a:r>
              <a:rPr lang="en-US" dirty="0"/>
              <a:t>legal system tends to legalize the egoistic actions of the powerful and to penalize those of the </a:t>
            </a:r>
            <a:r>
              <a:rPr lang="en-US" dirty="0" smtClean="0"/>
              <a:t>powerless</a:t>
            </a:r>
          </a:p>
          <a:p>
            <a:pPr lvl="1" eaLnBrk="1" hangingPunct="1">
              <a:defRPr/>
            </a:pPr>
            <a:endParaRPr lang="en-US" sz="1000" dirty="0" smtClean="0"/>
          </a:p>
          <a:p>
            <a:pPr eaLnBrk="1" hangingPunct="1">
              <a:defRPr/>
            </a:pPr>
            <a:r>
              <a:rPr lang="en-US" dirty="0" smtClean="0"/>
              <a:t>The abolition of capitalism and the redistribution of wealth and power would restore a favorable environment and eliminate crime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457200" y="304800"/>
            <a:ext cx="7543800" cy="1295400"/>
          </a:xfrm>
        </p:spPr>
        <p:txBody>
          <a:bodyPr/>
          <a:lstStyle/>
          <a:p>
            <a:pPr eaLnBrk="1" hangingPunct="1"/>
            <a:r>
              <a:rPr lang="en-US" altLang="en-US" sz="3200" smtClean="0"/>
              <a:t>Forerunners of Conflict Theory: Sutherland and Sellin: Culture Conflict and Crime</a:t>
            </a:r>
          </a:p>
        </p:txBody>
      </p:sp>
      <p:sp>
        <p:nvSpPr>
          <p:cNvPr id="15363" name="Rectangle 3"/>
          <p:cNvSpPr>
            <a:spLocks noGrp="1" noChangeArrowheads="1"/>
          </p:cNvSpPr>
          <p:nvPr>
            <p:ph idx="1"/>
          </p:nvPr>
        </p:nvSpPr>
        <p:spPr/>
        <p:txBody>
          <a:bodyPr>
            <a:normAutofit lnSpcReduction="10000"/>
          </a:bodyPr>
          <a:lstStyle/>
          <a:p>
            <a:pPr eaLnBrk="1" hangingPunct="1">
              <a:defRPr/>
            </a:pPr>
            <a:r>
              <a:rPr lang="en-US" dirty="0"/>
              <a:t>Differential social organization represented one type of conflict </a:t>
            </a:r>
            <a:r>
              <a:rPr lang="en-US" dirty="0" smtClean="0"/>
              <a:t>perspective</a:t>
            </a:r>
          </a:p>
          <a:p>
            <a:pPr eaLnBrk="1" hangingPunct="1">
              <a:defRPr/>
            </a:pPr>
            <a:endParaRPr lang="en-US" sz="1000" dirty="0"/>
          </a:p>
          <a:p>
            <a:pPr lvl="1" eaLnBrk="1" hangingPunct="1">
              <a:defRPr/>
            </a:pPr>
            <a:r>
              <a:rPr lang="en-US" dirty="0"/>
              <a:t>Inherent in the notion was the assumption that society did not rest on complete consensus, but rather was made up of different segments with conflicting cultural </a:t>
            </a:r>
            <a:r>
              <a:rPr lang="en-US" dirty="0" smtClean="0"/>
              <a:t>patterns</a:t>
            </a:r>
          </a:p>
          <a:p>
            <a:pPr lvl="1" eaLnBrk="1" hangingPunct="1">
              <a:defRPr/>
            </a:pPr>
            <a:endParaRPr lang="en-US" sz="1000" dirty="0" smtClean="0"/>
          </a:p>
          <a:p>
            <a:pPr lvl="1" eaLnBrk="1" hangingPunct="1">
              <a:defRPr/>
            </a:pPr>
            <a:r>
              <a:rPr lang="en-US" dirty="0" smtClean="0"/>
              <a:t>A person whose associations were dominated by relationships with those in a less law-abiding segment of society would tend to learn criminal techniques and develop criminal orientations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a:xfrm>
            <a:off x="457200" y="304800"/>
            <a:ext cx="7543800" cy="1295400"/>
          </a:xfrm>
        </p:spPr>
        <p:txBody>
          <a:bodyPr/>
          <a:lstStyle/>
          <a:p>
            <a:pPr eaLnBrk="1" hangingPunct="1"/>
            <a:r>
              <a:rPr lang="en-US" altLang="en-US" sz="3200" smtClean="0"/>
              <a:t>Forerunners of Conflict Theory: Sutherland and Sellin: Culture Conflict and Crime</a:t>
            </a:r>
          </a:p>
        </p:txBody>
      </p:sp>
      <p:sp>
        <p:nvSpPr>
          <p:cNvPr id="16387" name="Rectangle 3"/>
          <p:cNvSpPr>
            <a:spLocks noGrp="1" noChangeArrowheads="1"/>
          </p:cNvSpPr>
          <p:nvPr>
            <p:ph idx="1"/>
          </p:nvPr>
        </p:nvSpPr>
        <p:spPr/>
        <p:txBody>
          <a:bodyPr/>
          <a:lstStyle/>
          <a:p>
            <a:pPr eaLnBrk="1" hangingPunct="1"/>
            <a:r>
              <a:rPr lang="en-US" altLang="en-US" smtClean="0"/>
              <a:t>Powerful economic interests such as huge corporations had an organization that made them habitual criminals although their wealth and power protected them from prosecution</a:t>
            </a:r>
          </a:p>
          <a:p>
            <a:pPr eaLnBrk="1" hangingPunct="1"/>
            <a:endParaRPr lang="en-US" altLang="en-US" sz="1000" smtClean="0"/>
          </a:p>
          <a:p>
            <a:pPr eaLnBrk="1" hangingPunct="1"/>
            <a:r>
              <a:rPr lang="en-US" altLang="en-US" smtClean="0"/>
              <a:t>Sellin stressed the problem of culture conflict as a source of crime, maintaining that different groups learn different conduct norms and that the conduct norms of one group might clash with those of another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sz="3200" smtClean="0"/>
              <a:t>Forerunners of Conflict Theory: Vold: Conflict and Crime</a:t>
            </a:r>
          </a:p>
        </p:txBody>
      </p:sp>
      <p:sp>
        <p:nvSpPr>
          <p:cNvPr id="18435" name="Rectangle 3"/>
          <p:cNvSpPr>
            <a:spLocks noGrp="1" noChangeArrowheads="1"/>
          </p:cNvSpPr>
          <p:nvPr>
            <p:ph idx="1"/>
          </p:nvPr>
        </p:nvSpPr>
        <p:spPr/>
        <p:txBody>
          <a:bodyPr>
            <a:normAutofit fontScale="92500" lnSpcReduction="10000"/>
          </a:bodyPr>
          <a:lstStyle/>
          <a:p>
            <a:pPr eaLnBrk="1" hangingPunct="1">
              <a:defRPr/>
            </a:pPr>
            <a:r>
              <a:rPr lang="en-US" dirty="0" smtClean="0"/>
              <a:t>Conflict </a:t>
            </a:r>
            <a:r>
              <a:rPr lang="en-US" dirty="0"/>
              <a:t>should be regarded as a fundamental social form characteristic of social life in </a:t>
            </a:r>
            <a:r>
              <a:rPr lang="en-US" dirty="0" smtClean="0"/>
              <a:t>general</a:t>
            </a:r>
          </a:p>
          <a:p>
            <a:pPr eaLnBrk="1" hangingPunct="1">
              <a:defRPr/>
            </a:pPr>
            <a:endParaRPr lang="en-US" sz="1000" dirty="0" smtClean="0"/>
          </a:p>
          <a:p>
            <a:pPr eaLnBrk="1" hangingPunct="1">
              <a:defRPr/>
            </a:pPr>
            <a:r>
              <a:rPr lang="en-US" dirty="0" smtClean="0"/>
              <a:t>Social order did not rest entirely on consensus, rather it rested in part on the stability resulting from the balance of power among conflicting forces that compose society</a:t>
            </a:r>
            <a:endParaRPr lang="en-US" dirty="0"/>
          </a:p>
          <a:p>
            <a:pPr eaLnBrk="1" hangingPunct="1">
              <a:defRPr/>
            </a:pPr>
            <a:endParaRPr lang="en-US" sz="1000" dirty="0" smtClean="0"/>
          </a:p>
          <a:p>
            <a:pPr eaLnBrk="1" hangingPunct="1">
              <a:defRPr/>
            </a:pPr>
            <a:r>
              <a:rPr lang="en-US" dirty="0" smtClean="0"/>
              <a:t>The </a:t>
            </a:r>
            <a:r>
              <a:rPr lang="en-US" dirty="0"/>
              <a:t>conflict between groups was analyzed as potentially making a positive contribution to the strengthening of the different groups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altLang="en-US" sz="3200" smtClean="0"/>
              <a:t>Forerunners of Conflict Theory: Vold: Conflict and Crime</a:t>
            </a:r>
          </a:p>
        </p:txBody>
      </p:sp>
      <p:sp>
        <p:nvSpPr>
          <p:cNvPr id="18435" name="Rectangle 3"/>
          <p:cNvSpPr>
            <a:spLocks noGrp="1" noChangeArrowheads="1"/>
          </p:cNvSpPr>
          <p:nvPr>
            <p:ph idx="1"/>
          </p:nvPr>
        </p:nvSpPr>
        <p:spPr/>
        <p:txBody>
          <a:bodyPr/>
          <a:lstStyle/>
          <a:p>
            <a:pPr eaLnBrk="1" hangingPunct="1"/>
            <a:r>
              <a:rPr lang="en-US" altLang="en-US" smtClean="0"/>
              <a:t>Those who produce legislative majorities win control over the police power and dominate the polices that decide who is likely to be involved in violation of the law</a:t>
            </a:r>
          </a:p>
          <a:p>
            <a:pPr eaLnBrk="1" hangingPunct="1"/>
            <a:endParaRPr lang="en-US" altLang="en-US" sz="1000" smtClean="0"/>
          </a:p>
          <a:p>
            <a:pPr eaLnBrk="1" hangingPunct="1"/>
            <a:r>
              <a:rPr lang="en-US" altLang="en-US" smtClean="0"/>
              <a:t>The principle of compromise from positions of strength operates in every stage of the </a:t>
            </a:r>
          </a:p>
          <a:p>
            <a:pPr lvl="1" eaLnBrk="1" hangingPunct="1"/>
            <a:endParaRPr lang="en-US" altLang="en-US" sz="500" smtClean="0"/>
          </a:p>
          <a:p>
            <a:pPr lvl="1" eaLnBrk="1" hangingPunct="1"/>
            <a:r>
              <a:rPr lang="en-US" altLang="en-US" smtClean="0"/>
              <a:t>Politics was the art of compromise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altLang="en-US" sz="3200" smtClean="0"/>
              <a:t>Forerunners of Conflict Theory: Vold: Conflict and Crime</a:t>
            </a:r>
          </a:p>
        </p:txBody>
      </p:sp>
      <p:sp>
        <p:nvSpPr>
          <p:cNvPr id="20483" name="Rectangle 3"/>
          <p:cNvSpPr>
            <a:spLocks noGrp="1" noChangeArrowheads="1"/>
          </p:cNvSpPr>
          <p:nvPr>
            <p:ph idx="1"/>
          </p:nvPr>
        </p:nvSpPr>
        <p:spPr/>
        <p:txBody>
          <a:bodyPr>
            <a:normAutofit fontScale="92500" lnSpcReduction="10000"/>
          </a:bodyPr>
          <a:lstStyle/>
          <a:p>
            <a:pPr eaLnBrk="1" hangingPunct="1">
              <a:defRPr/>
            </a:pPr>
            <a:r>
              <a:rPr lang="en-US" dirty="0"/>
              <a:t>Much crime is political in </a:t>
            </a:r>
            <a:r>
              <a:rPr lang="en-US" dirty="0" smtClean="0"/>
              <a:t>nature</a:t>
            </a:r>
          </a:p>
          <a:p>
            <a:pPr lvl="1" eaLnBrk="1" hangingPunct="1">
              <a:defRPr/>
            </a:pPr>
            <a:endParaRPr lang="en-US" sz="500" dirty="0" smtClean="0"/>
          </a:p>
          <a:p>
            <a:pPr lvl="1" eaLnBrk="1" hangingPunct="1">
              <a:defRPr/>
            </a:pPr>
            <a:r>
              <a:rPr lang="en-US" dirty="0" smtClean="0"/>
              <a:t>Included crimes resulting from protest movements aimed at political reform</a:t>
            </a:r>
          </a:p>
          <a:p>
            <a:pPr lvl="1" eaLnBrk="1" hangingPunct="1">
              <a:defRPr/>
            </a:pPr>
            <a:endParaRPr lang="en-US" sz="1000" dirty="0"/>
          </a:p>
          <a:p>
            <a:pPr eaLnBrk="1" hangingPunct="1">
              <a:defRPr/>
            </a:pPr>
            <a:r>
              <a:rPr lang="en-US" dirty="0"/>
              <a:t>Regardless who is right and who is wrong, those who lose the conflict are the </a:t>
            </a:r>
            <a:r>
              <a:rPr lang="en-US" dirty="0" smtClean="0"/>
              <a:t>criminals</a:t>
            </a:r>
          </a:p>
          <a:p>
            <a:pPr eaLnBrk="1" hangingPunct="1">
              <a:defRPr/>
            </a:pPr>
            <a:endParaRPr lang="en-US" sz="1100" dirty="0" smtClean="0"/>
          </a:p>
          <a:p>
            <a:pPr eaLnBrk="1" hangingPunct="1">
              <a:defRPr/>
            </a:pPr>
            <a:r>
              <a:rPr lang="en-US" dirty="0" smtClean="0"/>
              <a:t>Numerous kinds of crimes result from the clashes incidental to attempts to change or to upset the caste system of racial segregation in various parts of the world</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altLang="en-US" smtClean="0"/>
              <a:t>Theory in Context: The Turmoil of the 1960s</a:t>
            </a:r>
          </a:p>
        </p:txBody>
      </p:sp>
      <p:sp>
        <p:nvSpPr>
          <p:cNvPr id="21507" name="Rectangle 3"/>
          <p:cNvSpPr>
            <a:spLocks noGrp="1" noChangeArrowheads="1"/>
          </p:cNvSpPr>
          <p:nvPr>
            <p:ph idx="1"/>
          </p:nvPr>
        </p:nvSpPr>
        <p:spPr/>
        <p:txBody>
          <a:bodyPr>
            <a:normAutofit fontScale="92500"/>
          </a:bodyPr>
          <a:lstStyle/>
          <a:p>
            <a:pPr eaLnBrk="1" hangingPunct="1">
              <a:defRPr/>
            </a:pPr>
            <a:r>
              <a:rPr lang="en-US" dirty="0"/>
              <a:t>Although the various forerunners of conflict theory discussed previously had anticipated much of what was to follow, it was not until the social upheavals of the 1960s that criminological conflict theory came into its </a:t>
            </a:r>
            <a:r>
              <a:rPr lang="en-US" dirty="0" smtClean="0"/>
              <a:t>own</a:t>
            </a:r>
          </a:p>
          <a:p>
            <a:pPr eaLnBrk="1" hangingPunct="1">
              <a:defRPr/>
            </a:pPr>
            <a:endParaRPr lang="en-US" sz="1000" dirty="0" smtClean="0"/>
          </a:p>
          <a:p>
            <a:pPr eaLnBrk="1" hangingPunct="1">
              <a:defRPr/>
            </a:pPr>
            <a:r>
              <a:rPr lang="en-US" dirty="0" smtClean="0"/>
              <a:t>Conflict theory highlighted the newly revealed patterns of social division and questioned the legitimacy of the motives, strategies, and tactics of those in power</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en-US" altLang="en-US" smtClean="0"/>
              <a:t>Theory in Context: The Turmoil of the 1960s</a:t>
            </a:r>
          </a:p>
        </p:txBody>
      </p:sp>
      <p:sp>
        <p:nvSpPr>
          <p:cNvPr id="22531" name="Rectangle 3"/>
          <p:cNvSpPr>
            <a:spLocks noGrp="1" noChangeArrowheads="1"/>
          </p:cNvSpPr>
          <p:nvPr>
            <p:ph idx="1"/>
          </p:nvPr>
        </p:nvSpPr>
        <p:spPr/>
        <p:txBody>
          <a:bodyPr/>
          <a:lstStyle/>
          <a:p>
            <a:pPr eaLnBrk="1" hangingPunct="1">
              <a:defRPr/>
            </a:pPr>
            <a:r>
              <a:rPr lang="en-US" dirty="0" smtClean="0"/>
              <a:t>Three factors explain the rise of conflict theory:</a:t>
            </a:r>
          </a:p>
          <a:p>
            <a:pPr lvl="1" eaLnBrk="1" hangingPunct="1">
              <a:defRPr/>
            </a:pPr>
            <a:endParaRPr lang="en-US" sz="500" dirty="0" smtClean="0"/>
          </a:p>
          <a:p>
            <a:pPr marL="858837" lvl="1" indent="-514350" eaLnBrk="1" hangingPunct="1">
              <a:buFont typeface="+mj-lt"/>
              <a:buAutoNum type="arabicPeriod"/>
              <a:defRPr/>
            </a:pPr>
            <a:r>
              <a:rPr lang="en-US" dirty="0" smtClean="0"/>
              <a:t>The </a:t>
            </a:r>
            <a:r>
              <a:rPr lang="en-US" dirty="0"/>
              <a:t>impact of the war in Vietnam on American society</a:t>
            </a:r>
          </a:p>
          <a:p>
            <a:pPr lvl="1"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a:t>
            </a:r>
            <a:r>
              <a:rPr lang="en-US" dirty="0"/>
              <a:t>growth of the counterculture</a:t>
            </a:r>
          </a:p>
          <a:p>
            <a:pPr lvl="1"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a:t>
            </a:r>
            <a:r>
              <a:rPr lang="en-US" dirty="0"/>
              <a:t>rising political protest over discrimination and the use of the police power of the state to suppress political dissent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Conflict Criminologists</a:t>
            </a:r>
          </a:p>
        </p:txBody>
      </p:sp>
      <p:sp>
        <p:nvSpPr>
          <p:cNvPr id="4099" name="Content Placeholder 2"/>
          <p:cNvSpPr>
            <a:spLocks noGrp="1"/>
          </p:cNvSpPr>
          <p:nvPr>
            <p:ph idx="1"/>
          </p:nvPr>
        </p:nvSpPr>
        <p:spPr/>
        <p:txBody>
          <a:bodyPr/>
          <a:lstStyle/>
          <a:p>
            <a:r>
              <a:rPr lang="en-US" smtClean="0"/>
              <a:t>Marx and Engels: </a:t>
            </a:r>
            <a:r>
              <a:rPr lang="en-US" sz="1600" smtClean="0"/>
              <a:t>the dialectic</a:t>
            </a:r>
          </a:p>
          <a:p>
            <a:r>
              <a:rPr lang="en-US" smtClean="0"/>
              <a:t> Dahrendorf, Coser, and Simmel: </a:t>
            </a:r>
            <a:r>
              <a:rPr lang="en-US" sz="1600" smtClean="0"/>
              <a:t>conflict  and compromise</a:t>
            </a:r>
          </a:p>
          <a:p>
            <a:r>
              <a:rPr lang="en-US" smtClean="0"/>
              <a:t>Bonger: </a:t>
            </a:r>
            <a:r>
              <a:rPr lang="en-US" sz="1600" smtClean="0"/>
              <a:t>Capitalism and crime</a:t>
            </a:r>
          </a:p>
          <a:p>
            <a:r>
              <a:rPr lang="en-US" smtClean="0"/>
              <a:t>Sutherland and Sellin: </a:t>
            </a:r>
            <a:r>
              <a:rPr lang="en-US" sz="1600" smtClean="0"/>
              <a:t>Differential Social Organization</a:t>
            </a:r>
          </a:p>
          <a:p>
            <a:r>
              <a:rPr lang="en-US" smtClean="0"/>
              <a:t>Vold: </a:t>
            </a:r>
            <a:r>
              <a:rPr lang="en-US" sz="1600" smtClean="0"/>
              <a:t>Conflict and crime</a:t>
            </a:r>
          </a:p>
          <a:p>
            <a:r>
              <a:rPr lang="en-US" smtClean="0"/>
              <a:t>Turk: </a:t>
            </a:r>
            <a:r>
              <a:rPr lang="en-US" sz="1600" smtClean="0"/>
              <a:t>Criminalization process</a:t>
            </a:r>
          </a:p>
          <a:p>
            <a:r>
              <a:rPr lang="en-US" smtClean="0"/>
              <a:t>Chambliss: </a:t>
            </a:r>
            <a:r>
              <a:rPr lang="en-US" sz="1600" smtClean="0"/>
              <a:t>Crime, Power, and Legal Process</a:t>
            </a:r>
          </a:p>
          <a:p>
            <a:r>
              <a:rPr lang="en-US" smtClean="0"/>
              <a:t>Quinney: </a:t>
            </a:r>
            <a:r>
              <a:rPr lang="en-US" sz="1600" smtClean="0"/>
              <a:t>Societal reaction and social reality of crime</a:t>
            </a:r>
          </a:p>
          <a:p>
            <a:endParaRPr lang="en-US" smtClean="0"/>
          </a:p>
          <a:p>
            <a:endParaRPr lang="en-US" smtClean="0"/>
          </a:p>
        </p:txBody>
      </p:sp>
      <p:sp>
        <p:nvSpPr>
          <p:cNvPr id="4" name="Footer Placeholder 3"/>
          <p:cNvSpPr>
            <a:spLocks noGrp="1"/>
          </p:cNvSpPr>
          <p:nvPr>
            <p:ph type="ftr" sz="quarter" idx="11"/>
          </p:nvPr>
        </p:nvSpPr>
        <p:spPr/>
        <p:txBody>
          <a:bodyPr/>
          <a:lstStyle/>
          <a:p>
            <a:pPr>
              <a:defRPr/>
            </a:pPr>
            <a:r>
              <a:rPr lang="en-US" smtClean="0"/>
              <a:t>Lilly, Cullen, Ball, Criminological Theory Sixth Edition. ©2015 SAGE Publications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altLang="en-US" smtClean="0"/>
              <a:t>Theory in Context: The Turmoil of the 1960s</a:t>
            </a:r>
          </a:p>
        </p:txBody>
      </p:sp>
      <p:sp>
        <p:nvSpPr>
          <p:cNvPr id="22531" name="Rectangle 3"/>
          <p:cNvSpPr>
            <a:spLocks noGrp="1" noChangeArrowheads="1"/>
          </p:cNvSpPr>
          <p:nvPr>
            <p:ph idx="1"/>
          </p:nvPr>
        </p:nvSpPr>
        <p:spPr/>
        <p:txBody>
          <a:bodyPr/>
          <a:lstStyle/>
          <a:p>
            <a:pPr eaLnBrk="1" hangingPunct="1"/>
            <a:r>
              <a:rPr lang="en-US" altLang="en-US" smtClean="0"/>
              <a:t>The impression of society of composed of groups in conflict became more and more prevalent, providing fertile ground for the development of the conflict theory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altLang="en-US" smtClean="0"/>
              <a:t>Varieties of Conflict Theory</a:t>
            </a:r>
          </a:p>
        </p:txBody>
      </p:sp>
      <p:sp>
        <p:nvSpPr>
          <p:cNvPr id="23555" name="Rectangle 3"/>
          <p:cNvSpPr>
            <a:spLocks noGrp="1" noChangeArrowheads="1"/>
          </p:cNvSpPr>
          <p:nvPr>
            <p:ph idx="1"/>
          </p:nvPr>
        </p:nvSpPr>
        <p:spPr/>
        <p:txBody>
          <a:bodyPr/>
          <a:lstStyle/>
          <a:p>
            <a:pPr eaLnBrk="1" hangingPunct="1"/>
            <a:r>
              <a:rPr lang="en-US" altLang="en-US" smtClean="0"/>
              <a:t>The new criminological conflict theory went much further than criminologists had taken it before, appealing to Marx and Bonger as well as to Simmel</a:t>
            </a:r>
          </a:p>
          <a:p>
            <a:pPr eaLnBrk="1" hangingPunct="1"/>
            <a:endParaRPr lang="en-US" altLang="en-US" sz="1000" smtClean="0"/>
          </a:p>
          <a:p>
            <a:pPr eaLnBrk="1" hangingPunct="1"/>
            <a:r>
              <a:rPr lang="en-US" altLang="en-US" smtClean="0"/>
              <a:t>During the 1960s, several criminologists, influenced by a blending of labeling theory with political theory, began to develop their own brand of criminological conflict theory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Varieties of Conflict Theory</a:t>
            </a:r>
          </a:p>
        </p:txBody>
      </p:sp>
      <p:sp>
        <p:nvSpPr>
          <p:cNvPr id="24579" name="Content Placeholder 2"/>
          <p:cNvSpPr>
            <a:spLocks noGrp="1"/>
          </p:cNvSpPr>
          <p:nvPr>
            <p:ph idx="1"/>
          </p:nvPr>
        </p:nvSpPr>
        <p:spPr/>
        <p:txBody>
          <a:bodyPr/>
          <a:lstStyle/>
          <a:p>
            <a:pPr eaLnBrk="1" hangingPunct="1"/>
            <a:r>
              <a:rPr lang="en-US" altLang="en-US" smtClean="0"/>
              <a:t>Four factors behind the shift to new conflict theory:</a:t>
            </a:r>
          </a:p>
          <a:p>
            <a:pPr eaLnBrk="1" hangingPunct="1"/>
            <a:endParaRPr lang="en-US" altLang="en-US" sz="500" smtClean="0"/>
          </a:p>
          <a:p>
            <a:pPr marL="857250" lvl="1" indent="-514350" eaLnBrk="1" hangingPunct="1">
              <a:buFont typeface="Arial" charset="0"/>
              <a:buAutoNum type="arabicPeriod"/>
            </a:pPr>
            <a:r>
              <a:rPr lang="en-US" altLang="en-US" smtClean="0"/>
              <a:t>There was a profound skepticism toward any theory that traced crime to something about the individual</a:t>
            </a:r>
          </a:p>
          <a:p>
            <a:pPr marL="857250" lvl="1" indent="-514350" eaLnBrk="1" hangingPunct="1">
              <a:buFont typeface="Arial" charset="0"/>
              <a:buAutoNum type="arabicPeriod"/>
            </a:pPr>
            <a:endParaRPr lang="en-US" altLang="en-US" sz="500" smtClean="0"/>
          </a:p>
          <a:p>
            <a:pPr marL="857250" lvl="1" indent="-514350" eaLnBrk="1" hangingPunct="1">
              <a:buFont typeface="Arial" charset="0"/>
              <a:buAutoNum type="arabicPeriod"/>
            </a:pPr>
            <a:r>
              <a:rPr lang="en-US" altLang="en-US" smtClean="0"/>
              <a:t>There was a marked shift from the assumption that the inadequacies of the CJS were traced to be incompetent or corrupt individuals to the conclusion that these problems were inherent in the system</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Varieties of Conflict Theory</a:t>
            </a:r>
          </a:p>
        </p:txBody>
      </p:sp>
      <p:sp>
        <p:nvSpPr>
          <p:cNvPr id="25603" name="Content Placeholder 2"/>
          <p:cNvSpPr>
            <a:spLocks noGrp="1"/>
          </p:cNvSpPr>
          <p:nvPr>
            <p:ph idx="1"/>
          </p:nvPr>
        </p:nvSpPr>
        <p:spPr/>
        <p:txBody>
          <a:bodyPr/>
          <a:lstStyle/>
          <a:p>
            <a:pPr eaLnBrk="1" hangingPunct="1"/>
            <a:r>
              <a:rPr lang="en-US" altLang="en-US" smtClean="0"/>
              <a:t>Four factors behind the shift to new conflict theory:</a:t>
            </a:r>
          </a:p>
          <a:p>
            <a:pPr eaLnBrk="1" hangingPunct="1"/>
            <a:endParaRPr lang="en-US" altLang="en-US" sz="500" smtClean="0"/>
          </a:p>
          <a:p>
            <a:pPr marL="857250" lvl="1" indent="-514350" eaLnBrk="1" hangingPunct="1">
              <a:buFont typeface="Arial" charset="0"/>
              <a:buAutoNum type="arabicPeriod" startAt="3"/>
            </a:pPr>
            <a:r>
              <a:rPr lang="en-US" altLang="en-US" smtClean="0"/>
              <a:t>Older assumptions that criminal law represented the collective will of the people was rejected</a:t>
            </a:r>
          </a:p>
          <a:p>
            <a:pPr marL="857250" lvl="1" indent="-514350" eaLnBrk="1" hangingPunct="1">
              <a:buFont typeface="Arial" charset="0"/>
              <a:buAutoNum type="arabicPeriod" startAt="3"/>
            </a:pPr>
            <a:endParaRPr lang="en-US" altLang="en-US" sz="500" smtClean="0"/>
          </a:p>
          <a:p>
            <a:pPr marL="857250" lvl="1" indent="-514350" eaLnBrk="1" hangingPunct="1">
              <a:buFont typeface="Arial" charset="0"/>
              <a:buAutoNum type="arabicPeriod" startAt="3"/>
            </a:pPr>
            <a:r>
              <a:rPr lang="en-US" altLang="en-US" smtClean="0"/>
              <a:t>It had become clear that the official crime rate figures did not reflect the amount of criminal behavior actually present in society but also that what they did reflect more often was the labeling behavior of the authorities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26627" name="Rectangle 3"/>
          <p:cNvSpPr>
            <a:spLocks noGrp="1" noChangeArrowheads="1"/>
          </p:cNvSpPr>
          <p:nvPr>
            <p:ph idx="1"/>
          </p:nvPr>
        </p:nvSpPr>
        <p:spPr/>
        <p:txBody>
          <a:bodyPr/>
          <a:lstStyle/>
          <a:p>
            <a:pPr eaLnBrk="1" hangingPunct="1"/>
            <a:r>
              <a:rPr lang="en-US" altLang="en-US" smtClean="0"/>
              <a:t>Presented a complete statement of his own brand of conflict theory in </a:t>
            </a:r>
            <a:r>
              <a:rPr lang="en-US" altLang="en-US" i="1" smtClean="0"/>
              <a:t>Criminality and the Legal Order </a:t>
            </a:r>
            <a:r>
              <a:rPr lang="en-US" altLang="en-US" smtClean="0"/>
              <a:t>(1969), which built on Dahrendorf’s perspective</a:t>
            </a:r>
          </a:p>
          <a:p>
            <a:pPr eaLnBrk="1" hangingPunct="1"/>
            <a:endParaRPr lang="en-US" altLang="en-US" sz="1000" smtClean="0"/>
          </a:p>
          <a:p>
            <a:pPr eaLnBrk="1" hangingPunct="1"/>
            <a:r>
              <a:rPr lang="en-US" altLang="en-US" smtClean="0"/>
              <a:t>For Turk, the recognition of social conflict as a basic fact of life represented simple realism</a:t>
            </a:r>
            <a:endParaRPr lang="en-US" altLang="en-US" i="1"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26627" name="Rectangle 3"/>
          <p:cNvSpPr>
            <a:spLocks noGrp="1" noChangeArrowheads="1"/>
          </p:cNvSpPr>
          <p:nvPr>
            <p:ph idx="1"/>
          </p:nvPr>
        </p:nvSpPr>
        <p:spPr/>
        <p:txBody>
          <a:bodyPr>
            <a:normAutofit lnSpcReduction="10000"/>
          </a:bodyPr>
          <a:lstStyle/>
          <a:p>
            <a:pPr eaLnBrk="1" hangingPunct="1">
              <a:lnSpc>
                <a:spcPct val="90000"/>
              </a:lnSpc>
              <a:defRPr/>
            </a:pPr>
            <a:r>
              <a:rPr lang="en-US" dirty="0"/>
              <a:t>Dahrendorf located the source of conflict in power differences, more specifically in differences in authority or power that had been accepted as </a:t>
            </a:r>
            <a:r>
              <a:rPr lang="en-US" dirty="0" smtClean="0"/>
              <a:t>legitimate</a:t>
            </a:r>
          </a:p>
          <a:p>
            <a:pPr eaLnBrk="1" hangingPunct="1">
              <a:lnSpc>
                <a:spcPct val="90000"/>
              </a:lnSpc>
              <a:defRPr/>
            </a:pPr>
            <a:endParaRPr lang="en-US" sz="1000" dirty="0"/>
          </a:p>
          <a:p>
            <a:pPr lvl="1" eaLnBrk="1" hangingPunct="1">
              <a:lnSpc>
                <a:spcPct val="90000"/>
              </a:lnSpc>
              <a:defRPr/>
            </a:pPr>
            <a:r>
              <a:rPr lang="en-US" dirty="0"/>
              <a:t>Because cultural norms always exist and have to depend on sanctions for their enforcement, some people must have more power than others to make the sanctions </a:t>
            </a:r>
            <a:r>
              <a:rPr lang="en-US" dirty="0" smtClean="0"/>
              <a:t>stick</a:t>
            </a:r>
          </a:p>
          <a:p>
            <a:pPr eaLnBrk="1" hangingPunct="1">
              <a:lnSpc>
                <a:spcPct val="90000"/>
              </a:lnSpc>
              <a:defRPr/>
            </a:pPr>
            <a:endParaRPr lang="en-US" sz="500" dirty="0" smtClean="0"/>
          </a:p>
          <a:p>
            <a:pPr lvl="1" eaLnBrk="1" hangingPunct="1">
              <a:lnSpc>
                <a:spcPct val="90000"/>
              </a:lnSpc>
              <a:defRPr/>
            </a:pPr>
            <a:r>
              <a:rPr lang="en-US" dirty="0" smtClean="0"/>
              <a:t>Inequality was inescapable fact because the basic units of society necessarily involved dominance-subjection relationships</a:t>
            </a:r>
          </a:p>
          <a:p>
            <a:pPr lvl="1" eaLnBrk="1" hangingPunct="1">
              <a:lnSpc>
                <a:spcPct val="90000"/>
              </a:lnSpc>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28675" name="Rectangle 3"/>
          <p:cNvSpPr>
            <a:spLocks noGrp="1" noChangeArrowheads="1"/>
          </p:cNvSpPr>
          <p:nvPr>
            <p:ph idx="1"/>
          </p:nvPr>
        </p:nvSpPr>
        <p:spPr/>
        <p:txBody>
          <a:bodyPr/>
          <a:lstStyle/>
          <a:p>
            <a:pPr eaLnBrk="1" hangingPunct="1">
              <a:lnSpc>
                <a:spcPct val="90000"/>
              </a:lnSpc>
            </a:pPr>
            <a:r>
              <a:rPr lang="en-US" altLang="en-US" smtClean="0"/>
              <a:t>For Turk, the theoretical problem of explaining crime lay in explaining criminalization, the process of assignment of criminal status to individuals</a:t>
            </a:r>
          </a:p>
          <a:p>
            <a:pPr eaLnBrk="1" hangingPunct="1">
              <a:lnSpc>
                <a:spcPct val="90000"/>
              </a:lnSpc>
            </a:pPr>
            <a:endParaRPr lang="en-US" altLang="en-US" sz="1000" smtClean="0"/>
          </a:p>
          <a:p>
            <a:pPr eaLnBrk="1" hangingPunct="1">
              <a:lnSpc>
                <a:spcPct val="90000"/>
              </a:lnSpc>
            </a:pPr>
            <a:r>
              <a:rPr lang="en-US" altLang="en-US" smtClean="0"/>
              <a:t>Stressed that assignment of criminal status to an individual may have less connection with the behavior of that person than with his or her relationship to authorities	</a:t>
            </a:r>
          </a:p>
          <a:p>
            <a:pPr lvl="1" eaLnBrk="1" hangingPunct="1">
              <a:lnSpc>
                <a:spcPct val="90000"/>
              </a:lnSpc>
            </a:pPr>
            <a:endParaRPr lang="en-US" altLang="en-US" sz="500" smtClean="0"/>
          </a:p>
          <a:p>
            <a:pPr lvl="1" eaLnBrk="1" hangingPunct="1">
              <a:lnSpc>
                <a:spcPct val="90000"/>
              </a:lnSpc>
            </a:pPr>
            <a:r>
              <a:rPr lang="en-US" altLang="en-US" smtClean="0"/>
              <a:t>What they are rather than what they do</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29699" name="Rectangle 3"/>
          <p:cNvSpPr>
            <a:spLocks noGrp="1" noChangeArrowheads="1"/>
          </p:cNvSpPr>
          <p:nvPr>
            <p:ph idx="1"/>
          </p:nvPr>
        </p:nvSpPr>
        <p:spPr/>
        <p:txBody>
          <a:bodyPr>
            <a:normAutofit fontScale="92500" lnSpcReduction="20000"/>
          </a:bodyPr>
          <a:lstStyle/>
          <a:p>
            <a:pPr eaLnBrk="1" hangingPunct="1">
              <a:lnSpc>
                <a:spcPct val="90000"/>
              </a:lnSpc>
              <a:defRPr/>
            </a:pPr>
            <a:r>
              <a:rPr lang="en-US" dirty="0"/>
              <a:t>Central to the concept of authority is its accepted </a:t>
            </a:r>
            <a:r>
              <a:rPr lang="en-US" dirty="0" smtClean="0"/>
              <a:t>legitimacy</a:t>
            </a:r>
          </a:p>
          <a:p>
            <a:pPr eaLnBrk="1" hangingPunct="1">
              <a:lnSpc>
                <a:spcPct val="90000"/>
              </a:lnSpc>
              <a:defRPr/>
            </a:pPr>
            <a:endParaRPr lang="en-US" sz="1000" dirty="0"/>
          </a:p>
          <a:p>
            <a:pPr eaLnBrk="1" hangingPunct="1">
              <a:lnSpc>
                <a:spcPct val="90000"/>
              </a:lnSpc>
              <a:defRPr/>
            </a:pPr>
            <a:r>
              <a:rPr lang="en-US" dirty="0"/>
              <a:t>Any theorist concerned with the relationship between subjects and authorities must investigate the basis for such acceptance</a:t>
            </a:r>
          </a:p>
          <a:p>
            <a:pPr eaLnBrk="1" hangingPunct="1">
              <a:lnSpc>
                <a:spcPct val="90000"/>
              </a:lnSpc>
              <a:defRPr/>
            </a:pPr>
            <a:endParaRPr lang="en-US" sz="1000" dirty="0" smtClean="0"/>
          </a:p>
          <a:p>
            <a:pPr eaLnBrk="1" hangingPunct="1">
              <a:lnSpc>
                <a:spcPct val="90000"/>
              </a:lnSpc>
              <a:defRPr/>
            </a:pPr>
            <a:r>
              <a:rPr lang="en-US" dirty="0" smtClean="0"/>
              <a:t>Turk </a:t>
            </a:r>
            <a:r>
              <a:rPr lang="en-US" dirty="0"/>
              <a:t>was concerned with the logical consequences of the fact that some </a:t>
            </a:r>
            <a:r>
              <a:rPr lang="en-US" dirty="0" smtClean="0"/>
              <a:t>people </a:t>
            </a:r>
            <a:r>
              <a:rPr lang="en-US" dirty="0"/>
              <a:t>had authority over </a:t>
            </a:r>
            <a:r>
              <a:rPr lang="en-US" dirty="0" smtClean="0"/>
              <a:t>others, not with the sources of this authority </a:t>
            </a:r>
          </a:p>
          <a:p>
            <a:pPr eaLnBrk="1" hangingPunct="1">
              <a:lnSpc>
                <a:spcPct val="90000"/>
              </a:lnSpc>
              <a:defRPr/>
            </a:pPr>
            <a:endParaRPr lang="en-US" sz="1000" dirty="0" smtClean="0"/>
          </a:p>
          <a:p>
            <a:pPr eaLnBrk="1" hangingPunct="1">
              <a:lnSpc>
                <a:spcPct val="90000"/>
              </a:lnSpc>
              <a:defRPr/>
            </a:pPr>
            <a:r>
              <a:rPr lang="en-US" dirty="0" smtClean="0"/>
              <a:t>Criminal status represented a real or imagined violation of legal norms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30723" name="Rectangle 3"/>
          <p:cNvSpPr>
            <a:spLocks noGrp="1" noChangeArrowheads="1"/>
          </p:cNvSpPr>
          <p:nvPr>
            <p:ph idx="1"/>
          </p:nvPr>
        </p:nvSpPr>
        <p:spPr/>
        <p:txBody>
          <a:bodyPr>
            <a:normAutofit lnSpcReduction="10000"/>
          </a:bodyPr>
          <a:lstStyle/>
          <a:p>
            <a:pPr eaLnBrk="1" hangingPunct="1">
              <a:lnSpc>
                <a:spcPct val="90000"/>
              </a:lnSpc>
              <a:defRPr/>
            </a:pPr>
            <a:r>
              <a:rPr lang="en-US" dirty="0" smtClean="0"/>
              <a:t>Distinguished between two types of norms:</a:t>
            </a:r>
          </a:p>
          <a:p>
            <a:pPr lvl="1" eaLnBrk="1" hangingPunct="1">
              <a:lnSpc>
                <a:spcPct val="90000"/>
              </a:lnSpc>
              <a:defRPr/>
            </a:pPr>
            <a:endParaRPr lang="en-US" sz="1000" i="1" dirty="0" smtClean="0"/>
          </a:p>
          <a:p>
            <a:pPr marL="858837" lvl="1" indent="-514350" eaLnBrk="1" hangingPunct="1">
              <a:lnSpc>
                <a:spcPct val="90000"/>
              </a:lnSpc>
              <a:buFont typeface="+mj-lt"/>
              <a:buAutoNum type="arabicPeriod"/>
              <a:defRPr/>
            </a:pPr>
            <a:r>
              <a:rPr lang="en-US" i="1" dirty="0" smtClean="0"/>
              <a:t>Cultural </a:t>
            </a:r>
            <a:r>
              <a:rPr lang="en-US" i="1" dirty="0"/>
              <a:t>Norms</a:t>
            </a:r>
            <a:r>
              <a:rPr lang="en-US" dirty="0"/>
              <a:t>: Norms dealing with what is </a:t>
            </a:r>
            <a:r>
              <a:rPr lang="en-US" dirty="0" smtClean="0"/>
              <a:t>expected</a:t>
            </a:r>
          </a:p>
          <a:p>
            <a:pPr marL="858837" lvl="1" indent="-514350" eaLnBrk="1" hangingPunct="1">
              <a:lnSpc>
                <a:spcPct val="90000"/>
              </a:lnSpc>
              <a:buFont typeface="+mj-lt"/>
              <a:buAutoNum type="arabicPeriod"/>
              <a:defRPr/>
            </a:pPr>
            <a:endParaRPr lang="en-US" sz="500" i="1" dirty="0" smtClean="0"/>
          </a:p>
          <a:p>
            <a:pPr marL="858837" lvl="1" indent="-514350" eaLnBrk="1" hangingPunct="1">
              <a:lnSpc>
                <a:spcPct val="90000"/>
              </a:lnSpc>
              <a:buFont typeface="+mj-lt"/>
              <a:buAutoNum type="arabicPeriod"/>
              <a:defRPr/>
            </a:pPr>
            <a:r>
              <a:rPr lang="en-US" i="1" dirty="0" smtClean="0"/>
              <a:t>Social </a:t>
            </a:r>
            <a:r>
              <a:rPr lang="en-US" i="1" dirty="0"/>
              <a:t>Norms</a:t>
            </a:r>
            <a:r>
              <a:rPr lang="en-US" dirty="0"/>
              <a:t>: What is being done rather than what is being said</a:t>
            </a:r>
          </a:p>
          <a:p>
            <a:pPr eaLnBrk="1" hangingPunct="1">
              <a:lnSpc>
                <a:spcPct val="90000"/>
              </a:lnSpc>
              <a:defRPr/>
            </a:pPr>
            <a:endParaRPr lang="en-US" sz="1000" dirty="0" smtClean="0"/>
          </a:p>
          <a:p>
            <a:pPr eaLnBrk="1" hangingPunct="1">
              <a:lnSpc>
                <a:spcPct val="90000"/>
              </a:lnSpc>
              <a:defRPr/>
            </a:pPr>
            <a:r>
              <a:rPr lang="en-US" dirty="0" smtClean="0"/>
              <a:t>Given </a:t>
            </a:r>
            <a:r>
              <a:rPr lang="en-US" dirty="0"/>
              <a:t>that cultural and social norms might not agree, the existence of a difference between authorities and subjects in their evaluation of a particular attribute logically implies four situational possibilities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31747" name="Rectangle 3"/>
          <p:cNvSpPr>
            <a:spLocks noGrp="1" noChangeArrowheads="1"/>
          </p:cNvSpPr>
          <p:nvPr>
            <p:ph idx="1"/>
          </p:nvPr>
        </p:nvSpPr>
        <p:spPr/>
        <p:txBody>
          <a:bodyPr>
            <a:normAutofit fontScale="92500" lnSpcReduction="10000"/>
          </a:bodyPr>
          <a:lstStyle/>
          <a:p>
            <a:pPr eaLnBrk="1" hangingPunct="1">
              <a:lnSpc>
                <a:spcPct val="90000"/>
              </a:lnSpc>
              <a:defRPr/>
            </a:pPr>
            <a:r>
              <a:rPr lang="en-US" dirty="0" smtClean="0"/>
              <a:t>Four situational possibilities that carry a different conflict potential:</a:t>
            </a:r>
          </a:p>
          <a:p>
            <a:pPr eaLnBrk="1" hangingPunct="1">
              <a:lnSpc>
                <a:spcPct val="90000"/>
              </a:lnSpc>
              <a:defRPr/>
            </a:pPr>
            <a:endParaRPr lang="en-US" sz="500" dirty="0" smtClean="0"/>
          </a:p>
          <a:p>
            <a:pPr marL="858837" lvl="1" indent="-514350" eaLnBrk="1" hangingPunct="1">
              <a:lnSpc>
                <a:spcPct val="90000"/>
              </a:lnSpc>
              <a:buFont typeface="+mj-lt"/>
              <a:buAutoNum type="arabicPeriod"/>
              <a:defRPr/>
            </a:pPr>
            <a:r>
              <a:rPr lang="en-US" dirty="0" smtClean="0"/>
              <a:t>High congruence between </a:t>
            </a:r>
            <a:r>
              <a:rPr lang="en-US" dirty="0"/>
              <a:t>what is said and what is done</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No </a:t>
            </a:r>
            <a:r>
              <a:rPr lang="en-US" dirty="0"/>
              <a:t>agreement between what is being stated and what is being done</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The </a:t>
            </a:r>
            <a:r>
              <a:rPr lang="en-US" dirty="0"/>
              <a:t>authorities’ talk and behavior were congruent, but little agreement with the words and actions of the subjects</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The </a:t>
            </a:r>
            <a:r>
              <a:rPr lang="en-US" dirty="0"/>
              <a:t>subjects talk and behavior were congruent, but little agreement with the words and actions of the authorities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smtClean="0"/>
              <a:t>Introduction</a:t>
            </a:r>
          </a:p>
        </p:txBody>
      </p:sp>
      <p:sp>
        <p:nvSpPr>
          <p:cNvPr id="5123" name="Rectangle 3"/>
          <p:cNvSpPr>
            <a:spLocks noGrp="1" noChangeArrowheads="1"/>
          </p:cNvSpPr>
          <p:nvPr>
            <p:ph idx="1"/>
          </p:nvPr>
        </p:nvSpPr>
        <p:spPr/>
        <p:txBody>
          <a:bodyPr/>
          <a:lstStyle/>
          <a:p>
            <a:pPr eaLnBrk="1" hangingPunct="1"/>
            <a:r>
              <a:rPr lang="en-US" altLang="en-US" smtClean="0"/>
              <a:t>Theories that focus attention on struggles between individuals and/or groups in terms of power differentials fall into the general category of </a:t>
            </a:r>
            <a:r>
              <a:rPr lang="en-US" altLang="en-US" i="1" smtClean="0"/>
              <a:t>conflict theory</a:t>
            </a:r>
          </a:p>
          <a:p>
            <a:pPr lvl="1" eaLnBrk="1" hangingPunct="1"/>
            <a:endParaRPr lang="en-US" altLang="en-US" sz="1000" smtClean="0"/>
          </a:p>
          <a:p>
            <a:pPr lvl="1" eaLnBrk="1" hangingPunct="1"/>
            <a:r>
              <a:rPr lang="en-US" altLang="en-US" smtClean="0"/>
              <a:t>Some conflict theories search for the sources of the conflicts, others seek to elucidate the basic principles by which conflict evolves, and still others  try to develop a foundation for eliminating the conflict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32771" name="Rectangle 3"/>
          <p:cNvSpPr>
            <a:spLocks noGrp="1" noChangeArrowheads="1"/>
          </p:cNvSpPr>
          <p:nvPr>
            <p:ph idx="1"/>
          </p:nvPr>
        </p:nvSpPr>
        <p:spPr/>
        <p:txBody>
          <a:bodyPr/>
          <a:lstStyle/>
          <a:p>
            <a:pPr eaLnBrk="1" hangingPunct="1"/>
            <a:r>
              <a:rPr lang="en-US" altLang="en-US" smtClean="0"/>
              <a:t>The conflict with authorities grows with the extent to which those having the illegal attributes or engaging in the illegal activities are </a:t>
            </a:r>
            <a:r>
              <a:rPr lang="en-US" altLang="en-US" i="1" smtClean="0"/>
              <a:t>organized</a:t>
            </a:r>
          </a:p>
          <a:p>
            <a:pPr eaLnBrk="1" hangingPunct="1"/>
            <a:endParaRPr lang="en-US" altLang="en-US" sz="1000" i="1" smtClean="0"/>
          </a:p>
          <a:p>
            <a:pPr eaLnBrk="1" hangingPunct="1"/>
            <a:r>
              <a:rPr lang="en-US" altLang="en-US" smtClean="0"/>
              <a:t>The probability of conflict increases as the authorities confront norm resisters who are less </a:t>
            </a:r>
            <a:r>
              <a:rPr lang="en-US" altLang="en-US" i="1" smtClean="0"/>
              <a:t>sophisticated</a:t>
            </a:r>
          </a:p>
          <a:p>
            <a:pPr lvl="1"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33795" name="Rectangle 3"/>
          <p:cNvSpPr>
            <a:spLocks noGrp="1" noChangeArrowheads="1"/>
          </p:cNvSpPr>
          <p:nvPr>
            <p:ph idx="1"/>
          </p:nvPr>
        </p:nvSpPr>
        <p:spPr/>
        <p:txBody>
          <a:bodyPr/>
          <a:lstStyle/>
          <a:p>
            <a:pPr eaLnBrk="1" hangingPunct="1">
              <a:lnSpc>
                <a:spcPct val="90000"/>
              </a:lnSpc>
            </a:pPr>
            <a:r>
              <a:rPr lang="en-US" altLang="en-US" smtClean="0"/>
              <a:t>The logical possibilities resulting from the combination of organization and sophistication were set forth as follows: </a:t>
            </a:r>
          </a:p>
          <a:p>
            <a:pPr marL="857250" lvl="1" indent="-514350" eaLnBrk="1" hangingPunct="1">
              <a:lnSpc>
                <a:spcPct val="90000"/>
              </a:lnSpc>
              <a:buFont typeface="Arial" charset="0"/>
              <a:buAutoNum type="arabicPeriod"/>
            </a:pPr>
            <a:endParaRPr lang="en-US" altLang="en-US" sz="500" smtClean="0"/>
          </a:p>
          <a:p>
            <a:pPr marL="857250" lvl="1" indent="-514350" eaLnBrk="1" hangingPunct="1">
              <a:lnSpc>
                <a:spcPct val="90000"/>
              </a:lnSpc>
              <a:buFont typeface="Arial" charset="0"/>
              <a:buAutoNum type="arabicPeriod"/>
            </a:pPr>
            <a:r>
              <a:rPr lang="en-US" altLang="en-US" smtClean="0"/>
              <a:t>Organized and unsophisticated</a:t>
            </a:r>
          </a:p>
          <a:p>
            <a:pPr marL="857250" lvl="1" indent="-514350" eaLnBrk="1" hangingPunct="1">
              <a:lnSpc>
                <a:spcPct val="90000"/>
              </a:lnSpc>
              <a:buFont typeface="Arial" charset="0"/>
              <a:buAutoNum type="arabicPeriod"/>
            </a:pPr>
            <a:endParaRPr lang="en-US" altLang="en-US" sz="500" smtClean="0"/>
          </a:p>
          <a:p>
            <a:pPr marL="857250" lvl="1" indent="-514350" eaLnBrk="1" hangingPunct="1">
              <a:lnSpc>
                <a:spcPct val="90000"/>
              </a:lnSpc>
              <a:buFont typeface="Arial" charset="0"/>
              <a:buAutoNum type="arabicPeriod"/>
            </a:pPr>
            <a:r>
              <a:rPr lang="en-US" altLang="en-US" smtClean="0"/>
              <a:t>Unorganized and unsophisticated</a:t>
            </a:r>
          </a:p>
          <a:p>
            <a:pPr marL="857250" lvl="1" indent="-514350" eaLnBrk="1" hangingPunct="1">
              <a:lnSpc>
                <a:spcPct val="90000"/>
              </a:lnSpc>
              <a:buFont typeface="Arial" charset="0"/>
              <a:buAutoNum type="arabicPeriod"/>
            </a:pPr>
            <a:endParaRPr lang="en-US" altLang="en-US" sz="500" smtClean="0"/>
          </a:p>
          <a:p>
            <a:pPr marL="857250" lvl="1" indent="-514350" eaLnBrk="1" hangingPunct="1">
              <a:lnSpc>
                <a:spcPct val="90000"/>
              </a:lnSpc>
              <a:buFont typeface="Arial" charset="0"/>
              <a:buAutoNum type="arabicPeriod"/>
            </a:pPr>
            <a:r>
              <a:rPr lang="en-US" altLang="en-US" smtClean="0"/>
              <a:t>Organized and sophisticated</a:t>
            </a:r>
          </a:p>
          <a:p>
            <a:pPr marL="857250" lvl="1" indent="-514350" eaLnBrk="1" hangingPunct="1">
              <a:lnSpc>
                <a:spcPct val="90000"/>
              </a:lnSpc>
              <a:buFont typeface="Arial" charset="0"/>
              <a:buAutoNum type="arabicPeriod"/>
            </a:pPr>
            <a:endParaRPr lang="en-US" altLang="en-US" sz="500" smtClean="0"/>
          </a:p>
          <a:p>
            <a:pPr marL="857250" lvl="1" indent="-514350" eaLnBrk="1" hangingPunct="1">
              <a:lnSpc>
                <a:spcPct val="90000"/>
              </a:lnSpc>
              <a:buFont typeface="Arial" charset="0"/>
              <a:buAutoNum type="arabicPeriod"/>
            </a:pPr>
            <a:r>
              <a:rPr lang="en-US" altLang="en-US" smtClean="0"/>
              <a:t>Unorganized and sophisticated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Turk: The Criminalization Process</a:t>
            </a:r>
          </a:p>
        </p:txBody>
      </p:sp>
      <p:sp>
        <p:nvSpPr>
          <p:cNvPr id="3" name="Content Placeholder 2"/>
          <p:cNvSpPr>
            <a:spLocks noGrp="1"/>
          </p:cNvSpPr>
          <p:nvPr>
            <p:ph idx="1"/>
          </p:nvPr>
        </p:nvSpPr>
        <p:spPr/>
        <p:txBody>
          <a:bodyPr>
            <a:normAutofit fontScale="92500"/>
          </a:bodyPr>
          <a:lstStyle/>
          <a:p>
            <a:pPr eaLnBrk="1" hangingPunct="1">
              <a:lnSpc>
                <a:spcPct val="90000"/>
              </a:lnSpc>
              <a:defRPr/>
            </a:pPr>
            <a:r>
              <a:rPr lang="en-US" dirty="0" smtClean="0"/>
              <a:t>Conflict between authorities and subjects is more probable where the latter are highly organized and relatively unsophisticated</a:t>
            </a:r>
          </a:p>
          <a:p>
            <a:pPr eaLnBrk="1" hangingPunct="1">
              <a:lnSpc>
                <a:spcPct val="90000"/>
              </a:lnSpc>
              <a:defRPr/>
            </a:pPr>
            <a:endParaRPr lang="en-US" sz="1000" dirty="0" smtClean="0"/>
          </a:p>
          <a:p>
            <a:pPr eaLnBrk="1" hangingPunct="1">
              <a:lnSpc>
                <a:spcPct val="90000"/>
              </a:lnSpc>
              <a:defRPr/>
            </a:pPr>
            <a:r>
              <a:rPr lang="en-US" dirty="0" smtClean="0"/>
              <a:t>The odds of such conflict declined to the extent that the subjects involved are unorganized and unsophisticated and still further to the extend that they are organized and sophisticated</a:t>
            </a:r>
          </a:p>
          <a:p>
            <a:pPr eaLnBrk="1" hangingPunct="1">
              <a:lnSpc>
                <a:spcPct val="90000"/>
              </a:lnSpc>
              <a:defRPr/>
            </a:pPr>
            <a:endParaRPr lang="en-US" sz="1000" dirty="0" smtClean="0"/>
          </a:p>
          <a:p>
            <a:pPr eaLnBrk="1" hangingPunct="1">
              <a:lnSpc>
                <a:spcPct val="90000"/>
              </a:lnSpc>
              <a:defRPr/>
            </a:pPr>
            <a:r>
              <a:rPr lang="en-US" dirty="0" smtClean="0"/>
              <a:t>Lowest probability of conflict is associated with a situation in which subjects are unorganized and sophisticated</a:t>
            </a:r>
          </a:p>
          <a:p>
            <a:pPr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34819" name="Rectangle 3"/>
          <p:cNvSpPr>
            <a:spLocks noGrp="1" noChangeArrowheads="1"/>
          </p:cNvSpPr>
          <p:nvPr>
            <p:ph idx="1"/>
          </p:nvPr>
        </p:nvSpPr>
        <p:spPr/>
        <p:txBody>
          <a:bodyPr>
            <a:normAutofit fontScale="92500" lnSpcReduction="20000"/>
          </a:bodyPr>
          <a:lstStyle/>
          <a:p>
            <a:pPr eaLnBrk="1" hangingPunct="1">
              <a:defRPr/>
            </a:pPr>
            <a:r>
              <a:rPr lang="en-US" dirty="0" smtClean="0"/>
              <a:t>As </a:t>
            </a:r>
            <a:r>
              <a:rPr lang="en-US" dirty="0"/>
              <a:t>for the authorities themselves, </a:t>
            </a:r>
            <a:r>
              <a:rPr lang="en-US" dirty="0" smtClean="0"/>
              <a:t>they </a:t>
            </a:r>
            <a:r>
              <a:rPr lang="en-US" dirty="0"/>
              <a:t>must be </a:t>
            </a:r>
            <a:r>
              <a:rPr lang="en-US" dirty="0" smtClean="0"/>
              <a:t>organized or, by definition, they would not be authorities</a:t>
            </a:r>
          </a:p>
          <a:p>
            <a:pPr eaLnBrk="1" hangingPunct="1">
              <a:defRPr/>
            </a:pPr>
            <a:endParaRPr lang="en-US" sz="1000" dirty="0" smtClean="0"/>
          </a:p>
          <a:p>
            <a:pPr eaLnBrk="1" hangingPunct="1">
              <a:defRPr/>
            </a:pPr>
            <a:r>
              <a:rPr lang="en-US" dirty="0" smtClean="0"/>
              <a:t>Conflict between these authorities and subjects resisting their norms would be greatest where the authorities were </a:t>
            </a:r>
            <a:r>
              <a:rPr lang="en-US" i="1" dirty="0" smtClean="0"/>
              <a:t>least sophisticated</a:t>
            </a:r>
            <a:r>
              <a:rPr lang="en-US" dirty="0" smtClean="0"/>
              <a:t> in the use of power</a:t>
            </a:r>
          </a:p>
          <a:p>
            <a:pPr eaLnBrk="1" hangingPunct="1">
              <a:defRPr/>
            </a:pPr>
            <a:endParaRPr lang="en-US" sz="1000" dirty="0" smtClean="0"/>
          </a:p>
          <a:p>
            <a:pPr eaLnBrk="1" hangingPunct="1">
              <a:defRPr/>
            </a:pPr>
            <a:r>
              <a:rPr lang="en-US" dirty="0" smtClean="0"/>
              <a:t>Where subjects are strongly identified with the authorities and generally agree in moral evaluations, an announced norm may be accepted in a “father knows best” spirit</a:t>
            </a:r>
          </a:p>
          <a:p>
            <a:pPr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36867" name="Rectangle 3"/>
          <p:cNvSpPr>
            <a:spLocks noGrp="1" noChangeArrowheads="1"/>
          </p:cNvSpPr>
          <p:nvPr>
            <p:ph idx="1"/>
          </p:nvPr>
        </p:nvSpPr>
        <p:spPr/>
        <p:txBody>
          <a:bodyPr/>
          <a:lstStyle/>
          <a:p>
            <a:pPr eaLnBrk="1" hangingPunct="1"/>
            <a:r>
              <a:rPr lang="en-US" altLang="en-US" sz="2400" smtClean="0"/>
              <a:t>Key question was once conflict has begun, what are the conditions affecting the probability that members of the opposition will become criminals</a:t>
            </a:r>
          </a:p>
          <a:p>
            <a:pPr eaLnBrk="1" hangingPunct="1"/>
            <a:endParaRPr lang="en-US" altLang="en-US" sz="1000" smtClean="0"/>
          </a:p>
          <a:p>
            <a:pPr lvl="1" eaLnBrk="1" hangingPunct="1"/>
            <a:r>
              <a:rPr lang="en-US" altLang="en-US" sz="2000" smtClean="0"/>
              <a:t>The major factor in the probability criminalization was likely to be the extent to which the official legal norms agreed with both the cultural norms and the social norms of those specifically charged with enforcing the legal norms</a:t>
            </a:r>
          </a:p>
          <a:p>
            <a:pPr eaLnBrk="1" hangingPunct="1"/>
            <a:endParaRPr lang="en-US" altLang="en-US" sz="1000" smtClean="0"/>
          </a:p>
          <a:p>
            <a:pPr lvl="1" eaLnBrk="1" hangingPunct="1"/>
            <a:r>
              <a:rPr lang="en-US" altLang="en-US" sz="2000" smtClean="0"/>
              <a:t>The greater the power difference in favor of norm enforcers over resisters, the greater would be the probability of criminalization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pPr eaLnBrk="1" hangingPunct="1"/>
            <a:r>
              <a:rPr lang="en-US" altLang="en-US" smtClean="0"/>
              <a:t>Turk: The Criminalization Process</a:t>
            </a:r>
          </a:p>
        </p:txBody>
      </p:sp>
      <p:sp>
        <p:nvSpPr>
          <p:cNvPr id="36867" name="Rectangle 3"/>
          <p:cNvSpPr>
            <a:spLocks noGrp="1" noChangeArrowheads="1"/>
          </p:cNvSpPr>
          <p:nvPr>
            <p:ph idx="1"/>
          </p:nvPr>
        </p:nvSpPr>
        <p:spPr>
          <a:xfrm>
            <a:off x="457200" y="1719263"/>
            <a:ext cx="8229600" cy="4757737"/>
          </a:xfrm>
        </p:spPr>
        <p:txBody>
          <a:bodyPr>
            <a:normAutofit fontScale="77500" lnSpcReduction="20000"/>
          </a:bodyPr>
          <a:lstStyle/>
          <a:p>
            <a:pPr eaLnBrk="1" hangingPunct="1">
              <a:defRPr/>
            </a:pPr>
            <a:r>
              <a:rPr lang="en-US" sz="3600" dirty="0"/>
              <a:t>The odds of criminalization had to do with the realism of conflict moves, or whether or not any moves by the resisters or authorities was considered to be </a:t>
            </a:r>
            <a:r>
              <a:rPr lang="en-US" sz="3600" dirty="0" smtClean="0"/>
              <a:t>realistic</a:t>
            </a:r>
          </a:p>
          <a:p>
            <a:pPr eaLnBrk="1" hangingPunct="1">
              <a:defRPr/>
            </a:pPr>
            <a:endParaRPr lang="en-US" sz="3600" dirty="0" smtClean="0"/>
          </a:p>
          <a:p>
            <a:pPr eaLnBrk="1" hangingPunct="1">
              <a:defRPr/>
            </a:pPr>
            <a:r>
              <a:rPr lang="en-US" sz="3600" dirty="0" smtClean="0"/>
              <a:t>Any move by </a:t>
            </a:r>
            <a:r>
              <a:rPr lang="en-US" sz="3600" i="1" dirty="0" smtClean="0"/>
              <a:t>resisters</a:t>
            </a:r>
            <a:r>
              <a:rPr lang="en-US" sz="3600" dirty="0" smtClean="0"/>
              <a:t> was considered to be unrealistic if it:</a:t>
            </a:r>
          </a:p>
          <a:p>
            <a:pPr marL="858837" lvl="1" indent="-514350" eaLnBrk="1" hangingPunct="1">
              <a:buFont typeface="+mj-lt"/>
              <a:buAutoNum type="arabicPeriod"/>
              <a:defRPr/>
            </a:pPr>
            <a:endParaRPr lang="en-US" sz="600" dirty="0" smtClean="0"/>
          </a:p>
          <a:p>
            <a:pPr marL="858837" lvl="1" indent="-514350" eaLnBrk="1" hangingPunct="1">
              <a:buFont typeface="+mj-lt"/>
              <a:buAutoNum type="arabicPeriod"/>
              <a:defRPr/>
            </a:pPr>
            <a:r>
              <a:rPr lang="en-US" sz="2700" dirty="0" smtClean="0"/>
              <a:t>Increased the </a:t>
            </a:r>
            <a:r>
              <a:rPr lang="en-US" sz="2700" i="1" dirty="0" smtClean="0"/>
              <a:t>visibility</a:t>
            </a:r>
            <a:r>
              <a:rPr lang="en-US" sz="2700" dirty="0" smtClean="0"/>
              <a:t> of the offensive attribute or behavior, thereby increasing the risk that the authorities would be forced to act</a:t>
            </a:r>
          </a:p>
          <a:p>
            <a:pPr marL="858837" lvl="1" indent="-514350" eaLnBrk="1" hangingPunct="1">
              <a:buFont typeface="+mj-lt"/>
              <a:buAutoNum type="arabicPeriod"/>
              <a:defRPr/>
            </a:pPr>
            <a:endParaRPr lang="en-US" sz="600" dirty="0" smtClean="0"/>
          </a:p>
          <a:p>
            <a:pPr marL="858837" lvl="1" indent="-514350" eaLnBrk="1" hangingPunct="1">
              <a:buFont typeface="+mj-lt"/>
              <a:buAutoNum type="arabicPeriod"/>
              <a:defRPr/>
            </a:pPr>
            <a:r>
              <a:rPr lang="en-US" sz="2700" dirty="0" smtClean="0"/>
              <a:t>Increased the </a:t>
            </a:r>
            <a:r>
              <a:rPr lang="en-US" sz="2700" i="1" dirty="0" smtClean="0"/>
              <a:t>offensiveness</a:t>
            </a:r>
            <a:r>
              <a:rPr lang="en-US" sz="2700" dirty="0" smtClean="0"/>
              <a:t> of the attribute or behavior</a:t>
            </a:r>
          </a:p>
          <a:p>
            <a:pPr marL="858837" lvl="1" indent="-514350" eaLnBrk="1" hangingPunct="1">
              <a:buFont typeface="+mj-lt"/>
              <a:buAutoNum type="arabicPeriod"/>
              <a:defRPr/>
            </a:pPr>
            <a:endParaRPr lang="en-US" sz="600" dirty="0" smtClean="0"/>
          </a:p>
          <a:p>
            <a:pPr marL="858837" lvl="1" indent="-514350" eaLnBrk="1" hangingPunct="1">
              <a:buFont typeface="+mj-lt"/>
              <a:buAutoNum type="arabicPeriod"/>
              <a:defRPr/>
            </a:pPr>
            <a:r>
              <a:rPr lang="en-US" sz="2700" dirty="0" smtClean="0"/>
              <a:t>Increased </a:t>
            </a:r>
            <a:r>
              <a:rPr lang="en-US" sz="2700" i="1" dirty="0" smtClean="0"/>
              <a:t>consensus</a:t>
            </a:r>
            <a:r>
              <a:rPr lang="en-US" sz="2700" dirty="0" smtClean="0"/>
              <a:t> among the various levels of enforcers</a:t>
            </a:r>
          </a:p>
          <a:p>
            <a:pPr marL="858837" lvl="1" indent="-514350" eaLnBrk="1" hangingPunct="1">
              <a:buFont typeface="+mj-lt"/>
              <a:buAutoNum type="arabicPeriod"/>
              <a:defRPr/>
            </a:pPr>
            <a:endParaRPr lang="en-US" sz="600" dirty="0" smtClean="0"/>
          </a:p>
          <a:p>
            <a:pPr marL="858837" lvl="1" indent="-514350" eaLnBrk="1" hangingPunct="1">
              <a:buFont typeface="+mj-lt"/>
              <a:buAutoNum type="arabicPeriod"/>
              <a:defRPr/>
            </a:pPr>
            <a:r>
              <a:rPr lang="en-US" sz="2700" dirty="0" smtClean="0"/>
              <a:t>Increased the </a:t>
            </a:r>
            <a:r>
              <a:rPr lang="en-US" sz="2700" i="1" dirty="0" smtClean="0"/>
              <a:t>power difference</a:t>
            </a:r>
            <a:r>
              <a:rPr lang="en-US" sz="2700" dirty="0" smtClean="0"/>
              <a:t> in favor of the enforcers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t>Turk: The Criminalization Process</a:t>
            </a:r>
          </a:p>
        </p:txBody>
      </p:sp>
      <p:sp>
        <p:nvSpPr>
          <p:cNvPr id="3" name="Content Placeholder 2"/>
          <p:cNvSpPr>
            <a:spLocks noGrp="1"/>
          </p:cNvSpPr>
          <p:nvPr>
            <p:ph idx="1"/>
          </p:nvPr>
        </p:nvSpPr>
        <p:spPr>
          <a:xfrm>
            <a:off x="457200" y="1719263"/>
            <a:ext cx="8229600" cy="4757737"/>
          </a:xfrm>
        </p:spPr>
        <p:txBody>
          <a:bodyPr>
            <a:normAutofit fontScale="85000" lnSpcReduction="10000"/>
          </a:bodyPr>
          <a:lstStyle/>
          <a:p>
            <a:pPr eaLnBrk="1" hangingPunct="1">
              <a:defRPr/>
            </a:pPr>
            <a:r>
              <a:rPr lang="en-US" sz="3300" dirty="0" smtClean="0"/>
              <a:t>Any move by the </a:t>
            </a:r>
            <a:r>
              <a:rPr lang="en-US" sz="3300" i="1" dirty="0" smtClean="0"/>
              <a:t>authorities </a:t>
            </a:r>
            <a:r>
              <a:rPr lang="en-US" sz="3300" dirty="0" smtClean="0"/>
              <a:t>was likely to be unrealistic if it:</a:t>
            </a:r>
          </a:p>
          <a:p>
            <a:pPr eaLnBrk="1" hangingPunct="1">
              <a:defRPr/>
            </a:pPr>
            <a:endParaRPr lang="en-US" sz="600" dirty="0" smtClean="0"/>
          </a:p>
          <a:p>
            <a:pPr marL="858837" lvl="1" indent="-514350" eaLnBrk="1" hangingPunct="1">
              <a:buFont typeface="+mj-lt"/>
              <a:buAutoNum type="arabicPeriod"/>
              <a:defRPr/>
            </a:pPr>
            <a:r>
              <a:rPr lang="en-US" i="1" dirty="0" smtClean="0"/>
              <a:t>Shifted the basis of their legitimacy away from consensus </a:t>
            </a:r>
            <a:r>
              <a:rPr lang="en-US" dirty="0" smtClean="0"/>
              <a:t>toward the “norm of deference” or obligation to obey despite disagreement </a:t>
            </a:r>
          </a:p>
          <a:p>
            <a:pPr marL="858837" lvl="1" indent="-514350" eaLnBrk="1" hangingPunct="1">
              <a:buFont typeface="+mj-lt"/>
              <a:buAutoNum type="arabicPeriod"/>
              <a:defRPr/>
            </a:pPr>
            <a:endParaRPr lang="en-US" sz="600" dirty="0" smtClean="0"/>
          </a:p>
          <a:p>
            <a:pPr marL="858837" lvl="1" indent="-514350" eaLnBrk="1" hangingPunct="1">
              <a:buFont typeface="+mj-lt"/>
              <a:buAutoNum type="arabicPeriod"/>
              <a:defRPr/>
            </a:pPr>
            <a:r>
              <a:rPr lang="en-US" dirty="0" smtClean="0"/>
              <a:t>Represented a </a:t>
            </a:r>
            <a:r>
              <a:rPr lang="en-US" i="1" dirty="0" smtClean="0"/>
              <a:t>departure from standard legal procedures,</a:t>
            </a:r>
            <a:r>
              <a:rPr lang="en-US" dirty="0" smtClean="0"/>
              <a:t> especially if the shifts were unofficial, sudden, or sharp</a:t>
            </a:r>
          </a:p>
          <a:p>
            <a:pPr marL="858837" lvl="1" indent="-514350" eaLnBrk="1" hangingPunct="1">
              <a:buFont typeface="+mj-lt"/>
              <a:buAutoNum type="arabicPeriod"/>
              <a:defRPr/>
            </a:pPr>
            <a:endParaRPr lang="en-US" sz="600" i="1" dirty="0" smtClean="0"/>
          </a:p>
          <a:p>
            <a:pPr marL="858837" lvl="1" indent="-514350" eaLnBrk="1" hangingPunct="1">
              <a:buFont typeface="+mj-lt"/>
              <a:buAutoNum type="arabicPeriod"/>
              <a:defRPr/>
            </a:pPr>
            <a:r>
              <a:rPr lang="en-US" i="1" dirty="0" smtClean="0"/>
              <a:t>Generalized from a particular offensive attribute</a:t>
            </a:r>
            <a:r>
              <a:rPr lang="en-US" dirty="0" smtClean="0"/>
              <a:t> so that additional attributes of the opposition also became grounds for criminalization </a:t>
            </a:r>
          </a:p>
          <a:p>
            <a:pPr marL="858837" lvl="1" indent="-514350" eaLnBrk="1" hangingPunct="1">
              <a:buFont typeface="+mj-lt"/>
              <a:buAutoNum type="arabicPeriod"/>
              <a:defRPr/>
            </a:pPr>
            <a:endParaRPr lang="en-US" sz="600" i="1" dirty="0" smtClean="0"/>
          </a:p>
          <a:p>
            <a:pPr marL="858837" lvl="1" indent="-514350" eaLnBrk="1" hangingPunct="1">
              <a:buFont typeface="+mj-lt"/>
              <a:buAutoNum type="arabicPeriod"/>
              <a:defRPr/>
            </a:pPr>
            <a:r>
              <a:rPr lang="en-US" i="1" dirty="0" smtClean="0"/>
              <a:t>Increased the size and power of the opposition</a:t>
            </a:r>
            <a:endParaRPr lang="en-US" dirty="0" smtClean="0"/>
          </a:p>
          <a:p>
            <a:pPr marL="858837" lvl="1" indent="-514350" eaLnBrk="1" hangingPunct="1">
              <a:buFont typeface="+mj-lt"/>
              <a:buAutoNum type="arabicPeriod"/>
              <a:defRPr/>
            </a:pPr>
            <a:endParaRPr lang="en-US" sz="600" dirty="0" smtClean="0"/>
          </a:p>
          <a:p>
            <a:pPr marL="858837" lvl="1" indent="-514350" eaLnBrk="1" hangingPunct="1">
              <a:buFont typeface="+mj-lt"/>
              <a:buAutoNum type="arabicPeriod"/>
              <a:defRPr/>
            </a:pPr>
            <a:r>
              <a:rPr lang="en-US" i="1" dirty="0" smtClean="0"/>
              <a:t>Decreased consensus  </a:t>
            </a:r>
            <a:r>
              <a:rPr lang="en-US" dirty="0" smtClean="0"/>
              <a:t>among various levels of enforcers</a:t>
            </a:r>
            <a:endParaRPr lang="en-US" i="1"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37891" name="Rectangle 3"/>
          <p:cNvSpPr>
            <a:spLocks noGrp="1" noChangeArrowheads="1"/>
          </p:cNvSpPr>
          <p:nvPr>
            <p:ph idx="1"/>
          </p:nvPr>
        </p:nvSpPr>
        <p:spPr/>
        <p:txBody>
          <a:bodyPr>
            <a:normAutofit fontScale="92500" lnSpcReduction="10000"/>
          </a:bodyPr>
          <a:lstStyle/>
          <a:p>
            <a:pPr eaLnBrk="1" hangingPunct="1">
              <a:defRPr/>
            </a:pPr>
            <a:r>
              <a:rPr lang="en-US" dirty="0"/>
              <a:t>Chambliss was first inspired by the American tradition of </a:t>
            </a:r>
            <a:r>
              <a:rPr lang="en-US" i="1" dirty="0"/>
              <a:t>legal realism</a:t>
            </a:r>
            <a:r>
              <a:rPr lang="en-US" dirty="0"/>
              <a:t>, the pioneering work of the American legal scholar Jerome Hall, and the results of his own empirical research</a:t>
            </a:r>
          </a:p>
          <a:p>
            <a:pPr eaLnBrk="1" hangingPunct="1">
              <a:defRPr/>
            </a:pPr>
            <a:endParaRPr lang="en-US" sz="1000" dirty="0" smtClean="0"/>
          </a:p>
          <a:p>
            <a:pPr eaLnBrk="1" hangingPunct="1">
              <a:defRPr/>
            </a:pPr>
            <a:r>
              <a:rPr lang="en-US" dirty="0" smtClean="0"/>
              <a:t>The </a:t>
            </a:r>
            <a:r>
              <a:rPr lang="en-US" dirty="0"/>
              <a:t>school of legal realism insisted that the study of abstract legal theory must be complimented by the study of the law as it works itself out in actual </a:t>
            </a:r>
            <a:r>
              <a:rPr lang="en-US" dirty="0" smtClean="0"/>
              <a:t>practice</a:t>
            </a:r>
          </a:p>
          <a:p>
            <a:pPr eaLnBrk="1" hangingPunct="1">
              <a:defRPr/>
            </a:pPr>
            <a:endParaRPr lang="en-US" sz="500" dirty="0" smtClean="0"/>
          </a:p>
          <a:p>
            <a:pPr eaLnBrk="1" hangingPunct="1">
              <a:defRPr/>
            </a:pPr>
            <a:r>
              <a:rPr lang="en-US" dirty="0" smtClean="0"/>
              <a:t>Hoped to develop a theory of the law in action—a theory based on empirical research</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mtClean="0"/>
              <a:t>Chambliss: Crime, Power, and Legal Process</a:t>
            </a:r>
          </a:p>
        </p:txBody>
      </p:sp>
      <p:sp>
        <p:nvSpPr>
          <p:cNvPr id="40963" name="Content Placeholder 2"/>
          <p:cNvSpPr>
            <a:spLocks noGrp="1"/>
          </p:cNvSpPr>
          <p:nvPr>
            <p:ph idx="1"/>
          </p:nvPr>
        </p:nvSpPr>
        <p:spPr/>
        <p:txBody>
          <a:bodyPr/>
          <a:lstStyle/>
          <a:p>
            <a:pPr eaLnBrk="1" hangingPunct="1"/>
            <a:r>
              <a:rPr lang="en-US" altLang="en-US" smtClean="0"/>
              <a:t>Published </a:t>
            </a:r>
            <a:r>
              <a:rPr lang="en-US" altLang="en-US" i="1" smtClean="0"/>
              <a:t>Crime and the Legal Process </a:t>
            </a:r>
          </a:p>
          <a:p>
            <a:pPr lvl="1" eaLnBrk="1" hangingPunct="1"/>
            <a:endParaRPr lang="en-US" altLang="en-US" sz="500" smtClean="0"/>
          </a:p>
          <a:p>
            <a:pPr lvl="1" eaLnBrk="1" hangingPunct="1"/>
            <a:r>
              <a:rPr lang="en-US" altLang="en-US" smtClean="0"/>
              <a:t>Included empirical research studies of the legal system </a:t>
            </a:r>
          </a:p>
          <a:p>
            <a:pPr eaLnBrk="1" hangingPunct="1"/>
            <a:endParaRPr lang="en-US" altLang="en-US" sz="1000" smtClean="0"/>
          </a:p>
          <a:p>
            <a:pPr eaLnBrk="1" hangingPunct="1"/>
            <a:r>
              <a:rPr lang="en-US" altLang="en-US" smtClean="0"/>
              <a:t>Published </a:t>
            </a:r>
            <a:r>
              <a:rPr lang="en-US" altLang="en-US" i="1" smtClean="0"/>
              <a:t>Law, Order, and Power </a:t>
            </a:r>
            <a:r>
              <a:rPr lang="en-US" altLang="en-US" smtClean="0"/>
              <a:t>with Seidman</a:t>
            </a:r>
          </a:p>
          <a:p>
            <a:pPr lvl="1" eaLnBrk="1" hangingPunct="1"/>
            <a:endParaRPr lang="en-US" altLang="en-US" sz="500" smtClean="0"/>
          </a:p>
          <a:p>
            <a:pPr lvl="1" eaLnBrk="1" hangingPunct="1"/>
            <a:r>
              <a:rPr lang="en-US" altLang="en-US" smtClean="0"/>
              <a:t>Simply identified his position as representing an “interest group” perspective rather than a “value expression” perspective</a:t>
            </a:r>
            <a:endParaRPr lang="en-US" altLang="en-US" i="1"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41987" name="Rectangle 3"/>
          <p:cNvSpPr>
            <a:spLocks noGrp="1" noChangeArrowheads="1"/>
          </p:cNvSpPr>
          <p:nvPr>
            <p:ph idx="1"/>
          </p:nvPr>
        </p:nvSpPr>
        <p:spPr/>
        <p:txBody>
          <a:bodyPr/>
          <a:lstStyle/>
          <a:p>
            <a:pPr eaLnBrk="1" hangingPunct="1"/>
            <a:r>
              <a:rPr lang="en-US" altLang="en-US" smtClean="0"/>
              <a:t>With Seidman, he discussed:</a:t>
            </a:r>
          </a:p>
          <a:p>
            <a:pPr lvl="1" eaLnBrk="1" hangingPunct="1"/>
            <a:endParaRPr lang="en-US" altLang="en-US" sz="500" smtClean="0"/>
          </a:p>
          <a:p>
            <a:pPr lvl="1" eaLnBrk="1" hangingPunct="1"/>
            <a:r>
              <a:rPr lang="en-US" altLang="en-US" smtClean="0"/>
              <a:t>The relative complexity of society</a:t>
            </a:r>
          </a:p>
          <a:p>
            <a:pPr lvl="1" eaLnBrk="1" hangingPunct="1"/>
            <a:endParaRPr lang="en-US" altLang="en-US" sz="500" smtClean="0"/>
          </a:p>
          <a:p>
            <a:pPr lvl="1" eaLnBrk="1" hangingPunct="1"/>
            <a:r>
              <a:rPr lang="en-US" altLang="en-US" smtClean="0"/>
              <a:t>The complexity, which comes with technological development and necessitates more complicated actually operates to put people at odds with one another, thereby requiring formal institutions designed to sanction what some consider to be norm violations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sz="3200" smtClean="0"/>
              <a:t>Forerunners of Conflict Theory: Marx and Engels: Capitalism and Crime</a:t>
            </a:r>
          </a:p>
        </p:txBody>
      </p:sp>
      <p:sp>
        <p:nvSpPr>
          <p:cNvPr id="6147" name="Rectangle 3"/>
          <p:cNvSpPr>
            <a:spLocks noGrp="1" noChangeArrowheads="1"/>
          </p:cNvSpPr>
          <p:nvPr>
            <p:ph idx="1"/>
          </p:nvPr>
        </p:nvSpPr>
        <p:spPr/>
        <p:txBody>
          <a:bodyPr/>
          <a:lstStyle/>
          <a:p>
            <a:pPr eaLnBrk="1" hangingPunct="1">
              <a:lnSpc>
                <a:spcPct val="90000"/>
              </a:lnSpc>
            </a:pPr>
            <a:r>
              <a:rPr lang="en-US" altLang="en-US" sz="2400" smtClean="0"/>
              <a:t>For Marx and Engels, crime was to some extent a symptom of a decline of social solidarity and would be diminished if social solidarity could be regained</a:t>
            </a:r>
          </a:p>
          <a:p>
            <a:pPr eaLnBrk="1" hangingPunct="1">
              <a:lnSpc>
                <a:spcPct val="90000"/>
              </a:lnSpc>
            </a:pPr>
            <a:endParaRPr lang="en-US" altLang="en-US" sz="1000" smtClean="0"/>
          </a:p>
          <a:p>
            <a:pPr eaLnBrk="1" hangingPunct="1">
              <a:lnSpc>
                <a:spcPct val="90000"/>
              </a:lnSpc>
            </a:pPr>
            <a:r>
              <a:rPr lang="en-US" altLang="en-US" sz="2400" smtClean="0"/>
              <a:t>Marx and Engels saw the problem in economic terms and denounced the division of labor as the unjust exploitation of one social class by another</a:t>
            </a:r>
          </a:p>
          <a:p>
            <a:pPr eaLnBrk="1" hangingPunct="1">
              <a:lnSpc>
                <a:spcPct val="90000"/>
              </a:lnSpc>
            </a:pPr>
            <a:endParaRPr lang="en-US" altLang="en-US" sz="1000" smtClean="0"/>
          </a:p>
          <a:p>
            <a:pPr eaLnBrk="1" hangingPunct="1">
              <a:lnSpc>
                <a:spcPct val="90000"/>
              </a:lnSpc>
            </a:pPr>
            <a:r>
              <a:rPr lang="en-US" altLang="en-US" sz="2400" smtClean="0"/>
              <a:t>They proposed revolution followed by a period of socialism</a:t>
            </a:r>
          </a:p>
          <a:p>
            <a:pPr eaLnBrk="1" hangingPunct="1">
              <a:lnSpc>
                <a:spcPct val="90000"/>
              </a:lnSpc>
            </a:pPr>
            <a:endParaRPr lang="en-US" altLang="en-US" sz="1000" smtClean="0"/>
          </a:p>
          <a:p>
            <a:pPr eaLnBrk="1" hangingPunct="1">
              <a:lnSpc>
                <a:spcPct val="90000"/>
              </a:lnSpc>
            </a:pPr>
            <a:r>
              <a:rPr lang="en-US" altLang="en-US" sz="2400" smtClean="0"/>
              <a:t>Conflict was inherent in the nature of social arrangements under capitalism because of the vast differences in interests and power created under it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43011" name="Rectangle 3"/>
          <p:cNvSpPr>
            <a:spLocks noGrp="1" noChangeArrowheads="1"/>
          </p:cNvSpPr>
          <p:nvPr>
            <p:ph idx="1"/>
          </p:nvPr>
        </p:nvSpPr>
        <p:spPr/>
        <p:txBody>
          <a:bodyPr/>
          <a:lstStyle/>
          <a:p>
            <a:pPr eaLnBrk="1" hangingPunct="1"/>
            <a:r>
              <a:rPr lang="en-US" altLang="en-US" smtClean="0"/>
              <a:t>The lower the level of complexity of a society, the more emphasis will be placed in the dispute-settling process upon reconciliation; the more complex the society, the more emphasis will be placed on rule enforcement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40963" name="Rectangle 3"/>
          <p:cNvSpPr>
            <a:spLocks noGrp="1" noChangeArrowheads="1"/>
          </p:cNvSpPr>
          <p:nvPr>
            <p:ph idx="1"/>
          </p:nvPr>
        </p:nvSpPr>
        <p:spPr/>
        <p:txBody>
          <a:bodyPr>
            <a:normAutofit fontScale="85000" lnSpcReduction="20000"/>
          </a:bodyPr>
          <a:lstStyle/>
          <a:p>
            <a:pPr eaLnBrk="1" hangingPunct="1">
              <a:defRPr/>
            </a:pPr>
            <a:r>
              <a:rPr lang="en-US" dirty="0"/>
              <a:t>Increasing social complexity itself tended to call for sanction institutions designed to keep order among conflicting </a:t>
            </a:r>
            <a:r>
              <a:rPr lang="en-US" dirty="0" smtClean="0"/>
              <a:t>interests</a:t>
            </a:r>
          </a:p>
          <a:p>
            <a:pPr eaLnBrk="1" hangingPunct="1">
              <a:defRPr/>
            </a:pPr>
            <a:endParaRPr lang="en-US" sz="1000" dirty="0"/>
          </a:p>
          <a:p>
            <a:pPr eaLnBrk="1" hangingPunct="1">
              <a:defRPr/>
            </a:pPr>
            <a:r>
              <a:rPr lang="en-US" dirty="0"/>
              <a:t>This sanctioning process would become even more pronounced to the degree that the social complexity became a matter of social </a:t>
            </a:r>
            <a:r>
              <a:rPr lang="en-US" dirty="0" smtClean="0"/>
              <a:t>stratification</a:t>
            </a:r>
          </a:p>
          <a:p>
            <a:pPr eaLnBrk="1" hangingPunct="1">
              <a:defRPr/>
            </a:pPr>
            <a:endParaRPr lang="en-US" sz="1000" dirty="0" smtClean="0"/>
          </a:p>
          <a:p>
            <a:pPr eaLnBrk="1" hangingPunct="1">
              <a:defRPr/>
            </a:pPr>
            <a:r>
              <a:rPr lang="en-US" dirty="0" smtClean="0"/>
              <a:t>The more economically stratified a society becomes, the more it becomes necessary for the dominant groups in the society to enforce through coercion the norms of conduct which guarantee their supremacy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45059" name="Rectangle 3"/>
          <p:cNvSpPr>
            <a:spLocks noGrp="1" noChangeArrowheads="1"/>
          </p:cNvSpPr>
          <p:nvPr>
            <p:ph idx="1"/>
          </p:nvPr>
        </p:nvSpPr>
        <p:spPr/>
        <p:txBody>
          <a:bodyPr/>
          <a:lstStyle/>
          <a:p>
            <a:pPr eaLnBrk="1" hangingPunct="1"/>
            <a:r>
              <a:rPr lang="en-US" altLang="en-US" smtClean="0"/>
              <a:t>Developing sanctions tended to be enforced through bureaucratic organizations</a:t>
            </a:r>
          </a:p>
          <a:p>
            <a:pPr lvl="1" eaLnBrk="1" hangingPunct="1"/>
            <a:endParaRPr lang="en-US" altLang="en-US" sz="500" smtClean="0"/>
          </a:p>
          <a:p>
            <a:pPr lvl="1" eaLnBrk="1" hangingPunct="1"/>
            <a:r>
              <a:rPr lang="en-US" altLang="en-US" smtClean="0"/>
              <a:t>The basis of the sanctioning would be organized in the interests of the dominant groups, but the actual application of the sanctions tended to come through bureaucracies </a:t>
            </a:r>
            <a:r>
              <a:rPr lang="en-US" altLang="en-US" i="1" smtClean="0"/>
              <a:t>that had their own interests</a:t>
            </a: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smtClean="0"/>
              <a:t>Chambliss: Crime, Power, and Legal Process</a:t>
            </a:r>
          </a:p>
        </p:txBody>
      </p:sp>
      <p:sp>
        <p:nvSpPr>
          <p:cNvPr id="46083" name="Content Placeholder 2"/>
          <p:cNvSpPr>
            <a:spLocks noGrp="1"/>
          </p:cNvSpPr>
          <p:nvPr>
            <p:ph idx="1"/>
          </p:nvPr>
        </p:nvSpPr>
        <p:spPr/>
        <p:txBody>
          <a:bodyPr/>
          <a:lstStyle/>
          <a:p>
            <a:pPr eaLnBrk="1" hangingPunct="1"/>
            <a:r>
              <a:rPr lang="en-US" altLang="en-US" smtClean="0"/>
              <a:t>In </a:t>
            </a:r>
            <a:r>
              <a:rPr lang="en-US" altLang="en-US" i="1" smtClean="0"/>
              <a:t>Law, Order, and Power</a:t>
            </a:r>
            <a:r>
              <a:rPr lang="en-US" altLang="en-US" smtClean="0"/>
              <a:t>, five fundamental propositions concerning the relationship between social stratification and the law:</a:t>
            </a:r>
          </a:p>
          <a:p>
            <a:pPr marL="863600" lvl="1" indent="-514350" eaLnBrk="1" hangingPunct="1">
              <a:buFont typeface="Arial" charset="0"/>
              <a:buAutoNum type="arabicPeriod"/>
            </a:pPr>
            <a:endParaRPr lang="en-US" altLang="en-US" sz="500" smtClean="0"/>
          </a:p>
          <a:p>
            <a:pPr marL="863600" lvl="1" indent="-514350" eaLnBrk="1" hangingPunct="1">
              <a:buFont typeface="Arial" charset="0"/>
              <a:buAutoNum type="arabicPeriod"/>
            </a:pPr>
            <a:r>
              <a:rPr lang="en-US" altLang="en-US" smtClean="0"/>
              <a:t>The conditions of one’s life affect one’s values and norms</a:t>
            </a:r>
          </a:p>
          <a:p>
            <a:pPr marL="863600" lvl="1" indent="-514350" eaLnBrk="1" hangingPunct="1">
              <a:buFont typeface="Arial" charset="0"/>
              <a:buAutoNum type="arabicPeriod"/>
            </a:pPr>
            <a:endParaRPr lang="en-US" altLang="en-US" sz="400" smtClean="0"/>
          </a:p>
          <a:p>
            <a:pPr marL="863600" lvl="1" indent="-514350" eaLnBrk="1" hangingPunct="1">
              <a:buFont typeface="Arial" charset="0"/>
              <a:buAutoNum type="arabicPeriod"/>
            </a:pPr>
            <a:r>
              <a:rPr lang="en-US" altLang="en-US" smtClean="0"/>
              <a:t>Complex societies are composed of groups with widely different life conditions </a:t>
            </a:r>
          </a:p>
          <a:p>
            <a:pPr marL="863600" lvl="1" indent="-514350" eaLnBrk="1" hangingPunct="1">
              <a:buFont typeface="Arial" charset="0"/>
              <a:buAutoNum type="arabicPeriod"/>
            </a:pPr>
            <a:endParaRPr lang="en-US" altLang="en-US" sz="400" smtClean="0"/>
          </a:p>
          <a:p>
            <a:pPr marL="863600" lvl="1" indent="-514350" eaLnBrk="1" hangingPunct="1">
              <a:buFont typeface="Arial" charset="0"/>
              <a:buAutoNum type="arabicPeriod"/>
            </a:pPr>
            <a:r>
              <a:rPr lang="en-US" altLang="en-US" smtClean="0"/>
              <a:t>Complex societies, therefore, are composed of highly disparate and conflicting sets of norms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44035" name="Rectangle 3"/>
          <p:cNvSpPr>
            <a:spLocks noGrp="1" noChangeArrowheads="1"/>
          </p:cNvSpPr>
          <p:nvPr>
            <p:ph idx="1"/>
          </p:nvPr>
        </p:nvSpPr>
        <p:spPr/>
        <p:txBody>
          <a:bodyPr>
            <a:normAutofit fontScale="92500"/>
          </a:bodyPr>
          <a:lstStyle/>
          <a:p>
            <a:pPr eaLnBrk="1" hangingPunct="1">
              <a:defRPr/>
            </a:pPr>
            <a:r>
              <a:rPr lang="en-US" dirty="0" smtClean="0"/>
              <a:t>In </a:t>
            </a:r>
            <a:r>
              <a:rPr lang="en-US" i="1" dirty="0" smtClean="0"/>
              <a:t>Law, Order, and Power</a:t>
            </a:r>
            <a:r>
              <a:rPr lang="en-US" dirty="0" smtClean="0"/>
              <a:t>, five fundamental propositions concerning the relationship between social stratification and the law:</a:t>
            </a:r>
          </a:p>
          <a:p>
            <a:pPr marL="858837" lvl="1" indent="-514350" eaLnBrk="1" hangingPunct="1">
              <a:buFont typeface="+mj-lt"/>
              <a:buAutoNum type="arabicPeriod" startAt="4"/>
              <a:defRPr/>
            </a:pPr>
            <a:endParaRPr lang="en-US" sz="500" dirty="0" smtClean="0"/>
          </a:p>
          <a:p>
            <a:pPr marL="858837" lvl="1" indent="-514350" eaLnBrk="1" hangingPunct="1">
              <a:buFont typeface="+mj-lt"/>
              <a:buAutoNum type="arabicPeriod" startAt="4"/>
              <a:defRPr/>
            </a:pPr>
            <a:r>
              <a:rPr lang="en-US" dirty="0" smtClean="0"/>
              <a:t>The </a:t>
            </a:r>
            <a:r>
              <a:rPr lang="en-US" dirty="0"/>
              <a:t>probability of a given group’s having its particular normative system embodied in law is not distributed equally, but rather is closely related to the political and economic position of that </a:t>
            </a:r>
            <a:r>
              <a:rPr lang="en-US" dirty="0" smtClean="0"/>
              <a:t>group</a:t>
            </a:r>
          </a:p>
          <a:p>
            <a:pPr marL="858837" lvl="1" indent="-514350" eaLnBrk="1" hangingPunct="1">
              <a:buFont typeface="+mj-lt"/>
              <a:buAutoNum type="arabicPeriod" startAt="4"/>
              <a:defRPr/>
            </a:pPr>
            <a:endParaRPr lang="en-US" sz="500" dirty="0" smtClean="0"/>
          </a:p>
          <a:p>
            <a:pPr marL="858837" lvl="1" indent="-514350" eaLnBrk="1" hangingPunct="1">
              <a:buFont typeface="+mj-lt"/>
              <a:buAutoNum type="arabicPeriod" startAt="4"/>
              <a:defRPr/>
            </a:pPr>
            <a:r>
              <a:rPr lang="en-US" dirty="0" smtClean="0"/>
              <a:t>The </a:t>
            </a:r>
            <a:r>
              <a:rPr lang="en-US" dirty="0"/>
              <a:t>higher a group’s political or economic position, the greater is the probability that its views will be reflected in the laws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45059" name="Rectangle 3"/>
          <p:cNvSpPr>
            <a:spLocks noGrp="1" noChangeArrowheads="1"/>
          </p:cNvSpPr>
          <p:nvPr>
            <p:ph idx="1"/>
          </p:nvPr>
        </p:nvSpPr>
        <p:spPr/>
        <p:txBody>
          <a:bodyPr>
            <a:normAutofit fontScale="92500" lnSpcReduction="20000"/>
          </a:bodyPr>
          <a:lstStyle/>
          <a:p>
            <a:pPr eaLnBrk="1" hangingPunct="1">
              <a:defRPr/>
            </a:pPr>
            <a:r>
              <a:rPr lang="en-US" dirty="0"/>
              <a:t>The criminal justice bureaucracies tended to treat those of lower social class position more harshly for the same offense committed by the middle-class and upper-class people because lower social class people had little to offer in return for lenience and were in no position to fight the </a:t>
            </a:r>
            <a:r>
              <a:rPr lang="en-US" dirty="0" smtClean="0"/>
              <a:t>system</a:t>
            </a:r>
          </a:p>
          <a:p>
            <a:pPr eaLnBrk="1" hangingPunct="1">
              <a:defRPr/>
            </a:pPr>
            <a:endParaRPr lang="en-US" sz="1000" dirty="0" smtClean="0"/>
          </a:p>
          <a:p>
            <a:pPr eaLnBrk="1" hangingPunct="1">
              <a:defRPr/>
            </a:pPr>
            <a:r>
              <a:rPr lang="en-US" dirty="0" smtClean="0"/>
              <a:t>The process by which the goals of bureaucratic efficiency and avoidance of trouble displace the official goal of impartial law enforcement has been termed </a:t>
            </a:r>
            <a:r>
              <a:rPr lang="en-US" i="1" dirty="0" smtClean="0"/>
              <a:t>goal displacement</a:t>
            </a:r>
            <a:r>
              <a:rPr lang="en-US" dirty="0" smtClean="0"/>
              <a:t>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46083" name="Rectangle 3"/>
          <p:cNvSpPr>
            <a:spLocks noGrp="1" noChangeArrowheads="1"/>
          </p:cNvSpPr>
          <p:nvPr>
            <p:ph idx="1"/>
          </p:nvPr>
        </p:nvSpPr>
        <p:spPr/>
        <p:txBody>
          <a:bodyPr/>
          <a:lstStyle/>
          <a:p>
            <a:pPr eaLnBrk="1" hangingPunct="1">
              <a:defRPr/>
            </a:pPr>
            <a:r>
              <a:rPr lang="en-US" dirty="0"/>
              <a:t>A bureaucratic organization might be expected to take the easy way out, especially in contexts where: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a:t>
            </a:r>
            <a:r>
              <a:rPr lang="en-US" dirty="0"/>
              <a:t>members have little motivation to resist the easy way out</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They </a:t>
            </a:r>
            <a:r>
              <a:rPr lang="en-US" dirty="0"/>
              <a:t>have a great deal of discretion in how they actually will be have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Adherence </a:t>
            </a:r>
            <a:r>
              <a:rPr lang="en-US" dirty="0"/>
              <a:t>to the official goals is not enforced</a:t>
            </a:r>
          </a:p>
          <a:p>
            <a:pPr lvl="1"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smtClean="0"/>
              <a:t>Chambliss: Crime, Power, and Legal Process</a:t>
            </a:r>
          </a:p>
        </p:txBody>
      </p:sp>
      <p:sp>
        <p:nvSpPr>
          <p:cNvPr id="3" name="Content Placeholder 2"/>
          <p:cNvSpPr>
            <a:spLocks noGrp="1"/>
          </p:cNvSpPr>
          <p:nvPr>
            <p:ph idx="1"/>
          </p:nvPr>
        </p:nvSpPr>
        <p:spPr/>
        <p:txBody>
          <a:bodyPr>
            <a:normAutofit fontScale="85000" lnSpcReduction="10000"/>
          </a:bodyPr>
          <a:lstStyle/>
          <a:p>
            <a:pPr eaLnBrk="1" hangingPunct="1">
              <a:defRPr/>
            </a:pPr>
            <a:r>
              <a:rPr lang="en-US" dirty="0" smtClean="0"/>
              <a:t>By the 1970s, Chambliss theoretical position shifted towards a Marxist direction with nine propositions:</a:t>
            </a:r>
          </a:p>
          <a:p>
            <a:pPr eaLnBrk="1" hangingPunct="1">
              <a:defRPr/>
            </a:pPr>
            <a:endParaRPr lang="en-US" sz="600" dirty="0" smtClean="0"/>
          </a:p>
          <a:p>
            <a:pPr eaLnBrk="1" hangingPunct="1">
              <a:buFont typeface="Wingdings" pitchFamily="2" charset="2"/>
              <a:buNone/>
              <a:defRPr/>
            </a:pPr>
            <a:r>
              <a:rPr lang="en-US" i="1" dirty="0" smtClean="0"/>
              <a:t>Summarizing His Position</a:t>
            </a:r>
          </a:p>
          <a:p>
            <a:pPr marL="863600" lvl="1" indent="-514350" eaLnBrk="1" hangingPunct="1">
              <a:buFont typeface="+mj-lt"/>
              <a:buAutoNum type="arabicPeriod"/>
              <a:defRPr/>
            </a:pPr>
            <a:endParaRPr lang="en-US" sz="600" dirty="0" smtClean="0"/>
          </a:p>
          <a:p>
            <a:pPr marL="863600" lvl="1" indent="-514350" eaLnBrk="1" hangingPunct="1">
              <a:buFont typeface="+mj-lt"/>
              <a:buAutoNum type="arabicPeriod"/>
              <a:defRPr/>
            </a:pPr>
            <a:r>
              <a:rPr lang="en-US" dirty="0" smtClean="0"/>
              <a:t>Criminal and noncriminal behavior stem from people acting rationally in ways that are compatible with their class position</a:t>
            </a:r>
          </a:p>
          <a:p>
            <a:pPr marL="863600" lvl="1" indent="-514350" eaLnBrk="1" hangingPunct="1">
              <a:buFont typeface="+mj-lt"/>
              <a:buAutoNum type="arabicPeriod"/>
              <a:defRPr/>
            </a:pPr>
            <a:endParaRPr lang="en-US" sz="600" dirty="0" smtClean="0"/>
          </a:p>
          <a:p>
            <a:pPr marL="863600" lvl="1" indent="-514350" eaLnBrk="1" hangingPunct="1">
              <a:buFont typeface="+mj-lt"/>
              <a:buAutoNum type="arabicPeriod"/>
              <a:defRPr/>
            </a:pPr>
            <a:r>
              <a:rPr lang="en-US" dirty="0" smtClean="0"/>
              <a:t>Crime varies from society to society depending on the political and economic structures of society</a:t>
            </a:r>
          </a:p>
          <a:p>
            <a:pPr marL="863600" lvl="1" indent="-514350" eaLnBrk="1" hangingPunct="1">
              <a:buFont typeface="+mj-lt"/>
              <a:buAutoNum type="arabicPeriod"/>
              <a:defRPr/>
            </a:pPr>
            <a:endParaRPr lang="en-US" sz="600" dirty="0" smtClean="0"/>
          </a:p>
          <a:p>
            <a:pPr marL="863600" lvl="1" indent="-514350" eaLnBrk="1" hangingPunct="1">
              <a:buFont typeface="+mj-lt"/>
              <a:buAutoNum type="arabicPeriod"/>
              <a:defRPr/>
            </a:pPr>
            <a:r>
              <a:rPr lang="en-US" dirty="0" smtClean="0"/>
              <a:t>Socialist countries should have much lower rates of crime because the less intense class struggle should reduce the forces leading to and the functions of crime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47107" name="Rectangle 3"/>
          <p:cNvSpPr>
            <a:spLocks noGrp="1" noChangeArrowheads="1"/>
          </p:cNvSpPr>
          <p:nvPr>
            <p:ph idx="1"/>
          </p:nvPr>
        </p:nvSpPr>
        <p:spPr/>
        <p:txBody>
          <a:bodyPr>
            <a:normAutofit fontScale="92500" lnSpcReduction="20000"/>
          </a:bodyPr>
          <a:lstStyle/>
          <a:p>
            <a:pPr eaLnBrk="1" hangingPunct="1">
              <a:defRPr/>
            </a:pPr>
            <a:r>
              <a:rPr lang="en-US" dirty="0"/>
              <a:t>Chambliss argued that because law enforcement agencies depend on professional criminals for inside information that makes their job easier, they tend to cooperate with these offenders rather than enforcing the law against </a:t>
            </a:r>
            <a:r>
              <a:rPr lang="en-US" dirty="0" smtClean="0"/>
              <a:t>them</a:t>
            </a:r>
          </a:p>
          <a:p>
            <a:pPr eaLnBrk="1" hangingPunct="1">
              <a:defRPr/>
            </a:pPr>
            <a:endParaRPr lang="en-US" sz="1000" dirty="0" smtClean="0"/>
          </a:p>
          <a:p>
            <a:pPr eaLnBrk="1" hangingPunct="1">
              <a:defRPr/>
            </a:pPr>
            <a:r>
              <a:rPr lang="en-US" dirty="0" smtClean="0"/>
              <a:t>From the standpoint of the sociology of legal systems, the most important aspect of the widespread presence of organized crime is that such organizations are impossible without the cooperation of the legal system</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48131" name="Rectangle 3"/>
          <p:cNvSpPr>
            <a:spLocks noGrp="1" noChangeArrowheads="1"/>
          </p:cNvSpPr>
          <p:nvPr>
            <p:ph idx="1"/>
          </p:nvPr>
        </p:nvSpPr>
        <p:spPr/>
        <p:txBody>
          <a:bodyPr>
            <a:normAutofit fontScale="92500" lnSpcReduction="10000"/>
          </a:bodyPr>
          <a:lstStyle/>
          <a:p>
            <a:pPr eaLnBrk="1" hangingPunct="1">
              <a:defRPr/>
            </a:pPr>
            <a:r>
              <a:rPr lang="en-US" dirty="0"/>
              <a:t>According to Chambliss, most of the </a:t>
            </a:r>
            <a:r>
              <a:rPr lang="en-US" dirty="0" smtClean="0"/>
              <a:t>criminal-legal </a:t>
            </a:r>
            <a:r>
              <a:rPr lang="en-US" dirty="0"/>
              <a:t>effort is devoted to processing and sanctioning those persons least likely to be deterred by legal sanctions</a:t>
            </a:r>
          </a:p>
          <a:p>
            <a:pPr eaLnBrk="1" hangingPunct="1">
              <a:defRPr/>
            </a:pPr>
            <a:endParaRPr lang="en-US" sz="1000" dirty="0" smtClean="0"/>
          </a:p>
          <a:p>
            <a:pPr eaLnBrk="1" hangingPunct="1">
              <a:defRPr/>
            </a:pPr>
            <a:r>
              <a:rPr lang="en-US" dirty="0" smtClean="0"/>
              <a:t>The </a:t>
            </a:r>
            <a:r>
              <a:rPr lang="en-US" dirty="0"/>
              <a:t>creation and enforcement of law grew out of social conflict and then tended to add and reinforce that </a:t>
            </a:r>
            <a:r>
              <a:rPr lang="en-US" dirty="0" smtClean="0"/>
              <a:t>conflict</a:t>
            </a:r>
          </a:p>
          <a:p>
            <a:pPr lvl="1" eaLnBrk="1" hangingPunct="1">
              <a:defRPr/>
            </a:pPr>
            <a:endParaRPr lang="en-US" sz="500" dirty="0" smtClean="0"/>
          </a:p>
          <a:p>
            <a:pPr lvl="1" eaLnBrk="1" hangingPunct="1">
              <a:defRPr/>
            </a:pPr>
            <a:r>
              <a:rPr lang="en-US" dirty="0" smtClean="0"/>
              <a:t>Harsh treatment of the powerless while avoiding the organizational strains that would follow from taking on the powerful</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altLang="en-US" sz="3200" smtClean="0"/>
              <a:t>Forerunners of Conflict Theory: Marx and Engels: Capitalism and Crime</a:t>
            </a:r>
          </a:p>
        </p:txBody>
      </p:sp>
      <p:sp>
        <p:nvSpPr>
          <p:cNvPr id="7171" name="Rectangle 3"/>
          <p:cNvSpPr>
            <a:spLocks noGrp="1" noChangeArrowheads="1"/>
          </p:cNvSpPr>
          <p:nvPr>
            <p:ph idx="1"/>
          </p:nvPr>
        </p:nvSpPr>
        <p:spPr/>
        <p:txBody>
          <a:bodyPr/>
          <a:lstStyle/>
          <a:p>
            <a:pPr eaLnBrk="1" hangingPunct="1">
              <a:lnSpc>
                <a:spcPct val="90000"/>
              </a:lnSpc>
            </a:pPr>
            <a:r>
              <a:rPr lang="en-US" altLang="en-US" smtClean="0"/>
              <a:t>Conflict of interests between different groups will be increased by inequality in the distribution of scarce resources</a:t>
            </a:r>
          </a:p>
          <a:p>
            <a:pPr eaLnBrk="1" hangingPunct="1">
              <a:lnSpc>
                <a:spcPct val="90000"/>
              </a:lnSpc>
            </a:pPr>
            <a:endParaRPr lang="en-US" altLang="en-US" sz="1000" smtClean="0"/>
          </a:p>
          <a:p>
            <a:pPr eaLnBrk="1" hangingPunct="1">
              <a:lnSpc>
                <a:spcPct val="90000"/>
              </a:lnSpc>
            </a:pPr>
            <a:r>
              <a:rPr lang="en-US" altLang="en-US" smtClean="0"/>
              <a:t>Those receiving less of the needed resources would question the legitimacy of the arrangement</a:t>
            </a:r>
          </a:p>
          <a:p>
            <a:pPr eaLnBrk="1" hangingPunct="1">
              <a:lnSpc>
                <a:spcPct val="90000"/>
              </a:lnSpc>
            </a:pPr>
            <a:endParaRPr lang="en-US" altLang="en-US" sz="1000" smtClean="0"/>
          </a:p>
          <a:p>
            <a:pPr eaLnBrk="1" hangingPunct="1">
              <a:lnSpc>
                <a:spcPct val="90000"/>
              </a:lnSpc>
            </a:pPr>
            <a:r>
              <a:rPr lang="en-US" altLang="en-US" smtClean="0"/>
              <a:t>These groups would then be more likely to organize and to bring the conflict out into the open, trying to redistribute scarce resources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pPr eaLnBrk="1" hangingPunct="1"/>
            <a:r>
              <a:rPr lang="en-US" altLang="en-US" smtClean="0"/>
              <a:t>Chambliss: Crime, Power, and Legal Process</a:t>
            </a:r>
          </a:p>
        </p:txBody>
      </p:sp>
      <p:sp>
        <p:nvSpPr>
          <p:cNvPr id="49155" name="Rectangle 3"/>
          <p:cNvSpPr>
            <a:spLocks noGrp="1" noChangeArrowheads="1"/>
          </p:cNvSpPr>
          <p:nvPr>
            <p:ph idx="1"/>
          </p:nvPr>
        </p:nvSpPr>
        <p:spPr/>
        <p:txBody>
          <a:bodyPr>
            <a:normAutofit fontScale="92500" lnSpcReduction="20000"/>
          </a:bodyPr>
          <a:lstStyle/>
          <a:p>
            <a:pPr eaLnBrk="1" hangingPunct="1">
              <a:lnSpc>
                <a:spcPct val="90000"/>
              </a:lnSpc>
              <a:defRPr/>
            </a:pPr>
            <a:r>
              <a:rPr lang="en-US" dirty="0"/>
              <a:t>By the 1970s, Chambliss theoretical position shifted towards a Marxist </a:t>
            </a:r>
            <a:r>
              <a:rPr lang="en-US" dirty="0" smtClean="0"/>
              <a:t>direction with nine propositions:</a:t>
            </a:r>
          </a:p>
          <a:p>
            <a:pPr eaLnBrk="1" hangingPunct="1">
              <a:lnSpc>
                <a:spcPct val="90000"/>
              </a:lnSpc>
              <a:defRPr/>
            </a:pPr>
            <a:endParaRPr lang="en-US" sz="500" dirty="0" smtClean="0"/>
          </a:p>
          <a:p>
            <a:pPr marL="858837" lvl="1" indent="-514350" eaLnBrk="1" hangingPunct="1">
              <a:lnSpc>
                <a:spcPct val="90000"/>
              </a:lnSpc>
              <a:buFont typeface="Wingdings" pitchFamily="2" charset="2"/>
              <a:buNone/>
              <a:defRPr/>
            </a:pPr>
            <a:r>
              <a:rPr lang="en-US" i="1" dirty="0" smtClean="0"/>
              <a:t>Content and Operation of Criminal Law</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Acts are defined as criminal because it is in the interests of the ruling class to so define them</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Members of the ruling class will be able to violate the laws with impunity while members of the subject class will be punished</a:t>
            </a:r>
          </a:p>
          <a:p>
            <a:pPr marL="858837" lvl="1" indent="-514350" eaLnBrk="1" hangingPunct="1">
              <a:lnSpc>
                <a:spcPct val="90000"/>
              </a:lnSpc>
              <a:buFont typeface="+mj-lt"/>
              <a:buAutoNum type="arabicPeriod"/>
              <a:defRPr/>
            </a:pPr>
            <a:endParaRPr lang="en-US" sz="500" dirty="0" smtClean="0"/>
          </a:p>
          <a:p>
            <a:pPr marL="858837" lvl="1" indent="-514350" eaLnBrk="1" hangingPunct="1">
              <a:lnSpc>
                <a:spcPct val="90000"/>
              </a:lnSpc>
              <a:buFont typeface="+mj-lt"/>
              <a:buAutoNum type="arabicPeriod"/>
              <a:defRPr/>
            </a:pPr>
            <a:r>
              <a:rPr lang="en-US" dirty="0" smtClean="0"/>
              <a:t>As capitalist societies industrialize and the gap between the bourgeoisie and the proletariat widens, penal law will expand in an effort to coerce the proletariat into submission</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smtClean="0"/>
              <a:t>Chambliss: Crime, Power, and Legal Process</a:t>
            </a:r>
            <a:endParaRPr lang="en-US" altLang="en-US" b="0" smtClean="0"/>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By the 1970s, Chambliss theoretical position shifted towards a Marxist direction with nine propositions:</a:t>
            </a:r>
          </a:p>
          <a:p>
            <a:pPr lvl="1" eaLnBrk="1" hangingPunct="1">
              <a:buFont typeface="Wingdings" pitchFamily="2" charset="2"/>
              <a:buNone/>
              <a:defRPr/>
            </a:pPr>
            <a:endParaRPr lang="en-US" sz="600" i="1" dirty="0" smtClean="0"/>
          </a:p>
          <a:p>
            <a:pPr lvl="1" eaLnBrk="1" hangingPunct="1">
              <a:buFont typeface="Wingdings" pitchFamily="2" charset="2"/>
              <a:buNone/>
              <a:defRPr/>
            </a:pPr>
            <a:r>
              <a:rPr lang="en-US" i="1" dirty="0" smtClean="0"/>
              <a:t>Consequences of Crime for Society</a:t>
            </a:r>
          </a:p>
          <a:p>
            <a:pPr marL="858837" lvl="1" indent="-514350" eaLnBrk="1" hangingPunct="1">
              <a:buFont typeface="+mj-lt"/>
              <a:buAutoNum type="arabicPeriod"/>
              <a:defRPr/>
            </a:pPr>
            <a:endParaRPr lang="en-US" sz="600" dirty="0" smtClean="0"/>
          </a:p>
          <a:p>
            <a:pPr marL="858837" lvl="1" indent="-514350" eaLnBrk="1" hangingPunct="1">
              <a:buFont typeface="+mj-lt"/>
              <a:buAutoNum type="arabicPeriod" startAt="4"/>
              <a:defRPr/>
            </a:pPr>
            <a:r>
              <a:rPr lang="en-US" dirty="0" smtClean="0"/>
              <a:t>Crime reduces surplus labor by creating employment not only for the criminals but for law enforcers, welfare workers, professors of criminology</a:t>
            </a:r>
          </a:p>
          <a:p>
            <a:pPr marL="858837" lvl="1" indent="-514350" eaLnBrk="1" hangingPunct="1">
              <a:buFont typeface="+mj-lt"/>
              <a:buAutoNum type="arabicPeriod" startAt="4"/>
              <a:defRPr/>
            </a:pPr>
            <a:endParaRPr lang="en-US" sz="600" dirty="0" smtClean="0"/>
          </a:p>
          <a:p>
            <a:pPr marL="858837" lvl="1" indent="-514350" eaLnBrk="1" hangingPunct="1">
              <a:buFont typeface="+mj-lt"/>
              <a:buAutoNum type="arabicPeriod" startAt="4"/>
              <a:defRPr/>
            </a:pPr>
            <a:r>
              <a:rPr lang="en-US" dirty="0" smtClean="0"/>
              <a:t>Crime diverts the lower classes’ attention from the exploitation they experience and directs it toward other members of their own class rather than toward the capitalist class or the economic system</a:t>
            </a:r>
          </a:p>
          <a:p>
            <a:pPr marL="858837" lvl="1" indent="-514350" eaLnBrk="1" hangingPunct="1">
              <a:buFont typeface="+mj-lt"/>
              <a:buAutoNum type="arabicPeriod" startAt="4"/>
              <a:defRPr/>
            </a:pPr>
            <a:endParaRPr lang="en-US" sz="600" dirty="0" smtClean="0"/>
          </a:p>
          <a:p>
            <a:pPr marL="858837" lvl="1" indent="-514350" eaLnBrk="1" hangingPunct="1">
              <a:buFont typeface="+mj-lt"/>
              <a:buAutoNum type="arabicPeriod" startAt="4"/>
              <a:defRPr/>
            </a:pPr>
            <a:r>
              <a:rPr lang="en-US" dirty="0" smtClean="0"/>
              <a:t>Crime is a reality which exists only as it is created by those in the society whose interests are served by its presence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pPr eaLnBrk="1" hangingPunct="1"/>
            <a:r>
              <a:rPr lang="en-US" altLang="en-US" smtClean="0"/>
              <a:t>Quinney: Social Reality, Capitalism and Crime</a:t>
            </a:r>
          </a:p>
        </p:txBody>
      </p:sp>
      <p:sp>
        <p:nvSpPr>
          <p:cNvPr id="50179" name="Rectangle 3"/>
          <p:cNvSpPr>
            <a:spLocks noGrp="1" noChangeArrowheads="1"/>
          </p:cNvSpPr>
          <p:nvPr>
            <p:ph idx="1"/>
          </p:nvPr>
        </p:nvSpPr>
        <p:spPr/>
        <p:txBody>
          <a:bodyPr>
            <a:normAutofit fontScale="85000" lnSpcReduction="10000"/>
          </a:bodyPr>
          <a:lstStyle/>
          <a:p>
            <a:pPr eaLnBrk="1" hangingPunct="1">
              <a:defRPr/>
            </a:pPr>
            <a:r>
              <a:rPr lang="en-US" dirty="0" smtClean="0"/>
              <a:t>Set forth his theory in </a:t>
            </a:r>
            <a:r>
              <a:rPr lang="en-US" i="1" dirty="0" smtClean="0"/>
              <a:t>Crime and Justice in Society</a:t>
            </a:r>
          </a:p>
          <a:p>
            <a:pPr eaLnBrk="1" hangingPunct="1">
              <a:defRPr/>
            </a:pPr>
            <a:endParaRPr lang="en-US" sz="1000" dirty="0" smtClean="0"/>
          </a:p>
          <a:p>
            <a:pPr eaLnBrk="1" hangingPunct="1">
              <a:defRPr/>
            </a:pPr>
            <a:r>
              <a:rPr lang="en-US" dirty="0" smtClean="0"/>
              <a:t>Focused </a:t>
            </a:r>
            <a:r>
              <a:rPr lang="en-US" dirty="0"/>
              <a:t>on the sociology of conflicting </a:t>
            </a:r>
            <a:r>
              <a:rPr lang="en-US" dirty="0" smtClean="0"/>
              <a:t>interests</a:t>
            </a:r>
          </a:p>
          <a:p>
            <a:pPr lvl="1" eaLnBrk="1" hangingPunct="1">
              <a:defRPr/>
            </a:pPr>
            <a:endParaRPr lang="en-US" sz="600" dirty="0" smtClean="0"/>
          </a:p>
          <a:p>
            <a:pPr lvl="1" eaLnBrk="1" hangingPunct="1">
              <a:defRPr/>
            </a:pPr>
            <a:r>
              <a:rPr lang="en-US" dirty="0" smtClean="0"/>
              <a:t>Began with social jurisprudence</a:t>
            </a:r>
            <a:endParaRPr lang="en-US" dirty="0"/>
          </a:p>
          <a:p>
            <a:pPr eaLnBrk="1" hangingPunct="1">
              <a:defRPr/>
            </a:pPr>
            <a:endParaRPr lang="en-US" sz="1000" dirty="0" smtClean="0"/>
          </a:p>
          <a:p>
            <a:pPr eaLnBrk="1" hangingPunct="1">
              <a:defRPr/>
            </a:pPr>
            <a:r>
              <a:rPr lang="en-US" dirty="0" smtClean="0"/>
              <a:t>Defined </a:t>
            </a:r>
            <a:r>
              <a:rPr lang="en-US" dirty="0"/>
              <a:t>law as the creation and interpretation of specialized rules in a politically organized society</a:t>
            </a:r>
          </a:p>
          <a:p>
            <a:pPr eaLnBrk="1" hangingPunct="1">
              <a:defRPr/>
            </a:pPr>
            <a:endParaRPr lang="en-US" sz="1000" dirty="0" smtClean="0"/>
          </a:p>
          <a:p>
            <a:pPr eaLnBrk="1" hangingPunct="1">
              <a:defRPr/>
            </a:pPr>
            <a:r>
              <a:rPr lang="en-US" dirty="0" smtClean="0"/>
              <a:t>Politically </a:t>
            </a:r>
            <a:r>
              <a:rPr lang="en-US" dirty="0"/>
              <a:t>organized society is based on an interest structure</a:t>
            </a:r>
          </a:p>
          <a:p>
            <a:pPr eaLnBrk="1" hangingPunct="1">
              <a:defRPr/>
            </a:pPr>
            <a:endParaRPr lang="en-US" sz="600" dirty="0" smtClean="0"/>
          </a:p>
          <a:p>
            <a:pPr lvl="1" eaLnBrk="1" hangingPunct="1">
              <a:defRPr/>
            </a:pPr>
            <a:r>
              <a:rPr lang="en-US" dirty="0" smtClean="0"/>
              <a:t>This </a:t>
            </a:r>
            <a:r>
              <a:rPr lang="en-US" dirty="0"/>
              <a:t>structure is characterized by unequal distribution of power and by conflict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p:nvPr>
        </p:nvSpPr>
        <p:spPr/>
        <p:txBody>
          <a:bodyPr/>
          <a:lstStyle/>
          <a:p>
            <a:pPr eaLnBrk="1" hangingPunct="1"/>
            <a:r>
              <a:rPr lang="en-US" altLang="en-US" smtClean="0"/>
              <a:t>Quinney: Social Reality, Capitalism and Crime</a:t>
            </a:r>
          </a:p>
        </p:txBody>
      </p:sp>
      <p:sp>
        <p:nvSpPr>
          <p:cNvPr id="56323" name="Rectangle 3"/>
          <p:cNvSpPr>
            <a:spLocks noGrp="1" noChangeArrowheads="1"/>
          </p:cNvSpPr>
          <p:nvPr>
            <p:ph idx="1"/>
          </p:nvPr>
        </p:nvSpPr>
        <p:spPr/>
        <p:txBody>
          <a:bodyPr/>
          <a:lstStyle/>
          <a:p>
            <a:pPr eaLnBrk="1" hangingPunct="1"/>
            <a:r>
              <a:rPr lang="en-US" altLang="en-US" smtClean="0"/>
              <a:t>Law is formulated and administered within the interest structure</a:t>
            </a:r>
          </a:p>
          <a:p>
            <a:pPr lvl="1" eaLnBrk="1" hangingPunct="1"/>
            <a:endParaRPr lang="en-US" altLang="en-US" sz="500" smtClean="0"/>
          </a:p>
          <a:p>
            <a:pPr lvl="1" eaLnBrk="1" hangingPunct="1"/>
            <a:r>
              <a:rPr lang="en-US" altLang="en-US" smtClean="0"/>
              <a:t>Whenever a law is created or interpreted, the values of some are necessarily assured and the values of others are either ignored or negated</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Grp="1" noChangeArrowheads="1"/>
          </p:cNvSpPr>
          <p:nvPr>
            <p:ph type="title"/>
          </p:nvPr>
        </p:nvSpPr>
        <p:spPr/>
        <p:txBody>
          <a:bodyPr/>
          <a:lstStyle/>
          <a:p>
            <a:pPr eaLnBrk="1" hangingPunct="1"/>
            <a:r>
              <a:rPr lang="en-US" altLang="en-US" smtClean="0"/>
              <a:t>Quinney: Social Reality, Capitalism and Crime</a:t>
            </a:r>
          </a:p>
        </p:txBody>
      </p:sp>
      <p:sp>
        <p:nvSpPr>
          <p:cNvPr id="57347" name="Rectangle 3"/>
          <p:cNvSpPr>
            <a:spLocks noGrp="1" noChangeArrowheads="1"/>
          </p:cNvSpPr>
          <p:nvPr>
            <p:ph idx="1"/>
          </p:nvPr>
        </p:nvSpPr>
        <p:spPr/>
        <p:txBody>
          <a:bodyPr/>
          <a:lstStyle/>
          <a:p>
            <a:pPr eaLnBrk="1" hangingPunct="1"/>
            <a:r>
              <a:rPr lang="en-US" altLang="en-US" smtClean="0"/>
              <a:t>Published </a:t>
            </a:r>
            <a:r>
              <a:rPr lang="en-US" altLang="en-US" i="1" smtClean="0"/>
              <a:t>The Problem of Crime </a:t>
            </a:r>
            <a:r>
              <a:rPr lang="en-US" altLang="en-US" smtClean="0"/>
              <a:t>and </a:t>
            </a:r>
            <a:r>
              <a:rPr lang="en-US" altLang="en-US" i="1" smtClean="0"/>
              <a:t>The Social Reality of Crime</a:t>
            </a:r>
          </a:p>
          <a:p>
            <a:pPr eaLnBrk="1" hangingPunct="1"/>
            <a:endParaRPr lang="en-US" altLang="en-US" sz="500" smtClean="0"/>
          </a:p>
          <a:p>
            <a:pPr lvl="1" eaLnBrk="1" hangingPunct="1"/>
            <a:r>
              <a:rPr lang="en-US" altLang="en-US" smtClean="0"/>
              <a:t>Crime must be considered in relative terms as a legal status that is assigned to behaviors and persons by authorized others in society</a:t>
            </a:r>
          </a:p>
          <a:p>
            <a:pPr eaLnBrk="1" hangingPunct="1"/>
            <a:endParaRPr lang="en-US" altLang="en-US" sz="500" smtClean="0"/>
          </a:p>
          <a:p>
            <a:pPr lvl="1" eaLnBrk="1" hangingPunct="1"/>
            <a:r>
              <a:rPr lang="en-US" altLang="en-US" smtClean="0"/>
              <a:t>Social differentiation and social change tended to produce complex societies with different and often conflicting conduct norms prevailing in different segments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p:cNvSpPr>
            <a:spLocks noGrp="1" noChangeArrowheads="1"/>
          </p:cNvSpPr>
          <p:nvPr>
            <p:ph type="title"/>
          </p:nvPr>
        </p:nvSpPr>
        <p:spPr/>
        <p:txBody>
          <a:bodyPr/>
          <a:lstStyle/>
          <a:p>
            <a:pPr eaLnBrk="1" hangingPunct="1"/>
            <a:r>
              <a:rPr lang="en-US" altLang="en-US" smtClean="0"/>
              <a:t>Quinney: Social Reality, Capitalism and Crime</a:t>
            </a:r>
          </a:p>
        </p:txBody>
      </p:sp>
      <p:sp>
        <p:nvSpPr>
          <p:cNvPr id="58371" name="Rectangle 3"/>
          <p:cNvSpPr>
            <a:spLocks noGrp="1" noChangeArrowheads="1"/>
          </p:cNvSpPr>
          <p:nvPr>
            <p:ph idx="1"/>
          </p:nvPr>
        </p:nvSpPr>
        <p:spPr/>
        <p:txBody>
          <a:bodyPr/>
          <a:lstStyle/>
          <a:p>
            <a:pPr eaLnBrk="1" hangingPunct="1"/>
            <a:r>
              <a:rPr lang="en-US" altLang="en-US" smtClean="0"/>
              <a:t>Social differentiation and social change tended to produce complex societies with different and often conflicting conduct norms prevailing in different segments</a:t>
            </a:r>
          </a:p>
          <a:p>
            <a:pPr eaLnBrk="1" hangingPunct="1"/>
            <a:endParaRPr lang="en-US" altLang="en-US" sz="1000" smtClean="0"/>
          </a:p>
          <a:p>
            <a:pPr eaLnBrk="1" hangingPunct="1"/>
            <a:r>
              <a:rPr lang="en-US" altLang="en-US" smtClean="0"/>
              <a:t>The crucial question is why societies  and their agencies report, manufacture, or produce the volume of crime they do</a:t>
            </a:r>
          </a:p>
          <a:p>
            <a:pPr eaLnBrk="1" hangingPunct="1"/>
            <a:endParaRPr lang="en-US" altLang="en-US" sz="1000" smtClean="0"/>
          </a:p>
          <a:p>
            <a:pPr eaLnBrk="1" hangingPunct="1"/>
            <a:r>
              <a:rPr lang="en-US" altLang="en-US" smtClean="0"/>
              <a:t>The politicality of crime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p:txBody>
          <a:bodyPr/>
          <a:lstStyle/>
          <a:p>
            <a:pPr eaLnBrk="1" hangingPunct="1"/>
            <a:r>
              <a:rPr lang="en-US" altLang="en-US" smtClean="0"/>
              <a:t>Quinney: Social Reality, Capitalism and Crime</a:t>
            </a:r>
          </a:p>
        </p:txBody>
      </p:sp>
      <p:sp>
        <p:nvSpPr>
          <p:cNvPr id="54275" name="Rectangle 3"/>
          <p:cNvSpPr>
            <a:spLocks noGrp="1" noChangeArrowheads="1"/>
          </p:cNvSpPr>
          <p:nvPr>
            <p:ph idx="1"/>
          </p:nvPr>
        </p:nvSpPr>
        <p:spPr/>
        <p:txBody>
          <a:bodyPr>
            <a:normAutofit lnSpcReduction="10000"/>
          </a:bodyPr>
          <a:lstStyle/>
          <a:p>
            <a:pPr eaLnBrk="1" hangingPunct="1">
              <a:defRPr/>
            </a:pPr>
            <a:r>
              <a:rPr lang="en-US" dirty="0" smtClean="0"/>
              <a:t>Drew on philosophical idealism</a:t>
            </a:r>
          </a:p>
          <a:p>
            <a:pPr eaLnBrk="1" hangingPunct="1">
              <a:defRPr/>
            </a:pPr>
            <a:endParaRPr lang="en-US" sz="1000" dirty="0" smtClean="0"/>
          </a:p>
          <a:p>
            <a:pPr eaLnBrk="1" hangingPunct="1">
              <a:defRPr/>
            </a:pPr>
            <a:r>
              <a:rPr lang="en-US" dirty="0" smtClean="0"/>
              <a:t>There </a:t>
            </a:r>
            <a:r>
              <a:rPr lang="en-US" dirty="0"/>
              <a:t>is no reality beyond man’s conception of it: </a:t>
            </a:r>
            <a:r>
              <a:rPr lang="en-US" i="1" dirty="0"/>
              <a:t>reality is a state of mind</a:t>
            </a:r>
            <a:endParaRPr lang="en-US" dirty="0"/>
          </a:p>
          <a:p>
            <a:pPr eaLnBrk="1" hangingPunct="1">
              <a:defRPr/>
            </a:pPr>
            <a:endParaRPr lang="en-US" sz="1000" dirty="0" smtClean="0"/>
          </a:p>
          <a:p>
            <a:pPr eaLnBrk="1" hangingPunct="1">
              <a:defRPr/>
            </a:pPr>
            <a:r>
              <a:rPr lang="en-US" dirty="0" smtClean="0"/>
              <a:t>There </a:t>
            </a:r>
            <a:r>
              <a:rPr lang="en-US" dirty="0"/>
              <a:t>is no reason to believe in the objective existence of anything</a:t>
            </a:r>
          </a:p>
          <a:p>
            <a:pPr eaLnBrk="1" hangingPunct="1">
              <a:defRPr/>
            </a:pPr>
            <a:endParaRPr lang="en-US" sz="1000" dirty="0" smtClean="0"/>
          </a:p>
          <a:p>
            <a:pPr eaLnBrk="1" hangingPunct="1">
              <a:defRPr/>
            </a:pPr>
            <a:r>
              <a:rPr lang="en-US" dirty="0" smtClean="0"/>
              <a:t>Social </a:t>
            </a:r>
            <a:r>
              <a:rPr lang="en-US" dirty="0"/>
              <a:t>reality in general, as well as deviance or crime in particular, is a manner of changing perceptions and interpretations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p:cNvSpPr>
            <a:spLocks noGrp="1" noChangeArrowheads="1"/>
          </p:cNvSpPr>
          <p:nvPr>
            <p:ph type="title"/>
          </p:nvPr>
        </p:nvSpPr>
        <p:spPr/>
        <p:txBody>
          <a:bodyPr/>
          <a:lstStyle/>
          <a:p>
            <a:pPr eaLnBrk="1" hangingPunct="1"/>
            <a:r>
              <a:rPr lang="en-US" altLang="en-US" smtClean="0"/>
              <a:t>Quinney: Social Reality, Capitalism and Crime</a:t>
            </a:r>
          </a:p>
        </p:txBody>
      </p:sp>
      <p:sp>
        <p:nvSpPr>
          <p:cNvPr id="60419" name="Rectangle 3"/>
          <p:cNvSpPr>
            <a:spLocks noGrp="1" noChangeArrowheads="1"/>
          </p:cNvSpPr>
          <p:nvPr>
            <p:ph idx="1"/>
          </p:nvPr>
        </p:nvSpPr>
        <p:spPr/>
        <p:txBody>
          <a:bodyPr/>
          <a:lstStyle/>
          <a:p>
            <a:pPr eaLnBrk="1" hangingPunct="1"/>
            <a:r>
              <a:rPr lang="en-US" altLang="en-US" smtClean="0"/>
              <a:t>The theoretical problem lay in the exploration and explanation of the phenomenological process by which collective meaning is developed and sustained</a:t>
            </a:r>
          </a:p>
          <a:p>
            <a:pPr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p:txBody>
          <a:bodyPr/>
          <a:lstStyle/>
          <a:p>
            <a:pPr eaLnBrk="1" hangingPunct="1"/>
            <a:r>
              <a:rPr lang="en-US" altLang="en-US" smtClean="0"/>
              <a:t>Quinney: Social Reality, Capitalism and Crime</a:t>
            </a:r>
          </a:p>
        </p:txBody>
      </p:sp>
      <p:sp>
        <p:nvSpPr>
          <p:cNvPr id="61443" name="Rectangle 3"/>
          <p:cNvSpPr>
            <a:spLocks noGrp="1" noChangeArrowheads="1"/>
          </p:cNvSpPr>
          <p:nvPr>
            <p:ph idx="1"/>
          </p:nvPr>
        </p:nvSpPr>
        <p:spPr/>
        <p:txBody>
          <a:bodyPr/>
          <a:lstStyle/>
          <a:p>
            <a:pPr eaLnBrk="1" hangingPunct="1"/>
            <a:r>
              <a:rPr lang="en-US" altLang="en-US" smtClean="0"/>
              <a:t>The theory set forth in </a:t>
            </a:r>
            <a:r>
              <a:rPr lang="en-US" altLang="en-US" i="1" smtClean="0"/>
              <a:t>The Social Reality of Crime</a:t>
            </a:r>
            <a:r>
              <a:rPr lang="en-US" altLang="en-US" smtClean="0"/>
              <a:t> consists of six propositions:</a:t>
            </a:r>
          </a:p>
          <a:p>
            <a:pPr marL="800100" lvl="1" indent="-457200" eaLnBrk="1" hangingPunct="1">
              <a:buFont typeface="Arial" charset="0"/>
              <a:buAutoNum type="arabicPeriod"/>
            </a:pPr>
            <a:endParaRPr lang="en-US" altLang="en-US" sz="500" smtClean="0"/>
          </a:p>
          <a:p>
            <a:pPr marL="800100" lvl="1" indent="-457200" eaLnBrk="1" hangingPunct="1">
              <a:buFont typeface="Arial" charset="0"/>
              <a:buAutoNum type="arabicPeriod"/>
            </a:pPr>
            <a:r>
              <a:rPr lang="en-US" altLang="en-US" sz="2000" smtClean="0"/>
              <a:t>Crime: A definition of human conduct that is created by authorized agents in a politically organized society</a:t>
            </a:r>
          </a:p>
          <a:p>
            <a:pPr marL="800100" lvl="1" indent="-457200" eaLnBrk="1" hangingPunct="1">
              <a:buFont typeface="Arial" charset="0"/>
              <a:buAutoNum type="arabicPeriod"/>
            </a:pPr>
            <a:endParaRPr lang="en-US" altLang="en-US" sz="500" smtClean="0"/>
          </a:p>
          <a:p>
            <a:pPr marL="800100" lvl="1" indent="-457200" eaLnBrk="1" hangingPunct="1">
              <a:buFont typeface="Arial" charset="0"/>
              <a:buAutoNum type="arabicPeriod"/>
            </a:pPr>
            <a:r>
              <a:rPr lang="en-US" altLang="en-US" sz="2000" smtClean="0"/>
              <a:t>Criminal definitions describe behaviors that conflict with the interests of segments of society that have the power to shape public policy</a:t>
            </a:r>
          </a:p>
          <a:p>
            <a:pPr marL="800100" lvl="1" indent="-457200" eaLnBrk="1" hangingPunct="1">
              <a:buFont typeface="Arial" charset="0"/>
              <a:buAutoNum type="arabicPeriod"/>
            </a:pPr>
            <a:endParaRPr lang="en-US" altLang="en-US" sz="500" smtClean="0"/>
          </a:p>
          <a:p>
            <a:pPr marL="800100" lvl="1" indent="-457200" eaLnBrk="1" hangingPunct="1">
              <a:buFont typeface="Arial" charset="0"/>
              <a:buAutoNum type="arabicPeriod"/>
            </a:pPr>
            <a:r>
              <a:rPr lang="en-US" altLang="en-US" sz="2000" smtClean="0"/>
              <a:t>Criminal definitions are applied by the segments of society that have the power to shape the enforcement and administration of criminal law</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p:txBody>
          <a:bodyPr/>
          <a:lstStyle/>
          <a:p>
            <a:pPr eaLnBrk="1" hangingPunct="1"/>
            <a:r>
              <a:rPr lang="en-US" altLang="en-US" sz="4000" smtClean="0"/>
              <a:t>Quinney: Social Reality, Capitalism and Crime</a:t>
            </a:r>
          </a:p>
        </p:txBody>
      </p:sp>
      <p:sp>
        <p:nvSpPr>
          <p:cNvPr id="57347" name="Rectangle 3"/>
          <p:cNvSpPr>
            <a:spLocks noGrp="1" noChangeArrowheads="1"/>
          </p:cNvSpPr>
          <p:nvPr>
            <p:ph idx="1"/>
          </p:nvPr>
        </p:nvSpPr>
        <p:spPr/>
        <p:txBody>
          <a:bodyPr>
            <a:normAutofit lnSpcReduction="10000"/>
          </a:bodyPr>
          <a:lstStyle/>
          <a:p>
            <a:pPr eaLnBrk="1" hangingPunct="1">
              <a:defRPr/>
            </a:pPr>
            <a:r>
              <a:rPr lang="en-US" dirty="0" smtClean="0"/>
              <a:t>The theory set forth in </a:t>
            </a:r>
            <a:r>
              <a:rPr lang="en-US" i="1" dirty="0" smtClean="0"/>
              <a:t>The Social Reality of Crime</a:t>
            </a:r>
            <a:r>
              <a:rPr lang="en-US" dirty="0" smtClean="0"/>
              <a:t> consists of six propositions:</a:t>
            </a:r>
          </a:p>
          <a:p>
            <a:pPr marL="858837" lvl="1" indent="-514350" eaLnBrk="1" hangingPunct="1">
              <a:buFont typeface="+mj-lt"/>
              <a:buAutoNum type="arabicPeriod" startAt="4"/>
              <a:defRPr/>
            </a:pPr>
            <a:endParaRPr lang="en-US" sz="500" dirty="0" smtClean="0"/>
          </a:p>
          <a:p>
            <a:pPr marL="858837" lvl="1" indent="-514350" eaLnBrk="1" hangingPunct="1">
              <a:buFont typeface="+mj-lt"/>
              <a:buAutoNum type="arabicPeriod" startAt="4"/>
              <a:defRPr/>
            </a:pPr>
            <a:r>
              <a:rPr lang="en-US" dirty="0" smtClean="0"/>
              <a:t>Behavior </a:t>
            </a:r>
            <a:r>
              <a:rPr lang="en-US" dirty="0"/>
              <a:t>patterns are structured in segmentally organized society in relation to criminal definitions, and within this context persons engage in actions that have relative probabilities of being defined as </a:t>
            </a:r>
            <a:r>
              <a:rPr lang="en-US" dirty="0" smtClean="0"/>
              <a:t>criminal</a:t>
            </a:r>
          </a:p>
          <a:p>
            <a:pPr marL="858837" lvl="1" indent="-514350" eaLnBrk="1" hangingPunct="1">
              <a:buFont typeface="+mj-lt"/>
              <a:buAutoNum type="arabicPeriod" startAt="4"/>
              <a:defRPr/>
            </a:pPr>
            <a:endParaRPr lang="en-US" sz="500" dirty="0" smtClean="0"/>
          </a:p>
          <a:p>
            <a:pPr marL="858837" lvl="1" indent="-514350" eaLnBrk="1" hangingPunct="1">
              <a:buFont typeface="+mj-lt"/>
              <a:buAutoNum type="arabicPeriod" startAt="4"/>
              <a:defRPr/>
            </a:pPr>
            <a:r>
              <a:rPr lang="en-US" dirty="0" smtClean="0"/>
              <a:t>Conceptions </a:t>
            </a:r>
            <a:r>
              <a:rPr lang="en-US" dirty="0"/>
              <a:t>of crime are constructed and diffused in the segments of society by various means of communication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sz="3200" smtClean="0"/>
              <a:t>Forerunners of Conflict Theory: Marx and Engels: Capitalism and Crime</a:t>
            </a:r>
          </a:p>
        </p:txBody>
      </p:sp>
      <p:sp>
        <p:nvSpPr>
          <p:cNvPr id="8195" name="Rectangle 3"/>
          <p:cNvSpPr>
            <a:spLocks noGrp="1" noChangeArrowheads="1"/>
          </p:cNvSpPr>
          <p:nvPr>
            <p:ph idx="1"/>
          </p:nvPr>
        </p:nvSpPr>
        <p:spPr/>
        <p:txBody>
          <a:bodyPr/>
          <a:lstStyle/>
          <a:p>
            <a:pPr eaLnBrk="1" hangingPunct="1"/>
            <a:r>
              <a:rPr lang="en-US" altLang="en-US" smtClean="0"/>
              <a:t>Capitalism was considered to be at the root of the conflict because it was a source of unjust inequality</a:t>
            </a:r>
          </a:p>
          <a:p>
            <a:pPr eaLnBrk="1" hangingPunct="1"/>
            <a:endParaRPr lang="en-US" altLang="en-US" sz="1000" smtClean="0"/>
          </a:p>
          <a:p>
            <a:pPr eaLnBrk="1" hangingPunct="1"/>
            <a:r>
              <a:rPr lang="en-US" altLang="en-US" smtClean="0"/>
              <a:t>According to Marx and Engels, the resolution to conflict was to destroy capitalism and build toward the one just form of social solidarity- communism</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Grp="1" noChangeArrowheads="1"/>
          </p:cNvSpPr>
          <p:nvPr>
            <p:ph type="title"/>
          </p:nvPr>
        </p:nvSpPr>
        <p:spPr/>
        <p:txBody>
          <a:bodyPr/>
          <a:lstStyle/>
          <a:p>
            <a:pPr eaLnBrk="1" hangingPunct="1"/>
            <a:r>
              <a:rPr lang="en-US" altLang="en-US" smtClean="0"/>
              <a:t>Quinney: Social Reality, Capitalism and Crime</a:t>
            </a:r>
          </a:p>
        </p:txBody>
      </p:sp>
      <p:sp>
        <p:nvSpPr>
          <p:cNvPr id="63491" name="Rectangle 3"/>
          <p:cNvSpPr>
            <a:spLocks noGrp="1" noChangeArrowheads="1"/>
          </p:cNvSpPr>
          <p:nvPr>
            <p:ph idx="1"/>
          </p:nvPr>
        </p:nvSpPr>
        <p:spPr/>
        <p:txBody>
          <a:bodyPr/>
          <a:lstStyle/>
          <a:p>
            <a:pPr eaLnBrk="1" hangingPunct="1"/>
            <a:r>
              <a:rPr lang="en-US" altLang="en-US" smtClean="0"/>
              <a:t>The theory set forth in </a:t>
            </a:r>
            <a:r>
              <a:rPr lang="en-US" altLang="en-US" i="1" smtClean="0"/>
              <a:t>The Social Reality of Crime</a:t>
            </a:r>
            <a:r>
              <a:rPr lang="en-US" altLang="en-US" smtClean="0"/>
              <a:t> consists of six propositions:</a:t>
            </a:r>
          </a:p>
          <a:p>
            <a:pPr marL="857250" lvl="1" indent="-514350" eaLnBrk="1" hangingPunct="1">
              <a:buFont typeface="Arial" charset="0"/>
              <a:buAutoNum type="arabicPeriod" startAt="6"/>
            </a:pPr>
            <a:endParaRPr lang="en-US" altLang="en-US" sz="500" smtClean="0"/>
          </a:p>
          <a:p>
            <a:pPr marL="857250" lvl="1" indent="-514350" eaLnBrk="1" hangingPunct="1">
              <a:buFont typeface="Arial" charset="0"/>
              <a:buAutoNum type="arabicPeriod" startAt="6"/>
            </a:pPr>
            <a:r>
              <a:rPr lang="en-US" altLang="en-US" smtClean="0"/>
              <a:t>The social reality of crime is constructed by the formulation and application of criminal definitions, the development of behavior patterns related to criminal definitions, and the construction of criminal conceptions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Grp="1" noChangeArrowheads="1"/>
          </p:cNvSpPr>
          <p:nvPr>
            <p:ph type="title"/>
          </p:nvPr>
        </p:nvSpPr>
        <p:spPr/>
        <p:txBody>
          <a:bodyPr/>
          <a:lstStyle/>
          <a:p>
            <a:pPr eaLnBrk="1" hangingPunct="1"/>
            <a:r>
              <a:rPr lang="en-US" altLang="en-US" sz="4000" smtClean="0"/>
              <a:t>Quinney: Social Reality, Capitalism and Crime</a:t>
            </a:r>
            <a:endParaRPr lang="en-US" altLang="en-US" smtClean="0"/>
          </a:p>
        </p:txBody>
      </p:sp>
      <p:sp>
        <p:nvSpPr>
          <p:cNvPr id="59395" name="Rectangle 3"/>
          <p:cNvSpPr>
            <a:spLocks noGrp="1" noChangeArrowheads="1"/>
          </p:cNvSpPr>
          <p:nvPr>
            <p:ph idx="1"/>
          </p:nvPr>
        </p:nvSpPr>
        <p:spPr/>
        <p:txBody>
          <a:bodyPr>
            <a:normAutofit fontScale="92500" lnSpcReduction="10000"/>
          </a:bodyPr>
          <a:lstStyle/>
          <a:p>
            <a:pPr eaLnBrk="1" hangingPunct="1">
              <a:defRPr/>
            </a:pPr>
            <a:r>
              <a:rPr lang="en-US" dirty="0" smtClean="0"/>
              <a:t>Published </a:t>
            </a:r>
            <a:r>
              <a:rPr lang="en-US" i="1" dirty="0" smtClean="0"/>
              <a:t>Criminal Justice in America</a:t>
            </a:r>
            <a:r>
              <a:rPr lang="en-US" dirty="0" smtClean="0"/>
              <a:t> and </a:t>
            </a:r>
            <a:r>
              <a:rPr lang="en-US" i="1" dirty="0" smtClean="0"/>
              <a:t>Critique of the Legal Order </a:t>
            </a:r>
            <a:r>
              <a:rPr lang="en-US" dirty="0" smtClean="0"/>
              <a:t>which reflect a shift to a Marxist approach</a:t>
            </a:r>
          </a:p>
          <a:p>
            <a:pPr lvl="1" eaLnBrk="1" hangingPunct="1">
              <a:defRPr/>
            </a:pPr>
            <a:endParaRPr lang="en-US" sz="500" dirty="0" smtClean="0"/>
          </a:p>
          <a:p>
            <a:pPr lvl="1" eaLnBrk="1" hangingPunct="1">
              <a:defRPr/>
            </a:pPr>
            <a:r>
              <a:rPr lang="en-US" dirty="0" smtClean="0"/>
              <a:t>Quinney </a:t>
            </a:r>
            <a:r>
              <a:rPr lang="en-US" dirty="0"/>
              <a:t>now concluded that the point was not simply to understand social life as a collective construction, but also to change it</a:t>
            </a:r>
          </a:p>
          <a:p>
            <a:pPr lvl="1" eaLnBrk="1" hangingPunct="1">
              <a:defRPr/>
            </a:pPr>
            <a:endParaRPr lang="en-US" sz="500" dirty="0" smtClean="0"/>
          </a:p>
          <a:p>
            <a:pPr lvl="1" eaLnBrk="1" hangingPunct="1">
              <a:defRPr/>
            </a:pPr>
            <a:r>
              <a:rPr lang="en-US" dirty="0" smtClean="0"/>
              <a:t>The </a:t>
            </a:r>
            <a:r>
              <a:rPr lang="en-US" dirty="0"/>
              <a:t>critical philosophy for understanding the social order should be based on a development of Marxist thought</a:t>
            </a:r>
          </a:p>
          <a:p>
            <a:pPr lvl="1" eaLnBrk="1" hangingPunct="1">
              <a:defRPr/>
            </a:pPr>
            <a:endParaRPr lang="en-US" sz="500" dirty="0" smtClean="0"/>
          </a:p>
          <a:p>
            <a:pPr lvl="1" eaLnBrk="1" hangingPunct="1">
              <a:defRPr/>
            </a:pPr>
            <a:r>
              <a:rPr lang="en-US" dirty="0" smtClean="0"/>
              <a:t>The </a:t>
            </a:r>
            <a:r>
              <a:rPr lang="en-US" dirty="0"/>
              <a:t>ruling class were obscured by an ideology serving to justify the system</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Grp="1" noChangeArrowheads="1"/>
          </p:cNvSpPr>
          <p:nvPr>
            <p:ph type="title"/>
          </p:nvPr>
        </p:nvSpPr>
        <p:spPr/>
        <p:txBody>
          <a:bodyPr/>
          <a:lstStyle/>
          <a:p>
            <a:pPr eaLnBrk="1" hangingPunct="1"/>
            <a:r>
              <a:rPr lang="en-US" altLang="en-US" smtClean="0"/>
              <a:t>Quinney: Social Reality, Capitalism and Crime</a:t>
            </a:r>
          </a:p>
        </p:txBody>
      </p:sp>
      <p:sp>
        <p:nvSpPr>
          <p:cNvPr id="60419" name="Rectangle 3"/>
          <p:cNvSpPr>
            <a:spLocks noGrp="1" noChangeArrowheads="1"/>
          </p:cNvSpPr>
          <p:nvPr>
            <p:ph idx="1"/>
          </p:nvPr>
        </p:nvSpPr>
        <p:spPr/>
        <p:txBody>
          <a:bodyPr>
            <a:normAutofit fontScale="92500" lnSpcReduction="10000"/>
          </a:bodyPr>
          <a:lstStyle/>
          <a:p>
            <a:pPr eaLnBrk="1" hangingPunct="1">
              <a:defRPr/>
            </a:pPr>
            <a:r>
              <a:rPr lang="en-US" dirty="0" smtClean="0"/>
              <a:t>Published </a:t>
            </a:r>
            <a:r>
              <a:rPr lang="en-US" i="1" dirty="0" smtClean="0"/>
              <a:t>Class, State, and Crime</a:t>
            </a:r>
            <a:endParaRPr lang="en-US" dirty="0" smtClean="0"/>
          </a:p>
          <a:p>
            <a:pPr lvl="1" eaLnBrk="1" hangingPunct="1">
              <a:defRPr/>
            </a:pPr>
            <a:endParaRPr lang="en-US" sz="500" dirty="0" smtClean="0"/>
          </a:p>
          <a:p>
            <a:pPr lvl="1" eaLnBrk="1" hangingPunct="1">
              <a:defRPr/>
            </a:pPr>
            <a:r>
              <a:rPr lang="en-US" dirty="0" smtClean="0"/>
              <a:t>Capitalism generates a </a:t>
            </a:r>
            <a:r>
              <a:rPr lang="en-US" i="1" dirty="0" smtClean="0"/>
              <a:t>surplus population</a:t>
            </a:r>
            <a:r>
              <a:rPr lang="en-US" dirty="0" smtClean="0"/>
              <a:t> made up of unemployed laborers</a:t>
            </a:r>
          </a:p>
          <a:p>
            <a:pPr eaLnBrk="1" hangingPunct="1">
              <a:defRPr/>
            </a:pPr>
            <a:endParaRPr lang="en-US" sz="500" dirty="0" smtClean="0"/>
          </a:p>
          <a:p>
            <a:pPr lvl="1" eaLnBrk="1" hangingPunct="1">
              <a:defRPr/>
            </a:pPr>
            <a:r>
              <a:rPr lang="en-US" dirty="0" smtClean="0"/>
              <a:t>The </a:t>
            </a:r>
            <a:r>
              <a:rPr lang="en-US" dirty="0"/>
              <a:t>general problem of the capitalist state was seen as providing support for the growth of capitalism while trying to manage the resulting problems by mechanisms such as the welfare state and the criminal justice system</a:t>
            </a:r>
          </a:p>
          <a:p>
            <a:pPr lvl="1" eaLnBrk="1" hangingPunct="1">
              <a:defRPr/>
            </a:pPr>
            <a:endParaRPr lang="en-US" sz="500" dirty="0" smtClean="0"/>
          </a:p>
          <a:p>
            <a:pPr lvl="2" eaLnBrk="1" hangingPunct="1">
              <a:defRPr/>
            </a:pPr>
            <a:endParaRPr lang="en-US" sz="500" dirty="0" smtClean="0"/>
          </a:p>
          <a:p>
            <a:pPr lvl="2" eaLnBrk="1" hangingPunct="1">
              <a:defRPr/>
            </a:pPr>
            <a:r>
              <a:rPr lang="en-US" dirty="0" smtClean="0"/>
              <a:t>Nearly all crimes among the working class in capitalist society are actually a means of survival</a:t>
            </a:r>
          </a:p>
          <a:p>
            <a:pPr lvl="1" eaLnBrk="1" hangingPunct="1">
              <a:defRPr/>
            </a:pPr>
            <a:endParaRPr lang="en-US" sz="600" dirty="0" smtClean="0"/>
          </a:p>
          <a:p>
            <a:pPr lvl="2" eaLnBrk="1" hangingPunct="1">
              <a:defRPr/>
            </a:pPr>
            <a:r>
              <a:rPr lang="en-US" dirty="0" smtClean="0"/>
              <a:t>Crime </a:t>
            </a:r>
            <a:r>
              <a:rPr lang="en-US" dirty="0"/>
              <a:t>was considered an </a:t>
            </a:r>
            <a:r>
              <a:rPr lang="en-US" dirty="0" smtClean="0"/>
              <a:t>unsatisfactory </a:t>
            </a:r>
            <a:r>
              <a:rPr lang="en-US" dirty="0"/>
              <a:t>form of politics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Grp="1" noChangeArrowheads="1"/>
          </p:cNvSpPr>
          <p:nvPr>
            <p:ph type="title"/>
          </p:nvPr>
        </p:nvSpPr>
        <p:spPr/>
        <p:txBody>
          <a:bodyPr/>
          <a:lstStyle/>
          <a:p>
            <a:pPr eaLnBrk="1" hangingPunct="1"/>
            <a:r>
              <a:rPr lang="en-US" altLang="en-US" sz="4000" smtClean="0"/>
              <a:t>Quinney: Social Reality, Capitalism and Crime</a:t>
            </a:r>
            <a:endParaRPr lang="en-US" altLang="en-US" smtClean="0"/>
          </a:p>
        </p:txBody>
      </p:sp>
      <p:sp>
        <p:nvSpPr>
          <p:cNvPr id="65539" name="Rectangle 3"/>
          <p:cNvSpPr>
            <a:spLocks noGrp="1" noChangeArrowheads="1"/>
          </p:cNvSpPr>
          <p:nvPr>
            <p:ph idx="1"/>
          </p:nvPr>
        </p:nvSpPr>
        <p:spPr/>
        <p:txBody>
          <a:bodyPr>
            <a:normAutofit lnSpcReduction="10000"/>
          </a:bodyPr>
          <a:lstStyle/>
          <a:p>
            <a:pPr eaLnBrk="1" hangingPunct="1">
              <a:defRPr/>
            </a:pPr>
            <a:r>
              <a:rPr lang="en-US" dirty="0" smtClean="0"/>
              <a:t>Crimes of Dominance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Crimes of control</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Crimes of the government</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Crimes of economic domination</a:t>
            </a:r>
          </a:p>
          <a:p>
            <a:pPr eaLnBrk="1" hangingPunct="1">
              <a:defRPr/>
            </a:pPr>
            <a:endParaRPr lang="en-US" sz="1000" dirty="0" smtClean="0"/>
          </a:p>
          <a:p>
            <a:pPr eaLnBrk="1" hangingPunct="1">
              <a:defRPr/>
            </a:pPr>
            <a:r>
              <a:rPr lang="en-US" dirty="0" smtClean="0"/>
              <a:t>Crimes of Accommodation and Resistance</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Predatory crimes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Personal crimes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Crimes of resistance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p:txBody>
          <a:bodyPr/>
          <a:lstStyle/>
          <a:p>
            <a:pPr eaLnBrk="1" hangingPunct="1"/>
            <a:r>
              <a:rPr lang="en-US" altLang="en-US" sz="4000" smtClean="0"/>
              <a:t>Quinney: Social Reality, Capitalism and Crime</a:t>
            </a:r>
            <a:endParaRPr lang="en-US" altLang="en-US" smtClean="0"/>
          </a:p>
        </p:txBody>
      </p:sp>
      <p:sp>
        <p:nvSpPr>
          <p:cNvPr id="66563" name="Rectangle 3"/>
          <p:cNvSpPr>
            <a:spLocks noGrp="1" noChangeArrowheads="1"/>
          </p:cNvSpPr>
          <p:nvPr>
            <p:ph idx="1"/>
          </p:nvPr>
        </p:nvSpPr>
        <p:spPr/>
        <p:txBody>
          <a:bodyPr>
            <a:normAutofit fontScale="77500" lnSpcReduction="20000"/>
          </a:bodyPr>
          <a:lstStyle/>
          <a:p>
            <a:pPr eaLnBrk="1" hangingPunct="1">
              <a:defRPr/>
            </a:pPr>
            <a:r>
              <a:rPr lang="en-US" dirty="0" smtClean="0"/>
              <a:t>The answer to the human predicament is a salvation achieved through the overcoming and healing of the disparity between existence and essence</a:t>
            </a:r>
          </a:p>
          <a:p>
            <a:pPr lvl="1" eaLnBrk="1" hangingPunct="1">
              <a:defRPr/>
            </a:pPr>
            <a:endParaRPr lang="en-US" sz="600" dirty="0" smtClean="0"/>
          </a:p>
          <a:p>
            <a:pPr lvl="1" eaLnBrk="1" hangingPunct="1">
              <a:defRPr/>
            </a:pPr>
            <a:r>
              <a:rPr lang="en-US" dirty="0" smtClean="0"/>
              <a:t>Increasingly emphasized the </a:t>
            </a:r>
            <a:r>
              <a:rPr lang="en-US" i="1" dirty="0" smtClean="0"/>
              <a:t>religious</a:t>
            </a:r>
            <a:r>
              <a:rPr lang="en-US" dirty="0" smtClean="0"/>
              <a:t> nature of the goal</a:t>
            </a:r>
          </a:p>
          <a:p>
            <a:pPr eaLnBrk="1" hangingPunct="1">
              <a:defRPr/>
            </a:pPr>
            <a:endParaRPr lang="en-US" sz="1300" dirty="0" smtClean="0"/>
          </a:p>
          <a:p>
            <a:pPr eaLnBrk="1" hangingPunct="1">
              <a:defRPr/>
            </a:pPr>
            <a:r>
              <a:rPr lang="en-US" dirty="0" smtClean="0"/>
              <a:t>Justice is more than a normative idea; it is charged with the transcendent power of the infinite and the eternal, with the essence of divine revelation</a:t>
            </a:r>
          </a:p>
          <a:p>
            <a:pPr lvl="1" eaLnBrk="1" hangingPunct="1">
              <a:defRPr/>
            </a:pPr>
            <a:endParaRPr lang="en-US" sz="600" dirty="0" smtClean="0"/>
          </a:p>
          <a:p>
            <a:pPr lvl="1" eaLnBrk="1" hangingPunct="1">
              <a:defRPr/>
            </a:pPr>
            <a:r>
              <a:rPr lang="en-US" dirty="0" smtClean="0"/>
              <a:t>What was necessary was a “prophetic understanding” of reality </a:t>
            </a:r>
          </a:p>
          <a:p>
            <a:pPr eaLnBrk="1" hangingPunct="1">
              <a:defRPr/>
            </a:pPr>
            <a:endParaRPr lang="en-US" sz="1300" dirty="0" smtClean="0"/>
          </a:p>
          <a:p>
            <a:pPr eaLnBrk="1" hangingPunct="1">
              <a:defRPr/>
            </a:pPr>
            <a:r>
              <a:rPr lang="en-US" dirty="0" smtClean="0"/>
              <a:t>The socialist struggle in our age is a search for God at the same time that it is a struggle for justice in human society</a:t>
            </a:r>
          </a:p>
          <a:p>
            <a:pPr eaLnBrk="1" hangingPunct="1">
              <a:defRPr/>
            </a:pPr>
            <a:endParaRPr lang="en-US" sz="1400" dirty="0" smtClean="0"/>
          </a:p>
          <a:p>
            <a:pPr eaLnBrk="1" hangingPunct="1">
              <a:defRPr/>
            </a:pPr>
            <a:r>
              <a:rPr lang="en-US" dirty="0" smtClean="0"/>
              <a:t>Believed that it becomes possible to transform oneself and the social order in the pursuit of greater justice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p:cNvSpPr>
            <a:spLocks noGrp="1" noChangeArrowheads="1"/>
          </p:cNvSpPr>
          <p:nvPr>
            <p:ph type="title"/>
          </p:nvPr>
        </p:nvSpPr>
        <p:spPr/>
        <p:txBody>
          <a:bodyPr/>
          <a:lstStyle/>
          <a:p>
            <a:pPr eaLnBrk="1" hangingPunct="1"/>
            <a:r>
              <a:rPr lang="en-US" altLang="en-US" smtClean="0"/>
              <a:t>Conflict Theory and the Causes of Crime</a:t>
            </a:r>
          </a:p>
        </p:txBody>
      </p:sp>
      <p:sp>
        <p:nvSpPr>
          <p:cNvPr id="67587" name="Rectangle 3"/>
          <p:cNvSpPr>
            <a:spLocks noGrp="1" noChangeArrowheads="1"/>
          </p:cNvSpPr>
          <p:nvPr>
            <p:ph idx="1"/>
          </p:nvPr>
        </p:nvSpPr>
        <p:spPr>
          <a:xfrm>
            <a:off x="457200" y="1719263"/>
            <a:ext cx="8229600" cy="4681537"/>
          </a:xfrm>
        </p:spPr>
        <p:txBody>
          <a:bodyPr>
            <a:normAutofit fontScale="85000" lnSpcReduction="20000"/>
          </a:bodyPr>
          <a:lstStyle/>
          <a:p>
            <a:pPr eaLnBrk="1" hangingPunct="1">
              <a:lnSpc>
                <a:spcPct val="90000"/>
              </a:lnSpc>
              <a:defRPr/>
            </a:pPr>
            <a:r>
              <a:rPr lang="en-US" dirty="0" smtClean="0"/>
              <a:t>Earlier conflict theorists had concentrated on the way in which the traditional search for causes of criminal and delinquent behavior had deflected attention away from the fact that crime was the result of the criminalization of certain behavior by the powerful, then turned their attention to the sources of the behavior that was criminalized</a:t>
            </a:r>
          </a:p>
          <a:p>
            <a:pPr eaLnBrk="1" hangingPunct="1">
              <a:lnSpc>
                <a:spcPct val="90000"/>
              </a:lnSpc>
              <a:defRPr/>
            </a:pPr>
            <a:endParaRPr lang="en-US" sz="1000" dirty="0" smtClean="0"/>
          </a:p>
          <a:p>
            <a:pPr eaLnBrk="1" hangingPunct="1">
              <a:lnSpc>
                <a:spcPct val="90000"/>
              </a:lnSpc>
              <a:defRPr/>
            </a:pPr>
            <a:r>
              <a:rPr lang="en-US" dirty="0" smtClean="0"/>
              <a:t>Gordon: Offered a Marxist economic analysis that traced a great deal of crime to the underlying economic structure of American society</a:t>
            </a:r>
          </a:p>
          <a:p>
            <a:pPr eaLnBrk="1" hangingPunct="1">
              <a:lnSpc>
                <a:spcPct val="90000"/>
              </a:lnSpc>
              <a:defRPr/>
            </a:pPr>
            <a:endParaRPr lang="en-US" sz="1000" dirty="0" smtClean="0"/>
          </a:p>
          <a:p>
            <a:pPr eaLnBrk="1" hangingPunct="1">
              <a:lnSpc>
                <a:spcPct val="90000"/>
              </a:lnSpc>
              <a:defRPr/>
            </a:pPr>
            <a:r>
              <a:rPr lang="en-US" dirty="0" smtClean="0"/>
              <a:t>Spitzer: Capitalism generated both a surplus population that consisted essentially of economic outcasts and a series of internal contradictions in the institutions developed to maintain capitalist domination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p:txBody>
          <a:bodyPr/>
          <a:lstStyle/>
          <a:p>
            <a:pPr eaLnBrk="1" hangingPunct="1"/>
            <a:r>
              <a:rPr lang="en-US" altLang="en-US" smtClean="0"/>
              <a:t>Conflict Theory and the Causes of Crime</a:t>
            </a:r>
          </a:p>
        </p:txBody>
      </p:sp>
      <p:sp>
        <p:nvSpPr>
          <p:cNvPr id="68611" name="Rectangle 3"/>
          <p:cNvSpPr>
            <a:spLocks noGrp="1" noChangeArrowheads="1"/>
          </p:cNvSpPr>
          <p:nvPr>
            <p:ph idx="1"/>
          </p:nvPr>
        </p:nvSpPr>
        <p:spPr/>
        <p:txBody>
          <a:bodyPr>
            <a:normAutofit fontScale="92500" lnSpcReduction="10000"/>
          </a:bodyPr>
          <a:lstStyle/>
          <a:p>
            <a:pPr eaLnBrk="1" hangingPunct="1">
              <a:lnSpc>
                <a:spcPct val="90000"/>
              </a:lnSpc>
              <a:defRPr/>
            </a:pPr>
            <a:r>
              <a:rPr lang="en-US" dirty="0" smtClean="0"/>
              <a:t>Greenberg: Circumstances (lack of employment opportunities) tend to produce a deep resentment and a fear of failure that precipitated violent behavior</a:t>
            </a:r>
          </a:p>
          <a:p>
            <a:pPr eaLnBrk="1" hangingPunct="1">
              <a:lnSpc>
                <a:spcPct val="90000"/>
              </a:lnSpc>
              <a:defRPr/>
            </a:pPr>
            <a:endParaRPr lang="en-US" sz="1000" dirty="0" smtClean="0"/>
          </a:p>
          <a:p>
            <a:pPr eaLnBrk="1" hangingPunct="1">
              <a:lnSpc>
                <a:spcPct val="90000"/>
              </a:lnSpc>
              <a:defRPr/>
            </a:pPr>
            <a:r>
              <a:rPr lang="en-US" dirty="0" smtClean="0"/>
              <a:t>Colvin and Pauly: Capitalist society tended to exert a pattern of coercive control over the lower class, threatening those at or near the bottom with loss of jobs or of any economic assistance unless they conform to the expectations of the powerful and lead to alienative involvement and break bonds to society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Grp="1" noChangeArrowheads="1"/>
          </p:cNvSpPr>
          <p:nvPr>
            <p:ph type="title"/>
          </p:nvPr>
        </p:nvSpPr>
        <p:spPr/>
        <p:txBody>
          <a:bodyPr/>
          <a:lstStyle/>
          <a:p>
            <a:pPr eaLnBrk="1" hangingPunct="1"/>
            <a:r>
              <a:rPr lang="en-US" altLang="en-US" smtClean="0"/>
              <a:t>Conflict Theory and the Causes of Crime</a:t>
            </a:r>
          </a:p>
        </p:txBody>
      </p:sp>
      <p:sp>
        <p:nvSpPr>
          <p:cNvPr id="69635" name="Rectangle 3"/>
          <p:cNvSpPr>
            <a:spLocks noGrp="1" noChangeArrowheads="1"/>
          </p:cNvSpPr>
          <p:nvPr>
            <p:ph idx="1"/>
          </p:nvPr>
        </p:nvSpPr>
        <p:spPr/>
        <p:txBody>
          <a:bodyPr>
            <a:normAutofit fontScale="92500" lnSpcReduction="10000"/>
          </a:bodyPr>
          <a:lstStyle/>
          <a:p>
            <a:pPr eaLnBrk="1" hangingPunct="1">
              <a:defRPr/>
            </a:pPr>
            <a:r>
              <a:rPr lang="en-US" dirty="0" smtClean="0"/>
              <a:t>Central theoretical problem still is to understand the nature of social conflict</a:t>
            </a:r>
          </a:p>
          <a:p>
            <a:pPr lvl="1" eaLnBrk="1" hangingPunct="1">
              <a:defRPr/>
            </a:pPr>
            <a:endParaRPr lang="en-US" sz="500" dirty="0" smtClean="0"/>
          </a:p>
          <a:p>
            <a:pPr lvl="1" eaLnBrk="1" hangingPunct="1">
              <a:defRPr/>
            </a:pPr>
            <a:r>
              <a:rPr lang="en-US" dirty="0" smtClean="0"/>
              <a:t>Crime is an outcome of definitions imposed as part of the consequences of conflict among various segments of society</a:t>
            </a:r>
          </a:p>
          <a:p>
            <a:pPr eaLnBrk="1" hangingPunct="1">
              <a:defRPr/>
            </a:pPr>
            <a:endParaRPr lang="en-US" sz="1000" dirty="0" smtClean="0"/>
          </a:p>
          <a:p>
            <a:pPr eaLnBrk="1" hangingPunct="1">
              <a:defRPr/>
            </a:pPr>
            <a:r>
              <a:rPr lang="en-US" dirty="0" smtClean="0"/>
              <a:t>Criminological conflict theory has had notable consequences in terms of subsequent theorizing and rethinking within mainstream criminology, but has had relatively little direct impact on social policy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p:cNvSpPr>
            <a:spLocks noGrp="1" noChangeArrowheads="1"/>
          </p:cNvSpPr>
          <p:nvPr>
            <p:ph type="title"/>
          </p:nvPr>
        </p:nvSpPr>
        <p:spPr/>
        <p:txBody>
          <a:bodyPr/>
          <a:lstStyle/>
          <a:p>
            <a:pPr eaLnBrk="1" hangingPunct="1"/>
            <a:r>
              <a:rPr lang="en-US" altLang="en-US" smtClean="0"/>
              <a:t>Consequences of Conflict Theory</a:t>
            </a:r>
          </a:p>
        </p:txBody>
      </p:sp>
      <p:sp>
        <p:nvSpPr>
          <p:cNvPr id="71683" name="Rectangle 3"/>
          <p:cNvSpPr>
            <a:spLocks noGrp="1" noChangeArrowheads="1"/>
          </p:cNvSpPr>
          <p:nvPr>
            <p:ph idx="1"/>
          </p:nvPr>
        </p:nvSpPr>
        <p:spPr/>
        <p:txBody>
          <a:bodyPr/>
          <a:lstStyle/>
          <a:p>
            <a:pPr eaLnBrk="1" hangingPunct="1"/>
            <a:r>
              <a:rPr lang="en-US" altLang="en-US" smtClean="0"/>
              <a:t>Turk’s policy implications</a:t>
            </a:r>
          </a:p>
          <a:p>
            <a:pPr lvl="1" eaLnBrk="1" hangingPunct="1"/>
            <a:endParaRPr lang="en-US" altLang="en-US" sz="500" smtClean="0"/>
          </a:p>
          <a:p>
            <a:pPr lvl="1" eaLnBrk="1" hangingPunct="1"/>
            <a:r>
              <a:rPr lang="en-US" altLang="en-US" smtClean="0"/>
              <a:t>The concept of criminal as a status assigned by the authorities as a result of a process working itself out through conflict probabilities was especially appealing to those with a formal sociological orientation who were interested in the conflict perspective but were put off by the ideological fervor of many Marxists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AutoShape 2"/>
          <p:cNvSpPr>
            <a:spLocks noGrp="1" noChangeArrowheads="1"/>
          </p:cNvSpPr>
          <p:nvPr>
            <p:ph type="title"/>
          </p:nvPr>
        </p:nvSpPr>
        <p:spPr/>
        <p:txBody>
          <a:bodyPr/>
          <a:lstStyle/>
          <a:p>
            <a:pPr eaLnBrk="1" hangingPunct="1"/>
            <a:r>
              <a:rPr lang="en-US" altLang="en-US" smtClean="0"/>
              <a:t>Consequences of Conflict Theory</a:t>
            </a:r>
          </a:p>
        </p:txBody>
      </p:sp>
      <p:sp>
        <p:nvSpPr>
          <p:cNvPr id="72707" name="Rectangle 3"/>
          <p:cNvSpPr>
            <a:spLocks noGrp="1" noChangeArrowheads="1"/>
          </p:cNvSpPr>
          <p:nvPr>
            <p:ph idx="1"/>
          </p:nvPr>
        </p:nvSpPr>
        <p:spPr/>
        <p:txBody>
          <a:bodyPr/>
          <a:lstStyle/>
          <a:p>
            <a:pPr eaLnBrk="1" hangingPunct="1"/>
            <a:r>
              <a:rPr lang="en-US" altLang="en-US" smtClean="0"/>
              <a:t>Chambliss’s policy implications </a:t>
            </a:r>
          </a:p>
          <a:p>
            <a:pPr lvl="1" eaLnBrk="1" hangingPunct="1"/>
            <a:endParaRPr lang="en-US" altLang="en-US" sz="1000" smtClean="0"/>
          </a:p>
          <a:p>
            <a:pPr lvl="1" eaLnBrk="1" hangingPunct="1"/>
            <a:r>
              <a:rPr lang="en-US" altLang="en-US" smtClean="0"/>
              <a:t>Inherent in the approach addressed by the U.S. Supreme Court under Chief Justice Earl Warren</a:t>
            </a:r>
          </a:p>
          <a:p>
            <a:pPr lvl="2" eaLnBrk="1" hangingPunct="1"/>
            <a:endParaRPr lang="en-US" altLang="en-US" sz="300" smtClean="0"/>
          </a:p>
          <a:p>
            <a:pPr lvl="2" eaLnBrk="1" hangingPunct="1"/>
            <a:endParaRPr lang="en-US" altLang="en-US" sz="500" smtClean="0"/>
          </a:p>
          <a:p>
            <a:pPr lvl="2" eaLnBrk="1" hangingPunct="1"/>
            <a:r>
              <a:rPr lang="en-US" altLang="en-US" smtClean="0"/>
              <a:t>The Warren Court had shown considerable appreciation for the legal realists’ distinction between the law in the books and the law in action</a:t>
            </a:r>
          </a:p>
          <a:p>
            <a:pPr lvl="2" eaLnBrk="1" hangingPunct="1"/>
            <a:endParaRPr lang="en-US" altLang="en-US" sz="300" smtClean="0"/>
          </a:p>
          <a:p>
            <a:pPr lvl="2" eaLnBrk="1" hangingPunct="1"/>
            <a:endParaRPr lang="en-US" altLang="en-US" sz="500" smtClean="0"/>
          </a:p>
          <a:p>
            <a:pPr lvl="2" eaLnBrk="1" hangingPunct="1"/>
            <a:r>
              <a:rPr lang="en-US" altLang="en-US" smtClean="0"/>
              <a:t>Extended the legal rights of convicted offenders as well as suspects and private citizens </a:t>
            </a:r>
          </a:p>
          <a:p>
            <a:pPr eaLnBrk="1" hangingPunct="1"/>
            <a:endParaRPr lang="en-US" altLang="en-US" smtClean="0"/>
          </a:p>
          <a:p>
            <a:pPr eaLnBrk="1" hangingPunct="1">
              <a:buFont typeface="Wingdings" pitchFamily="2" charset="2"/>
              <a:buNone/>
            </a:pP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altLang="en-US" sz="3200" smtClean="0"/>
              <a:t>Forerunners of Conflict Theory: Simmel: Forms of Conflict</a:t>
            </a:r>
          </a:p>
        </p:txBody>
      </p:sp>
      <p:sp>
        <p:nvSpPr>
          <p:cNvPr id="9219" name="Rectangle 3"/>
          <p:cNvSpPr>
            <a:spLocks noGrp="1" noChangeArrowheads="1"/>
          </p:cNvSpPr>
          <p:nvPr>
            <p:ph idx="1"/>
          </p:nvPr>
        </p:nvSpPr>
        <p:spPr/>
        <p:txBody>
          <a:bodyPr>
            <a:normAutofit fontScale="92500"/>
          </a:bodyPr>
          <a:lstStyle/>
          <a:p>
            <a:pPr eaLnBrk="1" hangingPunct="1">
              <a:defRPr/>
            </a:pPr>
            <a:r>
              <a:rPr lang="en-US" dirty="0" smtClean="0"/>
              <a:t>Simmel </a:t>
            </a:r>
            <a:r>
              <a:rPr lang="en-US" dirty="0"/>
              <a:t>was a contemporary of Durkheim concerning himself with a search for precise intellectual understanding of abstract laws governing human interaction rather than with changing the </a:t>
            </a:r>
            <a:r>
              <a:rPr lang="en-US" dirty="0" smtClean="0"/>
              <a:t>world</a:t>
            </a:r>
          </a:p>
          <a:p>
            <a:pPr lvl="1" eaLnBrk="1" hangingPunct="1">
              <a:defRPr/>
            </a:pPr>
            <a:endParaRPr lang="en-US" sz="500" dirty="0" smtClean="0"/>
          </a:p>
          <a:p>
            <a:pPr lvl="1" eaLnBrk="1" hangingPunct="1">
              <a:defRPr/>
            </a:pPr>
            <a:r>
              <a:rPr lang="en-US" dirty="0" smtClean="0"/>
              <a:t>Was an exponent of sociological formalism</a:t>
            </a:r>
          </a:p>
          <a:p>
            <a:pPr lvl="1" eaLnBrk="1" hangingPunct="1">
              <a:defRPr/>
            </a:pPr>
            <a:endParaRPr lang="en-US" sz="500" dirty="0" smtClean="0"/>
          </a:p>
          <a:p>
            <a:pPr lvl="1" eaLnBrk="1" hangingPunct="1">
              <a:defRPr/>
            </a:pPr>
            <a:r>
              <a:rPr lang="en-US" dirty="0" smtClean="0"/>
              <a:t>Concerned not so much with the changing content of social life as with its recurring forms or patterns</a:t>
            </a:r>
            <a:endParaRPr lang="en-US" dirty="0"/>
          </a:p>
          <a:p>
            <a:pPr eaLnBrk="1" hangingPunct="1">
              <a:buFont typeface="Wingdings" pitchFamily="2" charset="2"/>
              <a:buNone/>
              <a:defRPr/>
            </a:pPr>
            <a:endParaRPr lang="en-US" sz="1000" dirty="0" smtClean="0"/>
          </a:p>
          <a:p>
            <a:pPr eaLnBrk="1" hangingPunct="1">
              <a:defRPr/>
            </a:pPr>
            <a:r>
              <a:rPr lang="en-US" dirty="0" smtClean="0"/>
              <a:t>Simmel’s </a:t>
            </a:r>
            <a:r>
              <a:rPr lang="en-US" dirty="0"/>
              <a:t>interest was in conflict in general</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altLang="en-US" smtClean="0"/>
              <a:t>Consequences of Conflict Theory</a:t>
            </a:r>
          </a:p>
        </p:txBody>
      </p:sp>
      <p:sp>
        <p:nvSpPr>
          <p:cNvPr id="73731" name="Content Placeholder 2"/>
          <p:cNvSpPr>
            <a:spLocks noGrp="1"/>
          </p:cNvSpPr>
          <p:nvPr>
            <p:ph idx="1"/>
          </p:nvPr>
        </p:nvSpPr>
        <p:spPr/>
        <p:txBody>
          <a:bodyPr/>
          <a:lstStyle/>
          <a:p>
            <a:pPr eaLnBrk="1" hangingPunct="1"/>
            <a:r>
              <a:rPr lang="en-US" altLang="en-US" smtClean="0"/>
              <a:t>Quinney’s policy implications</a:t>
            </a:r>
          </a:p>
          <a:p>
            <a:pPr lvl="1" eaLnBrk="1" hangingPunct="1"/>
            <a:endParaRPr lang="en-US" altLang="en-US" sz="500" smtClean="0"/>
          </a:p>
          <a:p>
            <a:pPr lvl="1" eaLnBrk="1" hangingPunct="1"/>
            <a:r>
              <a:rPr lang="en-US" altLang="en-US" smtClean="0"/>
              <a:t>His approach had more impact on both criminological thought and deviant behavior</a:t>
            </a:r>
          </a:p>
          <a:p>
            <a:pPr lvl="1" eaLnBrk="1" hangingPunct="1"/>
            <a:endParaRPr lang="en-US" altLang="en-US" sz="500" smtClean="0"/>
          </a:p>
          <a:p>
            <a:pPr lvl="1" eaLnBrk="1" hangingPunct="1"/>
            <a:r>
              <a:rPr lang="en-US" altLang="en-US" smtClean="0"/>
              <a:t>The concept of crime as a result of the “social construction of reality” is broader than labeling theory, and the general perspective has become extremely influential in the larger field of “social problems” as well as in the newer “postmodern criminologies”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p:txBody>
          <a:bodyPr/>
          <a:lstStyle/>
          <a:p>
            <a:pPr eaLnBrk="1" hangingPunct="1"/>
            <a:r>
              <a:rPr lang="en-US" altLang="en-US" smtClean="0"/>
              <a:t>Consequences of Conflict Theory</a:t>
            </a:r>
          </a:p>
        </p:txBody>
      </p:sp>
      <p:sp>
        <p:nvSpPr>
          <p:cNvPr id="74755" name="Rectangle 3"/>
          <p:cNvSpPr>
            <a:spLocks noGrp="1" noChangeArrowheads="1"/>
          </p:cNvSpPr>
          <p:nvPr>
            <p:ph idx="1"/>
          </p:nvPr>
        </p:nvSpPr>
        <p:spPr/>
        <p:txBody>
          <a:bodyPr/>
          <a:lstStyle/>
          <a:p>
            <a:pPr eaLnBrk="1" hangingPunct="1"/>
            <a:r>
              <a:rPr lang="en-US" altLang="en-US" smtClean="0"/>
              <a:t>The conflict theorists recognized the inequalities stressed by the opportunity theories and the stigmatizing processes emphasized by the labeling theories had a great deal to do with the perceived interests of the powerful, and they suggested how the powerful and the bureaucracies representing them might be held accountable</a:t>
            </a:r>
          </a:p>
          <a:p>
            <a:pPr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2"/>
          <p:cNvSpPr>
            <a:spLocks noGrp="1" noChangeArrowheads="1"/>
          </p:cNvSpPr>
          <p:nvPr>
            <p:ph type="title"/>
          </p:nvPr>
        </p:nvSpPr>
        <p:spPr/>
        <p:txBody>
          <a:bodyPr/>
          <a:lstStyle/>
          <a:p>
            <a:pPr eaLnBrk="1" hangingPunct="1"/>
            <a:r>
              <a:rPr lang="en-US" altLang="en-US" smtClean="0"/>
              <a:t>Consequences of Conflict Theory</a:t>
            </a:r>
          </a:p>
        </p:txBody>
      </p:sp>
      <p:sp>
        <p:nvSpPr>
          <p:cNvPr id="73731" name="Rectangle 3"/>
          <p:cNvSpPr>
            <a:spLocks noGrp="1" noChangeArrowheads="1"/>
          </p:cNvSpPr>
          <p:nvPr>
            <p:ph idx="1"/>
          </p:nvPr>
        </p:nvSpPr>
        <p:spPr/>
        <p:txBody>
          <a:bodyPr>
            <a:normAutofit fontScale="92500" lnSpcReduction="10000"/>
          </a:bodyPr>
          <a:lstStyle/>
          <a:p>
            <a:pPr eaLnBrk="1" hangingPunct="1">
              <a:defRPr/>
            </a:pPr>
            <a:r>
              <a:rPr lang="en-US" sz="3200" dirty="0" smtClean="0"/>
              <a:t>Marxist approach </a:t>
            </a:r>
          </a:p>
          <a:p>
            <a:pPr lvl="1" eaLnBrk="1" hangingPunct="1">
              <a:defRPr/>
            </a:pPr>
            <a:endParaRPr lang="en-US" sz="500" dirty="0" smtClean="0"/>
          </a:p>
          <a:p>
            <a:pPr lvl="1" eaLnBrk="1" hangingPunct="1">
              <a:defRPr/>
            </a:pPr>
            <a:r>
              <a:rPr lang="en-US" sz="2400" dirty="0" smtClean="0"/>
              <a:t>More recent criminological conflict theorists working in the Marxist tradition have moved toward structural Marxism and away from the instrumental Marxism</a:t>
            </a:r>
          </a:p>
          <a:p>
            <a:pPr lvl="1" eaLnBrk="1" hangingPunct="1">
              <a:defRPr/>
            </a:pPr>
            <a:endParaRPr lang="en-US" sz="500" dirty="0" smtClean="0"/>
          </a:p>
          <a:p>
            <a:pPr lvl="1" eaLnBrk="1" hangingPunct="1">
              <a:defRPr/>
            </a:pPr>
            <a:r>
              <a:rPr lang="en-US" sz="2400" dirty="0" smtClean="0"/>
              <a:t>Instrumental Marxism has tended to portray the capitalist elite as an omniscient few who knew everything and always pulled the strings to ensure that their interests were served</a:t>
            </a:r>
          </a:p>
          <a:p>
            <a:pPr lvl="1" eaLnBrk="1" hangingPunct="1">
              <a:defRPr/>
            </a:pPr>
            <a:endParaRPr lang="en-US" sz="500" dirty="0" smtClean="0"/>
          </a:p>
          <a:p>
            <a:pPr lvl="1" eaLnBrk="1" hangingPunct="1">
              <a:defRPr/>
            </a:pPr>
            <a:r>
              <a:rPr lang="en-US" sz="2400" dirty="0" smtClean="0"/>
              <a:t>Structuralism locates the basis of social control factors such as law in class </a:t>
            </a:r>
            <a:r>
              <a:rPr lang="en-US" sz="2400" i="1" dirty="0" smtClean="0"/>
              <a:t>relations</a:t>
            </a:r>
            <a:r>
              <a:rPr lang="en-US" sz="2400" dirty="0" smtClean="0"/>
              <a:t> in general rather than asserting that it was entirely within the total conscious control of the capitalists at all times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Grp="1" noChangeArrowheads="1"/>
          </p:cNvSpPr>
          <p:nvPr>
            <p:ph type="title"/>
          </p:nvPr>
        </p:nvSpPr>
        <p:spPr/>
        <p:txBody>
          <a:bodyPr/>
          <a:lstStyle/>
          <a:p>
            <a:pPr eaLnBrk="1" hangingPunct="1"/>
            <a:r>
              <a:rPr lang="en-US" altLang="en-US" smtClean="0"/>
              <a:t>Consequences of Conflict Theory</a:t>
            </a:r>
          </a:p>
        </p:txBody>
      </p:sp>
      <p:sp>
        <p:nvSpPr>
          <p:cNvPr id="74755" name="Rectangle 3"/>
          <p:cNvSpPr>
            <a:spLocks noGrp="1" noChangeArrowheads="1"/>
          </p:cNvSpPr>
          <p:nvPr>
            <p:ph idx="1"/>
          </p:nvPr>
        </p:nvSpPr>
        <p:spPr/>
        <p:txBody>
          <a:bodyPr>
            <a:normAutofit fontScale="92500" lnSpcReduction="10000"/>
          </a:bodyPr>
          <a:lstStyle/>
          <a:p>
            <a:pPr eaLnBrk="1" hangingPunct="1">
              <a:defRPr/>
            </a:pPr>
            <a:r>
              <a:rPr lang="en-US" sz="3200" dirty="0" smtClean="0"/>
              <a:t>Marxist approach</a:t>
            </a:r>
          </a:p>
          <a:p>
            <a:pPr lvl="1" eaLnBrk="1" hangingPunct="1">
              <a:defRPr/>
            </a:pPr>
            <a:endParaRPr lang="en-US" sz="500" dirty="0" smtClean="0"/>
          </a:p>
          <a:p>
            <a:pPr lvl="1" eaLnBrk="1" hangingPunct="1">
              <a:defRPr/>
            </a:pPr>
            <a:r>
              <a:rPr lang="en-US" dirty="0" smtClean="0"/>
              <a:t>The Marxist conflict theories were attacking capitalism and criticizing conventional criminology</a:t>
            </a:r>
          </a:p>
          <a:p>
            <a:pPr lvl="1" eaLnBrk="1" hangingPunct="1">
              <a:defRPr/>
            </a:pPr>
            <a:endParaRPr lang="en-US" sz="500" dirty="0" smtClean="0"/>
          </a:p>
          <a:p>
            <a:pPr lvl="1" eaLnBrk="1" hangingPunct="1">
              <a:defRPr/>
            </a:pPr>
            <a:r>
              <a:rPr lang="en-US" dirty="0" smtClean="0"/>
              <a:t>Charged that conventional criminology was itself a part of the capitalist system and tended to support it, thereby contributing to the crime problem rather than to its understanding or its solution</a:t>
            </a:r>
          </a:p>
          <a:p>
            <a:pPr lvl="1" eaLnBrk="1" hangingPunct="1">
              <a:defRPr/>
            </a:pPr>
            <a:endParaRPr lang="en-US" sz="500" dirty="0" smtClean="0"/>
          </a:p>
          <a:p>
            <a:pPr lvl="1" eaLnBrk="1" hangingPunct="1">
              <a:defRPr/>
            </a:pPr>
            <a:r>
              <a:rPr lang="en-US" dirty="0" smtClean="0"/>
              <a:t>The radical theorists insisted that even the reforms urged by conventional criminologists were simply minor tinkering that tended to support the further survival of a corrupt social system</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AutoShape 2"/>
          <p:cNvSpPr>
            <a:spLocks noGrp="1" noChangeArrowheads="1"/>
          </p:cNvSpPr>
          <p:nvPr>
            <p:ph type="title"/>
          </p:nvPr>
        </p:nvSpPr>
        <p:spPr/>
        <p:txBody>
          <a:bodyPr/>
          <a:lstStyle/>
          <a:p>
            <a:pPr eaLnBrk="1" hangingPunct="1"/>
            <a:r>
              <a:rPr lang="en-US" altLang="en-US" smtClean="0"/>
              <a:t>Consequences of Conflict Theory</a:t>
            </a:r>
          </a:p>
        </p:txBody>
      </p:sp>
      <p:sp>
        <p:nvSpPr>
          <p:cNvPr id="75779" name="Rectangle 3"/>
          <p:cNvSpPr>
            <a:spLocks noGrp="1" noChangeArrowheads="1"/>
          </p:cNvSpPr>
          <p:nvPr>
            <p:ph idx="1"/>
          </p:nvPr>
        </p:nvSpPr>
        <p:spPr/>
        <p:txBody>
          <a:bodyPr>
            <a:normAutofit fontScale="92500"/>
          </a:bodyPr>
          <a:lstStyle/>
          <a:p>
            <a:pPr eaLnBrk="1" hangingPunct="1">
              <a:defRPr/>
            </a:pPr>
            <a:r>
              <a:rPr lang="en-US" sz="3200" dirty="0" smtClean="0"/>
              <a:t>Peacemaking criminology</a:t>
            </a:r>
          </a:p>
          <a:p>
            <a:pPr eaLnBrk="1" hangingPunct="1">
              <a:defRPr/>
            </a:pPr>
            <a:endParaRPr lang="en-US" sz="1000" dirty="0" smtClean="0"/>
          </a:p>
          <a:p>
            <a:pPr lvl="1" eaLnBrk="1" hangingPunct="1">
              <a:defRPr/>
            </a:pPr>
            <a:r>
              <a:rPr lang="en-US" dirty="0" smtClean="0"/>
              <a:t>Peacemaking criminology accepts the notion that conflict is at the root of crime, but it advocates a policy response that refuses to escalate this conflict in favor of policies of conciliation and mediation</a:t>
            </a:r>
          </a:p>
          <a:p>
            <a:pPr eaLnBrk="1" hangingPunct="1">
              <a:defRPr/>
            </a:pPr>
            <a:endParaRPr lang="en-US" sz="1000" dirty="0" smtClean="0"/>
          </a:p>
          <a:p>
            <a:pPr lvl="1" eaLnBrk="1" hangingPunct="1">
              <a:defRPr/>
            </a:pPr>
            <a:r>
              <a:rPr lang="en-US" dirty="0" smtClean="0"/>
              <a:t>Peacemaking aims to build trust and a sense of community</a:t>
            </a:r>
          </a:p>
          <a:p>
            <a:pPr lvl="1" eaLnBrk="1" hangingPunct="1">
              <a:defRPr/>
            </a:pPr>
            <a:endParaRPr lang="en-US" sz="1000" dirty="0" smtClean="0"/>
          </a:p>
          <a:p>
            <a:pPr lvl="1" eaLnBrk="1" hangingPunct="1">
              <a:defRPr/>
            </a:pPr>
            <a:r>
              <a:rPr lang="en-US" dirty="0" smtClean="0"/>
              <a:t>Conflict can be best resolved by building social bonds among people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AutoShape 2"/>
          <p:cNvSpPr>
            <a:spLocks noGrp="1" noChangeArrowheads="1"/>
          </p:cNvSpPr>
          <p:nvPr>
            <p:ph type="title"/>
          </p:nvPr>
        </p:nvSpPr>
        <p:spPr/>
        <p:txBody>
          <a:bodyPr/>
          <a:lstStyle/>
          <a:p>
            <a:pPr eaLnBrk="1" hangingPunct="1"/>
            <a:r>
              <a:rPr lang="en-US" altLang="en-US" smtClean="0"/>
              <a:t>Consequences of Conflict Theory</a:t>
            </a:r>
          </a:p>
        </p:txBody>
      </p:sp>
      <p:sp>
        <p:nvSpPr>
          <p:cNvPr id="76803" name="Rectangle 3"/>
          <p:cNvSpPr>
            <a:spLocks noGrp="1" noChangeArrowheads="1"/>
          </p:cNvSpPr>
          <p:nvPr>
            <p:ph idx="1"/>
          </p:nvPr>
        </p:nvSpPr>
        <p:spPr/>
        <p:txBody>
          <a:bodyPr>
            <a:normAutofit fontScale="92500" lnSpcReduction="20000"/>
          </a:bodyPr>
          <a:lstStyle/>
          <a:p>
            <a:pPr eaLnBrk="1" hangingPunct="1">
              <a:defRPr/>
            </a:pPr>
            <a:r>
              <a:rPr lang="en-US" sz="3200" dirty="0" smtClean="0"/>
              <a:t>Peacemaking criminology</a:t>
            </a:r>
          </a:p>
          <a:p>
            <a:pPr lvl="1" eaLnBrk="1" hangingPunct="1">
              <a:defRPr/>
            </a:pPr>
            <a:endParaRPr lang="en-US" sz="1100" dirty="0" smtClean="0"/>
          </a:p>
          <a:p>
            <a:pPr lvl="1" eaLnBrk="1" hangingPunct="1">
              <a:defRPr/>
            </a:pPr>
            <a:r>
              <a:rPr lang="en-US" dirty="0" smtClean="0"/>
              <a:t>Peacemaking criminology reflects the position of many marginalized people who realize that they cannot obtain their goals by overpowering their opposition</a:t>
            </a:r>
          </a:p>
          <a:p>
            <a:pPr lvl="1" eaLnBrk="1" hangingPunct="1">
              <a:defRPr/>
            </a:pPr>
            <a:endParaRPr lang="en-US" sz="600" dirty="0" smtClean="0"/>
          </a:p>
          <a:p>
            <a:pPr lvl="1" eaLnBrk="1" hangingPunct="1">
              <a:defRPr/>
            </a:pPr>
            <a:r>
              <a:rPr lang="en-US" dirty="0" smtClean="0"/>
              <a:t>Reflects an assumption that “two wrongs do not make a right”</a:t>
            </a:r>
          </a:p>
          <a:p>
            <a:pPr lvl="1" eaLnBrk="1" hangingPunct="1">
              <a:defRPr/>
            </a:pPr>
            <a:endParaRPr lang="en-US" sz="1100" dirty="0" smtClean="0"/>
          </a:p>
          <a:p>
            <a:pPr lvl="1" eaLnBrk="1" hangingPunct="1">
              <a:defRPr/>
            </a:pPr>
            <a:r>
              <a:rPr lang="en-US" dirty="0" smtClean="0"/>
              <a:t>It leads to social policies such as restorative justice</a:t>
            </a:r>
          </a:p>
          <a:p>
            <a:pPr lvl="1" eaLnBrk="1" hangingPunct="1">
              <a:defRPr/>
            </a:pPr>
            <a:endParaRPr lang="en-US" sz="1100" dirty="0" smtClean="0"/>
          </a:p>
          <a:p>
            <a:pPr lvl="1" eaLnBrk="1" hangingPunct="1">
              <a:defRPr/>
            </a:pPr>
            <a:r>
              <a:rPr lang="en-US" dirty="0" smtClean="0"/>
              <a:t>Peacemaking criminology has been highly criticized for utopian thinking and for the suggestion that power can be countered by something other than power</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altLang="en-US" smtClean="0"/>
              <a:t>Conclusion</a:t>
            </a:r>
          </a:p>
        </p:txBody>
      </p:sp>
      <p:sp>
        <p:nvSpPr>
          <p:cNvPr id="79875" name="Content Placeholder 2"/>
          <p:cNvSpPr>
            <a:spLocks noGrp="1"/>
          </p:cNvSpPr>
          <p:nvPr>
            <p:ph idx="1"/>
          </p:nvPr>
        </p:nvSpPr>
        <p:spPr/>
        <p:txBody>
          <a:bodyPr/>
          <a:lstStyle/>
          <a:p>
            <a:pPr eaLnBrk="1" hangingPunct="1"/>
            <a:r>
              <a:rPr lang="en-US" altLang="en-US" smtClean="0"/>
              <a:t>Criminological conflict theory and peacemaking criminology certainly have succeeded in providing for a broadened reorientation and an increased sensitivity to issues previously overlooked or treated only in passing </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sz="3200" smtClean="0"/>
              <a:t>Forerunners of Conflict Theory: Simmel: Forms of Conflict</a:t>
            </a:r>
          </a:p>
        </p:txBody>
      </p:sp>
      <p:sp>
        <p:nvSpPr>
          <p:cNvPr id="10243" name="Rectangle 3"/>
          <p:cNvSpPr>
            <a:spLocks noGrp="1" noChangeArrowheads="1"/>
          </p:cNvSpPr>
          <p:nvPr>
            <p:ph idx="1"/>
          </p:nvPr>
        </p:nvSpPr>
        <p:spPr/>
        <p:txBody>
          <a:bodyPr/>
          <a:lstStyle/>
          <a:p>
            <a:pPr eaLnBrk="1" hangingPunct="1"/>
            <a:r>
              <a:rPr lang="en-US" altLang="en-US" smtClean="0"/>
              <a:t>Conflict is a normal part of life and one form of interaction among others</a:t>
            </a:r>
          </a:p>
          <a:p>
            <a:pPr eaLnBrk="1" hangingPunct="1"/>
            <a:endParaRPr lang="en-US" altLang="en-US" sz="1000" smtClean="0"/>
          </a:p>
          <a:p>
            <a:pPr eaLnBrk="1" hangingPunct="1"/>
            <a:r>
              <a:rPr lang="en-US" altLang="en-US" smtClean="0"/>
              <a:t>Conflict was regarded not as a problem, but rather a typical aspect of social order that often contributed to order</a:t>
            </a:r>
          </a:p>
          <a:p>
            <a:pPr eaLnBrk="1" hangingPunct="1"/>
            <a:endParaRPr lang="en-US" altLang="en-US" sz="1000" smtClean="0"/>
          </a:p>
          <a:p>
            <a:pPr eaLnBrk="1" hangingPunct="1"/>
            <a:r>
              <a:rPr lang="en-US" altLang="en-US" smtClean="0"/>
              <a:t>Focused on the consequences of conflict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altLang="en-US" sz="3200" smtClean="0"/>
              <a:t>Forerunners of Conflict Theory: Bonger: Capitalism and Crime</a:t>
            </a:r>
          </a:p>
        </p:txBody>
      </p:sp>
      <p:sp>
        <p:nvSpPr>
          <p:cNvPr id="11267" name="Rectangle 3"/>
          <p:cNvSpPr>
            <a:spLocks noGrp="1" noChangeArrowheads="1"/>
          </p:cNvSpPr>
          <p:nvPr>
            <p:ph idx="1"/>
          </p:nvPr>
        </p:nvSpPr>
        <p:spPr/>
        <p:txBody>
          <a:bodyPr/>
          <a:lstStyle/>
          <a:p>
            <a:pPr eaLnBrk="1" hangingPunct="1"/>
            <a:r>
              <a:rPr lang="en-US" altLang="en-US" smtClean="0"/>
              <a:t>Believed that humans are innately social</a:t>
            </a:r>
          </a:p>
          <a:p>
            <a:pPr eaLnBrk="1" hangingPunct="1"/>
            <a:endParaRPr lang="en-US" altLang="en-US" sz="1000" smtClean="0"/>
          </a:p>
          <a:p>
            <a:pPr eaLnBrk="1" hangingPunct="1"/>
            <a:r>
              <a:rPr lang="en-US" altLang="en-US" smtClean="0"/>
              <a:t>Crime would have to be traced to an unfavorable environment that distorted human nature</a:t>
            </a:r>
          </a:p>
          <a:p>
            <a:pPr eaLnBrk="1" hangingPunct="1"/>
            <a:endParaRPr lang="en-US" altLang="en-US" sz="1000" smtClean="0"/>
          </a:p>
          <a:p>
            <a:pPr lvl="1" eaLnBrk="1" hangingPunct="1"/>
            <a:r>
              <a:rPr lang="en-US" altLang="en-US" smtClean="0"/>
              <a:t>Such an unfavorable environment had been generated by the rise of capitalism</a:t>
            </a:r>
          </a:p>
          <a:p>
            <a:pPr lvl="2" eaLnBrk="1" hangingPunct="1"/>
            <a:endParaRPr lang="en-US" altLang="en-US" sz="500" smtClean="0"/>
          </a:p>
          <a:p>
            <a:pPr lvl="2" eaLnBrk="1" hangingPunct="1"/>
            <a:r>
              <a:rPr lang="en-US" altLang="en-US" smtClean="0"/>
              <a:t>Created a sharp division between the rulers and the ruled that originated in the economic system </a:t>
            </a:r>
          </a:p>
          <a:p>
            <a:pPr lvl="2"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theme/theme1.xml><?xml version="1.0" encoding="utf-8"?>
<a:theme xmlns:a="http://schemas.openxmlformats.org/drawingml/2006/main" name="Theme1">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1579</TotalTime>
  <Words>6286</Words>
  <Application>Microsoft Office PowerPoint</Application>
  <PresentationFormat>On-screen Show (4:3)</PresentationFormat>
  <Paragraphs>660</Paragraphs>
  <Slides>76</Slides>
  <Notes>75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Wingdings</vt:lpstr>
      <vt:lpstr>Calibri</vt:lpstr>
      <vt:lpstr>Theme1</vt:lpstr>
      <vt:lpstr>Criminological Theory</vt:lpstr>
      <vt:lpstr>Conflict Criminologists</vt:lpstr>
      <vt:lpstr>Introduction</vt:lpstr>
      <vt:lpstr>Forerunners of Conflict Theory: Marx and Engels: Capitalism and Crime</vt:lpstr>
      <vt:lpstr>Forerunners of Conflict Theory: Marx and Engels: Capitalism and Crime</vt:lpstr>
      <vt:lpstr>Forerunners of Conflict Theory: Marx and Engels: Capitalism and Crime</vt:lpstr>
      <vt:lpstr>Forerunners of Conflict Theory: Simmel: Forms of Conflict</vt:lpstr>
      <vt:lpstr>Forerunners of Conflict Theory: Simmel: Forms of Conflict</vt:lpstr>
      <vt:lpstr>Forerunners of Conflict Theory: Bonger: Capitalism and Crime</vt:lpstr>
      <vt:lpstr>Forerunners of Conflict Theory: Bonger: Capitalism and Crime</vt:lpstr>
      <vt:lpstr>Forerunners of Conflict Theory: Bonger: Capitalism and Crime</vt:lpstr>
      <vt:lpstr>Forerunners of Conflict Theory: Bonger: Capitalism and Crime</vt:lpstr>
      <vt:lpstr>Forerunners of Conflict Theory: Sutherland and Sellin: Culture Conflict and Crime</vt:lpstr>
      <vt:lpstr>Forerunners of Conflict Theory: Sutherland and Sellin: Culture Conflict and Crime</vt:lpstr>
      <vt:lpstr>Forerunners of Conflict Theory: Vold: Conflict and Crime</vt:lpstr>
      <vt:lpstr>Forerunners of Conflict Theory: Vold: Conflict and Crime</vt:lpstr>
      <vt:lpstr>Forerunners of Conflict Theory: Vold: Conflict and Crime</vt:lpstr>
      <vt:lpstr>Theory in Context: The Turmoil of the 1960s</vt:lpstr>
      <vt:lpstr>Theory in Context: The Turmoil of the 1960s</vt:lpstr>
      <vt:lpstr>Theory in Context: The Turmoil of the 1960s</vt:lpstr>
      <vt:lpstr>Varieties of Conflict Theory</vt:lpstr>
      <vt:lpstr>Varieties of Conflict Theory</vt:lpstr>
      <vt:lpstr>Varieties of Conflict Theory</vt:lpstr>
      <vt:lpstr>Turk: The Criminalization Process</vt:lpstr>
      <vt:lpstr>Turk: The Criminalization Process</vt:lpstr>
      <vt:lpstr>Turk: The Criminalization Process</vt:lpstr>
      <vt:lpstr>Turk: The Criminalization Process</vt:lpstr>
      <vt:lpstr>Turk: The Criminalization Process</vt:lpstr>
      <vt:lpstr>Turk: The Criminalization Process</vt:lpstr>
      <vt:lpstr>Turk: The Criminalization Process</vt:lpstr>
      <vt:lpstr>Turk: The Criminalization Process</vt:lpstr>
      <vt:lpstr>Turk: The Criminalization Process</vt:lpstr>
      <vt:lpstr>Turk: The Criminalization Process</vt:lpstr>
      <vt:lpstr>Turk: The Criminalization Process</vt:lpstr>
      <vt:lpstr>Turk: The Criminalization Process</vt:lpstr>
      <vt:lpstr>Turk: The Criminalization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Chambliss: Crime, Power, and Legal Process</vt:lpstr>
      <vt:lpstr>Quinney: Social Reality, Capitalism and Crime</vt:lpstr>
      <vt:lpstr>Quinney: Social Reality, Capitalism and Crime</vt:lpstr>
      <vt:lpstr>Quinney: Social Reality, Capitalism and Crime</vt:lpstr>
      <vt:lpstr>Quinney: Social Reality, Capitalism and Crime</vt:lpstr>
      <vt:lpstr>Quinney: Social Reality, Capitalism and Crime</vt:lpstr>
      <vt:lpstr>Quinney: Social Reality, Capitalism and Crime</vt:lpstr>
      <vt:lpstr>Quinney: Social Reality, Capitalism and Crime</vt:lpstr>
      <vt:lpstr>Quinney: Social Reality, Capitalism and Crime</vt:lpstr>
      <vt:lpstr>Quinney: Social Reality, Capitalism and Crime</vt:lpstr>
      <vt:lpstr>Quinney: Social Reality, Capitalism and Crime</vt:lpstr>
      <vt:lpstr>Quinney: Social Reality, Capitalism and Crime</vt:lpstr>
      <vt:lpstr>Quinney: Social Reality, Capitalism and Crime</vt:lpstr>
      <vt:lpstr>Quinney: Social Reality, Capitalism and Crime</vt:lpstr>
      <vt:lpstr>Conflict Theory and the Causes of Crime</vt:lpstr>
      <vt:lpstr>Conflict Theory and the Causes of Crime</vt:lpstr>
      <vt:lpstr>Conflict Theory and the Causes of Crime</vt:lpstr>
      <vt:lpstr>Consequences of Conflict Theory</vt:lpstr>
      <vt:lpstr>Consequences of Conflict Theory</vt:lpstr>
      <vt:lpstr>Consequences of Conflict Theory</vt:lpstr>
      <vt:lpstr>Consequences of Conflict Theory</vt:lpstr>
      <vt:lpstr>Consequences of Conflict Theory</vt:lpstr>
      <vt:lpstr>Consequences of Conflict Theory</vt:lpstr>
      <vt:lpstr>Consequences of Conflict Theory</vt:lpstr>
      <vt:lpstr>Consequences of Conflict Theory</vt:lpstr>
      <vt:lpstr>Conclusion</vt:lpstr>
    </vt:vector>
  </TitlesOfParts>
  <Company>University of Illinois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Eight</dc:title>
  <dc:creator>Erin Conley-Monroe</dc:creator>
  <cp:lastModifiedBy>Carol</cp:lastModifiedBy>
  <cp:revision>128</cp:revision>
  <dcterms:created xsi:type="dcterms:W3CDTF">2006-12-18T17:11:56Z</dcterms:created>
  <dcterms:modified xsi:type="dcterms:W3CDTF">2015-10-06T20:34:51Z</dcterms:modified>
</cp:coreProperties>
</file>