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73"/>
  </p:notesMasterIdLst>
  <p:sldIdLst>
    <p:sldId id="256" r:id="rId2"/>
    <p:sldId id="257" r:id="rId3"/>
    <p:sldId id="302" r:id="rId4"/>
    <p:sldId id="258" r:id="rId5"/>
    <p:sldId id="259" r:id="rId6"/>
    <p:sldId id="260" r:id="rId7"/>
    <p:sldId id="261" r:id="rId8"/>
    <p:sldId id="262" r:id="rId9"/>
    <p:sldId id="303" r:id="rId10"/>
    <p:sldId id="304" r:id="rId11"/>
    <p:sldId id="305" r:id="rId12"/>
    <p:sldId id="306" r:id="rId13"/>
    <p:sldId id="263" r:id="rId14"/>
    <p:sldId id="307" r:id="rId15"/>
    <p:sldId id="308" r:id="rId16"/>
    <p:sldId id="309" r:id="rId17"/>
    <p:sldId id="310" r:id="rId18"/>
    <p:sldId id="311" r:id="rId19"/>
    <p:sldId id="312" r:id="rId20"/>
    <p:sldId id="313" r:id="rId21"/>
    <p:sldId id="314" r:id="rId22"/>
    <p:sldId id="315" r:id="rId23"/>
    <p:sldId id="316" r:id="rId24"/>
    <p:sldId id="267" r:id="rId25"/>
    <p:sldId id="268" r:id="rId26"/>
    <p:sldId id="317" r:id="rId27"/>
    <p:sldId id="269" r:id="rId28"/>
    <p:sldId id="270" r:id="rId29"/>
    <p:sldId id="322" r:id="rId30"/>
    <p:sldId id="323" r:id="rId31"/>
    <p:sldId id="324" r:id="rId32"/>
    <p:sldId id="271" r:id="rId33"/>
    <p:sldId id="272" r:id="rId34"/>
    <p:sldId id="273" r:id="rId35"/>
    <p:sldId id="274" r:id="rId36"/>
    <p:sldId id="275" r:id="rId37"/>
    <p:sldId id="325" r:id="rId38"/>
    <p:sldId id="276" r:id="rId39"/>
    <p:sldId id="277" r:id="rId40"/>
    <p:sldId id="278" r:id="rId41"/>
    <p:sldId id="279" r:id="rId42"/>
    <p:sldId id="318" r:id="rId43"/>
    <p:sldId id="319" r:id="rId44"/>
    <p:sldId id="320" r:id="rId45"/>
    <p:sldId id="280" r:id="rId46"/>
    <p:sldId id="282" r:id="rId47"/>
    <p:sldId id="283" r:id="rId48"/>
    <p:sldId id="284" r:id="rId49"/>
    <p:sldId id="285" r:id="rId50"/>
    <p:sldId id="286" r:id="rId51"/>
    <p:sldId id="287" r:id="rId52"/>
    <p:sldId id="288" r:id="rId53"/>
    <p:sldId id="289" r:id="rId54"/>
    <p:sldId id="290" r:id="rId55"/>
    <p:sldId id="291" r:id="rId56"/>
    <p:sldId id="292" r:id="rId57"/>
    <p:sldId id="293" r:id="rId58"/>
    <p:sldId id="294" r:id="rId59"/>
    <p:sldId id="326" r:id="rId60"/>
    <p:sldId id="295" r:id="rId61"/>
    <p:sldId id="296" r:id="rId62"/>
    <p:sldId id="297" r:id="rId63"/>
    <p:sldId id="298" r:id="rId64"/>
    <p:sldId id="299" r:id="rId65"/>
    <p:sldId id="327" r:id="rId66"/>
    <p:sldId id="328" r:id="rId67"/>
    <p:sldId id="329" r:id="rId68"/>
    <p:sldId id="330" r:id="rId69"/>
    <p:sldId id="300" r:id="rId70"/>
    <p:sldId id="301" r:id="rId71"/>
    <p:sldId id="321" r:id="rId7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59" autoAdjust="0"/>
  </p:normalViewPr>
  <p:slideViewPr>
    <p:cSldViewPr>
      <p:cViewPr>
        <p:scale>
          <a:sx n="72" d="100"/>
          <a:sy n="72" d="100"/>
        </p:scale>
        <p:origin x="-1320"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en-US"/>
          </a:p>
        </p:txBody>
      </p:sp>
      <p:sp>
        <p:nvSpPr>
          <p:cNvPr id="542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757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B8B4410A-67A8-45BB-8EF2-3121D429AB4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7439988-F622-450C-BF11-11D1CE69DB43}" type="slidenum">
              <a:rPr lang="en-US" altLang="en-US" smtClean="0">
                <a:cs typeface="Arial" charset="0"/>
              </a:rPr>
              <a:pPr/>
              <a:t>1</a:t>
            </a:fld>
            <a:endParaRPr lang="en-US" altLang="en-US" smtClean="0">
              <a:cs typeface="Arial" charset="0"/>
            </a:endParaRPr>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BEBB8005-E385-4FDA-BCF6-670D666C37D2}"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C267BCF4-BB1B-4006-BDB7-CD63B9E80563}"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2805A849-17D4-42C3-8A7A-4CAC1A68B6A4}"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26891261-D36C-4097-9715-E707CF1CB1DD}" type="slidenum">
              <a:rPr lang="en-US" altLang="en-US" smtClean="0">
                <a:cs typeface="Arial" charset="0"/>
              </a:rPr>
              <a:pPr/>
              <a:t>13</a:t>
            </a:fld>
            <a:endParaRPr lang="en-US" altLang="en-US" smtClean="0">
              <a:cs typeface="Arial" charset="0"/>
            </a:endParaRPr>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DE7A7F92-B64E-4AD1-AAA5-A0D397D446B6}"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426D20D9-9B61-42A6-B2E3-9995DBDBB57F}"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B9C19793-D840-4F3B-B8D2-7AD690FF11D1}"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517F4A59-E527-472B-9CEB-BA0E29785349}"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43E340CA-C66D-40DE-BE46-1A9761993408}"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E6D09DE7-5FCE-4A21-8870-2DBFA09F546B}"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B2B843E-5A0C-40DE-8662-E9D2B915E9F0}" type="slidenum">
              <a:rPr lang="en-US" altLang="en-US" smtClean="0">
                <a:cs typeface="Arial" charset="0"/>
              </a:rPr>
              <a:pPr/>
              <a:t>2</a:t>
            </a:fld>
            <a:endParaRPr lang="en-US" altLang="en-US" smtClean="0">
              <a:cs typeface="Arial" charset="0"/>
            </a:endParaRPr>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5128B2F0-D9F3-4B38-9B5E-A9494DB2AEB8}"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B1DA73CB-7B3C-4F6F-8107-CAC518F67652}"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8FAAA3F6-EFDF-4942-90C3-88A43E666BF8}"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23CDE750-C533-4B71-BC98-29BD2FCE12BF}"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35A04CCB-4935-4175-B661-7261BEF7C56F}" type="slidenum">
              <a:rPr lang="en-US" altLang="en-US" smtClean="0">
                <a:cs typeface="Arial" charset="0"/>
              </a:rPr>
              <a:pPr/>
              <a:t>24</a:t>
            </a:fld>
            <a:endParaRPr lang="en-US" altLang="en-US" smtClean="0">
              <a:cs typeface="Arial" charset="0"/>
            </a:endParaRPr>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462DF65F-5BFA-465D-BA37-B09C810BD934}" type="slidenum">
              <a:rPr lang="en-US" altLang="en-US" smtClean="0">
                <a:cs typeface="Arial" charset="0"/>
              </a:rPr>
              <a:pPr/>
              <a:t>25</a:t>
            </a:fld>
            <a:endParaRPr lang="en-US" altLang="en-US" smtClean="0">
              <a:cs typeface="Arial" charset="0"/>
            </a:endParaRPr>
          </a:p>
        </p:txBody>
      </p:sp>
      <p:sp>
        <p:nvSpPr>
          <p:cNvPr id="101379" name="Rectangle 2"/>
          <p:cNvSpPr>
            <a:spLocks noRo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4B567893-A862-43B0-80ED-7B575ABE63D4}"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6A2EC6D4-7EF6-4850-B558-B275E5753839}" type="slidenum">
              <a:rPr lang="en-US" altLang="en-US" smtClean="0">
                <a:cs typeface="Arial" charset="0"/>
              </a:rPr>
              <a:pPr/>
              <a:t>27</a:t>
            </a:fld>
            <a:endParaRPr lang="en-US" altLang="en-US" smtClean="0">
              <a:cs typeface="Arial" charset="0"/>
            </a:endParaRPr>
          </a:p>
        </p:txBody>
      </p:sp>
      <p:sp>
        <p:nvSpPr>
          <p:cNvPr id="103427" name="Rectangle 2"/>
          <p:cNvSpPr>
            <a:spLocks noRo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FFB6C37-9957-47F6-8852-593890E48EAE}" type="slidenum">
              <a:rPr lang="en-US" altLang="en-US" smtClean="0">
                <a:cs typeface="Arial" charset="0"/>
              </a:rPr>
              <a:pPr/>
              <a:t>28</a:t>
            </a:fld>
            <a:endParaRPr lang="en-US" altLang="en-US" smtClean="0">
              <a:cs typeface="Arial" charset="0"/>
            </a:endParaRPr>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F07977DD-057E-47F7-999D-A81353A224F5}" type="slidenum">
              <a:rPr lang="en-US" altLang="en-US" smtClean="0">
                <a:cs typeface="Arial" charset="0"/>
              </a:rPr>
              <a:pPr/>
              <a:t>32</a:t>
            </a:fld>
            <a:endParaRPr lang="en-US" altLang="en-US" smtClean="0">
              <a:cs typeface="Arial" charset="0"/>
            </a:endParaRPr>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FE0FFED0-B79F-4A25-81D1-0847CED70073}"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D06DFA5-9F9A-41D4-A8A1-8586BB39FE32}" type="slidenum">
              <a:rPr lang="en-US" altLang="en-US" smtClean="0">
                <a:cs typeface="Arial" charset="0"/>
              </a:rPr>
              <a:pPr/>
              <a:t>33</a:t>
            </a:fld>
            <a:endParaRPr lang="en-US" altLang="en-US" smtClean="0">
              <a:cs typeface="Arial" charset="0"/>
            </a:endParaRPr>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8554133-A813-4F78-8F03-FFA660FFEDCE}" type="slidenum">
              <a:rPr lang="en-US" altLang="en-US" smtClean="0">
                <a:cs typeface="Arial" charset="0"/>
              </a:rPr>
              <a:pPr/>
              <a:t>34</a:t>
            </a:fld>
            <a:endParaRPr lang="en-US" altLang="en-US" smtClean="0">
              <a:cs typeface="Arial" charset="0"/>
            </a:endParaRPr>
          </a:p>
        </p:txBody>
      </p:sp>
      <p:sp>
        <p:nvSpPr>
          <p:cNvPr id="107523" name="Rectangle 2"/>
          <p:cNvSpPr>
            <a:spLocks noRo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8272D759-608F-4AE7-B359-E2B929C9DD7F}" type="slidenum">
              <a:rPr lang="en-US" altLang="en-US" smtClean="0">
                <a:cs typeface="Arial" charset="0"/>
              </a:rPr>
              <a:pPr/>
              <a:t>35</a:t>
            </a:fld>
            <a:endParaRPr lang="en-US" altLang="en-US" smtClean="0">
              <a:cs typeface="Arial" charset="0"/>
            </a:endParaRPr>
          </a:p>
        </p:txBody>
      </p:sp>
      <p:sp>
        <p:nvSpPr>
          <p:cNvPr id="108547" name="Rectangle 2"/>
          <p:cNvSpPr>
            <a:spLocks noRo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28CC0AB1-2689-4E75-AC3F-D2D0D9F95E8C}" type="slidenum">
              <a:rPr lang="en-US" altLang="en-US" smtClean="0">
                <a:cs typeface="Arial" charset="0"/>
              </a:rPr>
              <a:pPr/>
              <a:t>36</a:t>
            </a:fld>
            <a:endParaRPr lang="en-US" altLang="en-US" smtClean="0">
              <a:cs typeface="Arial" charset="0"/>
            </a:endParaRPr>
          </a:p>
        </p:txBody>
      </p:sp>
      <p:sp>
        <p:nvSpPr>
          <p:cNvPr id="109571" name="Rectangle 2"/>
          <p:cNvSpPr>
            <a:spLocks noRo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E849FB33-9F04-4595-A627-665A50DEFEE8}" type="slidenum">
              <a:rPr lang="en-US" altLang="en-US" smtClean="0">
                <a:cs typeface="Arial" charset="0"/>
              </a:rPr>
              <a:pPr/>
              <a:t>38</a:t>
            </a:fld>
            <a:endParaRPr lang="en-US" altLang="en-US" smtClean="0">
              <a:cs typeface="Arial" charset="0"/>
            </a:endParaRPr>
          </a:p>
        </p:txBody>
      </p:sp>
      <p:sp>
        <p:nvSpPr>
          <p:cNvPr id="110595" name="Rectangle 2"/>
          <p:cNvSpPr>
            <a:spLocks noRo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65EA1CE5-131C-404D-A3C1-9C4C3DF93371}" type="slidenum">
              <a:rPr lang="en-US" altLang="en-US" smtClean="0">
                <a:cs typeface="Arial" charset="0"/>
              </a:rPr>
              <a:pPr/>
              <a:t>39</a:t>
            </a:fld>
            <a:endParaRPr lang="en-US" altLang="en-US" smtClean="0">
              <a:cs typeface="Arial" charset="0"/>
            </a:endParaRPr>
          </a:p>
        </p:txBody>
      </p:sp>
      <p:sp>
        <p:nvSpPr>
          <p:cNvPr id="111619" name="Rectangle 2"/>
          <p:cNvSpPr>
            <a:spLocks noRo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5A35B524-01FD-4848-B52A-3810917DFD30}" type="slidenum">
              <a:rPr lang="en-US" altLang="en-US" smtClean="0">
                <a:cs typeface="Arial" charset="0"/>
              </a:rPr>
              <a:pPr/>
              <a:t>40</a:t>
            </a:fld>
            <a:endParaRPr lang="en-US" altLang="en-US" smtClean="0">
              <a:cs typeface="Arial" charset="0"/>
            </a:endParaRPr>
          </a:p>
        </p:txBody>
      </p:sp>
      <p:sp>
        <p:nvSpPr>
          <p:cNvPr id="112643" name="Rectangle 2"/>
          <p:cNvSpPr>
            <a:spLocks noRo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B1F97615-9112-464C-B050-0780EB44363A}" type="slidenum">
              <a:rPr lang="en-US" altLang="en-US" smtClean="0">
                <a:cs typeface="Arial" charset="0"/>
              </a:rPr>
              <a:pPr/>
              <a:t>41</a:t>
            </a:fld>
            <a:endParaRPr lang="en-US" altLang="en-US" smtClean="0">
              <a:cs typeface="Arial" charset="0"/>
            </a:endParaRPr>
          </a:p>
        </p:txBody>
      </p:sp>
      <p:sp>
        <p:nvSpPr>
          <p:cNvPr id="113667" name="Rectangle 2"/>
          <p:cNvSpPr>
            <a:spLocks noRo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B0D45361-8F34-45B3-884B-0FEBDD23C656}" type="slidenum">
              <a:rPr lang="en-US" smtClean="0"/>
              <a:pPr>
                <a:defRPr/>
              </a:pPr>
              <a:t>42</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D63266BD-A3D2-4C41-9837-C2A5264B0505}" type="slidenum">
              <a:rPr lang="en-US" smtClean="0"/>
              <a:pPr>
                <a:defRPr/>
              </a:pPr>
              <a:t>43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AB85B889-5DF8-48EB-BAF0-78A9A2942D74}" type="slidenum">
              <a:rPr lang="en-US" altLang="en-US" smtClean="0">
                <a:cs typeface="Arial" charset="0"/>
              </a:rPr>
              <a:pPr/>
              <a:t>4</a:t>
            </a:fld>
            <a:endParaRPr lang="en-US" altLang="en-US" smtClean="0">
              <a:cs typeface="Arial" charset="0"/>
            </a:endParaRPr>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38F69457-2203-4AEF-AE3C-0B7F5A3BB51E}" type="slidenum">
              <a:rPr lang="en-US" smtClean="0"/>
              <a:pPr>
                <a:defRPr/>
              </a:pPr>
              <a:t>44</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CC93B619-53E2-4BEE-A2AD-12E713EE9F1A}" type="slidenum">
              <a:rPr lang="en-US" altLang="en-US" smtClean="0">
                <a:cs typeface="Arial" charset="0"/>
              </a:rPr>
              <a:pPr/>
              <a:t>45</a:t>
            </a:fld>
            <a:endParaRPr lang="en-US" altLang="en-US" smtClean="0">
              <a:cs typeface="Arial" charset="0"/>
            </a:endParaRPr>
          </a:p>
        </p:txBody>
      </p:sp>
      <p:sp>
        <p:nvSpPr>
          <p:cNvPr id="117763" name="Rectangle 2"/>
          <p:cNvSpPr>
            <a:spLocks noRo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DA088DEF-5C53-4553-896E-07F25A333063}" type="slidenum">
              <a:rPr lang="en-US" altLang="en-US" smtClean="0">
                <a:cs typeface="Arial" charset="0"/>
              </a:rPr>
              <a:pPr/>
              <a:t>46</a:t>
            </a:fld>
            <a:endParaRPr lang="en-US" altLang="en-US" smtClean="0">
              <a:cs typeface="Arial" charset="0"/>
            </a:endParaRPr>
          </a:p>
        </p:txBody>
      </p:sp>
      <p:sp>
        <p:nvSpPr>
          <p:cNvPr id="118787" name="Rectangle 2"/>
          <p:cNvSpPr>
            <a:spLocks noRo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D111ADC5-0576-4EAA-8F62-39ECA84C44D8}" type="slidenum">
              <a:rPr lang="en-US" altLang="en-US" smtClean="0">
                <a:cs typeface="Arial" charset="0"/>
              </a:rPr>
              <a:pPr/>
              <a:t>47</a:t>
            </a:fld>
            <a:endParaRPr lang="en-US" altLang="en-US" smtClean="0">
              <a:cs typeface="Arial" charset="0"/>
            </a:endParaRPr>
          </a:p>
        </p:txBody>
      </p:sp>
      <p:sp>
        <p:nvSpPr>
          <p:cNvPr id="119811" name="Rectangle 2"/>
          <p:cNvSpPr>
            <a:spLocks noRo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4D56F24-98F6-4160-B07E-D9B6641AB730}" type="slidenum">
              <a:rPr lang="en-US" altLang="en-US" smtClean="0">
                <a:cs typeface="Arial" charset="0"/>
              </a:rPr>
              <a:pPr/>
              <a:t>48</a:t>
            </a:fld>
            <a:endParaRPr lang="en-US" altLang="en-US" smtClean="0">
              <a:cs typeface="Arial" charset="0"/>
            </a:endParaRPr>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9CAC74C3-BA84-44D9-A4F0-AD87C3BB0B77}" type="slidenum">
              <a:rPr lang="en-US" altLang="en-US" smtClean="0">
                <a:cs typeface="Arial" charset="0"/>
              </a:rPr>
              <a:pPr/>
              <a:t>49</a:t>
            </a:fld>
            <a:endParaRPr lang="en-US" altLang="en-US" smtClean="0">
              <a:cs typeface="Arial" charset="0"/>
            </a:endParaRPr>
          </a:p>
        </p:txBody>
      </p:sp>
      <p:sp>
        <p:nvSpPr>
          <p:cNvPr id="121859" name="Rectangle 2"/>
          <p:cNvSpPr>
            <a:spLocks noRo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E29A8190-14D3-4B71-B147-D1AACED6896A}" type="slidenum">
              <a:rPr lang="en-US" altLang="en-US" smtClean="0">
                <a:cs typeface="Arial" charset="0"/>
              </a:rPr>
              <a:pPr/>
              <a:t>50</a:t>
            </a:fld>
            <a:endParaRPr lang="en-US" altLang="en-US" smtClean="0">
              <a:cs typeface="Arial" charset="0"/>
            </a:endParaRPr>
          </a:p>
        </p:txBody>
      </p:sp>
      <p:sp>
        <p:nvSpPr>
          <p:cNvPr id="122883" name="Rectangle 2"/>
          <p:cNvSpPr>
            <a:spLocks noRo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25FD9CE9-202C-403B-8DCA-A20425CA6877}" type="slidenum">
              <a:rPr lang="en-US" altLang="en-US" smtClean="0">
                <a:cs typeface="Arial" charset="0"/>
              </a:rPr>
              <a:pPr/>
              <a:t>51</a:t>
            </a:fld>
            <a:endParaRPr lang="en-US" altLang="en-US" smtClean="0">
              <a:cs typeface="Arial" charset="0"/>
            </a:endParaRPr>
          </a:p>
        </p:txBody>
      </p:sp>
      <p:sp>
        <p:nvSpPr>
          <p:cNvPr id="123907" name="Rectangle 2"/>
          <p:cNvSpPr>
            <a:spLocks noRo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AC3D07AB-2CC8-4FFD-A525-C326C7F4E7FD}" type="slidenum">
              <a:rPr lang="en-US" altLang="en-US" smtClean="0">
                <a:cs typeface="Arial" charset="0"/>
              </a:rPr>
              <a:pPr/>
              <a:t>52</a:t>
            </a:fld>
            <a:endParaRPr lang="en-US" altLang="en-US" smtClean="0">
              <a:cs typeface="Arial" charset="0"/>
            </a:endParaRPr>
          </a:p>
        </p:txBody>
      </p:sp>
      <p:sp>
        <p:nvSpPr>
          <p:cNvPr id="124931" name="Rectangle 2"/>
          <p:cNvSpPr>
            <a:spLocks noRo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0A60B990-2394-4A0F-802F-70ABF3A08F06}" type="slidenum">
              <a:rPr lang="en-US" altLang="en-US" smtClean="0">
                <a:cs typeface="Arial" charset="0"/>
              </a:rPr>
              <a:pPr/>
              <a:t>53</a:t>
            </a:fld>
            <a:endParaRPr lang="en-US" altLang="en-US" smtClean="0">
              <a:cs typeface="Arial" charset="0"/>
            </a:endParaRPr>
          </a:p>
        </p:txBody>
      </p:sp>
      <p:sp>
        <p:nvSpPr>
          <p:cNvPr id="125955" name="Rectangle 2"/>
          <p:cNvSpPr>
            <a:spLocks noRo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C1381AD4-0907-406B-B59F-2E7F0DD44B46}" type="slidenum">
              <a:rPr lang="en-US" altLang="en-US" smtClean="0">
                <a:cs typeface="Arial" charset="0"/>
              </a:rPr>
              <a:pPr/>
              <a:t>5</a:t>
            </a:fld>
            <a:endParaRPr lang="en-US" altLang="en-US" smtClean="0">
              <a:cs typeface="Arial" charset="0"/>
            </a:endParaRPr>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B80C36C6-2C69-45C3-ABB8-EA3EFED7EB81}" type="slidenum">
              <a:rPr lang="en-US" altLang="en-US" smtClean="0">
                <a:cs typeface="Arial" charset="0"/>
              </a:rPr>
              <a:pPr/>
              <a:t>54</a:t>
            </a:fld>
            <a:endParaRPr lang="en-US" altLang="en-US" smtClean="0">
              <a:cs typeface="Arial" charset="0"/>
            </a:endParaRPr>
          </a:p>
        </p:txBody>
      </p:sp>
      <p:sp>
        <p:nvSpPr>
          <p:cNvPr id="126979" name="Rectangle 2"/>
          <p:cNvSpPr>
            <a:spLocks noRo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6B41D078-409D-4A6F-86ED-D16CB60C9BB3}" type="slidenum">
              <a:rPr lang="en-US" altLang="en-US" smtClean="0">
                <a:cs typeface="Arial" charset="0"/>
              </a:rPr>
              <a:pPr/>
              <a:t>55</a:t>
            </a:fld>
            <a:endParaRPr lang="en-US" altLang="en-US" smtClean="0">
              <a:cs typeface="Arial" charset="0"/>
            </a:endParaRPr>
          </a:p>
        </p:txBody>
      </p:sp>
      <p:sp>
        <p:nvSpPr>
          <p:cNvPr id="128003" name="Rectangle 2"/>
          <p:cNvSpPr>
            <a:spLocks noRo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F84A5E78-2E94-4A89-BA40-0A739C2DA5D9}" type="slidenum">
              <a:rPr lang="en-US" altLang="en-US" smtClean="0">
                <a:cs typeface="Arial" charset="0"/>
              </a:rPr>
              <a:pPr/>
              <a:t>56</a:t>
            </a:fld>
            <a:endParaRPr lang="en-US" altLang="en-US" smtClean="0">
              <a:cs typeface="Arial" charset="0"/>
            </a:endParaRPr>
          </a:p>
        </p:txBody>
      </p:sp>
      <p:sp>
        <p:nvSpPr>
          <p:cNvPr id="129027" name="Rectangle 2"/>
          <p:cNvSpPr>
            <a:spLocks noRo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BDE54965-D685-43C6-AFB8-DFC5CC70F0C8}" type="slidenum">
              <a:rPr lang="en-US" altLang="en-US" smtClean="0">
                <a:cs typeface="Arial" charset="0"/>
              </a:rPr>
              <a:pPr/>
              <a:t>57</a:t>
            </a:fld>
            <a:endParaRPr lang="en-US" altLang="en-US" smtClean="0">
              <a:cs typeface="Arial" charset="0"/>
            </a:endParaRPr>
          </a:p>
        </p:txBody>
      </p:sp>
      <p:sp>
        <p:nvSpPr>
          <p:cNvPr id="130051" name="Rectangle 2"/>
          <p:cNvSpPr>
            <a:spLocks noRo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0670B1C7-5039-44E9-B3A7-82BCEE2C665C}" type="slidenum">
              <a:rPr lang="en-US" altLang="en-US" smtClean="0">
                <a:cs typeface="Arial" charset="0"/>
              </a:rPr>
              <a:pPr/>
              <a:t>58</a:t>
            </a:fld>
            <a:endParaRPr lang="en-US" altLang="en-US" smtClean="0">
              <a:cs typeface="Arial" charset="0"/>
            </a:endParaRPr>
          </a:p>
        </p:txBody>
      </p:sp>
      <p:sp>
        <p:nvSpPr>
          <p:cNvPr id="131075" name="Rectangle 2"/>
          <p:cNvSpPr>
            <a:spLocks noRo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BF1BF36F-9520-47D3-8326-CD4D247CFFB8}" type="slidenum">
              <a:rPr lang="en-US" altLang="en-US" smtClean="0">
                <a:cs typeface="Arial" charset="0"/>
              </a:rPr>
              <a:pPr/>
              <a:t>60</a:t>
            </a:fld>
            <a:endParaRPr lang="en-US" altLang="en-US" smtClean="0">
              <a:cs typeface="Arial" charset="0"/>
            </a:endParaRPr>
          </a:p>
        </p:txBody>
      </p:sp>
      <p:sp>
        <p:nvSpPr>
          <p:cNvPr id="132099" name="Rectangle 2"/>
          <p:cNvSpPr>
            <a:spLocks noRo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553CF4F8-00EE-45A2-8F6F-1F6B57DA5215}" type="slidenum">
              <a:rPr lang="en-US" altLang="en-US" smtClean="0">
                <a:cs typeface="Arial" charset="0"/>
              </a:rPr>
              <a:pPr/>
              <a:t>61</a:t>
            </a:fld>
            <a:endParaRPr lang="en-US" altLang="en-US" smtClean="0">
              <a:cs typeface="Arial" charset="0"/>
            </a:endParaRPr>
          </a:p>
        </p:txBody>
      </p:sp>
      <p:sp>
        <p:nvSpPr>
          <p:cNvPr id="133123" name="Rectangle 2"/>
          <p:cNvSpPr>
            <a:spLocks noRo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CC7A4FC2-F6A5-4876-82A7-661A3DEA2B76}" type="slidenum">
              <a:rPr lang="en-US" altLang="en-US" smtClean="0">
                <a:cs typeface="Arial" charset="0"/>
              </a:rPr>
              <a:pPr/>
              <a:t>62</a:t>
            </a:fld>
            <a:endParaRPr lang="en-US" altLang="en-US" smtClean="0">
              <a:cs typeface="Arial" charset="0"/>
            </a:endParaRPr>
          </a:p>
        </p:txBody>
      </p:sp>
      <p:sp>
        <p:nvSpPr>
          <p:cNvPr id="134147" name="Rectangle 2"/>
          <p:cNvSpPr>
            <a:spLocks noRo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72A33DB4-46E6-4525-A83E-F4E16DCD068B}" type="slidenum">
              <a:rPr lang="en-US" altLang="en-US" smtClean="0">
                <a:cs typeface="Arial" charset="0"/>
              </a:rPr>
              <a:pPr/>
              <a:t>63</a:t>
            </a:fld>
            <a:endParaRPr lang="en-US" altLang="en-US" smtClean="0">
              <a:cs typeface="Arial" charset="0"/>
            </a:endParaRPr>
          </a:p>
        </p:txBody>
      </p:sp>
      <p:sp>
        <p:nvSpPr>
          <p:cNvPr id="135171" name="Rectangle 2"/>
          <p:cNvSpPr>
            <a:spLocks noRo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893E2BB4-A2D5-496E-B4C8-55463BFD8CA9}" type="slidenum">
              <a:rPr lang="en-US" altLang="en-US" smtClean="0">
                <a:cs typeface="Arial" charset="0"/>
              </a:rPr>
              <a:pPr/>
              <a:t>64</a:t>
            </a:fld>
            <a:endParaRPr lang="en-US" altLang="en-US" smtClean="0">
              <a:cs typeface="Arial" charset="0"/>
            </a:endParaRPr>
          </a:p>
        </p:txBody>
      </p:sp>
      <p:sp>
        <p:nvSpPr>
          <p:cNvPr id="136195" name="Rectangle 2"/>
          <p:cNvSpPr>
            <a:spLocks noRo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30E11FEA-4BD9-4482-8959-AFCFE29436F8}" type="slidenum">
              <a:rPr lang="en-US" altLang="en-US" smtClean="0">
                <a:cs typeface="Arial" charset="0"/>
              </a:rPr>
              <a:pPr/>
              <a:t>6</a:t>
            </a:fld>
            <a:endParaRPr lang="en-US" altLang="en-US" smtClean="0">
              <a:cs typeface="Arial" charset="0"/>
            </a:endParaRPr>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EF7B696F-53B4-4355-A249-E39E1F73AEA4}" type="slidenum">
              <a:rPr lang="en-US" altLang="en-US" smtClean="0">
                <a:cs typeface="Arial" charset="0"/>
              </a:rPr>
              <a:pPr/>
              <a:t>69</a:t>
            </a:fld>
            <a:endParaRPr lang="en-US" altLang="en-US" smtClean="0">
              <a:cs typeface="Arial" charset="0"/>
            </a:endParaRPr>
          </a:p>
        </p:txBody>
      </p:sp>
      <p:sp>
        <p:nvSpPr>
          <p:cNvPr id="137219" name="Rectangle 2"/>
          <p:cNvSpPr>
            <a:spLocks noRo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F859EE42-393D-4216-9292-7086EBCEAD46}" type="slidenum">
              <a:rPr lang="en-US" altLang="en-US" smtClean="0">
                <a:cs typeface="Arial" charset="0"/>
              </a:rPr>
              <a:pPr/>
              <a:t>70</a:t>
            </a:fld>
            <a:endParaRPr lang="en-US" altLang="en-US" smtClean="0">
              <a:cs typeface="Arial" charset="0"/>
            </a:endParaRPr>
          </a:p>
        </p:txBody>
      </p:sp>
      <p:sp>
        <p:nvSpPr>
          <p:cNvPr id="138243" name="Rectangle 2"/>
          <p:cNvSpPr>
            <a:spLocks noRo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29E06857-E6E7-4336-99A1-47CD722B3B5A}" type="slidenum">
              <a:rPr lang="en-US" smtClean="0"/>
              <a:pPr>
                <a:defRPr/>
              </a:pPr>
              <a:t>71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E164D6DE-1814-4815-A4BE-0A3CA42A040D}" type="slidenum">
              <a:rPr lang="en-US" altLang="en-US" smtClean="0">
                <a:cs typeface="Arial" charset="0"/>
              </a:rPr>
              <a:pPr/>
              <a:t>7</a:t>
            </a:fld>
            <a:endParaRPr lang="en-US" altLang="en-US" smtClean="0">
              <a:cs typeface="Arial" charset="0"/>
            </a:endParaRPr>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18E5E204-5928-4288-B6A8-959641B9FD29}" type="slidenum">
              <a:rPr lang="en-US" altLang="en-US" smtClean="0">
                <a:cs typeface="Arial" charset="0"/>
              </a:rPr>
              <a:pPr/>
              <a:t>8</a:t>
            </a:fld>
            <a:endParaRPr lang="en-US" altLang="en-US" smtClean="0">
              <a:cs typeface="Arial" charset="0"/>
            </a:endParaRPr>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4017B8CD-2F83-40F4-9DC4-7E47020D9DF8}"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1741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1741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pPr>
              <a:defRPr/>
            </a:pPr>
            <a:endParaRPr lang="en-US"/>
          </a:p>
        </p:txBody>
      </p:sp>
      <p:sp>
        <p:nvSpPr>
          <p:cNvPr id="39" name="Rectangle 6"/>
          <p:cNvSpPr>
            <a:spLocks noGrp="1" noChangeArrowheads="1"/>
          </p:cNvSpPr>
          <p:nvPr>
            <p:ph type="ftr" sz="quarter" idx="11"/>
          </p:nvPr>
        </p:nvSpPr>
        <p:spPr/>
        <p:txBody>
          <a:bodyPr/>
          <a:lstStyle>
            <a:lvl1pPr>
              <a:defRPr/>
            </a:lvl1pPr>
          </a:lstStyle>
          <a:p>
            <a:pPr>
              <a:defRPr/>
            </a:pPr>
            <a:endParaRPr lang="en-US"/>
          </a:p>
        </p:txBody>
      </p:sp>
      <p:sp>
        <p:nvSpPr>
          <p:cNvPr id="40" name="Rectangle 7"/>
          <p:cNvSpPr>
            <a:spLocks noGrp="1" noChangeArrowheads="1"/>
          </p:cNvSpPr>
          <p:nvPr>
            <p:ph type="sldNum" sz="quarter" idx="12"/>
          </p:nvPr>
        </p:nvSpPr>
        <p:spPr/>
        <p:txBody>
          <a:bodyPr/>
          <a:lstStyle>
            <a:lvl1pPr>
              <a:defRPr/>
            </a:lvl1pPr>
          </a:lstStyle>
          <a:p>
            <a:pPr>
              <a:defRPr/>
            </a:pPr>
            <a:fld id="{25E81EC3-1D9D-4278-98E1-5997B233412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35BB065-249C-4807-8B54-758724839A2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C8BF775F-2035-4A13-84B4-AAAB265A1BF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r>
              <a:rPr lang="en-US" noProof="0" dirty="0" smtClean="0"/>
              <a:t>Click icon to add table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AB86257-59A7-43F3-B80A-14C4B2A5EAA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F317D8C-8489-45CE-B2A5-A36803E14C0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803189F-38CB-472C-8A39-47CC15616E5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35CD773-7A12-4CA7-BDEB-BD061E52C94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86B2F1A2-C9BC-4833-AEEA-39249E1A8B5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AB7EB92D-0CB0-4E2A-A0CD-634D1F2108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16CA3DDB-88C8-4A4B-9229-6B39DE6A892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BA71C6D6-0279-46EF-BB2A-F91FC38F0CE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2CD1F7F-57EC-4BFD-969A-80940BB3448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endParaRPr lang="en-US"/>
          </a:p>
        </p:txBody>
      </p:sp>
      <p:sp>
        <p:nvSpPr>
          <p:cNvPr id="1639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endParaRPr lang="en-US"/>
          </a:p>
        </p:txBody>
      </p:sp>
      <p:sp>
        <p:nvSpPr>
          <p:cNvPr id="1639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8435B1A9-27B6-442A-BBA0-37DE8C9C1F1E}" type="slidenum">
              <a:rPr lang="en-US"/>
              <a:pPr>
                <a:defRPr/>
              </a:pPr>
              <a:t>‹#›</a:t>
            </a:fld>
            <a:endParaRPr 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9" name="Oval 15"/>
            <p:cNvSpPr>
              <a:spLocks noChangeArrowheads="1"/>
            </p:cNvSpPr>
            <p:nvPr/>
          </p:nvSpPr>
          <p:spPr bwMode="auto">
            <a:xfrm>
              <a:off x="5472" y="1072"/>
              <a:ext cx="75"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0" name="Oval 16"/>
            <p:cNvSpPr>
              <a:spLocks noChangeArrowheads="1"/>
            </p:cNvSpPr>
            <p:nvPr/>
          </p:nvSpPr>
          <p:spPr bwMode="auto">
            <a:xfrm>
              <a:off x="5136" y="1184"/>
              <a:ext cx="80" cy="75"/>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1" name="Oval 17"/>
            <p:cNvSpPr>
              <a:spLocks noChangeArrowheads="1"/>
            </p:cNvSpPr>
            <p:nvPr/>
          </p:nvSpPr>
          <p:spPr bwMode="auto">
            <a:xfrm>
              <a:off x="5248" y="1184"/>
              <a:ext cx="79" cy="75"/>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2" name="Oval 18"/>
            <p:cNvSpPr>
              <a:spLocks noChangeArrowheads="1"/>
            </p:cNvSpPr>
            <p:nvPr/>
          </p:nvSpPr>
          <p:spPr bwMode="auto">
            <a:xfrm>
              <a:off x="5360" y="1184"/>
              <a:ext cx="76" cy="75"/>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3" name="Oval 19"/>
            <p:cNvSpPr>
              <a:spLocks noChangeArrowheads="1"/>
            </p:cNvSpPr>
            <p:nvPr/>
          </p:nvSpPr>
          <p:spPr bwMode="auto">
            <a:xfrm>
              <a:off x="5472" y="1184"/>
              <a:ext cx="75" cy="75"/>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4" name="Oval 20"/>
            <p:cNvSpPr>
              <a:spLocks noChangeArrowheads="1"/>
            </p:cNvSpPr>
            <p:nvPr/>
          </p:nvSpPr>
          <p:spPr bwMode="auto">
            <a:xfrm>
              <a:off x="5584" y="1184"/>
              <a:ext cx="80"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8" name="Oval 24"/>
            <p:cNvSpPr>
              <a:spLocks noChangeArrowheads="1"/>
            </p:cNvSpPr>
            <p:nvPr/>
          </p:nvSpPr>
          <p:spPr bwMode="auto">
            <a:xfrm>
              <a:off x="5472" y="1296"/>
              <a:ext cx="75"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2" name="Oval 28"/>
            <p:cNvSpPr>
              <a:spLocks noChangeArrowheads="1"/>
            </p:cNvSpPr>
            <p:nvPr/>
          </p:nvSpPr>
          <p:spPr bwMode="auto">
            <a:xfrm>
              <a:off x="5472" y="1408"/>
              <a:ext cx="75"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7" name="Oval 33"/>
            <p:cNvSpPr>
              <a:spLocks noChangeArrowheads="1"/>
            </p:cNvSpPr>
            <p:nvPr/>
          </p:nvSpPr>
          <p:spPr bwMode="auto">
            <a:xfrm>
              <a:off x="5472" y="1520"/>
              <a:ext cx="75"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1" name="Oval 37"/>
            <p:cNvSpPr>
              <a:spLocks noChangeArrowheads="1"/>
            </p:cNvSpPr>
            <p:nvPr/>
          </p:nvSpPr>
          <p:spPr bwMode="auto">
            <a:xfrm>
              <a:off x="5472" y="1632"/>
              <a:ext cx="75"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3" name="Oval 39"/>
            <p:cNvSpPr>
              <a:spLocks noChangeArrowheads="1"/>
            </p:cNvSpPr>
            <p:nvPr/>
          </p:nvSpPr>
          <p:spPr bwMode="auto">
            <a:xfrm>
              <a:off x="5472" y="1744"/>
              <a:ext cx="75"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3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eaLnBrk="1" fontAlgn="base" hangingPunct="1">
        <a:spcBef>
          <a:spcPct val="0"/>
        </a:spcBef>
        <a:spcAft>
          <a:spcPct val="0"/>
        </a:spcAft>
        <a:defRPr sz="3900" b="1">
          <a:solidFill>
            <a:schemeClr val="tx2"/>
          </a:solidFill>
          <a:latin typeface="Arial" charset="0"/>
          <a:cs typeface="Arial" charset="0"/>
        </a:defRPr>
      </a:lvl6pPr>
      <a:lvl7pPr marL="914400" algn="l" rtl="0" eaLnBrk="1" fontAlgn="base" hangingPunct="1">
        <a:spcBef>
          <a:spcPct val="0"/>
        </a:spcBef>
        <a:spcAft>
          <a:spcPct val="0"/>
        </a:spcAft>
        <a:defRPr sz="3900" b="1">
          <a:solidFill>
            <a:schemeClr val="tx2"/>
          </a:solidFill>
          <a:latin typeface="Arial" charset="0"/>
          <a:cs typeface="Arial" charset="0"/>
        </a:defRPr>
      </a:lvl7pPr>
      <a:lvl8pPr marL="1371600" algn="l" rtl="0" eaLnBrk="1" fontAlgn="base" hangingPunct="1">
        <a:spcBef>
          <a:spcPct val="0"/>
        </a:spcBef>
        <a:spcAft>
          <a:spcPct val="0"/>
        </a:spcAft>
        <a:defRPr sz="3900" b="1">
          <a:solidFill>
            <a:schemeClr val="tx2"/>
          </a:solidFill>
          <a:latin typeface="Arial" charset="0"/>
          <a:cs typeface="Arial" charset="0"/>
        </a:defRPr>
      </a:lvl8pPr>
      <a:lvl9pPr marL="1828800" algn="l" rtl="0" eaLnBrk="1" fontAlgn="base" hangingPunct="1">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pPr eaLnBrk="1" hangingPunct="1">
              <a:lnSpc>
                <a:spcPct val="90000"/>
              </a:lnSpc>
            </a:pPr>
            <a:r>
              <a:rPr lang="en-US" altLang="en-US" smtClean="0"/>
              <a:t>The Complexity of Control:</a:t>
            </a:r>
          </a:p>
          <a:p>
            <a:pPr eaLnBrk="1" hangingPunct="1">
              <a:lnSpc>
                <a:spcPct val="90000"/>
              </a:lnSpc>
            </a:pPr>
            <a:r>
              <a:rPr lang="en-US" altLang="en-US" smtClean="0"/>
              <a:t>Travis Hirschi’s Control Theory</a:t>
            </a:r>
          </a:p>
        </p:txBody>
      </p:sp>
      <p:sp>
        <p:nvSpPr>
          <p:cNvPr id="3075" name="Title 1"/>
          <p:cNvSpPr>
            <a:spLocks noGrp="1"/>
          </p:cNvSpPr>
          <p:nvPr>
            <p:ph type="ctrTitle"/>
          </p:nvPr>
        </p:nvSpPr>
        <p:spPr/>
        <p:txBody>
          <a:bodyPr/>
          <a:lstStyle/>
          <a:p>
            <a:r>
              <a:rPr lang="en-US" smtClean="0"/>
              <a:t>Criminological Theory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Why Social Control Matters</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Variation in the strength of social control is what explains variation in the extent to which people engage in crime</a:t>
            </a:r>
          </a:p>
          <a:p>
            <a:pPr eaLnBrk="1" hangingPunct="1">
              <a:defRPr/>
            </a:pPr>
            <a:endParaRPr lang="en-US" sz="1000" dirty="0" smtClean="0"/>
          </a:p>
          <a:p>
            <a:pPr eaLnBrk="1" hangingPunct="1">
              <a:defRPr/>
            </a:pPr>
            <a:r>
              <a:rPr lang="en-US" dirty="0" smtClean="0"/>
              <a:t>Hirschi emphasized social control</a:t>
            </a:r>
          </a:p>
          <a:p>
            <a:pPr lvl="1" eaLnBrk="1" hangingPunct="1">
              <a:defRPr/>
            </a:pPr>
            <a:endParaRPr lang="en-US" sz="500" dirty="0" smtClean="0"/>
          </a:p>
          <a:p>
            <a:pPr lvl="1" eaLnBrk="1" hangingPunct="1">
              <a:defRPr/>
            </a:pPr>
            <a:r>
              <a:rPr lang="en-US" dirty="0" smtClean="0"/>
              <a:t>Control resides in a person’s ties to conventional society or social bonds</a:t>
            </a:r>
          </a:p>
          <a:p>
            <a:pPr lvl="1" eaLnBrk="1" hangingPunct="1">
              <a:defRPr/>
            </a:pPr>
            <a:endParaRPr lang="en-US" sz="500" dirty="0" smtClean="0"/>
          </a:p>
          <a:p>
            <a:pPr lvl="1" eaLnBrk="1" hangingPunct="1">
              <a:defRPr/>
            </a:pPr>
            <a:r>
              <a:rPr lang="en-US" dirty="0" smtClean="0"/>
              <a:t>Thus, variation in social bonds explains variation in crime</a:t>
            </a:r>
          </a:p>
          <a:p>
            <a:pPr lvl="1" eaLnBrk="1" hangingPunct="1">
              <a:defRPr/>
            </a:pPr>
            <a:endParaRPr lang="en-US" sz="300" dirty="0" smtClean="0"/>
          </a:p>
          <a:p>
            <a:pPr lvl="2" eaLnBrk="1" hangingPunct="1">
              <a:defRPr/>
            </a:pPr>
            <a:r>
              <a:rPr lang="en-US" dirty="0" smtClean="0"/>
              <a:t>Stronger the bond, less likely to commit crime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Why Social Control Matters</a:t>
            </a:r>
          </a:p>
        </p:txBody>
      </p:sp>
      <p:sp>
        <p:nvSpPr>
          <p:cNvPr id="13315" name="Content Placeholder 2"/>
          <p:cNvSpPr>
            <a:spLocks noGrp="1"/>
          </p:cNvSpPr>
          <p:nvPr>
            <p:ph idx="1"/>
          </p:nvPr>
        </p:nvSpPr>
        <p:spPr/>
        <p:txBody>
          <a:bodyPr/>
          <a:lstStyle/>
          <a:p>
            <a:pPr eaLnBrk="1" hangingPunct="1"/>
            <a:r>
              <a:rPr lang="en-US" altLang="en-US" smtClean="0"/>
              <a:t>Social bonds control their attraction to illegal temptations</a:t>
            </a:r>
          </a:p>
          <a:p>
            <a:pPr eaLnBrk="1" hangingPunct="1"/>
            <a:endParaRPr lang="en-US" altLang="en-US" sz="1000" smtClean="0"/>
          </a:p>
          <a:p>
            <a:pPr eaLnBrk="1" hangingPunct="1"/>
            <a:r>
              <a:rPr lang="en-US" altLang="en-US" smtClean="0"/>
              <a:t>Social bonds only remain strong only so long as they are nourished by interaction with conventional others</a:t>
            </a:r>
          </a:p>
          <a:p>
            <a:pPr eaLnBrk="1" hangingPunct="1"/>
            <a:endParaRPr lang="en-US" altLang="en-US" sz="1000" smtClean="0"/>
          </a:p>
          <a:p>
            <a:pPr eaLnBrk="1" hangingPunct="1"/>
            <a:r>
              <a:rPr lang="en-US" altLang="en-US" smtClean="0"/>
              <a:t>Presence and strength of social bonds can explain change in offending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Why Social Control Matters</a:t>
            </a:r>
          </a:p>
        </p:txBody>
      </p:sp>
      <p:sp>
        <p:nvSpPr>
          <p:cNvPr id="14339" name="Content Placeholder 2"/>
          <p:cNvSpPr>
            <a:spLocks noGrp="1"/>
          </p:cNvSpPr>
          <p:nvPr>
            <p:ph idx="1"/>
          </p:nvPr>
        </p:nvSpPr>
        <p:spPr/>
        <p:txBody>
          <a:bodyPr/>
          <a:lstStyle/>
          <a:p>
            <a:pPr eaLnBrk="1" hangingPunct="1"/>
            <a:r>
              <a:rPr lang="en-US" altLang="en-US" smtClean="0"/>
              <a:t>The choice of crime involves costs and benefits </a:t>
            </a:r>
          </a:p>
          <a:p>
            <a:pPr eaLnBrk="1" hangingPunct="1"/>
            <a:endParaRPr lang="en-US" altLang="en-US" sz="1000" smtClean="0"/>
          </a:p>
          <a:p>
            <a:pPr lvl="1" eaLnBrk="1" hangingPunct="1"/>
            <a:r>
              <a:rPr lang="en-US" altLang="en-US" smtClean="0"/>
              <a:t>However, the benefits of crime did not vary across individuals; rather, they were easily available to everyone</a:t>
            </a:r>
          </a:p>
          <a:p>
            <a:pPr lvl="1" eaLnBrk="1" hangingPunct="1"/>
            <a:endParaRPr lang="en-US" altLang="en-US" sz="1000" smtClean="0"/>
          </a:p>
          <a:p>
            <a:pPr lvl="1" eaLnBrk="1" hangingPunct="1"/>
            <a:r>
              <a:rPr lang="en-US" altLang="en-US" smtClean="0"/>
              <a:t>The costs of crime was not mainly a matter of legal sanctions; rather, he focused on relationships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altLang="en-US" smtClean="0"/>
              <a:t>The Four Social Bonds</a:t>
            </a:r>
          </a:p>
        </p:txBody>
      </p:sp>
      <p:sp>
        <p:nvSpPr>
          <p:cNvPr id="15363" name="Rectangle 3"/>
          <p:cNvSpPr>
            <a:spLocks noGrp="1" noChangeArrowheads="1"/>
          </p:cNvSpPr>
          <p:nvPr>
            <p:ph idx="1"/>
          </p:nvPr>
        </p:nvSpPr>
        <p:spPr>
          <a:xfrm>
            <a:off x="304800" y="1676400"/>
            <a:ext cx="8229600" cy="4411663"/>
          </a:xfrm>
        </p:spPr>
        <p:txBody>
          <a:bodyPr/>
          <a:lstStyle/>
          <a:p>
            <a:pPr eaLnBrk="1" hangingPunct="1"/>
            <a:r>
              <a:rPr lang="en-US" altLang="en-US" smtClean="0"/>
              <a:t>To explain conformity, Hirschi stressed four control variables, each of which represented a major social bond</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Attachment</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Commitment</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Involvement</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Belief</a:t>
            </a:r>
          </a:p>
        </p:txBody>
      </p:sp>
      <p:pic>
        <p:nvPicPr>
          <p:cNvPr id="15364" name="Picture 5"/>
          <p:cNvPicPr>
            <a:picLocks noChangeAspect="1" noChangeArrowheads="1"/>
          </p:cNvPicPr>
          <p:nvPr/>
        </p:nvPicPr>
        <p:blipFill>
          <a:blip r:embed="rId3" cstate="print"/>
          <a:srcRect/>
          <a:stretch>
            <a:fillRect/>
          </a:stretch>
        </p:blipFill>
        <p:spPr bwMode="auto">
          <a:xfrm>
            <a:off x="4140200" y="2828925"/>
            <a:ext cx="4860925" cy="36480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The Social Bond of Attachment</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Attachment is the emotional closeness that youths have with adults, especially parents</a:t>
            </a:r>
          </a:p>
          <a:p>
            <a:pPr eaLnBrk="1" hangingPunct="1">
              <a:defRPr/>
            </a:pPr>
            <a:endParaRPr lang="en-US" sz="1100" dirty="0" smtClean="0"/>
          </a:p>
          <a:p>
            <a:pPr eaLnBrk="1" hangingPunct="1">
              <a:defRPr/>
            </a:pPr>
            <a:r>
              <a:rPr lang="en-US" dirty="0" smtClean="0"/>
              <a:t>Involves intimate communication, affectional identification with parents (wanting to be like one’s parents), and a sense that parents know what you are doing and where you are</a:t>
            </a:r>
          </a:p>
          <a:p>
            <a:pPr eaLnBrk="1" hangingPunct="1">
              <a:defRPr/>
            </a:pPr>
            <a:endParaRPr lang="en-US" sz="1000" dirty="0" smtClean="0"/>
          </a:p>
          <a:p>
            <a:pPr eaLnBrk="1" hangingPunct="1">
              <a:defRPr/>
            </a:pPr>
            <a:r>
              <a:rPr lang="en-US" dirty="0" smtClean="0"/>
              <a:t>Children do not want to disappoint parents, and parents can exercise indirect control, where the children are not in the same location as their parents (virtual supervision)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The Social Bond of Attachment</a:t>
            </a:r>
          </a:p>
        </p:txBody>
      </p:sp>
      <p:sp>
        <p:nvSpPr>
          <p:cNvPr id="17411" name="Content Placeholder 2"/>
          <p:cNvSpPr>
            <a:spLocks noGrp="1"/>
          </p:cNvSpPr>
          <p:nvPr>
            <p:ph idx="1"/>
          </p:nvPr>
        </p:nvSpPr>
        <p:spPr/>
        <p:txBody>
          <a:bodyPr/>
          <a:lstStyle/>
          <a:p>
            <a:pPr eaLnBrk="1" hangingPunct="1"/>
            <a:r>
              <a:rPr lang="en-US" altLang="en-US" smtClean="0"/>
              <a:t>Direct control is when parents supervise children when in their presence</a:t>
            </a:r>
          </a:p>
          <a:p>
            <a:pPr eaLnBrk="1" hangingPunct="1"/>
            <a:endParaRPr lang="en-US" altLang="en-US" sz="1000" smtClean="0"/>
          </a:p>
          <a:p>
            <a:pPr eaLnBrk="1" hangingPunct="1"/>
            <a:r>
              <a:rPr lang="en-US" altLang="en-US" smtClean="0"/>
              <a:t>Children refrain from offending because their attachment makes parents psychological present</a:t>
            </a:r>
          </a:p>
          <a:p>
            <a:pPr eaLnBrk="1" hangingPunct="1"/>
            <a:endParaRPr lang="en-US" altLang="en-US" smtClean="0"/>
          </a:p>
          <a:p>
            <a:pPr eaLnBrk="1" hangingPunct="1"/>
            <a:endParaRPr lang="en-US" alt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The Social Bond of Commitment</a:t>
            </a:r>
          </a:p>
        </p:txBody>
      </p:sp>
      <p:sp>
        <p:nvSpPr>
          <p:cNvPr id="18435" name="Content Placeholder 2"/>
          <p:cNvSpPr>
            <a:spLocks noGrp="1"/>
          </p:cNvSpPr>
          <p:nvPr>
            <p:ph idx="1"/>
          </p:nvPr>
        </p:nvSpPr>
        <p:spPr/>
        <p:txBody>
          <a:bodyPr/>
          <a:lstStyle/>
          <a:p>
            <a:pPr eaLnBrk="1" hangingPunct="1"/>
            <a:r>
              <a:rPr lang="en-US" altLang="en-US" smtClean="0"/>
              <a:t>Involves youths’ stake in conformity</a:t>
            </a:r>
          </a:p>
          <a:p>
            <a:pPr eaLnBrk="1" hangingPunct="1"/>
            <a:endParaRPr lang="en-US" altLang="en-US" sz="1000" smtClean="0"/>
          </a:p>
          <a:p>
            <a:pPr eaLnBrk="1" hangingPunct="1"/>
            <a:r>
              <a:rPr lang="en-US" altLang="en-US" smtClean="0"/>
              <a:t>Because they invest so much they do not want to “blow their future” by doing something wrong</a:t>
            </a:r>
          </a:p>
          <a:p>
            <a:pPr eaLnBrk="1" hangingPunct="1"/>
            <a:endParaRPr lang="en-US" altLang="en-US" sz="1000" smtClean="0"/>
          </a:p>
          <a:p>
            <a:pPr eaLnBrk="1" hangingPunct="1"/>
            <a:r>
              <a:rPr lang="en-US" altLang="en-US" smtClean="0"/>
              <a:t>This is the rational component of the social bond</a:t>
            </a:r>
          </a:p>
          <a:p>
            <a:pPr eaLnBrk="1" hangingPunct="1"/>
            <a:endParaRPr lang="en-US" altLang="en-US" sz="500" smtClean="0"/>
          </a:p>
          <a:p>
            <a:pPr lvl="1" eaLnBrk="1" hangingPunct="1"/>
            <a:r>
              <a:rPr lang="en-US" altLang="en-US" smtClean="0"/>
              <a:t>Degree to which the individual’s self-interest has been invested in a given set of activities</a:t>
            </a:r>
          </a:p>
          <a:p>
            <a:pPr eaLnBrk="1" hangingPunct="1"/>
            <a:endParaRPr lang="en-US" altLang="en-US" smtClean="0"/>
          </a:p>
          <a:p>
            <a:pPr eaLnBrk="1" hangingPunct="1"/>
            <a:endParaRPr lang="en-US"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The Social Bond of Commitment</a:t>
            </a:r>
          </a:p>
        </p:txBody>
      </p:sp>
      <p:sp>
        <p:nvSpPr>
          <p:cNvPr id="3" name="Content Placeholder 2"/>
          <p:cNvSpPr>
            <a:spLocks noGrp="1"/>
          </p:cNvSpPr>
          <p:nvPr>
            <p:ph idx="1"/>
          </p:nvPr>
        </p:nvSpPr>
        <p:spPr>
          <a:xfrm>
            <a:off x="457200" y="1719263"/>
            <a:ext cx="8229600" cy="4681537"/>
          </a:xfrm>
        </p:spPr>
        <p:txBody>
          <a:bodyPr>
            <a:normAutofit lnSpcReduction="10000"/>
          </a:bodyPr>
          <a:lstStyle/>
          <a:p>
            <a:pPr eaLnBrk="1" hangingPunct="1">
              <a:defRPr/>
            </a:pPr>
            <a:r>
              <a:rPr lang="en-US" dirty="0" smtClean="0"/>
              <a:t>Must perceive the connections between deviation and reward and must value the rewards society proposes to withhold as punishment</a:t>
            </a:r>
          </a:p>
          <a:p>
            <a:pPr eaLnBrk="1" hangingPunct="1">
              <a:defRPr/>
            </a:pPr>
            <a:endParaRPr lang="en-US" sz="1000" dirty="0" smtClean="0"/>
          </a:p>
          <a:p>
            <a:pPr eaLnBrk="1" hangingPunct="1">
              <a:defRPr/>
            </a:pPr>
            <a:r>
              <a:rPr lang="en-US" dirty="0" smtClean="0"/>
              <a:t>Stance taken toward aspiration is virtually opposite to that taken in strain theories</a:t>
            </a:r>
          </a:p>
          <a:p>
            <a:pPr lvl="1" eaLnBrk="1" hangingPunct="1">
              <a:defRPr/>
            </a:pPr>
            <a:endParaRPr lang="en-US" sz="500" dirty="0" smtClean="0"/>
          </a:p>
          <a:p>
            <a:pPr lvl="1" eaLnBrk="1" hangingPunct="1">
              <a:defRPr/>
            </a:pPr>
            <a:r>
              <a:rPr lang="en-US" dirty="0" smtClean="0"/>
              <a:t>Aspirations are viewed as constraints on delinquency</a:t>
            </a:r>
          </a:p>
          <a:p>
            <a:pPr lvl="1" eaLnBrk="1" hangingPunct="1">
              <a:defRPr/>
            </a:pPr>
            <a:endParaRPr lang="en-US" sz="500" dirty="0" smtClean="0"/>
          </a:p>
          <a:p>
            <a:pPr lvl="1" eaLnBrk="1" hangingPunct="1">
              <a:defRPr/>
            </a:pPr>
            <a:r>
              <a:rPr lang="en-US" dirty="0" smtClean="0"/>
              <a:t>Aspirations tie individuals to the conventional social order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The Social Bond of Involvement</a:t>
            </a:r>
          </a:p>
        </p:txBody>
      </p:sp>
      <p:sp>
        <p:nvSpPr>
          <p:cNvPr id="20483" name="Content Placeholder 2"/>
          <p:cNvSpPr>
            <a:spLocks noGrp="1"/>
          </p:cNvSpPr>
          <p:nvPr>
            <p:ph idx="1"/>
          </p:nvPr>
        </p:nvSpPr>
        <p:spPr/>
        <p:txBody>
          <a:bodyPr/>
          <a:lstStyle/>
          <a:p>
            <a:pPr eaLnBrk="1" hangingPunct="1"/>
            <a:r>
              <a:rPr lang="en-US" altLang="en-US" smtClean="0"/>
              <a:t>Denial of access to criminal opportunities makes delinquency less likely</a:t>
            </a:r>
          </a:p>
          <a:p>
            <a:pPr eaLnBrk="1" hangingPunct="1"/>
            <a:endParaRPr lang="en-US" altLang="en-US" sz="1000" smtClean="0"/>
          </a:p>
          <a:p>
            <a:pPr eaLnBrk="1" hangingPunct="1"/>
            <a:r>
              <a:rPr lang="en-US" altLang="en-US" smtClean="0"/>
              <a:t>Structured conventional activities takes away chances to offend</a:t>
            </a:r>
          </a:p>
          <a:p>
            <a:pPr eaLnBrk="1" hangingPunct="1"/>
            <a:endParaRPr lang="en-US" altLang="en-US" sz="1000" smtClean="0"/>
          </a:p>
          <a:p>
            <a:pPr eaLnBrk="1" hangingPunct="1"/>
            <a:r>
              <a:rPr lang="en-US" altLang="en-US" smtClean="0"/>
              <a:t>Idle hands are the devil’s workshop</a:t>
            </a:r>
          </a:p>
          <a:p>
            <a:pPr eaLnBrk="1" hangingPunct="1"/>
            <a:endParaRPr lang="en-US" altLang="en-US" sz="1000" smtClean="0"/>
          </a:p>
          <a:p>
            <a:pPr eaLnBrk="1" hangingPunct="1"/>
            <a:r>
              <a:rPr lang="en-US" altLang="en-US" smtClean="0"/>
              <a:t>Amount of time and energy devoted to a given set of activities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The Social Bond of Belief</a:t>
            </a:r>
          </a:p>
        </p:txBody>
      </p:sp>
      <p:sp>
        <p:nvSpPr>
          <p:cNvPr id="3" name="Content Placeholder 2"/>
          <p:cNvSpPr>
            <a:spLocks noGrp="1"/>
          </p:cNvSpPr>
          <p:nvPr>
            <p:ph idx="1"/>
          </p:nvPr>
        </p:nvSpPr>
        <p:spPr>
          <a:xfrm>
            <a:off x="457200" y="1719263"/>
            <a:ext cx="8229600" cy="4833937"/>
          </a:xfrm>
        </p:spPr>
        <p:txBody>
          <a:bodyPr>
            <a:normAutofit fontScale="92500" lnSpcReduction="20000"/>
          </a:bodyPr>
          <a:lstStyle/>
          <a:p>
            <a:pPr eaLnBrk="1" hangingPunct="1">
              <a:defRPr/>
            </a:pPr>
            <a:r>
              <a:rPr lang="en-US" dirty="0" smtClean="0"/>
              <a:t>Assent to certain values and norms with some degree of approval</a:t>
            </a:r>
          </a:p>
          <a:p>
            <a:pPr eaLnBrk="1" hangingPunct="1">
              <a:defRPr/>
            </a:pPr>
            <a:endParaRPr lang="en-US" sz="1300" dirty="0" smtClean="0"/>
          </a:p>
          <a:p>
            <a:pPr eaLnBrk="1" hangingPunct="1">
              <a:defRPr/>
            </a:pPr>
            <a:r>
              <a:rPr lang="en-US" dirty="0" smtClean="0"/>
              <a:t>Impressions of opinions that are highly dependent on constant social reinforcement</a:t>
            </a:r>
          </a:p>
          <a:p>
            <a:pPr eaLnBrk="1" hangingPunct="1">
              <a:defRPr/>
            </a:pPr>
            <a:endParaRPr lang="en-US" sz="1300" dirty="0" smtClean="0"/>
          </a:p>
          <a:p>
            <a:pPr eaLnBrk="1" hangingPunct="1">
              <a:defRPr/>
            </a:pPr>
            <a:r>
              <a:rPr lang="en-US" dirty="0" smtClean="0"/>
              <a:t>If degree is approbation is greater, then the individual gives eager approval to the belief and cooperates</a:t>
            </a:r>
          </a:p>
          <a:p>
            <a:pPr eaLnBrk="1" hangingPunct="1">
              <a:defRPr/>
            </a:pPr>
            <a:endParaRPr lang="en-US" sz="1300" dirty="0" smtClean="0"/>
          </a:p>
          <a:p>
            <a:pPr eaLnBrk="1" hangingPunct="1">
              <a:defRPr/>
            </a:pPr>
            <a:r>
              <a:rPr lang="en-US" dirty="0" smtClean="0"/>
              <a:t>Individuals differ in the depth and power of their beliefs and this variation is dependent on the degree of attachment to the systems representing the beliefs in question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smtClean="0"/>
              <a:t>Introduction</a:t>
            </a:r>
          </a:p>
        </p:txBody>
      </p:sp>
      <p:sp>
        <p:nvSpPr>
          <p:cNvPr id="3075" name="Rectangle 3"/>
          <p:cNvSpPr>
            <a:spLocks noGrp="1" noChangeArrowheads="1"/>
          </p:cNvSpPr>
          <p:nvPr>
            <p:ph idx="1"/>
          </p:nvPr>
        </p:nvSpPr>
        <p:spPr/>
        <p:txBody>
          <a:bodyPr>
            <a:normAutofit lnSpcReduction="10000"/>
          </a:bodyPr>
          <a:lstStyle/>
          <a:p>
            <a:pPr eaLnBrk="1" hangingPunct="1">
              <a:lnSpc>
                <a:spcPct val="90000"/>
              </a:lnSpc>
              <a:defRPr/>
            </a:pPr>
            <a:r>
              <a:rPr lang="en-US" dirty="0" smtClean="0"/>
              <a:t>Hirschi </a:t>
            </a:r>
            <a:r>
              <a:rPr lang="en-US" dirty="0"/>
              <a:t>has dominated control theory for four decades</a:t>
            </a:r>
          </a:p>
          <a:p>
            <a:pPr eaLnBrk="1" hangingPunct="1">
              <a:lnSpc>
                <a:spcPct val="90000"/>
              </a:lnSpc>
              <a:defRPr/>
            </a:pPr>
            <a:endParaRPr lang="en-US" sz="1000" dirty="0" smtClean="0"/>
          </a:p>
          <a:p>
            <a:pPr eaLnBrk="1" hangingPunct="1">
              <a:lnSpc>
                <a:spcPct val="90000"/>
              </a:lnSpc>
              <a:defRPr/>
            </a:pPr>
            <a:r>
              <a:rPr lang="en-US" dirty="0" smtClean="0"/>
              <a:t>Three </a:t>
            </a:r>
            <a:r>
              <a:rPr lang="en-US" dirty="0"/>
              <a:t>considerations nourish the appeal of his </a:t>
            </a:r>
            <a:r>
              <a:rPr lang="en-US" dirty="0" smtClean="0"/>
              <a:t>thinking:</a:t>
            </a:r>
            <a:endParaRPr lang="en-US" dirty="0"/>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Hirschi’s </a:t>
            </a:r>
            <a:r>
              <a:rPr lang="en-US" dirty="0"/>
              <a:t>theories are stated parsimoniously</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Hirschi </a:t>
            </a:r>
            <a:r>
              <a:rPr lang="en-US" dirty="0"/>
              <a:t>is combative and thus </a:t>
            </a:r>
            <a:r>
              <a:rPr lang="en-US" dirty="0" smtClean="0"/>
              <a:t>controversial</a:t>
            </a:r>
          </a:p>
          <a:p>
            <a:pPr marL="858837" lvl="1" indent="-514350" eaLnBrk="1" hangingPunct="1">
              <a:lnSpc>
                <a:spcPct val="90000"/>
              </a:lnSpc>
              <a:buFont typeface="+mj-lt"/>
              <a:buAutoNum type="arabicPeriod"/>
              <a:defRPr/>
            </a:pPr>
            <a:endParaRPr lang="en-US" sz="500" dirty="0" smtClean="0"/>
          </a:p>
          <a:p>
            <a:pPr marL="1154112" lvl="2" indent="-514350" eaLnBrk="1" hangingPunct="1">
              <a:lnSpc>
                <a:spcPct val="90000"/>
              </a:lnSpc>
              <a:defRPr/>
            </a:pPr>
            <a:r>
              <a:rPr lang="en-US" dirty="0" smtClean="0"/>
              <a:t>Antagonistic to attempts to integrate theories</a:t>
            </a:r>
            <a:endParaRPr lang="en-US" dirty="0"/>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Because </a:t>
            </a:r>
            <a:r>
              <a:rPr lang="en-US" dirty="0"/>
              <a:t>Hirschi’s theories are parsimoniously stated and make claims that other theories are wrong, they are ideal to test empirically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The Social Bond of Belief</a:t>
            </a:r>
          </a:p>
        </p:txBody>
      </p:sp>
      <p:sp>
        <p:nvSpPr>
          <p:cNvPr id="22531" name="Content Placeholder 2"/>
          <p:cNvSpPr>
            <a:spLocks noGrp="1"/>
          </p:cNvSpPr>
          <p:nvPr>
            <p:ph idx="1"/>
          </p:nvPr>
        </p:nvSpPr>
        <p:spPr/>
        <p:txBody>
          <a:bodyPr/>
          <a:lstStyle/>
          <a:p>
            <a:pPr eaLnBrk="1" hangingPunct="1"/>
            <a:r>
              <a:rPr lang="en-US" altLang="en-US" smtClean="0"/>
              <a:t>Chain of causation is this:</a:t>
            </a:r>
          </a:p>
          <a:p>
            <a:pPr lvl="1" eaLnBrk="1" hangingPunct="1"/>
            <a:endParaRPr lang="en-US" altLang="en-US" sz="1000" smtClean="0"/>
          </a:p>
          <a:p>
            <a:pPr lvl="1" eaLnBrk="1" hangingPunct="1"/>
            <a:r>
              <a:rPr lang="en-US" altLang="en-US" smtClean="0"/>
              <a:t>Attachment to parents, through concern for the approval of persons in positions of authority, to belief that the rules of society are binding on one’s conduct</a:t>
            </a:r>
          </a:p>
          <a:p>
            <a:pPr lvl="1" eaLnBrk="1" hangingPunct="1"/>
            <a:endParaRPr lang="en-US" altLang="en-US" sz="1000" smtClean="0"/>
          </a:p>
          <a:p>
            <a:pPr eaLnBrk="1" hangingPunct="1"/>
            <a:r>
              <a:rPr lang="en-US" altLang="en-US" smtClean="0"/>
              <a:t>Belief is seen as the extent to which adolescents embrace the moral validity of the law and other conventional normative standards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The Social Bond of Belief</a:t>
            </a:r>
          </a:p>
        </p:txBody>
      </p:sp>
      <p:sp>
        <p:nvSpPr>
          <p:cNvPr id="23555" name="Content Placeholder 2"/>
          <p:cNvSpPr>
            <a:spLocks noGrp="1"/>
          </p:cNvSpPr>
          <p:nvPr>
            <p:ph idx="1"/>
          </p:nvPr>
        </p:nvSpPr>
        <p:spPr/>
        <p:txBody>
          <a:bodyPr/>
          <a:lstStyle/>
          <a:p>
            <a:pPr eaLnBrk="1" hangingPunct="1"/>
            <a:r>
              <a:rPr lang="en-US" altLang="en-US" smtClean="0"/>
              <a:t>Conforming kids obey the law because they respect it and see it as legitimate; delinquent kids have no belief in the moral validity of such standards</a:t>
            </a:r>
          </a:p>
          <a:p>
            <a:pPr eaLnBrk="1" hangingPunct="1"/>
            <a:endParaRPr lang="en-US" altLang="en-US" sz="1000" smtClean="0"/>
          </a:p>
          <a:p>
            <a:pPr eaLnBrk="1" hangingPunct="1"/>
            <a:r>
              <a:rPr lang="en-US" altLang="en-US" smtClean="0"/>
              <a:t>Delinquency is possible by the absence of effective beliefs that forbid delinquency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The Social Bond of Belief</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Akers: Individuals offend because they are socialized to embrace criminal cultural beliefs</a:t>
            </a:r>
          </a:p>
          <a:p>
            <a:pPr eaLnBrk="1" hangingPunct="1">
              <a:defRPr/>
            </a:pPr>
            <a:endParaRPr lang="en-US" sz="1000" dirty="0" smtClean="0"/>
          </a:p>
          <a:p>
            <a:pPr eaLnBrk="1" hangingPunct="1">
              <a:defRPr/>
            </a:pPr>
            <a:r>
              <a:rPr lang="en-US" dirty="0" smtClean="0"/>
              <a:t>Hirschi: Denies positive learning is needed to commit crime and criminals do not need to learn criminal beliefs and skills because all humans are gratification-seeking beings and crime is easy to commit</a:t>
            </a:r>
          </a:p>
          <a:p>
            <a:pPr eaLnBrk="1" hangingPunct="1">
              <a:defRPr/>
            </a:pPr>
            <a:endParaRPr lang="en-US" sz="500" dirty="0" smtClean="0"/>
          </a:p>
          <a:p>
            <a:pPr lvl="1" eaLnBrk="1" hangingPunct="1">
              <a:defRPr/>
            </a:pPr>
            <a:r>
              <a:rPr lang="en-US" dirty="0" smtClean="0"/>
              <a:t>People are not socialized properly into conventional beliefs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 The Social Bond of Belief</a:t>
            </a:r>
          </a:p>
        </p:txBody>
      </p:sp>
      <p:sp>
        <p:nvSpPr>
          <p:cNvPr id="25603" name="Content Placeholder 2"/>
          <p:cNvSpPr>
            <a:spLocks noGrp="1"/>
          </p:cNvSpPr>
          <p:nvPr>
            <p:ph idx="1"/>
          </p:nvPr>
        </p:nvSpPr>
        <p:spPr/>
        <p:txBody>
          <a:bodyPr/>
          <a:lstStyle/>
          <a:p>
            <a:pPr eaLnBrk="1" hangingPunct="1"/>
            <a:r>
              <a:rPr lang="en-US" altLang="en-US" smtClean="0"/>
              <a:t>People offend when their belief in the moral validity of laws or rules is weak or attenuated </a:t>
            </a:r>
          </a:p>
          <a:p>
            <a:pPr lvl="1" eaLnBrk="1" hangingPunct="1"/>
            <a:endParaRPr lang="en-US" altLang="en-US" sz="500" smtClean="0"/>
          </a:p>
          <a:p>
            <a:pPr lvl="1" eaLnBrk="1" hangingPunct="1"/>
            <a:r>
              <a:rPr lang="en-US" altLang="en-US" smtClean="0"/>
              <a:t>When bonds are weak, criminal conduct becomes positive</a:t>
            </a:r>
          </a:p>
          <a:p>
            <a:pPr lvl="1" eaLnBrk="1" hangingPunct="1"/>
            <a:endParaRPr lang="en-US" altLang="en-US" sz="500" smtClean="0"/>
          </a:p>
          <a:p>
            <a:pPr lvl="1" eaLnBrk="1" hangingPunct="1"/>
            <a:r>
              <a:rPr lang="en-US" altLang="en-US" smtClean="0"/>
              <a:t>People go into crime because they fail to internalize conventional beliefs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altLang="en-US" smtClean="0"/>
              <a:t>Assessing Social Bond Theory</a:t>
            </a:r>
          </a:p>
        </p:txBody>
      </p:sp>
      <p:sp>
        <p:nvSpPr>
          <p:cNvPr id="26627" name="Rectangle 3"/>
          <p:cNvSpPr>
            <a:spLocks noGrp="1" noChangeArrowheads="1"/>
          </p:cNvSpPr>
          <p:nvPr>
            <p:ph idx="1"/>
          </p:nvPr>
        </p:nvSpPr>
        <p:spPr/>
        <p:txBody>
          <a:bodyPr/>
          <a:lstStyle/>
          <a:p>
            <a:pPr eaLnBrk="1" hangingPunct="1">
              <a:lnSpc>
                <a:spcPct val="90000"/>
              </a:lnSpc>
            </a:pPr>
            <a:r>
              <a:rPr lang="en-US" altLang="en-US" smtClean="0"/>
              <a:t>The existing research has been characterized by diverse and at time weak measures of the fours social bonds and by inconsistent findings</a:t>
            </a:r>
          </a:p>
          <a:p>
            <a:pPr eaLnBrk="1" hangingPunct="1">
              <a:lnSpc>
                <a:spcPct val="90000"/>
              </a:lnSpc>
            </a:pPr>
            <a:endParaRPr lang="en-US" altLang="en-US" sz="1000" smtClean="0"/>
          </a:p>
          <a:p>
            <a:pPr eaLnBrk="1" hangingPunct="1">
              <a:lnSpc>
                <a:spcPct val="90000"/>
              </a:lnSpc>
            </a:pPr>
            <a:r>
              <a:rPr lang="en-US" altLang="en-US" smtClean="0"/>
              <a:t>There is evidence that the presence of social bonds is inversely related to delinquency and adult crime</a:t>
            </a:r>
          </a:p>
          <a:p>
            <a:pPr eaLnBrk="1" hangingPunct="1">
              <a:lnSpc>
                <a:spcPct val="90000"/>
              </a:lnSpc>
            </a:pPr>
            <a:endParaRPr lang="en-US" altLang="en-US" sz="1000" smtClean="0"/>
          </a:p>
          <a:p>
            <a:pPr eaLnBrk="1" hangingPunct="1">
              <a:lnSpc>
                <a:spcPct val="90000"/>
              </a:lnSpc>
            </a:pPr>
            <a:r>
              <a:rPr lang="en-US" altLang="en-US" smtClean="0"/>
              <a:t>Social bonds are implicated in crime, but are not the sole cause of offending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en-US" altLang="en-US" smtClean="0"/>
              <a:t>Limitations of Social Bond Theory</a:t>
            </a:r>
          </a:p>
        </p:txBody>
      </p:sp>
      <p:sp>
        <p:nvSpPr>
          <p:cNvPr id="14339" name="Rectangle 3"/>
          <p:cNvSpPr>
            <a:spLocks noGrp="1" noChangeArrowheads="1"/>
          </p:cNvSpPr>
          <p:nvPr>
            <p:ph idx="1"/>
          </p:nvPr>
        </p:nvSpPr>
        <p:spPr/>
        <p:txBody>
          <a:bodyPr>
            <a:normAutofit fontScale="92500" lnSpcReduction="10000"/>
          </a:bodyPr>
          <a:lstStyle/>
          <a:p>
            <a:pPr eaLnBrk="1" hangingPunct="1">
              <a:defRPr/>
            </a:pPr>
            <a:r>
              <a:rPr lang="en-US" dirty="0"/>
              <a:t>The theory was based on the assumption that humans are naturally self-interested and thus need no special motivation to break the </a:t>
            </a:r>
            <a:r>
              <a:rPr lang="en-US" dirty="0" smtClean="0"/>
              <a:t>law</a:t>
            </a:r>
          </a:p>
          <a:p>
            <a:pPr lvl="1" eaLnBrk="1" hangingPunct="1">
              <a:defRPr/>
            </a:pPr>
            <a:endParaRPr lang="en-US" sz="500" dirty="0" smtClean="0"/>
          </a:p>
          <a:p>
            <a:pPr lvl="1" eaLnBrk="1" hangingPunct="1">
              <a:defRPr/>
            </a:pPr>
            <a:r>
              <a:rPr lang="en-US" dirty="0" smtClean="0"/>
              <a:t>Also not likely all people are similarly motivated</a:t>
            </a:r>
          </a:p>
          <a:p>
            <a:pPr eaLnBrk="1" hangingPunct="1">
              <a:defRPr/>
            </a:pPr>
            <a:endParaRPr lang="en-US" sz="1000" dirty="0"/>
          </a:p>
          <a:p>
            <a:pPr eaLnBrk="1" hangingPunct="1">
              <a:defRPr/>
            </a:pPr>
            <a:r>
              <a:rPr lang="en-US" dirty="0"/>
              <a:t>Hirschi’s failure to explore how social bonds are potentially affected by the larger social forces in American </a:t>
            </a:r>
            <a:r>
              <a:rPr lang="en-US" dirty="0" smtClean="0"/>
              <a:t>society</a:t>
            </a:r>
          </a:p>
          <a:p>
            <a:pPr lvl="1" eaLnBrk="1" hangingPunct="1">
              <a:defRPr/>
            </a:pPr>
            <a:endParaRPr lang="en-US" sz="500" dirty="0" smtClean="0"/>
          </a:p>
          <a:p>
            <a:pPr lvl="1" eaLnBrk="1" hangingPunct="1">
              <a:defRPr/>
            </a:pPr>
            <a:r>
              <a:rPr lang="en-US" dirty="0" smtClean="0"/>
              <a:t>For example, gender roles, neighborhood disorganization, enduring racial inequality, deterioration of the urban industrial economy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Limitations of Social Bond Theory</a:t>
            </a:r>
          </a:p>
        </p:txBody>
      </p:sp>
      <p:sp>
        <p:nvSpPr>
          <p:cNvPr id="28675" name="Content Placeholder 2"/>
          <p:cNvSpPr>
            <a:spLocks noGrp="1"/>
          </p:cNvSpPr>
          <p:nvPr>
            <p:ph idx="1"/>
          </p:nvPr>
        </p:nvSpPr>
        <p:spPr/>
        <p:txBody>
          <a:bodyPr/>
          <a:lstStyle/>
          <a:p>
            <a:pPr eaLnBrk="1" hangingPunct="1"/>
            <a:r>
              <a:rPr lang="en-US" altLang="en-US" smtClean="0"/>
              <a:t>Hirschi argued social bond theory applied equally to African Americans and to Whites</a:t>
            </a:r>
          </a:p>
          <a:p>
            <a:pPr lvl="1" eaLnBrk="1" hangingPunct="1"/>
            <a:endParaRPr lang="en-US" altLang="en-US" sz="500" smtClean="0"/>
          </a:p>
          <a:p>
            <a:pPr lvl="1" eaLnBrk="1" hangingPunct="1"/>
            <a:r>
              <a:rPr lang="en-US" altLang="en-US" smtClean="0"/>
              <a:t>Racial discrimination and unjust deprivation was not a criminogenic for minorities</a:t>
            </a:r>
          </a:p>
          <a:p>
            <a:pPr lvl="1" eaLnBrk="1" hangingPunct="1"/>
            <a:endParaRPr lang="en-US" altLang="en-US" sz="500" smtClean="0"/>
          </a:p>
          <a:p>
            <a:pPr lvl="1" eaLnBrk="1" hangingPunct="1"/>
            <a:r>
              <a:rPr lang="en-US" altLang="en-US" smtClean="0"/>
              <a:t>However, Unnever et al., using the Richmond Youth Project data, found that perceived racial discrimination was a robust predictor of delinquent involvement whose effects rivaled those of the social bond measures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altLang="en-US" sz="3200" smtClean="0"/>
              <a:t>Hirschi’s Second Theory: </a:t>
            </a:r>
            <a:br>
              <a:rPr lang="en-US" altLang="en-US" sz="3200" smtClean="0"/>
            </a:br>
            <a:r>
              <a:rPr lang="en-US" altLang="en-US" sz="3200" smtClean="0"/>
              <a:t>Self-Control and Crime</a:t>
            </a:r>
          </a:p>
        </p:txBody>
      </p:sp>
      <p:sp>
        <p:nvSpPr>
          <p:cNvPr id="29699" name="Rectangle 3"/>
          <p:cNvSpPr>
            <a:spLocks noGrp="1" noChangeArrowheads="1"/>
          </p:cNvSpPr>
          <p:nvPr>
            <p:ph idx="1"/>
          </p:nvPr>
        </p:nvSpPr>
        <p:spPr/>
        <p:txBody>
          <a:bodyPr/>
          <a:lstStyle/>
          <a:p>
            <a:pPr eaLnBrk="1" hangingPunct="1"/>
            <a:r>
              <a:rPr lang="en-US" altLang="en-US" smtClean="0"/>
              <a:t>Hirschi joined with Gottfredson to set forth a related but different control theory: self-control theory</a:t>
            </a:r>
          </a:p>
          <a:p>
            <a:pPr eaLnBrk="1" hangingPunct="1"/>
            <a:endParaRPr lang="en-US" altLang="en-US" sz="1000" smtClean="0"/>
          </a:p>
          <a:p>
            <a:pPr eaLnBrk="1" hangingPunct="1"/>
            <a:r>
              <a:rPr lang="en-US" altLang="en-US" smtClean="0"/>
              <a:t>The central premise is that self-control has general effects: It is the key causal factor in crime and deviance across an individual’s life and across social groups</a:t>
            </a:r>
          </a:p>
          <a:p>
            <a:pPr eaLnBrk="1" hangingPunct="1"/>
            <a:endParaRPr lang="en-US" alt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en-US" altLang="en-US" smtClean="0"/>
              <a:t>Self-Control and Crime</a:t>
            </a:r>
          </a:p>
        </p:txBody>
      </p:sp>
      <p:sp>
        <p:nvSpPr>
          <p:cNvPr id="30723" name="Rectangle 3"/>
          <p:cNvSpPr>
            <a:spLocks noGrp="1" noChangeArrowheads="1"/>
          </p:cNvSpPr>
          <p:nvPr>
            <p:ph idx="1"/>
          </p:nvPr>
        </p:nvSpPr>
        <p:spPr/>
        <p:txBody>
          <a:bodyPr>
            <a:normAutofit fontScale="70000" lnSpcReduction="20000"/>
          </a:bodyPr>
          <a:lstStyle/>
          <a:p>
            <a:pPr eaLnBrk="1" hangingPunct="1">
              <a:defRPr/>
            </a:pPr>
            <a:r>
              <a:rPr lang="en-US" dirty="0" smtClean="0"/>
              <a:t>Self-control, internalized early in life, determines who will fall prey to the seductions of crime and has six elements</a:t>
            </a:r>
          </a:p>
          <a:p>
            <a:pPr eaLnBrk="1" hangingPunct="1">
              <a:defRPr/>
            </a:pPr>
            <a:endParaRPr lang="en-US" sz="1000" dirty="0" smtClean="0"/>
          </a:p>
          <a:p>
            <a:pPr marL="514350" indent="-514350" eaLnBrk="1" hangingPunct="1">
              <a:buFont typeface="+mj-lt"/>
              <a:buAutoNum type="arabicPeriod"/>
              <a:defRPr/>
            </a:pPr>
            <a:r>
              <a:rPr lang="en-US" dirty="0" smtClean="0"/>
              <a:t>Crime provides short-term gratification</a:t>
            </a:r>
          </a:p>
          <a:p>
            <a:pPr eaLnBrk="1" hangingPunct="1">
              <a:buFont typeface="+mj-lt"/>
              <a:buAutoNum type="arabicPeriod"/>
              <a:defRPr/>
            </a:pPr>
            <a:endParaRPr lang="en-US" sz="1000" dirty="0" smtClean="0"/>
          </a:p>
          <a:p>
            <a:pPr marL="514350" indent="-514350" eaLnBrk="1" hangingPunct="1">
              <a:buFont typeface="+mj-lt"/>
              <a:buAutoNum type="arabicPeriod"/>
              <a:defRPr/>
            </a:pPr>
            <a:r>
              <a:rPr lang="en-US" dirty="0" smtClean="0"/>
              <a:t>Those who engage in crime also do in analogous behavior</a:t>
            </a:r>
          </a:p>
          <a:p>
            <a:pPr eaLnBrk="1" hangingPunct="1">
              <a:buFont typeface="+mj-lt"/>
              <a:buAutoNum type="arabicPeriod"/>
              <a:defRPr/>
            </a:pPr>
            <a:endParaRPr lang="en-US" sz="1000" dirty="0" smtClean="0"/>
          </a:p>
          <a:p>
            <a:pPr marL="514350" indent="-514350" eaLnBrk="1" hangingPunct="1">
              <a:buFont typeface="+mj-lt"/>
              <a:buAutoNum type="arabicPeriod"/>
              <a:defRPr/>
            </a:pPr>
            <a:r>
              <a:rPr lang="en-US" dirty="0" smtClean="0"/>
              <a:t>Criminals do not plan their conduct</a:t>
            </a:r>
          </a:p>
          <a:p>
            <a:pPr eaLnBrk="1" hangingPunct="1">
              <a:buFont typeface="+mj-lt"/>
              <a:buAutoNum type="arabicPeriod"/>
              <a:defRPr/>
            </a:pPr>
            <a:endParaRPr lang="en-US" sz="1300" dirty="0"/>
          </a:p>
          <a:p>
            <a:pPr marL="514350" indent="-514350" eaLnBrk="1" hangingPunct="1">
              <a:buFont typeface="+mj-lt"/>
              <a:buAutoNum type="arabicPeriod"/>
              <a:defRPr/>
            </a:pPr>
            <a:r>
              <a:rPr lang="en-US" dirty="0" smtClean="0"/>
              <a:t>Crimes are not specialized or sophisticated </a:t>
            </a:r>
          </a:p>
          <a:p>
            <a:pPr eaLnBrk="1" hangingPunct="1">
              <a:buFont typeface="+mj-lt"/>
              <a:buAutoNum type="arabicPeriod"/>
              <a:defRPr/>
            </a:pPr>
            <a:endParaRPr lang="en-US" sz="1000" dirty="0" smtClean="0"/>
          </a:p>
          <a:p>
            <a:pPr marL="514350" indent="-514350" eaLnBrk="1" hangingPunct="1">
              <a:buFont typeface="+mj-lt"/>
              <a:buAutoNum type="arabicPeriod"/>
              <a:defRPr/>
            </a:pPr>
            <a:r>
              <a:rPr lang="en-US" dirty="0" smtClean="0"/>
              <a:t>Offenders fail in social domains</a:t>
            </a:r>
          </a:p>
          <a:p>
            <a:pPr eaLnBrk="1" hangingPunct="1">
              <a:buFont typeface="+mj-lt"/>
              <a:buAutoNum type="arabicPeriod"/>
              <a:defRPr/>
            </a:pPr>
            <a:endParaRPr lang="en-US" sz="1000" dirty="0" smtClean="0"/>
          </a:p>
          <a:p>
            <a:pPr marL="514350" indent="-514350" eaLnBrk="1" hangingPunct="1">
              <a:buFont typeface="+mj-lt"/>
              <a:buAutoNum type="arabicPeriod"/>
              <a:defRPr/>
            </a:pPr>
            <a:r>
              <a:rPr lang="en-US" dirty="0" smtClean="0"/>
              <a:t>Involvement in crime appears to be stable</a:t>
            </a:r>
          </a:p>
          <a:p>
            <a:pPr eaLnBrk="1" hangingPunct="1">
              <a:defRPr/>
            </a:pPr>
            <a:endParaRPr lang="en-US" sz="1400" dirty="0"/>
          </a:p>
          <a:p>
            <a:pPr eaLnBrk="1" hangingPunct="1">
              <a:defRPr/>
            </a:pPr>
            <a:r>
              <a:rPr lang="en-US" dirty="0" smtClean="0"/>
              <a:t>Those who engage in crime tend to be impulsive, insensitive, physical, risk-taking, shortsighted, and nonverbal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Self-Control and Crime</a:t>
            </a:r>
          </a:p>
        </p:txBody>
      </p:sp>
      <p:sp>
        <p:nvSpPr>
          <p:cNvPr id="3" name="Content Placeholder 2"/>
          <p:cNvSpPr>
            <a:spLocks noGrp="1"/>
          </p:cNvSpPr>
          <p:nvPr>
            <p:ph idx="1"/>
          </p:nvPr>
        </p:nvSpPr>
        <p:spPr/>
        <p:txBody>
          <a:bodyPr>
            <a:normAutofit lnSpcReduction="10000"/>
          </a:bodyPr>
          <a:lstStyle/>
          <a:p>
            <a:pPr>
              <a:defRPr/>
            </a:pPr>
            <a:r>
              <a:rPr lang="en-US" dirty="0" smtClean="0"/>
              <a:t>The six elements of self-control comprise a </a:t>
            </a:r>
            <a:r>
              <a:rPr lang="en-US" i="1" dirty="0" smtClean="0"/>
              <a:t>single general propensity </a:t>
            </a:r>
            <a:r>
              <a:rPr lang="en-US" dirty="0" smtClean="0"/>
              <a:t>for crime called </a:t>
            </a:r>
            <a:r>
              <a:rPr lang="en-US" i="1" dirty="0" smtClean="0"/>
              <a:t>criminality</a:t>
            </a:r>
          </a:p>
          <a:p>
            <a:pPr>
              <a:defRPr/>
            </a:pPr>
            <a:endParaRPr lang="en-US" sz="1000" i="1" dirty="0" smtClean="0"/>
          </a:p>
          <a:p>
            <a:pPr>
              <a:defRPr/>
            </a:pPr>
            <a:r>
              <a:rPr lang="en-US" dirty="0" smtClean="0"/>
              <a:t> The problem of self control is the </a:t>
            </a:r>
            <a:r>
              <a:rPr lang="en-US" dirty="0" err="1" smtClean="0"/>
              <a:t>differnetial</a:t>
            </a:r>
            <a:r>
              <a:rPr lang="en-US" dirty="0" smtClean="0"/>
              <a:t> tendency of people to avoid criminal acts whatever the circumstances in which they find themselves</a:t>
            </a:r>
          </a:p>
          <a:p>
            <a:pPr>
              <a:defRPr/>
            </a:pPr>
            <a:endParaRPr lang="en-US" sz="1000" dirty="0"/>
          </a:p>
          <a:p>
            <a:pPr>
              <a:defRPr/>
            </a:pPr>
            <a:r>
              <a:rPr lang="en-US" dirty="0" smtClean="0"/>
              <a:t>People differ in the extent to which they are vulnerable to the temptations of the moment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Introduction</a:t>
            </a:r>
          </a:p>
        </p:txBody>
      </p:sp>
      <p:sp>
        <p:nvSpPr>
          <p:cNvPr id="3" name="Content Placeholder 2"/>
          <p:cNvSpPr>
            <a:spLocks noGrp="1"/>
          </p:cNvSpPr>
          <p:nvPr>
            <p:ph idx="1"/>
          </p:nvPr>
        </p:nvSpPr>
        <p:spPr/>
        <p:txBody>
          <a:bodyPr>
            <a:normAutofit fontScale="92500"/>
          </a:bodyPr>
          <a:lstStyle/>
          <a:p>
            <a:pPr eaLnBrk="1" hangingPunct="1">
              <a:defRPr/>
            </a:pPr>
            <a:r>
              <a:rPr lang="en-US" sz="3200" dirty="0" smtClean="0"/>
              <a:t>Hirschi has presented “general theories”</a:t>
            </a:r>
          </a:p>
          <a:p>
            <a:pPr lvl="1" eaLnBrk="1" hangingPunct="1">
              <a:defRPr/>
            </a:pPr>
            <a:endParaRPr lang="en-US" sz="1000" dirty="0" smtClean="0"/>
          </a:p>
          <a:p>
            <a:pPr lvl="1" eaLnBrk="1" hangingPunct="1">
              <a:defRPr/>
            </a:pPr>
            <a:r>
              <a:rPr lang="en-US" dirty="0" smtClean="0"/>
              <a:t>Explain crime across types of crime and types of people</a:t>
            </a:r>
          </a:p>
          <a:p>
            <a:pPr lvl="1" eaLnBrk="1" hangingPunct="1">
              <a:defRPr/>
            </a:pPr>
            <a:endParaRPr lang="en-US" sz="1000" dirty="0" smtClean="0"/>
          </a:p>
          <a:p>
            <a:pPr lvl="1" eaLnBrk="1" hangingPunct="1">
              <a:defRPr/>
            </a:pPr>
            <a:r>
              <a:rPr lang="en-US" dirty="0" smtClean="0"/>
              <a:t>Little interest in race, class, and gender inequalities</a:t>
            </a:r>
          </a:p>
          <a:p>
            <a:pPr lvl="1" eaLnBrk="1" hangingPunct="1">
              <a:defRPr/>
            </a:pPr>
            <a:endParaRPr lang="en-US" sz="1000" dirty="0" smtClean="0"/>
          </a:p>
          <a:p>
            <a:pPr eaLnBrk="1" hangingPunct="1">
              <a:defRPr/>
            </a:pPr>
            <a:r>
              <a:rPr lang="en-US" sz="3200" dirty="0" smtClean="0"/>
              <a:t>Hirschi presented two related, but competing, theories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Social bond theory</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Self-control theory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Self-Control and Crime</a:t>
            </a:r>
          </a:p>
        </p:txBody>
      </p:sp>
      <p:sp>
        <p:nvSpPr>
          <p:cNvPr id="3" name="Content Placeholder 2"/>
          <p:cNvSpPr>
            <a:spLocks noGrp="1"/>
          </p:cNvSpPr>
          <p:nvPr>
            <p:ph idx="1"/>
          </p:nvPr>
        </p:nvSpPr>
        <p:spPr/>
        <p:txBody>
          <a:bodyPr>
            <a:normAutofit fontScale="92500"/>
          </a:bodyPr>
          <a:lstStyle/>
          <a:p>
            <a:pPr>
              <a:defRPr/>
            </a:pPr>
            <a:r>
              <a:rPr lang="en-US" dirty="0" smtClean="0"/>
              <a:t>Distinguishes between crime and criminality</a:t>
            </a:r>
          </a:p>
          <a:p>
            <a:pPr>
              <a:defRPr/>
            </a:pPr>
            <a:endParaRPr lang="en-US" sz="1000" dirty="0"/>
          </a:p>
          <a:p>
            <a:pPr lvl="1">
              <a:defRPr/>
            </a:pPr>
            <a:r>
              <a:rPr lang="en-US" dirty="0" smtClean="0"/>
              <a:t>Crime can only occur if the opportunity exists to engage in the conduct</a:t>
            </a:r>
          </a:p>
          <a:p>
            <a:pPr lvl="1">
              <a:defRPr/>
            </a:pPr>
            <a:endParaRPr lang="en-US" sz="1000" dirty="0"/>
          </a:p>
          <a:p>
            <a:pPr lvl="1">
              <a:defRPr/>
            </a:pPr>
            <a:r>
              <a:rPr lang="en-US" dirty="0" smtClean="0"/>
              <a:t>Crime opportunities are everywhere and basically are a constant</a:t>
            </a:r>
          </a:p>
          <a:p>
            <a:pPr lvl="1">
              <a:defRPr/>
            </a:pPr>
            <a:endParaRPr lang="en-US" sz="1000" dirty="0"/>
          </a:p>
          <a:p>
            <a:pPr lvl="1">
              <a:defRPr/>
            </a:pPr>
            <a:r>
              <a:rPr lang="en-US" dirty="0" smtClean="0"/>
              <a:t>Crime is due to individual differences in the propensity to resist (self-control) which is a quality of the self</a:t>
            </a:r>
          </a:p>
          <a:p>
            <a:pPr lvl="1">
              <a:defRPr/>
            </a:pPr>
            <a:endParaRPr lang="en-US" sz="1000" dirty="0" smtClean="0"/>
          </a:p>
          <a:p>
            <a:pPr lvl="2">
              <a:defRPr/>
            </a:pPr>
            <a:r>
              <a:rPr lang="en-US" dirty="0" smtClean="0"/>
              <a:t>Not bound to external social bonds, but on how much will power they have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Self-Control and Crime</a:t>
            </a:r>
          </a:p>
        </p:txBody>
      </p:sp>
      <p:sp>
        <p:nvSpPr>
          <p:cNvPr id="33795" name="Content Placeholder 2"/>
          <p:cNvSpPr>
            <a:spLocks noGrp="1"/>
          </p:cNvSpPr>
          <p:nvPr>
            <p:ph idx="1"/>
          </p:nvPr>
        </p:nvSpPr>
        <p:spPr/>
        <p:txBody>
          <a:bodyPr/>
          <a:lstStyle/>
          <a:p>
            <a:r>
              <a:rPr lang="en-US" altLang="en-US" smtClean="0"/>
              <a:t>The lower level of self-control, the higher the level of crime, analogous (or deviant) behavior, and social failure</a:t>
            </a:r>
          </a:p>
          <a:p>
            <a:endParaRPr lang="en-US" altLang="en-US" sz="1000" smtClean="0"/>
          </a:p>
          <a:p>
            <a:r>
              <a:rPr lang="en-US" altLang="en-US" smtClean="0"/>
              <a:t>A person’s level of self-control (criminal propensity) is stable across the life course</a:t>
            </a:r>
          </a:p>
          <a:p>
            <a:pPr lvl="1"/>
            <a:r>
              <a:rPr lang="en-US" altLang="en-US" smtClean="0"/>
              <a:t>Means social bond theory was wrong</a:t>
            </a:r>
          </a:p>
          <a:p>
            <a:endParaRPr lang="en-US" altLang="en-US" smtClean="0"/>
          </a:p>
          <a:p>
            <a:endParaRPr lang="en-US" alt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pPr eaLnBrk="1" hangingPunct="1"/>
            <a:r>
              <a:rPr lang="en-US" altLang="en-US" smtClean="0"/>
              <a:t>Self-Control and Crime</a:t>
            </a:r>
          </a:p>
        </p:txBody>
      </p:sp>
      <p:sp>
        <p:nvSpPr>
          <p:cNvPr id="31747" name="Rectangle 3"/>
          <p:cNvSpPr>
            <a:spLocks noGrp="1" noChangeArrowheads="1"/>
          </p:cNvSpPr>
          <p:nvPr>
            <p:ph idx="1"/>
          </p:nvPr>
        </p:nvSpPr>
        <p:spPr>
          <a:xfrm>
            <a:off x="381000" y="1600200"/>
            <a:ext cx="8229600" cy="4800600"/>
          </a:xfrm>
        </p:spPr>
        <p:txBody>
          <a:bodyPr>
            <a:normAutofit fontScale="92500" lnSpcReduction="10000"/>
          </a:bodyPr>
          <a:lstStyle/>
          <a:p>
            <a:pPr eaLnBrk="1" hangingPunct="1">
              <a:defRPr/>
            </a:pPr>
            <a:r>
              <a:rPr lang="en-US" sz="2800" dirty="0" smtClean="0"/>
              <a:t>Origins of self-control must occur during the early years in life</a:t>
            </a:r>
          </a:p>
          <a:p>
            <a:pPr eaLnBrk="1" hangingPunct="1">
              <a:defRPr/>
            </a:pPr>
            <a:endParaRPr lang="en-US" sz="1000" dirty="0"/>
          </a:p>
          <a:p>
            <a:pPr lvl="1" eaLnBrk="1" hangingPunct="1">
              <a:defRPr/>
            </a:pPr>
            <a:r>
              <a:rPr lang="en-US" sz="2400" dirty="0" smtClean="0"/>
              <a:t>Many of the other conditions thought to be related to crime (e.g., gang membership, school failure) are the result of low self-control and their relationship to crime is spurious</a:t>
            </a:r>
          </a:p>
          <a:p>
            <a:pPr lvl="1" eaLnBrk="1" hangingPunct="1">
              <a:defRPr/>
            </a:pPr>
            <a:endParaRPr lang="en-US" sz="1000" dirty="0" smtClean="0"/>
          </a:p>
          <a:p>
            <a:pPr lvl="1" eaLnBrk="1" hangingPunct="1">
              <a:defRPr/>
            </a:pPr>
            <a:r>
              <a:rPr lang="en-US" sz="2400" dirty="0" smtClean="0"/>
              <a:t>Self-control was a product of direct control or how parents supervise their offspring</a:t>
            </a:r>
          </a:p>
          <a:p>
            <a:pPr lvl="1" eaLnBrk="1" hangingPunct="1">
              <a:defRPr/>
            </a:pPr>
            <a:endParaRPr lang="en-US" sz="1000" dirty="0"/>
          </a:p>
          <a:p>
            <a:pPr lvl="2" eaLnBrk="1" hangingPunct="1">
              <a:defRPr/>
            </a:pPr>
            <a:r>
              <a:rPr lang="en-US" sz="2100" dirty="0" smtClean="0"/>
              <a:t>Low self-control is natural (we are born with it) and seek immediate gratification</a:t>
            </a:r>
          </a:p>
          <a:p>
            <a:pPr lvl="2" eaLnBrk="1" hangingPunct="1">
              <a:defRPr/>
            </a:pPr>
            <a:endParaRPr lang="en-US" sz="1100" dirty="0" smtClean="0"/>
          </a:p>
          <a:p>
            <a:pPr lvl="2" eaLnBrk="1" hangingPunct="1">
              <a:defRPr/>
            </a:pPr>
            <a:r>
              <a:rPr lang="en-US" sz="2100" dirty="0" smtClean="0"/>
              <a:t>To instill self-control, parents must: 1) monitor their child, 2) recognize deviant behavior, and 3) punish and correct the misconduct</a:t>
            </a:r>
          </a:p>
          <a:p>
            <a:pPr lvl="1" eaLnBrk="1" hangingPunct="1">
              <a:defRPr/>
            </a:pPr>
            <a:endParaRPr lang="en-US" sz="2400" dirty="0"/>
          </a:p>
          <a:p>
            <a:pPr lvl="1" eaLnBrk="1" hangingPunct="1">
              <a:defRPr/>
            </a:pPr>
            <a:endParaRPr lang="en-US" sz="2400" dirty="0"/>
          </a:p>
          <a:p>
            <a:pPr lvl="1" eaLnBrk="1" hangingPunct="1">
              <a:defRPr/>
            </a:pPr>
            <a:endParaRPr lang="en-US" sz="100" dirty="0"/>
          </a:p>
          <a:p>
            <a:pPr lvl="1" eaLnBrk="1" hangingPunct="1">
              <a:defRPr/>
            </a:pPr>
            <a:endParaRPr lang="en-US" sz="24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pPr eaLnBrk="1" hangingPunct="1"/>
            <a:r>
              <a:rPr lang="en-US" altLang="en-US" smtClean="0"/>
              <a:t>Assessing Self-Control Theory</a:t>
            </a:r>
          </a:p>
        </p:txBody>
      </p:sp>
      <p:sp>
        <p:nvSpPr>
          <p:cNvPr id="18435" name="Rectangle 3"/>
          <p:cNvSpPr>
            <a:spLocks noGrp="1" noChangeArrowheads="1"/>
          </p:cNvSpPr>
          <p:nvPr>
            <p:ph idx="1"/>
          </p:nvPr>
        </p:nvSpPr>
        <p:spPr/>
        <p:txBody>
          <a:bodyPr>
            <a:normAutofit fontScale="92500" lnSpcReduction="10000"/>
          </a:bodyPr>
          <a:lstStyle/>
          <a:p>
            <a:pPr eaLnBrk="1" hangingPunct="1">
              <a:lnSpc>
                <a:spcPct val="90000"/>
              </a:lnSpc>
              <a:defRPr/>
            </a:pPr>
            <a:r>
              <a:rPr lang="en-US" dirty="0"/>
              <a:t>Empirical tests of Gottfredson and Hirschi’s perspective generally support the theory’s conclusion that low self-control is related to criminal </a:t>
            </a:r>
            <a:r>
              <a:rPr lang="en-US" dirty="0" smtClean="0"/>
              <a:t>involvement</a:t>
            </a:r>
          </a:p>
          <a:p>
            <a:pPr eaLnBrk="1" hangingPunct="1">
              <a:lnSpc>
                <a:spcPct val="90000"/>
              </a:lnSpc>
              <a:defRPr/>
            </a:pPr>
            <a:endParaRPr lang="en-US" sz="1000" dirty="0"/>
          </a:p>
          <a:p>
            <a:pPr eaLnBrk="1" hangingPunct="1">
              <a:lnSpc>
                <a:spcPct val="90000"/>
              </a:lnSpc>
              <a:defRPr/>
            </a:pPr>
            <a:r>
              <a:rPr lang="en-US" dirty="0"/>
              <a:t>Self-control is an important predictor of crime</a:t>
            </a:r>
          </a:p>
          <a:p>
            <a:pPr eaLnBrk="1" hangingPunct="1">
              <a:lnSpc>
                <a:spcPct val="90000"/>
              </a:lnSpc>
              <a:defRPr/>
            </a:pPr>
            <a:endParaRPr lang="en-US" sz="1000" dirty="0" smtClean="0"/>
          </a:p>
          <a:p>
            <a:pPr eaLnBrk="1" hangingPunct="1">
              <a:lnSpc>
                <a:spcPct val="90000"/>
              </a:lnSpc>
              <a:defRPr/>
            </a:pPr>
            <a:r>
              <a:rPr lang="en-US" dirty="0" smtClean="0"/>
              <a:t>Although </a:t>
            </a:r>
            <a:r>
              <a:rPr lang="en-US" dirty="0"/>
              <a:t>self-control explains variation in criminal involvement, this does not mean that causes identified by rival theoretical models are </a:t>
            </a:r>
            <a:r>
              <a:rPr lang="en-US" dirty="0" smtClean="0"/>
              <a:t>unimportant</a:t>
            </a:r>
          </a:p>
          <a:p>
            <a:pPr eaLnBrk="1" hangingPunct="1">
              <a:lnSpc>
                <a:spcPct val="90000"/>
              </a:lnSpc>
              <a:defRPr/>
            </a:pPr>
            <a:endParaRPr lang="en-US" sz="500" dirty="0" smtClean="0"/>
          </a:p>
          <a:p>
            <a:pPr lvl="1" eaLnBrk="1" hangingPunct="1">
              <a:lnSpc>
                <a:spcPct val="90000"/>
              </a:lnSpc>
              <a:defRPr/>
            </a:pPr>
            <a:r>
              <a:rPr lang="en-US" dirty="0" smtClean="0"/>
              <a:t>Attitudes and self-control have an interactive effect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pPr eaLnBrk="1" hangingPunct="1"/>
            <a:r>
              <a:rPr lang="en-US" altLang="en-US" smtClean="0"/>
              <a:t>Assessing Self-Control Theory</a:t>
            </a:r>
          </a:p>
        </p:txBody>
      </p:sp>
      <p:sp>
        <p:nvSpPr>
          <p:cNvPr id="19459" name="Rectangle 3"/>
          <p:cNvSpPr>
            <a:spLocks noGrp="1" noChangeArrowheads="1"/>
          </p:cNvSpPr>
          <p:nvPr>
            <p:ph idx="1"/>
          </p:nvPr>
        </p:nvSpPr>
        <p:spPr/>
        <p:txBody>
          <a:bodyPr>
            <a:normAutofit fontScale="92500" lnSpcReduction="10000"/>
          </a:bodyPr>
          <a:lstStyle/>
          <a:p>
            <a:pPr eaLnBrk="1" hangingPunct="1">
              <a:defRPr/>
            </a:pPr>
            <a:r>
              <a:rPr lang="en-US" dirty="0"/>
              <a:t>It seems unlikely that individual differences in self-control and misconduct will always remain stale across the life </a:t>
            </a:r>
            <a:r>
              <a:rPr lang="en-US" dirty="0" smtClean="0"/>
              <a:t>course</a:t>
            </a:r>
          </a:p>
          <a:p>
            <a:pPr eaLnBrk="1" hangingPunct="1">
              <a:defRPr/>
            </a:pPr>
            <a:endParaRPr lang="en-US" sz="1000" dirty="0"/>
          </a:p>
          <a:p>
            <a:pPr eaLnBrk="1" hangingPunct="1">
              <a:defRPr/>
            </a:pPr>
            <a:r>
              <a:rPr lang="en-US" dirty="0"/>
              <a:t>Self-control is not strongly related to all types of analogous behaviors or to all forms of </a:t>
            </a:r>
            <a:r>
              <a:rPr lang="en-US" dirty="0" smtClean="0"/>
              <a:t>crime (e.g., white-collar crime)</a:t>
            </a:r>
            <a:endParaRPr lang="en-US" dirty="0"/>
          </a:p>
          <a:p>
            <a:pPr eaLnBrk="1" hangingPunct="1">
              <a:defRPr/>
            </a:pPr>
            <a:endParaRPr lang="en-US" sz="1000" dirty="0" smtClean="0"/>
          </a:p>
          <a:p>
            <a:pPr eaLnBrk="1" hangingPunct="1">
              <a:defRPr/>
            </a:pPr>
            <a:r>
              <a:rPr lang="en-US" dirty="0" smtClean="0"/>
              <a:t>The </a:t>
            </a:r>
            <a:r>
              <a:rPr lang="en-US" dirty="0"/>
              <a:t>origins of self-control most probably go beyond ineffective </a:t>
            </a:r>
            <a:r>
              <a:rPr lang="en-US" dirty="0" smtClean="0"/>
              <a:t>parenting (e.g., school socialization, neighborhood conditions, genetics)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pPr eaLnBrk="1" hangingPunct="1"/>
            <a:r>
              <a:rPr lang="en-US" altLang="en-US" smtClean="0"/>
              <a:t>What’s Missing From Self-Control Theory?</a:t>
            </a:r>
          </a:p>
        </p:txBody>
      </p:sp>
      <p:sp>
        <p:nvSpPr>
          <p:cNvPr id="37891" name="Rectangle 3"/>
          <p:cNvSpPr>
            <a:spLocks noGrp="1" noChangeArrowheads="1"/>
          </p:cNvSpPr>
          <p:nvPr>
            <p:ph idx="1"/>
          </p:nvPr>
        </p:nvSpPr>
        <p:spPr/>
        <p:txBody>
          <a:bodyPr/>
          <a:lstStyle/>
          <a:p>
            <a:pPr eaLnBrk="1" hangingPunct="1"/>
            <a:r>
              <a:rPr lang="en-US" altLang="en-US" smtClean="0"/>
              <a:t>While Gottfredson and Hirschi contend that class is unimportant, their image of offenders is that of people who are social failures</a:t>
            </a:r>
          </a:p>
          <a:p>
            <a:pPr eaLnBrk="1" hangingPunct="1"/>
            <a:endParaRPr lang="en-US" altLang="en-US" sz="1000" smtClean="0"/>
          </a:p>
          <a:p>
            <a:pPr eaLnBrk="1" hangingPunct="1"/>
            <a:r>
              <a:rPr lang="en-US" altLang="en-US" smtClean="0"/>
              <a:t>Gottfredson and Hirschi remain silent on the larger structural conditions that might affect family well-being, the ability to deliver quality parenting, and the inculcation of self-control</a:t>
            </a:r>
          </a:p>
          <a:p>
            <a:pPr eaLnBrk="1" hangingPunct="1"/>
            <a:endParaRPr lang="en-US" altLang="en-US" sz="1000" smtClean="0"/>
          </a:p>
          <a:p>
            <a:pPr eaLnBrk="1" hangingPunct="1"/>
            <a:r>
              <a:rPr lang="en-US" altLang="en-US" smtClean="0"/>
              <a:t>Fallacy of autonomy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pPr eaLnBrk="1" hangingPunct="1"/>
            <a:r>
              <a:rPr lang="en-US" altLang="en-US" smtClean="0"/>
              <a:t>Conceptual Incompleteness of Self-Control Theory</a:t>
            </a:r>
          </a:p>
        </p:txBody>
      </p:sp>
      <p:sp>
        <p:nvSpPr>
          <p:cNvPr id="21507" name="Rectangle 3"/>
          <p:cNvSpPr>
            <a:spLocks noGrp="1" noChangeArrowheads="1"/>
          </p:cNvSpPr>
          <p:nvPr>
            <p:ph idx="1"/>
          </p:nvPr>
        </p:nvSpPr>
        <p:spPr/>
        <p:txBody>
          <a:bodyPr>
            <a:normAutofit lnSpcReduction="10000"/>
          </a:bodyPr>
          <a:lstStyle/>
          <a:p>
            <a:pPr eaLnBrk="1" hangingPunct="1">
              <a:lnSpc>
                <a:spcPct val="90000"/>
              </a:lnSpc>
              <a:defRPr/>
            </a:pPr>
            <a:r>
              <a:rPr lang="en-US" dirty="0"/>
              <a:t>The construct of self-control theory is not a single trait but rather involves two elements:</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The capacity for </a:t>
            </a:r>
            <a:r>
              <a:rPr lang="en-US" dirty="0"/>
              <a:t>self-control</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The </a:t>
            </a:r>
            <a:r>
              <a:rPr lang="en-US" dirty="0"/>
              <a:t>desire for self-control</a:t>
            </a:r>
          </a:p>
          <a:p>
            <a:pPr eaLnBrk="1" hangingPunct="1">
              <a:lnSpc>
                <a:spcPct val="90000"/>
              </a:lnSpc>
              <a:defRPr/>
            </a:pPr>
            <a:endParaRPr lang="en-US" sz="1000" dirty="0" smtClean="0"/>
          </a:p>
          <a:p>
            <a:pPr eaLnBrk="1" hangingPunct="1">
              <a:lnSpc>
                <a:spcPct val="90000"/>
              </a:lnSpc>
              <a:defRPr/>
            </a:pPr>
            <a:r>
              <a:rPr lang="en-US" dirty="0" smtClean="0"/>
              <a:t>Individuals </a:t>
            </a:r>
            <a:r>
              <a:rPr lang="en-US" dirty="0"/>
              <a:t>may also vary in their interest in exercising self-restraint</a:t>
            </a:r>
          </a:p>
          <a:p>
            <a:pPr eaLnBrk="1" hangingPunct="1">
              <a:lnSpc>
                <a:spcPct val="90000"/>
              </a:lnSpc>
              <a:defRPr/>
            </a:pPr>
            <a:endParaRPr lang="en-US" sz="1000" dirty="0" smtClean="0"/>
          </a:p>
          <a:p>
            <a:pPr eaLnBrk="1" hangingPunct="1">
              <a:lnSpc>
                <a:spcPct val="90000"/>
              </a:lnSpc>
              <a:defRPr/>
            </a:pPr>
            <a:r>
              <a:rPr lang="en-US" dirty="0" smtClean="0"/>
              <a:t>Motivation </a:t>
            </a:r>
            <a:r>
              <a:rPr lang="en-US" dirty="0"/>
              <a:t>of the desire to commit </a:t>
            </a:r>
            <a:r>
              <a:rPr lang="en-US" dirty="0" smtClean="0"/>
              <a:t>crime – focus of traditional theories</a:t>
            </a:r>
            <a:endParaRPr lang="en-US" dirty="0"/>
          </a:p>
          <a:p>
            <a:pPr eaLnBrk="1" hangingPunct="1">
              <a:lnSpc>
                <a:spcPct val="90000"/>
              </a:lnSpc>
              <a:defRPr/>
            </a:pPr>
            <a:endParaRPr lang="en-US" sz="1000" dirty="0" smtClean="0"/>
          </a:p>
          <a:p>
            <a:pPr eaLnBrk="1" hangingPunct="1">
              <a:lnSpc>
                <a:spcPct val="90000"/>
              </a:lnSpc>
              <a:defRPr/>
            </a:pPr>
            <a:r>
              <a:rPr lang="en-US" dirty="0" smtClean="0"/>
              <a:t>Motivation </a:t>
            </a:r>
            <a:r>
              <a:rPr lang="en-US" dirty="0"/>
              <a:t>to resist the lure of offending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Conceptual Incompleteness of Self-Control Theory</a:t>
            </a:r>
          </a:p>
        </p:txBody>
      </p:sp>
      <p:sp>
        <p:nvSpPr>
          <p:cNvPr id="3" name="Content Placeholder 2"/>
          <p:cNvSpPr>
            <a:spLocks noGrp="1"/>
          </p:cNvSpPr>
          <p:nvPr>
            <p:ph idx="1"/>
          </p:nvPr>
        </p:nvSpPr>
        <p:spPr/>
        <p:txBody>
          <a:bodyPr>
            <a:normAutofit fontScale="92500" lnSpcReduction="20000"/>
          </a:bodyPr>
          <a:lstStyle/>
          <a:p>
            <a:pPr>
              <a:defRPr/>
            </a:pPr>
            <a:r>
              <a:rPr lang="en-US" dirty="0" err="1" smtClean="0"/>
              <a:t>Vohs</a:t>
            </a:r>
            <a:r>
              <a:rPr lang="en-US" dirty="0" smtClean="0"/>
              <a:t> and </a:t>
            </a:r>
            <a:r>
              <a:rPr lang="en-US" dirty="0" err="1" smtClean="0"/>
              <a:t>Schmeichel</a:t>
            </a:r>
            <a:r>
              <a:rPr lang="en-US" dirty="0" smtClean="0"/>
              <a:t> argue that self-control consists of two components:</a:t>
            </a:r>
          </a:p>
          <a:p>
            <a:pPr marL="858837" lvl="1" indent="-514350">
              <a:buFont typeface="+mj-lt"/>
              <a:buAutoNum type="arabicPeriod"/>
              <a:defRPr/>
            </a:pPr>
            <a:endParaRPr lang="en-US" sz="1000" dirty="0" smtClean="0"/>
          </a:p>
          <a:p>
            <a:pPr marL="858837" lvl="1" indent="-514350">
              <a:buFont typeface="+mj-lt"/>
              <a:buAutoNum type="arabicPeriod"/>
              <a:defRPr/>
            </a:pPr>
            <a:r>
              <a:rPr lang="en-US" dirty="0" smtClean="0"/>
              <a:t>Urge strength</a:t>
            </a:r>
          </a:p>
          <a:p>
            <a:pPr marL="858837" lvl="1" indent="-514350">
              <a:buFont typeface="+mj-lt"/>
              <a:buAutoNum type="arabicPeriod"/>
              <a:defRPr/>
            </a:pPr>
            <a:endParaRPr lang="en-US" sz="1000" dirty="0" smtClean="0"/>
          </a:p>
          <a:p>
            <a:pPr marL="858837" lvl="1" indent="-514350">
              <a:buFont typeface="+mj-lt"/>
              <a:buAutoNum type="arabicPeriod"/>
              <a:defRPr/>
            </a:pPr>
            <a:r>
              <a:rPr lang="en-US" dirty="0" smtClean="0"/>
              <a:t>Restraint strength</a:t>
            </a:r>
          </a:p>
          <a:p>
            <a:pPr marL="344487" lvl="1" indent="0">
              <a:buFont typeface="Wingdings" pitchFamily="2" charset="2"/>
              <a:buNone/>
              <a:defRPr/>
            </a:pPr>
            <a:endParaRPr lang="en-US" sz="1000" dirty="0"/>
          </a:p>
          <a:p>
            <a:pPr>
              <a:defRPr/>
            </a:pPr>
            <a:r>
              <a:rPr lang="en-US" dirty="0" smtClean="0"/>
              <a:t>Research rejects that levels of self-control are fixed and can be seen as a trait and a process involving three stages: 1) setting goals, 2) monitoring progress toward these goals, and 3) developing the regulatory strength to reach the goals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a:xfrm>
            <a:off x="457200" y="122238"/>
            <a:ext cx="7543800" cy="1020762"/>
          </a:xfrm>
        </p:spPr>
        <p:txBody>
          <a:bodyPr/>
          <a:lstStyle/>
          <a:p>
            <a:pPr eaLnBrk="1" hangingPunct="1"/>
            <a:r>
              <a:rPr lang="en-US" altLang="en-US" smtClean="0"/>
              <a:t>Self-Control and Social Bonds</a:t>
            </a:r>
          </a:p>
        </p:txBody>
      </p:sp>
      <p:sp>
        <p:nvSpPr>
          <p:cNvPr id="40963" name="Rectangle 3"/>
          <p:cNvSpPr>
            <a:spLocks noGrp="1" noChangeArrowheads="1"/>
          </p:cNvSpPr>
          <p:nvPr>
            <p:ph idx="1"/>
          </p:nvPr>
        </p:nvSpPr>
        <p:spPr>
          <a:xfrm>
            <a:off x="304800" y="1295400"/>
            <a:ext cx="8229600" cy="4411663"/>
          </a:xfrm>
        </p:spPr>
        <p:txBody>
          <a:bodyPr/>
          <a:lstStyle/>
          <a:p>
            <a:pPr eaLnBrk="1" hangingPunct="1"/>
            <a:r>
              <a:rPr lang="en-US" altLang="en-US" smtClean="0"/>
              <a:t>Hirschi based both his perspectives on the notion that the motivation to deviate was rooted in the natural human inclination to pursue immediate gratification in the easiest way possible without regard for others</a:t>
            </a:r>
            <a:endParaRPr lang="en-US" altLang="en-US" sz="1000" smtClean="0"/>
          </a:p>
          <a:p>
            <a:pPr eaLnBrk="1" hangingPunct="1"/>
            <a:r>
              <a:rPr lang="en-US" altLang="en-US" smtClean="0"/>
              <a:t>Key factor was whether the controls existed to restrain them from acting on impulses</a:t>
            </a:r>
          </a:p>
        </p:txBody>
      </p:sp>
      <p:pic>
        <p:nvPicPr>
          <p:cNvPr id="40964" name="Picture 4"/>
          <p:cNvPicPr>
            <a:picLocks noChangeAspect="1" noChangeArrowheads="1"/>
          </p:cNvPicPr>
          <p:nvPr/>
        </p:nvPicPr>
        <p:blipFill>
          <a:blip r:embed="rId3" cstate="print"/>
          <a:srcRect/>
          <a:stretch>
            <a:fillRect/>
          </a:stretch>
        </p:blipFill>
        <p:spPr bwMode="auto">
          <a:xfrm>
            <a:off x="1905000" y="4648200"/>
            <a:ext cx="4195763" cy="210502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noChangeArrowheads="1"/>
          </p:cNvSpPr>
          <p:nvPr>
            <p:ph type="title"/>
          </p:nvPr>
        </p:nvSpPr>
        <p:spPr/>
        <p:txBody>
          <a:bodyPr/>
          <a:lstStyle/>
          <a:p>
            <a:pPr eaLnBrk="1" hangingPunct="1"/>
            <a:r>
              <a:rPr lang="en-US" altLang="en-US" smtClean="0"/>
              <a:t>Self-Control and Social Bonds</a:t>
            </a:r>
          </a:p>
        </p:txBody>
      </p:sp>
      <p:sp>
        <p:nvSpPr>
          <p:cNvPr id="23555" name="Rectangle 3"/>
          <p:cNvSpPr>
            <a:spLocks noGrp="1" noChangeArrowheads="1"/>
          </p:cNvSpPr>
          <p:nvPr>
            <p:ph idx="1"/>
          </p:nvPr>
        </p:nvSpPr>
        <p:spPr/>
        <p:txBody>
          <a:bodyPr>
            <a:normAutofit fontScale="92500" lnSpcReduction="10000"/>
          </a:bodyPr>
          <a:lstStyle/>
          <a:p>
            <a:pPr eaLnBrk="1" hangingPunct="1">
              <a:defRPr/>
            </a:pPr>
            <a:r>
              <a:rPr lang="en-US" dirty="0"/>
              <a:t>Self-control theory is a sociological explanation in the sense that the effectiveness of early parenting is held to determine the level of self-control that children </a:t>
            </a:r>
            <a:r>
              <a:rPr lang="en-US" dirty="0" smtClean="0"/>
              <a:t>develop</a:t>
            </a:r>
          </a:p>
          <a:p>
            <a:pPr eaLnBrk="1" hangingPunct="1">
              <a:defRPr/>
            </a:pPr>
            <a:endParaRPr lang="en-US" sz="500" dirty="0" smtClean="0"/>
          </a:p>
          <a:p>
            <a:pPr lvl="1" eaLnBrk="1" hangingPunct="1">
              <a:defRPr/>
            </a:pPr>
            <a:r>
              <a:rPr lang="en-US" dirty="0" smtClean="0"/>
              <a:t>Theory of stable individual differences</a:t>
            </a:r>
          </a:p>
          <a:p>
            <a:pPr eaLnBrk="1" hangingPunct="1">
              <a:defRPr/>
            </a:pPr>
            <a:endParaRPr lang="en-US" sz="1000" dirty="0"/>
          </a:p>
          <a:p>
            <a:pPr eaLnBrk="1" hangingPunct="1">
              <a:defRPr/>
            </a:pPr>
            <a:r>
              <a:rPr lang="en-US" dirty="0"/>
              <a:t>By contrast, </a:t>
            </a:r>
            <a:r>
              <a:rPr lang="en-US" dirty="0" smtClean="0"/>
              <a:t>social bond theories is more of a pure sociological theory</a:t>
            </a:r>
          </a:p>
          <a:p>
            <a:pPr lvl="1" eaLnBrk="1" hangingPunct="1">
              <a:defRPr/>
            </a:pPr>
            <a:endParaRPr lang="en-US" sz="500" dirty="0" smtClean="0"/>
          </a:p>
          <a:p>
            <a:pPr lvl="1" eaLnBrk="1" hangingPunct="1">
              <a:defRPr/>
            </a:pPr>
            <a:r>
              <a:rPr lang="en-US" dirty="0" smtClean="0"/>
              <a:t>The </a:t>
            </a:r>
            <a:r>
              <a:rPr lang="en-US" dirty="0"/>
              <a:t>development of social bonds is not limited to childhood, but rather, bonds are potentially formed at any 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altLang="en-US" sz="3200" smtClean="0"/>
              <a:t>Hirschi’s First Theory:</a:t>
            </a:r>
            <a:br>
              <a:rPr lang="en-US" altLang="en-US" sz="3200" smtClean="0"/>
            </a:br>
            <a:r>
              <a:rPr lang="en-US" altLang="en-US" sz="3200" smtClean="0"/>
              <a:t>Social Bonds and Delinquency</a:t>
            </a:r>
          </a:p>
        </p:txBody>
      </p:sp>
      <p:sp>
        <p:nvSpPr>
          <p:cNvPr id="6147" name="Rectangle 3"/>
          <p:cNvSpPr>
            <a:spLocks noGrp="1" noChangeArrowheads="1"/>
          </p:cNvSpPr>
          <p:nvPr>
            <p:ph idx="1"/>
          </p:nvPr>
        </p:nvSpPr>
        <p:spPr/>
        <p:txBody>
          <a:bodyPr/>
          <a:lstStyle/>
          <a:p>
            <a:pPr eaLnBrk="1" hangingPunct="1">
              <a:lnSpc>
                <a:spcPct val="90000"/>
              </a:lnSpc>
            </a:pPr>
            <a:r>
              <a:rPr lang="en-US" altLang="en-US" smtClean="0"/>
              <a:t>The central premise is that delinquency arises when social bonds are weak or absent</a:t>
            </a:r>
          </a:p>
          <a:p>
            <a:pPr lvl="1" eaLnBrk="1" hangingPunct="1">
              <a:lnSpc>
                <a:spcPct val="90000"/>
              </a:lnSpc>
            </a:pPr>
            <a:endParaRPr lang="en-US" altLang="en-US" sz="500" smtClean="0"/>
          </a:p>
          <a:p>
            <a:pPr lvl="1" eaLnBrk="1" hangingPunct="1">
              <a:lnSpc>
                <a:spcPct val="90000"/>
              </a:lnSpc>
            </a:pPr>
            <a:r>
              <a:rPr lang="en-US" altLang="en-US" smtClean="0"/>
              <a:t>Challenged Sutherland’s and Merton’s theories</a:t>
            </a:r>
          </a:p>
          <a:p>
            <a:pPr eaLnBrk="1" hangingPunct="1">
              <a:lnSpc>
                <a:spcPct val="90000"/>
              </a:lnSpc>
            </a:pPr>
            <a:endParaRPr lang="en-US" altLang="en-US" sz="1000" smtClean="0"/>
          </a:p>
          <a:p>
            <a:pPr eaLnBrk="1" hangingPunct="1">
              <a:lnSpc>
                <a:spcPct val="90000"/>
              </a:lnSpc>
            </a:pPr>
            <a:r>
              <a:rPr lang="en-US" altLang="en-US" smtClean="0"/>
              <a:t>What differentiates offenders from non-offenders are the factors that restrain people from acting on their wayward impulses</a:t>
            </a:r>
          </a:p>
          <a:p>
            <a:pPr eaLnBrk="1" hangingPunct="1">
              <a:lnSpc>
                <a:spcPct val="90000"/>
              </a:lnSpc>
            </a:pPr>
            <a:endParaRPr lang="en-US" altLang="en-US" sz="1000" smtClean="0"/>
          </a:p>
          <a:p>
            <a:pPr eaLnBrk="1" hangingPunct="1">
              <a:lnSpc>
                <a:spcPct val="90000"/>
              </a:lnSpc>
            </a:pPr>
            <a:r>
              <a:rPr lang="en-US" altLang="en-US" smtClean="0"/>
              <a:t>Social bonds are the social controls that regulate when crime occurs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p:nvPr>
        </p:nvSpPr>
        <p:spPr/>
        <p:txBody>
          <a:bodyPr/>
          <a:lstStyle/>
          <a:p>
            <a:pPr eaLnBrk="1" hangingPunct="1"/>
            <a:r>
              <a:rPr lang="en-US" altLang="en-US" smtClean="0"/>
              <a:t>Self-Control and Social Bonds</a:t>
            </a:r>
          </a:p>
        </p:txBody>
      </p:sp>
      <p:sp>
        <p:nvSpPr>
          <p:cNvPr id="24579" name="Rectangle 3"/>
          <p:cNvSpPr>
            <a:spLocks noGrp="1" noChangeArrowheads="1"/>
          </p:cNvSpPr>
          <p:nvPr>
            <p:ph idx="1"/>
          </p:nvPr>
        </p:nvSpPr>
        <p:spPr/>
        <p:txBody>
          <a:bodyPr>
            <a:normAutofit lnSpcReduction="10000"/>
          </a:bodyPr>
          <a:lstStyle/>
          <a:p>
            <a:pPr eaLnBrk="1" hangingPunct="1">
              <a:lnSpc>
                <a:spcPct val="90000"/>
              </a:lnSpc>
              <a:defRPr/>
            </a:pPr>
            <a:r>
              <a:rPr lang="en-US" dirty="0" smtClean="0"/>
              <a:t>Self-control theory argues social </a:t>
            </a:r>
            <a:r>
              <a:rPr lang="en-US" dirty="0"/>
              <a:t>bonds have no influence on criminal </a:t>
            </a:r>
            <a:r>
              <a:rPr lang="en-US" dirty="0" smtClean="0"/>
              <a:t>involvement</a:t>
            </a:r>
          </a:p>
          <a:p>
            <a:pPr lvl="1" eaLnBrk="1" hangingPunct="1">
              <a:lnSpc>
                <a:spcPct val="90000"/>
              </a:lnSpc>
              <a:defRPr/>
            </a:pPr>
            <a:endParaRPr lang="en-US" sz="500" dirty="0" smtClean="0"/>
          </a:p>
          <a:p>
            <a:pPr lvl="1" eaLnBrk="1" hangingPunct="1">
              <a:lnSpc>
                <a:spcPct val="90000"/>
              </a:lnSpc>
              <a:defRPr/>
            </a:pPr>
            <a:r>
              <a:rPr lang="en-US" dirty="0" smtClean="0"/>
              <a:t>Spurious relationship between social bonds and crime</a:t>
            </a:r>
            <a:endParaRPr lang="en-US" dirty="0"/>
          </a:p>
          <a:p>
            <a:pPr eaLnBrk="1" hangingPunct="1">
              <a:lnSpc>
                <a:spcPct val="90000"/>
              </a:lnSpc>
              <a:defRPr/>
            </a:pPr>
            <a:endParaRPr lang="en-US" sz="1000" dirty="0" smtClean="0"/>
          </a:p>
          <a:p>
            <a:pPr eaLnBrk="1" hangingPunct="1">
              <a:lnSpc>
                <a:spcPct val="90000"/>
              </a:lnSpc>
              <a:defRPr/>
            </a:pPr>
            <a:r>
              <a:rPr lang="en-US" dirty="0" smtClean="0"/>
              <a:t>Self-control </a:t>
            </a:r>
            <a:r>
              <a:rPr lang="en-US" dirty="0"/>
              <a:t>theory </a:t>
            </a:r>
            <a:r>
              <a:rPr lang="en-US" dirty="0" smtClean="0"/>
              <a:t>argues </a:t>
            </a:r>
            <a:r>
              <a:rPr lang="en-US" dirty="0"/>
              <a:t>that children high in self-control are more likely to be attached to parents and to avoid delinquency</a:t>
            </a:r>
          </a:p>
          <a:p>
            <a:pPr lvl="1" eaLnBrk="1" hangingPunct="1">
              <a:lnSpc>
                <a:spcPct val="90000"/>
              </a:lnSpc>
              <a:defRPr/>
            </a:pPr>
            <a:endParaRPr lang="en-US" sz="500" dirty="0" smtClean="0"/>
          </a:p>
          <a:p>
            <a:pPr lvl="1" eaLnBrk="1" hangingPunct="1">
              <a:lnSpc>
                <a:spcPct val="90000"/>
              </a:lnSpc>
              <a:defRPr/>
            </a:pPr>
            <a:r>
              <a:rPr lang="en-US" dirty="0" smtClean="0"/>
              <a:t>Attachment </a:t>
            </a:r>
            <a:r>
              <a:rPr lang="en-US" dirty="0"/>
              <a:t>and delinquency are related only because both are caused by a third underlying factor- self-control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lstStyle/>
          <a:p>
            <a:pPr eaLnBrk="1" hangingPunct="1"/>
            <a:r>
              <a:rPr lang="en-US" altLang="en-US" smtClean="0"/>
              <a:t>Self-Control and Social Bonds</a:t>
            </a:r>
          </a:p>
        </p:txBody>
      </p:sp>
      <p:sp>
        <p:nvSpPr>
          <p:cNvPr id="44035" name="Rectangle 3"/>
          <p:cNvSpPr>
            <a:spLocks noGrp="1" noChangeArrowheads="1"/>
          </p:cNvSpPr>
          <p:nvPr>
            <p:ph idx="1"/>
          </p:nvPr>
        </p:nvSpPr>
        <p:spPr/>
        <p:txBody>
          <a:bodyPr/>
          <a:lstStyle/>
          <a:p>
            <a:pPr eaLnBrk="1" hangingPunct="1"/>
            <a:r>
              <a:rPr lang="en-US" altLang="en-US" smtClean="0"/>
              <a:t>Hirschi changed his mind over the years</a:t>
            </a:r>
          </a:p>
          <a:p>
            <a:pPr eaLnBrk="1" hangingPunct="1"/>
            <a:endParaRPr lang="en-US" altLang="en-US" sz="1000" smtClean="0"/>
          </a:p>
          <a:p>
            <a:pPr eaLnBrk="1" hangingPunct="1"/>
            <a:r>
              <a:rPr lang="en-US" altLang="en-US" smtClean="0"/>
              <a:t>He once thought that social bonds were the main determinant of crime</a:t>
            </a:r>
          </a:p>
          <a:p>
            <a:pPr eaLnBrk="1" hangingPunct="1"/>
            <a:endParaRPr lang="en-US" altLang="en-US" sz="1000" smtClean="0"/>
          </a:p>
          <a:p>
            <a:pPr eaLnBrk="1" hangingPunct="1"/>
            <a:r>
              <a:rPr lang="en-US" altLang="en-US" smtClean="0"/>
              <a:t>Later, he and Gottfredson came to believe that social bonds were merely a manifestation of a person’s level of self-control, and thus had no independent causal relationship to criminal behavior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mtClean="0"/>
              <a:t>Hirschi’s Revised Social Control Theory</a:t>
            </a:r>
          </a:p>
        </p:txBody>
      </p:sp>
      <p:sp>
        <p:nvSpPr>
          <p:cNvPr id="45059" name="Content Placeholder 2"/>
          <p:cNvSpPr>
            <a:spLocks noGrp="1"/>
          </p:cNvSpPr>
          <p:nvPr>
            <p:ph idx="1"/>
          </p:nvPr>
        </p:nvSpPr>
        <p:spPr/>
        <p:txBody>
          <a:bodyPr/>
          <a:lstStyle/>
          <a:p>
            <a:pPr eaLnBrk="1" hangingPunct="1"/>
            <a:r>
              <a:rPr lang="en-US" altLang="en-US" smtClean="0"/>
              <a:t>Hirschi reject the instability thesis and asserts that social bonds are stable</a:t>
            </a:r>
          </a:p>
          <a:p>
            <a:pPr eaLnBrk="1" hangingPunct="1"/>
            <a:endParaRPr lang="en-US" altLang="en-US" sz="500" smtClean="0"/>
          </a:p>
          <a:p>
            <a:pPr lvl="1" eaLnBrk="1" hangingPunct="1"/>
            <a:r>
              <a:rPr lang="en-US" altLang="en-US" smtClean="0"/>
              <a:t>The source and strength of bonds is almost exclusively within the person displaying them</a:t>
            </a:r>
          </a:p>
          <a:p>
            <a:pPr lvl="1" eaLnBrk="1" hangingPunct="1"/>
            <a:endParaRPr lang="en-US" altLang="en-US" sz="500" smtClean="0"/>
          </a:p>
          <a:p>
            <a:pPr lvl="1" eaLnBrk="1" hangingPunct="1"/>
            <a:r>
              <a:rPr lang="en-US" altLang="en-US" smtClean="0"/>
              <a:t>Thus, social bond and self-control theory are the same thing</a:t>
            </a:r>
          </a:p>
          <a:p>
            <a:pPr lvl="1" eaLnBrk="1" hangingPunct="1"/>
            <a:endParaRPr lang="en-US" altLang="en-US" smtClean="0"/>
          </a:p>
          <a:p>
            <a:pPr lvl="1" eaLnBrk="1" hangingPunct="1"/>
            <a:endParaRPr lang="en-US" alt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smtClean="0"/>
              <a:t>Hirschi’s Revised Social Control Theory</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sz="3200" dirty="0" smtClean="0"/>
              <a:t>Also rejected self-control theory being transformed into a psychological trait explanation of crime</a:t>
            </a:r>
          </a:p>
          <a:p>
            <a:pPr lvl="1" eaLnBrk="1" hangingPunct="1">
              <a:defRPr/>
            </a:pPr>
            <a:endParaRPr lang="en-US" sz="500" dirty="0" smtClean="0"/>
          </a:p>
          <a:p>
            <a:pPr lvl="1" eaLnBrk="1" hangingPunct="1">
              <a:defRPr/>
            </a:pPr>
            <a:r>
              <a:rPr lang="en-US" dirty="0" smtClean="0"/>
              <a:t>Hirschi meant to retain the idea of people as rational actors</a:t>
            </a:r>
          </a:p>
          <a:p>
            <a:pPr lvl="1" eaLnBrk="1" hangingPunct="1">
              <a:defRPr/>
            </a:pPr>
            <a:endParaRPr lang="en-US" sz="500" dirty="0" smtClean="0"/>
          </a:p>
          <a:p>
            <a:pPr lvl="1" eaLnBrk="1" hangingPunct="1">
              <a:defRPr/>
            </a:pPr>
            <a:r>
              <a:rPr lang="en-US" dirty="0" smtClean="0"/>
              <a:t>Reasserted the actor and agency back into the crime equation</a:t>
            </a:r>
          </a:p>
          <a:p>
            <a:pPr lvl="1" eaLnBrk="1" hangingPunct="1">
              <a:defRPr/>
            </a:pPr>
            <a:endParaRPr lang="en-US" sz="500" dirty="0" smtClean="0"/>
          </a:p>
          <a:p>
            <a:pPr lvl="1" eaLnBrk="1" hangingPunct="1">
              <a:defRPr/>
            </a:pPr>
            <a:r>
              <a:rPr lang="en-US" dirty="0" smtClean="0"/>
              <a:t>Self-control is the tendency to consider the full range of potential costs of a particular act; people refrain because they are able to see the consequences of their behavior</a:t>
            </a:r>
          </a:p>
          <a:p>
            <a:pPr lvl="1" eaLnBrk="1" hangingPunct="1">
              <a:defRPr/>
            </a:pPr>
            <a:endParaRPr lang="en-US" sz="400" dirty="0" smtClean="0"/>
          </a:p>
          <a:p>
            <a:pPr lvl="2" eaLnBrk="1" hangingPunct="1">
              <a:defRPr/>
            </a:pPr>
            <a:r>
              <a:rPr lang="en-US" dirty="0" smtClean="0"/>
              <a:t>Social bonds are the costs they weigh</a:t>
            </a:r>
          </a:p>
          <a:p>
            <a:pPr eaLnBrk="1" hangingPunct="1">
              <a:defRPr/>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smtClean="0"/>
              <a:t>Limitations of Hirschi’s Revised Social Control Theory</a:t>
            </a:r>
          </a:p>
        </p:txBody>
      </p:sp>
      <p:sp>
        <p:nvSpPr>
          <p:cNvPr id="47107" name="Content Placeholder 2"/>
          <p:cNvSpPr>
            <a:spLocks noGrp="1"/>
          </p:cNvSpPr>
          <p:nvPr>
            <p:ph idx="1"/>
          </p:nvPr>
        </p:nvSpPr>
        <p:spPr/>
        <p:txBody>
          <a:bodyPr/>
          <a:lstStyle/>
          <a:p>
            <a:pPr eaLnBrk="1" hangingPunct="1"/>
            <a:r>
              <a:rPr lang="en-US" altLang="en-US" smtClean="0"/>
              <a:t>Two major shortcomings:</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No clear explanation of the origins of social bonds</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Simply asserts that social bonds are stable and thus the same as self-control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p:nvPr>
        </p:nvSpPr>
        <p:spPr/>
        <p:txBody>
          <a:bodyPr/>
          <a:lstStyle/>
          <a:p>
            <a:pPr eaLnBrk="1" hangingPunct="1"/>
            <a:r>
              <a:rPr lang="en-US" altLang="en-US" smtClean="0"/>
              <a:t>The Complexity of Control</a:t>
            </a:r>
          </a:p>
        </p:txBody>
      </p:sp>
      <p:sp>
        <p:nvSpPr>
          <p:cNvPr id="48131" name="Rectangle 3"/>
          <p:cNvSpPr>
            <a:spLocks noGrp="1" noChangeArrowheads="1"/>
          </p:cNvSpPr>
          <p:nvPr>
            <p:ph idx="1"/>
          </p:nvPr>
        </p:nvSpPr>
        <p:spPr/>
        <p:txBody>
          <a:bodyPr/>
          <a:lstStyle/>
          <a:p>
            <a:pPr eaLnBrk="1" hangingPunct="1"/>
            <a:r>
              <a:rPr lang="en-US" altLang="en-US" smtClean="0"/>
              <a:t>Recent perspectives have illuminated that social control is a complex phenomenon that may have differential effects depending on its quality, its magnitude, and the context in which it is applied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pPr eaLnBrk="1" hangingPunct="1"/>
            <a:r>
              <a:rPr lang="en-US" altLang="en-US" smtClean="0"/>
              <a:t>Hagan’s Power-Control Theory</a:t>
            </a:r>
          </a:p>
        </p:txBody>
      </p:sp>
      <p:sp>
        <p:nvSpPr>
          <p:cNvPr id="49155" name="Rectangle 3"/>
          <p:cNvSpPr>
            <a:spLocks noGrp="1" noChangeArrowheads="1"/>
          </p:cNvSpPr>
          <p:nvPr>
            <p:ph idx="1"/>
          </p:nvPr>
        </p:nvSpPr>
        <p:spPr/>
        <p:txBody>
          <a:bodyPr/>
          <a:lstStyle/>
          <a:p>
            <a:pPr eaLnBrk="1" hangingPunct="1"/>
            <a:r>
              <a:rPr lang="en-US" altLang="en-US" smtClean="0"/>
              <a:t>Gender and Delinquency</a:t>
            </a:r>
          </a:p>
          <a:p>
            <a:pPr lvl="1" eaLnBrk="1" hangingPunct="1"/>
            <a:endParaRPr lang="en-US" altLang="en-US" sz="1000" smtClean="0"/>
          </a:p>
          <a:p>
            <a:pPr lvl="1" eaLnBrk="1" hangingPunct="1"/>
            <a:r>
              <a:rPr lang="en-US" altLang="en-US" smtClean="0"/>
              <a:t>Delinquency likely when a person has a preference for taking risks and this is established by the nature of parenting</a:t>
            </a:r>
          </a:p>
          <a:p>
            <a:pPr lvl="1" eaLnBrk="1" hangingPunct="1"/>
            <a:endParaRPr lang="en-US" altLang="en-US" sz="1000" smtClean="0"/>
          </a:p>
          <a:p>
            <a:pPr lvl="1" eaLnBrk="1" hangingPunct="1"/>
            <a:r>
              <a:rPr lang="en-US" altLang="en-US" smtClean="0"/>
              <a:t>For Hagan, the critical issue is how the balance of power between parents affects the nature of parenting, and in turn, risk preferences and crime</a:t>
            </a:r>
          </a:p>
          <a:p>
            <a:pPr lvl="1" eaLnBrk="1" hangingPunct="1"/>
            <a:endParaRPr lang="en-US" altLang="en-US" sz="1000" smtClean="0"/>
          </a:p>
          <a:p>
            <a:pPr lvl="1" eaLnBrk="1" hangingPunct="1"/>
            <a:r>
              <a:rPr lang="en-US" altLang="en-US" smtClean="0"/>
              <a:t>Power relations between husbands and wives shape how children are controlled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pPr eaLnBrk="1" hangingPunct="1"/>
            <a:r>
              <a:rPr lang="en-US" altLang="en-US" smtClean="0"/>
              <a:t>Hagan’s Power-Control Theory</a:t>
            </a:r>
          </a:p>
        </p:txBody>
      </p:sp>
      <p:sp>
        <p:nvSpPr>
          <p:cNvPr id="50179" name="Rectangle 3"/>
          <p:cNvSpPr>
            <a:spLocks noGrp="1" noChangeArrowheads="1"/>
          </p:cNvSpPr>
          <p:nvPr>
            <p:ph idx="1"/>
          </p:nvPr>
        </p:nvSpPr>
        <p:spPr/>
        <p:txBody>
          <a:bodyPr/>
          <a:lstStyle/>
          <a:p>
            <a:pPr eaLnBrk="1" hangingPunct="1"/>
            <a:r>
              <a:rPr lang="en-US" altLang="en-US" smtClean="0"/>
              <a:t>Gender and Delinquency</a:t>
            </a:r>
          </a:p>
          <a:p>
            <a:pPr lvl="1" eaLnBrk="1" hangingPunct="1"/>
            <a:endParaRPr lang="en-US" altLang="en-US" sz="1000" smtClean="0"/>
          </a:p>
          <a:p>
            <a:pPr lvl="1" eaLnBrk="1" hangingPunct="1"/>
            <a:r>
              <a:rPr lang="en-US" altLang="en-US" smtClean="0"/>
              <a:t>Hagan contended that in patriarchal families, parents exercise greater control over female children than over male children</a:t>
            </a:r>
          </a:p>
          <a:p>
            <a:pPr lvl="2" eaLnBrk="1" hangingPunct="1"/>
            <a:endParaRPr lang="en-US" altLang="en-US" sz="500" smtClean="0"/>
          </a:p>
          <a:p>
            <a:pPr lvl="2" eaLnBrk="1" hangingPunct="1"/>
            <a:r>
              <a:rPr lang="en-US" altLang="en-US" smtClean="0"/>
              <a:t>The result is that boys have stronger preferences for risk taking that, in turn, increase their involvement in delinquency</a:t>
            </a:r>
          </a:p>
          <a:p>
            <a:pPr lvl="2" eaLnBrk="1" hangingPunct="1"/>
            <a:endParaRPr lang="en-US" altLang="en-US" sz="500" smtClean="0"/>
          </a:p>
          <a:p>
            <a:pPr lvl="2" eaLnBrk="1" hangingPunct="1"/>
            <a:r>
              <a:rPr lang="en-US" altLang="en-US" smtClean="0"/>
              <a:t>Daughters socialized to be feminine and value domesticity; sons encouraged to develop boldness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pPr eaLnBrk="1" hangingPunct="1"/>
            <a:r>
              <a:rPr lang="en-US" altLang="en-US" smtClean="0"/>
              <a:t>Hagan’s Power-Control Theory</a:t>
            </a:r>
          </a:p>
        </p:txBody>
      </p:sp>
      <p:sp>
        <p:nvSpPr>
          <p:cNvPr id="51203" name="Rectangle 3"/>
          <p:cNvSpPr>
            <a:spLocks noGrp="1" noChangeArrowheads="1"/>
          </p:cNvSpPr>
          <p:nvPr>
            <p:ph idx="1"/>
          </p:nvPr>
        </p:nvSpPr>
        <p:spPr/>
        <p:txBody>
          <a:bodyPr/>
          <a:lstStyle/>
          <a:p>
            <a:pPr eaLnBrk="1" hangingPunct="1"/>
            <a:r>
              <a:rPr lang="en-US" altLang="en-US" smtClean="0"/>
              <a:t>Gender and Delinquency</a:t>
            </a:r>
          </a:p>
          <a:p>
            <a:pPr eaLnBrk="1" hangingPunct="1"/>
            <a:endParaRPr lang="en-US" altLang="en-US" sz="1000" smtClean="0"/>
          </a:p>
          <a:p>
            <a:pPr lvl="1" eaLnBrk="1" hangingPunct="1"/>
            <a:r>
              <a:rPr lang="en-US" altLang="en-US" smtClean="0"/>
              <a:t>In egalitarian families, parents supervise female and male children more similarly</a:t>
            </a:r>
          </a:p>
          <a:p>
            <a:pPr lvl="1" eaLnBrk="1" hangingPunct="1"/>
            <a:endParaRPr lang="en-US" altLang="en-US" sz="500" smtClean="0"/>
          </a:p>
          <a:p>
            <a:pPr lvl="2" eaLnBrk="1" hangingPunct="1"/>
            <a:r>
              <a:rPr lang="en-US" altLang="en-US" smtClean="0"/>
              <a:t>The result is that daughters’ and sons’ risk preferences become more alike, and therefore, their rate of involvement in delinquency converges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a:lstStyle/>
          <a:p>
            <a:pPr eaLnBrk="1" hangingPunct="1"/>
            <a:r>
              <a:rPr lang="en-US" altLang="en-US" smtClean="0"/>
              <a:t>Assessing Power-Control Theory</a:t>
            </a:r>
          </a:p>
        </p:txBody>
      </p:sp>
      <p:sp>
        <p:nvSpPr>
          <p:cNvPr id="52227" name="Rectangle 3"/>
          <p:cNvSpPr>
            <a:spLocks noGrp="1" noChangeArrowheads="1"/>
          </p:cNvSpPr>
          <p:nvPr>
            <p:ph idx="1"/>
          </p:nvPr>
        </p:nvSpPr>
        <p:spPr/>
        <p:txBody>
          <a:bodyPr/>
          <a:lstStyle/>
          <a:p>
            <a:pPr eaLnBrk="1" hangingPunct="1"/>
            <a:r>
              <a:rPr lang="en-US" altLang="en-US" smtClean="0"/>
              <a:t>The perspective is amassing a fair amount of empirical support as a useful theory of delinquency</a:t>
            </a:r>
          </a:p>
          <a:p>
            <a:pPr eaLnBrk="1" hangingPunct="1"/>
            <a:endParaRPr lang="en-US" altLang="en-US" sz="1000" smtClean="0"/>
          </a:p>
          <a:p>
            <a:pPr eaLnBrk="1" hangingPunct="1"/>
            <a:r>
              <a:rPr lang="en-US" altLang="en-US" smtClean="0"/>
              <a:t>The theory advances criminological thinking by illuminating the need to consider how gender-based power relations in society influence parental control and ultimately, delinquent involvement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altLang="en-US" smtClean="0"/>
              <a:t>Hirschi’s Forerunners</a:t>
            </a:r>
          </a:p>
        </p:txBody>
      </p:sp>
      <p:sp>
        <p:nvSpPr>
          <p:cNvPr id="5123" name="Rectangle 3"/>
          <p:cNvSpPr>
            <a:spLocks noGrp="1" noChangeArrowheads="1"/>
          </p:cNvSpPr>
          <p:nvPr>
            <p:ph idx="1"/>
          </p:nvPr>
        </p:nvSpPr>
        <p:spPr/>
        <p:txBody>
          <a:bodyPr>
            <a:normAutofit fontScale="92500" lnSpcReduction="10000"/>
          </a:bodyPr>
          <a:lstStyle/>
          <a:p>
            <a:pPr eaLnBrk="1" hangingPunct="1">
              <a:defRPr/>
            </a:pPr>
            <a:r>
              <a:rPr lang="en-US" sz="3200" dirty="0"/>
              <a:t>Certain considerations affected the way in which Hirschi set forth his proposition: </a:t>
            </a:r>
            <a:endParaRPr lang="en-US" sz="3200" dirty="0" smtClean="0"/>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a:t>
            </a:r>
            <a:r>
              <a:rPr lang="en-US" dirty="0"/>
              <a:t>nature of the data available to </a:t>
            </a:r>
            <a:r>
              <a:rPr lang="en-US" dirty="0" smtClean="0"/>
              <a:t>him</a:t>
            </a:r>
          </a:p>
          <a:p>
            <a:pPr marL="1154112" lvl="2" indent="-514350" eaLnBrk="1" hangingPunct="1">
              <a:defRPr/>
            </a:pPr>
            <a:endParaRPr lang="en-US" sz="300" dirty="0" smtClean="0"/>
          </a:p>
          <a:p>
            <a:pPr marL="1154112" lvl="2" indent="-514350" eaLnBrk="1" hangingPunct="1">
              <a:defRPr/>
            </a:pPr>
            <a:r>
              <a:rPr lang="en-US" dirty="0" smtClean="0"/>
              <a:t>Survey data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a:t>
            </a:r>
            <a:r>
              <a:rPr lang="en-US" dirty="0"/>
              <a:t>social disorganization theme of the Chicago school</a:t>
            </a:r>
          </a:p>
          <a:p>
            <a:pPr eaLnBrk="1" hangingPunct="1">
              <a:defRPr/>
            </a:pPr>
            <a:r>
              <a:rPr lang="en-US" sz="3200" dirty="0"/>
              <a:t>The problem with the social disorganization theme was that it had lost a great deal of </a:t>
            </a:r>
            <a:r>
              <a:rPr lang="en-US" sz="3200" dirty="0" smtClean="0"/>
              <a:t>popularity</a:t>
            </a:r>
          </a:p>
          <a:p>
            <a:pPr eaLnBrk="1" hangingPunct="1">
              <a:defRPr/>
            </a:pPr>
            <a:endParaRPr lang="en-US" sz="300" dirty="0" smtClean="0"/>
          </a:p>
          <a:p>
            <a:pPr lvl="1" eaLnBrk="1" hangingPunct="1">
              <a:defRPr/>
            </a:pPr>
            <a:r>
              <a:rPr lang="en-US" dirty="0" smtClean="0"/>
              <a:t>Came under intense criticism</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p:txBody>
          <a:bodyPr/>
          <a:lstStyle/>
          <a:p>
            <a:pPr eaLnBrk="1" hangingPunct="1"/>
            <a:r>
              <a:rPr lang="en-US" altLang="en-US" smtClean="0"/>
              <a:t>Limitations of Power-Control Theory</a:t>
            </a:r>
          </a:p>
        </p:txBody>
      </p:sp>
      <p:sp>
        <p:nvSpPr>
          <p:cNvPr id="53251" name="Rectangle 3"/>
          <p:cNvSpPr>
            <a:spLocks noGrp="1" noChangeArrowheads="1"/>
          </p:cNvSpPr>
          <p:nvPr>
            <p:ph idx="1"/>
          </p:nvPr>
        </p:nvSpPr>
        <p:spPr>
          <a:xfrm>
            <a:off x="457200" y="1719263"/>
            <a:ext cx="8229600" cy="4986337"/>
          </a:xfrm>
        </p:spPr>
        <p:txBody>
          <a:bodyPr/>
          <a:lstStyle/>
          <a:p>
            <a:pPr eaLnBrk="1" hangingPunct="1"/>
            <a:r>
              <a:rPr lang="en-US" altLang="en-US" sz="2800" smtClean="0"/>
              <a:t>The principle limitation is that it remains largely silent on how other structural conditions affect the nature and effectiveness of parenting	</a:t>
            </a:r>
          </a:p>
          <a:p>
            <a:pPr lvl="1" eaLnBrk="1" hangingPunct="1"/>
            <a:endParaRPr lang="en-US" altLang="en-US" sz="500" smtClean="0"/>
          </a:p>
          <a:p>
            <a:pPr lvl="1" eaLnBrk="1" hangingPunct="1"/>
            <a:r>
              <a:rPr lang="en-US" altLang="en-US" sz="2000" smtClean="0"/>
              <a:t>The intersection between class and gender</a:t>
            </a:r>
          </a:p>
          <a:p>
            <a:pPr eaLnBrk="1" hangingPunct="1"/>
            <a:endParaRPr lang="en-US" altLang="en-US" sz="1000" smtClean="0"/>
          </a:p>
          <a:p>
            <a:pPr eaLnBrk="1" hangingPunct="1"/>
            <a:r>
              <a:rPr lang="en-US" altLang="en-US" sz="2800" smtClean="0"/>
              <a:t>The perspective originally was developed more as an explanation of “common” delinquent behavior than as an explanation of chronic offending</a:t>
            </a:r>
          </a:p>
          <a:p>
            <a:pPr eaLnBrk="1" hangingPunct="1"/>
            <a:r>
              <a:rPr lang="en-US" altLang="en-US" sz="2800" smtClean="0"/>
              <a:t>Most studies have not tested the theory versus competing theories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noChangeArrowheads="1"/>
          </p:cNvSpPr>
          <p:nvPr>
            <p:ph type="title"/>
          </p:nvPr>
        </p:nvSpPr>
        <p:spPr/>
        <p:txBody>
          <a:bodyPr/>
          <a:lstStyle/>
          <a:p>
            <a:pPr eaLnBrk="1" hangingPunct="1"/>
            <a:r>
              <a:rPr lang="en-US" altLang="en-US" smtClean="0"/>
              <a:t>Tittle’s Control Balance Theory</a:t>
            </a:r>
          </a:p>
        </p:txBody>
      </p:sp>
      <p:sp>
        <p:nvSpPr>
          <p:cNvPr id="54275" name="Rectangle 3"/>
          <p:cNvSpPr>
            <a:spLocks noGrp="1" noChangeArrowheads="1"/>
          </p:cNvSpPr>
          <p:nvPr>
            <p:ph idx="1"/>
          </p:nvPr>
        </p:nvSpPr>
        <p:spPr/>
        <p:txBody>
          <a:bodyPr/>
          <a:lstStyle/>
          <a:p>
            <a:pPr eaLnBrk="1" hangingPunct="1"/>
            <a:r>
              <a:rPr lang="en-US" altLang="en-US" smtClean="0"/>
              <a:t>People are not only objects of control but also agents of control</a:t>
            </a:r>
          </a:p>
          <a:p>
            <a:pPr eaLnBrk="1" hangingPunct="1"/>
            <a:endParaRPr lang="en-US" altLang="en-US" sz="1000" smtClean="0"/>
          </a:p>
          <a:p>
            <a:pPr eaLnBrk="1" hangingPunct="1"/>
            <a:r>
              <a:rPr lang="en-US" altLang="en-US" smtClean="0"/>
              <a:t>Each person has a certain amount of control that he or she is under and a certain amount of control that he or she exerts</a:t>
            </a:r>
          </a:p>
          <a:p>
            <a:pPr lvl="1" eaLnBrk="1" hangingPunct="1"/>
            <a:endParaRPr lang="en-US" altLang="en-US" sz="500" smtClean="0"/>
          </a:p>
          <a:p>
            <a:pPr lvl="1" eaLnBrk="1" hangingPunct="1"/>
            <a:r>
              <a:rPr lang="en-US" altLang="en-US" smtClean="0"/>
              <a:t>Balanced control: Results in conformity</a:t>
            </a:r>
          </a:p>
          <a:p>
            <a:pPr lvl="1" eaLnBrk="1" hangingPunct="1"/>
            <a:endParaRPr lang="en-US" altLang="en-US" sz="500" smtClean="0"/>
          </a:p>
          <a:p>
            <a:pPr lvl="1" eaLnBrk="1" hangingPunct="1"/>
            <a:r>
              <a:rPr lang="en-US" altLang="en-US" smtClean="0"/>
              <a:t>Control deficit: </a:t>
            </a:r>
          </a:p>
          <a:p>
            <a:pPr lvl="1" eaLnBrk="1" hangingPunct="1"/>
            <a:endParaRPr lang="en-US" altLang="en-US" sz="500" smtClean="0"/>
          </a:p>
          <a:p>
            <a:pPr lvl="1" eaLnBrk="1" hangingPunct="1"/>
            <a:r>
              <a:rPr lang="en-US" altLang="en-US" smtClean="0"/>
              <a:t>Control surplus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p:txBody>
          <a:bodyPr/>
          <a:lstStyle/>
          <a:p>
            <a:pPr eaLnBrk="1" hangingPunct="1"/>
            <a:r>
              <a:rPr lang="en-US" altLang="en-US" smtClean="0"/>
              <a:t>Tittle’s Control Balance Theory</a:t>
            </a:r>
          </a:p>
        </p:txBody>
      </p:sp>
      <p:sp>
        <p:nvSpPr>
          <p:cNvPr id="55299" name="Rectangle 3"/>
          <p:cNvSpPr>
            <a:spLocks noGrp="1" noChangeArrowheads="1"/>
          </p:cNvSpPr>
          <p:nvPr>
            <p:ph idx="1"/>
          </p:nvPr>
        </p:nvSpPr>
        <p:spPr/>
        <p:txBody>
          <a:bodyPr/>
          <a:lstStyle/>
          <a:p>
            <a:pPr eaLnBrk="1" hangingPunct="1">
              <a:lnSpc>
                <a:spcPct val="90000"/>
              </a:lnSpc>
            </a:pPr>
            <a:r>
              <a:rPr lang="en-US" altLang="en-US" smtClean="0"/>
              <a:t>The amount of control to which an individual is subject, relative to the amount of control he or she can exercise, determines the probability of deviance occurring as well as the type of deviance likely to occur</a:t>
            </a:r>
          </a:p>
          <a:p>
            <a:pPr lvl="1" eaLnBrk="1" hangingPunct="1">
              <a:lnSpc>
                <a:spcPct val="90000"/>
              </a:lnSpc>
            </a:pPr>
            <a:endParaRPr lang="en-US" altLang="en-US" sz="500" smtClean="0"/>
          </a:p>
          <a:p>
            <a:pPr lvl="1" eaLnBrk="1" hangingPunct="1">
              <a:lnSpc>
                <a:spcPct val="90000"/>
              </a:lnSpc>
            </a:pPr>
            <a:r>
              <a:rPr lang="en-US" altLang="en-US" smtClean="0"/>
              <a:t>This is the </a:t>
            </a:r>
            <a:r>
              <a:rPr lang="en-US" altLang="en-US" i="1" smtClean="0"/>
              <a:t>control ratio</a:t>
            </a:r>
          </a:p>
          <a:p>
            <a:pPr eaLnBrk="1" hangingPunct="1">
              <a:lnSpc>
                <a:spcPct val="90000"/>
              </a:lnSpc>
            </a:pPr>
            <a:endParaRPr lang="en-US" altLang="en-US" sz="1000" i="1" smtClean="0"/>
          </a:p>
          <a:p>
            <a:pPr eaLnBrk="1" hangingPunct="1">
              <a:lnSpc>
                <a:spcPct val="90000"/>
              </a:lnSpc>
            </a:pPr>
            <a:r>
              <a:rPr lang="en-US" altLang="en-US" smtClean="0"/>
              <a:t>Tittle’s theory begins by exploring why individuals become predisposed to develop a motivation to deviate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noChangeArrowheads="1"/>
          </p:cNvSpPr>
          <p:nvPr>
            <p:ph type="title"/>
          </p:nvPr>
        </p:nvSpPr>
        <p:spPr/>
        <p:txBody>
          <a:bodyPr/>
          <a:lstStyle/>
          <a:p>
            <a:pPr eaLnBrk="1" hangingPunct="1"/>
            <a:r>
              <a:rPr lang="en-US" altLang="en-US" smtClean="0"/>
              <a:t>Tittle’s Control Balance Theory</a:t>
            </a:r>
          </a:p>
        </p:txBody>
      </p:sp>
      <p:sp>
        <p:nvSpPr>
          <p:cNvPr id="53251" name="Rectangle 3"/>
          <p:cNvSpPr>
            <a:spLocks noGrp="1" noChangeArrowheads="1"/>
          </p:cNvSpPr>
          <p:nvPr>
            <p:ph idx="1"/>
          </p:nvPr>
        </p:nvSpPr>
        <p:spPr>
          <a:xfrm>
            <a:off x="457200" y="1719263"/>
            <a:ext cx="8229600" cy="4833937"/>
          </a:xfrm>
        </p:spPr>
        <p:txBody>
          <a:bodyPr>
            <a:normAutofit fontScale="92500" lnSpcReduction="20000"/>
          </a:bodyPr>
          <a:lstStyle/>
          <a:p>
            <a:pPr eaLnBrk="1" hangingPunct="1">
              <a:defRPr/>
            </a:pPr>
            <a:r>
              <a:rPr lang="en-US" sz="3200" dirty="0" smtClean="0"/>
              <a:t>Explores why individuals become predisposed to develop a motivation to deviate</a:t>
            </a:r>
          </a:p>
          <a:p>
            <a:pPr lvl="1" eaLnBrk="1" hangingPunct="1">
              <a:defRPr/>
            </a:pPr>
            <a:endParaRPr lang="en-US" sz="1200" dirty="0" smtClean="0"/>
          </a:p>
          <a:p>
            <a:pPr lvl="1" eaLnBrk="1" hangingPunct="1">
              <a:defRPr/>
            </a:pPr>
            <a:r>
              <a:rPr lang="en-US" dirty="0" smtClean="0"/>
              <a:t>Convergence of autonomy, goal blockage, and control imbalance fosters a state of readiness to experience a motivation for deviant behavior</a:t>
            </a:r>
          </a:p>
          <a:p>
            <a:pPr eaLnBrk="1" hangingPunct="1">
              <a:defRPr/>
            </a:pPr>
            <a:endParaRPr lang="en-US" sz="1100" dirty="0" smtClean="0"/>
          </a:p>
          <a:p>
            <a:pPr lvl="1" eaLnBrk="1" hangingPunct="1">
              <a:defRPr/>
            </a:pPr>
            <a:r>
              <a:rPr lang="en-US" dirty="0" smtClean="0"/>
              <a:t>Predisposition can develop into a clear deviant motivation when two conditions transpire:</a:t>
            </a:r>
          </a:p>
          <a:p>
            <a:pPr lvl="1" eaLnBrk="1" hangingPunct="1">
              <a:defRPr/>
            </a:pPr>
            <a:endParaRPr lang="en-US" sz="500" dirty="0" smtClean="0"/>
          </a:p>
          <a:p>
            <a:pPr marL="1150937" lvl="2" indent="-457200" eaLnBrk="1" hangingPunct="1">
              <a:buFont typeface="+mj-lt"/>
              <a:buAutoNum type="arabicPeriod"/>
              <a:defRPr/>
            </a:pPr>
            <a:r>
              <a:rPr lang="en-US" dirty="0" smtClean="0"/>
              <a:t>The person must become aware of his control imbalance and realize that deviant behavior can change that imbalance</a:t>
            </a:r>
          </a:p>
          <a:p>
            <a:pPr marL="1150937" lvl="2" indent="-457200" eaLnBrk="1" hangingPunct="1">
              <a:buFont typeface="+mj-lt"/>
              <a:buAutoNum type="arabicPeriod"/>
              <a:defRPr/>
            </a:pPr>
            <a:endParaRPr lang="en-US" sz="500" dirty="0" smtClean="0"/>
          </a:p>
          <a:p>
            <a:pPr marL="1150937" lvl="2" indent="-457200" eaLnBrk="1" hangingPunct="1">
              <a:buFont typeface="+mj-lt"/>
              <a:buAutoNum type="arabicPeriod"/>
              <a:defRPr/>
            </a:pPr>
            <a:r>
              <a:rPr lang="en-US" dirty="0" smtClean="0"/>
              <a:t>The person must be provoked to experience a negative emotion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Grp="1" noChangeArrowheads="1"/>
          </p:cNvSpPr>
          <p:nvPr>
            <p:ph type="title"/>
          </p:nvPr>
        </p:nvSpPr>
        <p:spPr/>
        <p:txBody>
          <a:bodyPr/>
          <a:lstStyle/>
          <a:p>
            <a:pPr eaLnBrk="1" hangingPunct="1"/>
            <a:r>
              <a:rPr lang="en-US" altLang="en-US" smtClean="0"/>
              <a:t>Tittle’s Control Balance Theory</a:t>
            </a:r>
          </a:p>
        </p:txBody>
      </p:sp>
      <p:sp>
        <p:nvSpPr>
          <p:cNvPr id="57347" name="Rectangle 3"/>
          <p:cNvSpPr>
            <a:spLocks noGrp="1" noChangeArrowheads="1"/>
          </p:cNvSpPr>
          <p:nvPr>
            <p:ph idx="1"/>
          </p:nvPr>
        </p:nvSpPr>
        <p:spPr/>
        <p:txBody>
          <a:bodyPr/>
          <a:lstStyle/>
          <a:p>
            <a:pPr eaLnBrk="1" hangingPunct="1"/>
            <a:r>
              <a:rPr lang="en-US" altLang="en-US" smtClean="0"/>
              <a:t>Once deviant motivation has emerged, deviant behavior still might not occur</a:t>
            </a:r>
          </a:p>
          <a:p>
            <a:pPr lvl="1" eaLnBrk="1" hangingPunct="1"/>
            <a:endParaRPr lang="en-US" altLang="en-US" sz="1000" smtClean="0"/>
          </a:p>
          <a:p>
            <a:pPr lvl="1" eaLnBrk="1" hangingPunct="1"/>
            <a:r>
              <a:rPr lang="en-US" altLang="en-US" smtClean="0"/>
              <a:t>The person must have the opportunity to engage in a given act</a:t>
            </a:r>
          </a:p>
          <a:p>
            <a:pPr lvl="1" eaLnBrk="1" hangingPunct="1"/>
            <a:endParaRPr lang="en-US" altLang="en-US" sz="1000" smtClean="0"/>
          </a:p>
          <a:p>
            <a:pPr lvl="1" eaLnBrk="1" hangingPunct="1"/>
            <a:r>
              <a:rPr lang="en-US" altLang="en-US" smtClean="0"/>
              <a:t>Constraints must also be overcome</a:t>
            </a:r>
          </a:p>
          <a:p>
            <a:pPr lvl="2" eaLnBrk="1" hangingPunct="1"/>
            <a:endParaRPr lang="en-US" altLang="en-US" sz="500" smtClean="0"/>
          </a:p>
          <a:p>
            <a:pPr lvl="2" eaLnBrk="1" hangingPunct="1"/>
            <a:r>
              <a:rPr lang="en-US" altLang="en-US" smtClean="0"/>
              <a:t>Situational risks, individual’s moral inhibition, level of self-control, or social bonds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p:cNvSpPr>
            <a:spLocks noGrp="1" noChangeArrowheads="1"/>
          </p:cNvSpPr>
          <p:nvPr>
            <p:ph type="title"/>
          </p:nvPr>
        </p:nvSpPr>
        <p:spPr/>
        <p:txBody>
          <a:bodyPr/>
          <a:lstStyle/>
          <a:p>
            <a:pPr eaLnBrk="1" hangingPunct="1"/>
            <a:r>
              <a:rPr lang="en-US" altLang="en-US" smtClean="0"/>
              <a:t>Tittle’s Control Balance Theory</a:t>
            </a:r>
          </a:p>
        </p:txBody>
      </p:sp>
      <p:sp>
        <p:nvSpPr>
          <p:cNvPr id="55299" name="Rectangle 3"/>
          <p:cNvSpPr>
            <a:spLocks noGrp="1" noChangeArrowheads="1"/>
          </p:cNvSpPr>
          <p:nvPr>
            <p:ph idx="1"/>
          </p:nvPr>
        </p:nvSpPr>
        <p:spPr/>
        <p:txBody>
          <a:bodyPr>
            <a:normAutofit lnSpcReduction="10000"/>
          </a:bodyPr>
          <a:lstStyle/>
          <a:p>
            <a:pPr eaLnBrk="1" hangingPunct="1">
              <a:defRPr/>
            </a:pPr>
            <a:r>
              <a:rPr lang="en-US" dirty="0" smtClean="0"/>
              <a:t>Tittle proposed a continuum of deviance</a:t>
            </a:r>
          </a:p>
          <a:p>
            <a:pPr lvl="1" eaLnBrk="1" hangingPunct="1">
              <a:defRPr/>
            </a:pPr>
            <a:endParaRPr lang="en-US" sz="1000" dirty="0" smtClean="0"/>
          </a:p>
          <a:p>
            <a:pPr lvl="1" eaLnBrk="1" hangingPunct="1">
              <a:defRPr/>
            </a:pPr>
            <a:r>
              <a:rPr lang="en-US" sz="2000" dirty="0" smtClean="0"/>
              <a:t>Middle of the continuum: Conformity</a:t>
            </a:r>
          </a:p>
          <a:p>
            <a:pPr lvl="1" eaLnBrk="1" hangingPunct="1">
              <a:defRPr/>
            </a:pPr>
            <a:endParaRPr lang="en-US" sz="1000" dirty="0" smtClean="0"/>
          </a:p>
          <a:p>
            <a:pPr lvl="1" eaLnBrk="1" hangingPunct="1">
              <a:defRPr/>
            </a:pPr>
            <a:r>
              <a:rPr lang="en-US" sz="2000" dirty="0" smtClean="0"/>
              <a:t>Left side of the continuum (control deficit): Repression</a:t>
            </a:r>
          </a:p>
          <a:p>
            <a:pPr lvl="2" eaLnBrk="1" hangingPunct="1">
              <a:defRPr/>
            </a:pPr>
            <a:endParaRPr lang="en-US" sz="500" dirty="0" smtClean="0"/>
          </a:p>
          <a:p>
            <a:pPr lvl="2" eaLnBrk="1" hangingPunct="1">
              <a:defRPr/>
            </a:pPr>
            <a:r>
              <a:rPr lang="en-US" sz="1700" dirty="0" smtClean="0"/>
              <a:t>Submission: Extreme</a:t>
            </a:r>
          </a:p>
          <a:p>
            <a:pPr lvl="2" eaLnBrk="1" hangingPunct="1">
              <a:defRPr/>
            </a:pPr>
            <a:endParaRPr lang="en-US" sz="500" dirty="0" smtClean="0"/>
          </a:p>
          <a:p>
            <a:pPr lvl="2" eaLnBrk="1" hangingPunct="1">
              <a:defRPr/>
            </a:pPr>
            <a:r>
              <a:rPr lang="en-US" sz="1700" dirty="0" smtClean="0"/>
              <a:t>Defiance: Moderate</a:t>
            </a:r>
          </a:p>
          <a:p>
            <a:pPr lvl="2" eaLnBrk="1" hangingPunct="1">
              <a:defRPr/>
            </a:pPr>
            <a:endParaRPr lang="en-US" sz="500" dirty="0" smtClean="0"/>
          </a:p>
          <a:p>
            <a:pPr lvl="2" eaLnBrk="1" hangingPunct="1">
              <a:defRPr/>
            </a:pPr>
            <a:r>
              <a:rPr lang="en-US" sz="1700" dirty="0" smtClean="0"/>
              <a:t>Predation: Marginal </a:t>
            </a:r>
          </a:p>
          <a:p>
            <a:pPr lvl="1" eaLnBrk="1" hangingPunct="1">
              <a:defRPr/>
            </a:pPr>
            <a:endParaRPr lang="en-US" sz="1000" dirty="0" smtClean="0"/>
          </a:p>
          <a:p>
            <a:pPr lvl="1" eaLnBrk="1" hangingPunct="1">
              <a:defRPr/>
            </a:pPr>
            <a:r>
              <a:rPr lang="en-US" sz="2000" dirty="0" smtClean="0"/>
              <a:t>Right side of the continuum (control surplus): Autonomy</a:t>
            </a:r>
          </a:p>
          <a:p>
            <a:pPr lvl="2" eaLnBrk="1" hangingPunct="1">
              <a:defRPr/>
            </a:pPr>
            <a:endParaRPr lang="en-US" sz="500" dirty="0" smtClean="0"/>
          </a:p>
          <a:p>
            <a:pPr lvl="2" eaLnBrk="1" hangingPunct="1">
              <a:defRPr/>
            </a:pPr>
            <a:r>
              <a:rPr lang="en-US" sz="1700" dirty="0" smtClean="0"/>
              <a:t>Decadence: Maximum </a:t>
            </a:r>
          </a:p>
          <a:p>
            <a:pPr lvl="2" eaLnBrk="1" hangingPunct="1">
              <a:defRPr/>
            </a:pPr>
            <a:endParaRPr lang="en-US" sz="500" dirty="0" smtClean="0"/>
          </a:p>
          <a:p>
            <a:pPr lvl="2" eaLnBrk="1" hangingPunct="1">
              <a:defRPr/>
            </a:pPr>
            <a:r>
              <a:rPr lang="en-US" sz="1700" dirty="0" smtClean="0"/>
              <a:t>Plunder: Medium</a:t>
            </a:r>
          </a:p>
          <a:p>
            <a:pPr lvl="2" eaLnBrk="1" hangingPunct="1">
              <a:defRPr/>
            </a:pPr>
            <a:endParaRPr lang="en-US" sz="500" dirty="0" smtClean="0"/>
          </a:p>
          <a:p>
            <a:pPr lvl="2" eaLnBrk="1" hangingPunct="1">
              <a:defRPr/>
            </a:pPr>
            <a:r>
              <a:rPr lang="en-US" sz="1700" dirty="0" smtClean="0"/>
              <a:t>Exploitation: Minimum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p:txBody>
          <a:bodyPr/>
          <a:lstStyle/>
          <a:p>
            <a:pPr eaLnBrk="1" hangingPunct="1"/>
            <a:r>
              <a:rPr lang="en-US" altLang="en-US" smtClean="0"/>
              <a:t>Tittle’s Control Balance Theory</a:t>
            </a:r>
          </a:p>
        </p:txBody>
      </p:sp>
      <p:sp>
        <p:nvSpPr>
          <p:cNvPr id="59395" name="Rectangle 3"/>
          <p:cNvSpPr>
            <a:spLocks noGrp="1" noChangeArrowheads="1"/>
          </p:cNvSpPr>
          <p:nvPr>
            <p:ph idx="1"/>
          </p:nvPr>
        </p:nvSpPr>
        <p:spPr>
          <a:xfrm>
            <a:off x="457200" y="1719263"/>
            <a:ext cx="8229600" cy="4910137"/>
          </a:xfrm>
        </p:spPr>
        <p:txBody>
          <a:bodyPr/>
          <a:lstStyle/>
          <a:p>
            <a:pPr eaLnBrk="1" hangingPunct="1"/>
            <a:r>
              <a:rPr lang="en-US" altLang="en-US" sz="2800" smtClean="0"/>
              <a:t>More recently, Tittle has replaced his typology of deviance with a continuum along which deviant acts, including crime could be placed</a:t>
            </a:r>
          </a:p>
          <a:p>
            <a:pPr eaLnBrk="1" hangingPunct="1"/>
            <a:r>
              <a:rPr lang="en-US" altLang="en-US" sz="2800" smtClean="0"/>
              <a:t>Any deviant act can be rated as to its degree of control balance desirability, which involves two factors:</a:t>
            </a:r>
          </a:p>
          <a:p>
            <a:pPr eaLnBrk="1" hangingPunct="1"/>
            <a:endParaRPr lang="en-US" altLang="en-US" sz="500" smtClean="0"/>
          </a:p>
          <a:p>
            <a:pPr marL="806450" lvl="1" indent="-457200" eaLnBrk="1" hangingPunct="1">
              <a:buFont typeface="Arial" charset="0"/>
              <a:buAutoNum type="arabicPeriod"/>
            </a:pPr>
            <a:r>
              <a:rPr lang="en-US" altLang="en-US" sz="2000" smtClean="0"/>
              <a:t>Deviant acts vary in their likely long-range effectiveness in altering a person’s control imbalance </a:t>
            </a:r>
          </a:p>
          <a:p>
            <a:pPr marL="806450" lvl="1" indent="-457200" eaLnBrk="1" hangingPunct="1">
              <a:buFont typeface="Arial" charset="0"/>
              <a:buAutoNum type="arabicPeriod"/>
            </a:pPr>
            <a:endParaRPr lang="en-US" altLang="en-US" sz="500" smtClean="0"/>
          </a:p>
          <a:p>
            <a:pPr marL="806450" lvl="1" indent="-457200" eaLnBrk="1" hangingPunct="1">
              <a:buFont typeface="Arial" charset="0"/>
              <a:buAutoNum type="arabicPeriod"/>
            </a:pPr>
            <a:r>
              <a:rPr lang="en-US" altLang="en-US" sz="2000" smtClean="0"/>
              <a:t>Deviant acts vary in the degree to which committing them requires that a person is directly involved with a victim or an object is affected by the deviance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p:cNvSpPr>
            <a:spLocks noGrp="1" noChangeArrowheads="1"/>
          </p:cNvSpPr>
          <p:nvPr>
            <p:ph type="title"/>
          </p:nvPr>
        </p:nvSpPr>
        <p:spPr/>
        <p:txBody>
          <a:bodyPr/>
          <a:lstStyle/>
          <a:p>
            <a:pPr eaLnBrk="1" hangingPunct="1"/>
            <a:r>
              <a:rPr lang="en-US" altLang="en-US" smtClean="0"/>
              <a:t>Tittle’s Control Balance Theory</a:t>
            </a:r>
          </a:p>
        </p:txBody>
      </p:sp>
      <p:sp>
        <p:nvSpPr>
          <p:cNvPr id="60419" name="Rectangle 3"/>
          <p:cNvSpPr>
            <a:spLocks noGrp="1" noChangeArrowheads="1"/>
          </p:cNvSpPr>
          <p:nvPr>
            <p:ph idx="1"/>
          </p:nvPr>
        </p:nvSpPr>
        <p:spPr/>
        <p:txBody>
          <a:bodyPr/>
          <a:lstStyle/>
          <a:p>
            <a:pPr eaLnBrk="1" hangingPunct="1"/>
            <a:r>
              <a:rPr lang="en-US" altLang="en-US" smtClean="0"/>
              <a:t>Argued that crime can be due to either the breakdown or lack of control or too much control</a:t>
            </a:r>
          </a:p>
          <a:p>
            <a:pPr eaLnBrk="1" hangingPunct="1"/>
            <a:endParaRPr lang="en-US" altLang="en-US" sz="1000" smtClean="0"/>
          </a:p>
          <a:p>
            <a:pPr eaLnBrk="1" hangingPunct="1"/>
            <a:r>
              <a:rPr lang="en-US" altLang="en-US" smtClean="0"/>
              <a:t>Crime can function to restore a sense of control is consistent with other theories that emphasize the role of criminal behavior in resolving problems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p:txBody>
          <a:bodyPr/>
          <a:lstStyle/>
          <a:p>
            <a:pPr eaLnBrk="1" hangingPunct="1"/>
            <a:r>
              <a:rPr lang="en-US" altLang="en-US" smtClean="0"/>
              <a:t>Limitations of Control Balance Theory</a:t>
            </a:r>
          </a:p>
        </p:txBody>
      </p:sp>
      <p:sp>
        <p:nvSpPr>
          <p:cNvPr id="61443" name="Rectangle 3"/>
          <p:cNvSpPr>
            <a:spLocks noGrp="1" noChangeArrowheads="1"/>
          </p:cNvSpPr>
          <p:nvPr>
            <p:ph idx="1"/>
          </p:nvPr>
        </p:nvSpPr>
        <p:spPr/>
        <p:txBody>
          <a:bodyPr/>
          <a:lstStyle/>
          <a:p>
            <a:pPr eaLnBrk="1" hangingPunct="1">
              <a:lnSpc>
                <a:spcPct val="90000"/>
              </a:lnSpc>
            </a:pPr>
            <a:r>
              <a:rPr lang="en-US" altLang="en-US" smtClean="0"/>
              <a:t>It seems nearly impossible to measure the control balance desirability would be for the endless acts that are seen as being deviant</a:t>
            </a:r>
          </a:p>
          <a:p>
            <a:pPr eaLnBrk="1" hangingPunct="1">
              <a:lnSpc>
                <a:spcPct val="90000"/>
              </a:lnSpc>
            </a:pPr>
            <a:endParaRPr lang="en-US" altLang="en-US" sz="1000" smtClean="0"/>
          </a:p>
          <a:p>
            <a:pPr eaLnBrk="1" hangingPunct="1">
              <a:lnSpc>
                <a:spcPct val="90000"/>
              </a:lnSpc>
            </a:pPr>
            <a:r>
              <a:rPr lang="en-US" altLang="en-US" smtClean="0"/>
              <a:t>Tittle’s emphasis on autonomy as the wellspring of human motivation seems unnecessarily limited</a:t>
            </a:r>
          </a:p>
          <a:p>
            <a:pPr eaLnBrk="1" hangingPunct="1">
              <a:lnSpc>
                <a:spcPct val="90000"/>
              </a:lnSpc>
            </a:pPr>
            <a:endParaRPr lang="en-US" altLang="en-US" sz="1000" smtClean="0"/>
          </a:p>
          <a:p>
            <a:pPr eaLnBrk="1" hangingPunct="1">
              <a:lnSpc>
                <a:spcPct val="90000"/>
              </a:lnSpc>
            </a:pPr>
            <a:r>
              <a:rPr lang="en-US" altLang="en-US" smtClean="0"/>
              <a:t>Tittle relegated the main causal variables from other theories to the secondary role of constraints or contingencies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t>Colvin’s Differential Coercion Theory</a:t>
            </a:r>
          </a:p>
        </p:txBody>
      </p:sp>
      <p:sp>
        <p:nvSpPr>
          <p:cNvPr id="62467" name="Content Placeholder 2"/>
          <p:cNvSpPr>
            <a:spLocks noGrp="1"/>
          </p:cNvSpPr>
          <p:nvPr>
            <p:ph idx="1"/>
          </p:nvPr>
        </p:nvSpPr>
        <p:spPr/>
        <p:txBody>
          <a:bodyPr/>
          <a:lstStyle/>
          <a:p>
            <a:r>
              <a:rPr lang="en-US" altLang="en-US" smtClean="0"/>
              <a:t>Coercion in the means of production is reproduced in other settings (e.g., family, politics)</a:t>
            </a:r>
          </a:p>
          <a:p>
            <a:endParaRPr lang="en-US" altLang="en-US" smtClean="0"/>
          </a:p>
          <a:p>
            <a:r>
              <a:rPr lang="en-US" altLang="en-US" smtClean="0"/>
              <a:t>Colvin specifies the mechanisms through which coercion leads to crime</a:t>
            </a:r>
          </a:p>
          <a:p>
            <a:endParaRPr lang="en-US"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smtClean="0"/>
              <a:t>Hirschi’s Forerunners</a:t>
            </a:r>
          </a:p>
        </p:txBody>
      </p:sp>
      <p:sp>
        <p:nvSpPr>
          <p:cNvPr id="8195" name="Rectangle 3"/>
          <p:cNvSpPr>
            <a:spLocks noGrp="1" noChangeArrowheads="1"/>
          </p:cNvSpPr>
          <p:nvPr>
            <p:ph idx="1"/>
          </p:nvPr>
        </p:nvSpPr>
        <p:spPr/>
        <p:txBody>
          <a:bodyPr/>
          <a:lstStyle/>
          <a:p>
            <a:pPr eaLnBrk="1" hangingPunct="1"/>
            <a:r>
              <a:rPr lang="en-US" altLang="en-US" smtClean="0"/>
              <a:t>Hirschi was careful to avoid working explicitly out of the social disorganization tradition and to ground his position instead in the thought of other forerunners such as Durkheim and Hobbes</a:t>
            </a:r>
          </a:p>
          <a:p>
            <a:pPr eaLnBrk="1" hangingPunct="1"/>
            <a:endParaRPr lang="en-US" altLang="en-US" sz="1000" smtClean="0"/>
          </a:p>
          <a:p>
            <a:pPr eaLnBrk="1" hangingPunct="1"/>
            <a:r>
              <a:rPr lang="en-US" altLang="en-US" smtClean="0"/>
              <a:t>Concentrated on a search for the essential variables providing control through bonds to conventional society</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Grp="1" noChangeArrowheads="1"/>
          </p:cNvSpPr>
          <p:nvPr>
            <p:ph type="title"/>
          </p:nvPr>
        </p:nvSpPr>
        <p:spPr/>
        <p:txBody>
          <a:bodyPr/>
          <a:lstStyle/>
          <a:p>
            <a:pPr eaLnBrk="1" hangingPunct="1"/>
            <a:r>
              <a:rPr lang="en-US" altLang="en-US" smtClean="0"/>
              <a:t>Colvin’s Differential Coercion Theory</a:t>
            </a:r>
          </a:p>
        </p:txBody>
      </p:sp>
      <p:sp>
        <p:nvSpPr>
          <p:cNvPr id="63491" name="Rectangle 3"/>
          <p:cNvSpPr>
            <a:spLocks noGrp="1" noChangeArrowheads="1"/>
          </p:cNvSpPr>
          <p:nvPr>
            <p:ph idx="1"/>
          </p:nvPr>
        </p:nvSpPr>
        <p:spPr/>
        <p:txBody>
          <a:bodyPr/>
          <a:lstStyle/>
          <a:p>
            <a:pPr eaLnBrk="1" hangingPunct="1"/>
            <a:r>
              <a:rPr lang="en-US" altLang="en-US" smtClean="0"/>
              <a:t>People are exposed to varying levels of coercion</a:t>
            </a:r>
          </a:p>
          <a:p>
            <a:pPr eaLnBrk="1" hangingPunct="1"/>
            <a:endParaRPr lang="en-US" altLang="en-US" sz="1000" smtClean="0"/>
          </a:p>
          <a:p>
            <a:pPr eaLnBrk="1" hangingPunct="1"/>
            <a:r>
              <a:rPr lang="en-US" altLang="en-US" smtClean="0"/>
              <a:t>Chronic criminals are made</a:t>
            </a:r>
          </a:p>
          <a:p>
            <a:pPr eaLnBrk="1" hangingPunct="1"/>
            <a:endParaRPr lang="en-US" altLang="en-US" sz="500" smtClean="0"/>
          </a:p>
          <a:p>
            <a:pPr lvl="1" eaLnBrk="1" hangingPunct="1"/>
            <a:r>
              <a:rPr lang="en-US" altLang="en-US" smtClean="0"/>
              <a:t>They emerge from a developmental process that is punctuated by recurring erratic episodes of coercion</a:t>
            </a:r>
          </a:p>
          <a:p>
            <a:pPr eaLnBrk="1" hangingPunct="1"/>
            <a:endParaRPr lang="en-US" altLang="en-US" sz="500" smtClean="0"/>
          </a:p>
          <a:p>
            <a:pPr lvl="1" eaLnBrk="1" hangingPunct="1"/>
            <a:r>
              <a:rPr lang="en-US" altLang="en-US" smtClean="0"/>
              <a:t>Become both the recipients and the perpetrators of coercion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p:cNvSpPr>
            <a:spLocks noGrp="1" noChangeArrowheads="1"/>
          </p:cNvSpPr>
          <p:nvPr>
            <p:ph type="title"/>
          </p:nvPr>
        </p:nvSpPr>
        <p:spPr/>
        <p:txBody>
          <a:bodyPr/>
          <a:lstStyle/>
          <a:p>
            <a:pPr eaLnBrk="1" hangingPunct="1"/>
            <a:r>
              <a:rPr lang="en-US" altLang="en-US" smtClean="0"/>
              <a:t>Colvin’s Differential Coercion Theory</a:t>
            </a:r>
          </a:p>
        </p:txBody>
      </p:sp>
      <p:sp>
        <p:nvSpPr>
          <p:cNvPr id="64515" name="Rectangle 3"/>
          <p:cNvSpPr>
            <a:spLocks noGrp="1" noChangeArrowheads="1"/>
          </p:cNvSpPr>
          <p:nvPr>
            <p:ph idx="1"/>
          </p:nvPr>
        </p:nvSpPr>
        <p:spPr/>
        <p:txBody>
          <a:bodyPr/>
          <a:lstStyle/>
          <a:p>
            <a:pPr eaLnBrk="1" hangingPunct="1"/>
            <a:r>
              <a:rPr lang="en-US" altLang="en-US" i="1" smtClean="0"/>
              <a:t>Interpersonal coercion</a:t>
            </a:r>
            <a:r>
              <a:rPr lang="en-US" altLang="en-US" smtClean="0"/>
              <a:t>: The threat of force and intimidation aimed at creating compliance through fear</a:t>
            </a:r>
          </a:p>
          <a:p>
            <a:pPr eaLnBrk="1" hangingPunct="1"/>
            <a:endParaRPr lang="en-US" altLang="en-US" sz="1000" smtClean="0"/>
          </a:p>
          <a:p>
            <a:pPr eaLnBrk="1" hangingPunct="1"/>
            <a:r>
              <a:rPr lang="en-US" altLang="en-US" i="1" smtClean="0"/>
              <a:t>Impersonal coercion</a:t>
            </a:r>
            <a:r>
              <a:rPr lang="en-US" altLang="en-US" smtClean="0"/>
              <a:t>: Pressure arising from structural arrangements and circumstances that seem beyond individual control</a:t>
            </a:r>
          </a:p>
          <a:p>
            <a:pPr eaLnBrk="1" hangingPunct="1"/>
            <a:endParaRPr lang="en-US" altLang="en-US" sz="1000" smtClean="0"/>
          </a:p>
          <a:p>
            <a:pPr eaLnBrk="1" hangingPunct="1"/>
            <a:r>
              <a:rPr lang="en-US" altLang="en-US" smtClean="0"/>
              <a:t>These two forms of coercion often intersect</a:t>
            </a:r>
          </a:p>
          <a:p>
            <a:pPr lvl="1" eaLnBrk="1" hangingPunct="1"/>
            <a:endParaRPr lang="en-US" altLang="en-US"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Grp="1" noChangeArrowheads="1"/>
          </p:cNvSpPr>
          <p:nvPr>
            <p:ph type="title"/>
          </p:nvPr>
        </p:nvSpPr>
        <p:spPr/>
        <p:txBody>
          <a:bodyPr/>
          <a:lstStyle/>
          <a:p>
            <a:pPr eaLnBrk="1" hangingPunct="1"/>
            <a:r>
              <a:rPr lang="en-US" altLang="en-US" smtClean="0"/>
              <a:t>Colvin’s Differential Coercion Theory</a:t>
            </a:r>
          </a:p>
        </p:txBody>
      </p:sp>
      <p:sp>
        <p:nvSpPr>
          <p:cNvPr id="65539" name="Rectangle 3"/>
          <p:cNvSpPr>
            <a:spLocks noGrp="1" noChangeArrowheads="1"/>
          </p:cNvSpPr>
          <p:nvPr>
            <p:ph idx="1"/>
          </p:nvPr>
        </p:nvSpPr>
        <p:spPr/>
        <p:txBody>
          <a:bodyPr/>
          <a:lstStyle/>
          <a:p>
            <a:pPr eaLnBrk="1" hangingPunct="1">
              <a:lnSpc>
                <a:spcPct val="90000"/>
              </a:lnSpc>
            </a:pPr>
            <a:r>
              <a:rPr lang="en-US" altLang="en-US" smtClean="0"/>
              <a:t>People vary in the extent to which they are exposed to coercion</a:t>
            </a:r>
          </a:p>
          <a:p>
            <a:pPr eaLnBrk="1" hangingPunct="1">
              <a:lnSpc>
                <a:spcPct val="90000"/>
              </a:lnSpc>
            </a:pPr>
            <a:endParaRPr lang="en-US" altLang="en-US" sz="1000" smtClean="0"/>
          </a:p>
          <a:p>
            <a:pPr eaLnBrk="1" hangingPunct="1">
              <a:lnSpc>
                <a:spcPct val="90000"/>
              </a:lnSpc>
            </a:pPr>
            <a:r>
              <a:rPr lang="en-US" altLang="en-US" smtClean="0"/>
              <a:t>Controls aimed at securing compliance vary along two dimensions:</a:t>
            </a:r>
          </a:p>
          <a:p>
            <a:pPr eaLnBrk="1" hangingPunct="1">
              <a:lnSpc>
                <a:spcPct val="90000"/>
              </a:lnSpc>
            </a:pPr>
            <a:endParaRPr lang="en-US" altLang="en-US" sz="500" smtClean="0"/>
          </a:p>
          <a:p>
            <a:pPr marL="857250" lvl="1" indent="-514350" eaLnBrk="1" hangingPunct="1">
              <a:lnSpc>
                <a:spcPct val="90000"/>
              </a:lnSpc>
              <a:buFont typeface="Arial" charset="0"/>
              <a:buAutoNum type="arabicPeriod"/>
            </a:pPr>
            <a:r>
              <a:rPr lang="en-US" altLang="en-US" smtClean="0"/>
              <a:t>Controls may be coercive or non-coercive</a:t>
            </a:r>
          </a:p>
          <a:p>
            <a:pPr marL="857250" lvl="1" indent="-514350" eaLnBrk="1" hangingPunct="1">
              <a:lnSpc>
                <a:spcPct val="90000"/>
              </a:lnSpc>
              <a:buFont typeface="Arial" charset="0"/>
              <a:buAutoNum type="arabicPeriod"/>
            </a:pPr>
            <a:endParaRPr lang="en-US" altLang="en-US" sz="500" smtClean="0"/>
          </a:p>
          <a:p>
            <a:pPr marL="857250" lvl="1" indent="-514350" eaLnBrk="1" hangingPunct="1">
              <a:lnSpc>
                <a:spcPct val="90000"/>
              </a:lnSpc>
              <a:buFont typeface="Arial" charset="0"/>
              <a:buAutoNum type="arabicPeriod"/>
            </a:pPr>
            <a:r>
              <a:rPr lang="en-US" altLang="en-US" smtClean="0"/>
              <a:t>Controls may be applied in a way that is either consistent or erratic</a:t>
            </a:r>
          </a:p>
          <a:p>
            <a:pPr eaLnBrk="1" hangingPunct="1">
              <a:lnSpc>
                <a:spcPct val="90000"/>
              </a:lnSpc>
            </a:pPr>
            <a:endParaRPr lang="en-US" altLang="en-US" sz="1000" smtClean="0"/>
          </a:p>
          <a:p>
            <a:pPr eaLnBrk="1" hangingPunct="1">
              <a:lnSpc>
                <a:spcPct val="90000"/>
              </a:lnSpc>
            </a:pPr>
            <a:r>
              <a:rPr lang="en-US" altLang="en-US" smtClean="0"/>
              <a:t>Control exercised in a coercive and erratic fashion produces chronic criminality</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p:txBody>
          <a:bodyPr/>
          <a:lstStyle/>
          <a:p>
            <a:pPr eaLnBrk="1" hangingPunct="1"/>
            <a:r>
              <a:rPr lang="en-US" altLang="en-US" smtClean="0"/>
              <a:t>Colvin’s Differential Coercion Theory</a:t>
            </a:r>
          </a:p>
        </p:txBody>
      </p:sp>
      <p:sp>
        <p:nvSpPr>
          <p:cNvPr id="66563" name="Rectangle 3"/>
          <p:cNvSpPr>
            <a:spLocks noGrp="1" noChangeArrowheads="1"/>
          </p:cNvSpPr>
          <p:nvPr>
            <p:ph idx="1"/>
          </p:nvPr>
        </p:nvSpPr>
        <p:spPr/>
        <p:txBody>
          <a:bodyPr/>
          <a:lstStyle/>
          <a:p>
            <a:pPr eaLnBrk="1" hangingPunct="1"/>
            <a:r>
              <a:rPr lang="en-US" altLang="en-US" i="1" smtClean="0"/>
              <a:t>Coercive ideation</a:t>
            </a:r>
            <a:r>
              <a:rPr lang="en-US" altLang="en-US" smtClean="0"/>
              <a:t>: People have a worldview that coercion can best be overcome by acting coercively in return</a:t>
            </a:r>
          </a:p>
          <a:p>
            <a:pPr eaLnBrk="1" hangingPunct="1"/>
            <a:endParaRPr lang="en-US" altLang="en-US" sz="1000" smtClean="0"/>
          </a:p>
          <a:p>
            <a:pPr eaLnBrk="1" hangingPunct="1"/>
            <a:r>
              <a:rPr lang="en-US" altLang="en-US" smtClean="0"/>
              <a:t>Indicated that the causes of chronic criminality are both intergenerational and developmental</a:t>
            </a:r>
          </a:p>
          <a:p>
            <a:pPr lvl="1" eaLnBrk="1" hangingPunct="1"/>
            <a:endParaRPr lang="en-US" altLang="en-US" sz="500" smtClean="0"/>
          </a:p>
          <a:p>
            <a:pPr lvl="1" eaLnBrk="1" hangingPunct="1"/>
            <a:r>
              <a:rPr lang="en-US" altLang="en-US" smtClean="0"/>
              <a:t>The process begins with parents who come from coercive backgrounds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p:txBody>
          <a:bodyPr/>
          <a:lstStyle/>
          <a:p>
            <a:pPr eaLnBrk="1" hangingPunct="1"/>
            <a:r>
              <a:rPr lang="en-US" altLang="en-US" smtClean="0"/>
              <a:t>Assessing Differential Coercion Theory</a:t>
            </a:r>
          </a:p>
        </p:txBody>
      </p:sp>
      <p:sp>
        <p:nvSpPr>
          <p:cNvPr id="62467" name="Rectangle 3"/>
          <p:cNvSpPr>
            <a:spLocks noGrp="1" noChangeArrowheads="1"/>
          </p:cNvSpPr>
          <p:nvPr>
            <p:ph idx="1"/>
          </p:nvPr>
        </p:nvSpPr>
        <p:spPr/>
        <p:txBody>
          <a:bodyPr>
            <a:normAutofit lnSpcReduction="10000"/>
          </a:bodyPr>
          <a:lstStyle/>
          <a:p>
            <a:pPr eaLnBrk="1" hangingPunct="1">
              <a:defRPr/>
            </a:pPr>
            <a:r>
              <a:rPr lang="en-US" dirty="0" smtClean="0"/>
              <a:t>Evidence supporting the various links on Colvin’s causal model</a:t>
            </a:r>
          </a:p>
          <a:p>
            <a:pPr lvl="1" eaLnBrk="1" hangingPunct="1">
              <a:defRPr/>
            </a:pPr>
            <a:endParaRPr lang="en-US" sz="500" dirty="0" smtClean="0"/>
          </a:p>
          <a:p>
            <a:pPr lvl="1" eaLnBrk="1" hangingPunct="1">
              <a:defRPr/>
            </a:pPr>
            <a:r>
              <a:rPr lang="en-US" dirty="0" smtClean="0"/>
              <a:t>Exposure to coercive environments increased self-reported delinquency and that these effects were mediated by social-psychological deficits</a:t>
            </a:r>
          </a:p>
          <a:p>
            <a:pPr lvl="1" eaLnBrk="1" hangingPunct="1">
              <a:defRPr/>
            </a:pPr>
            <a:endParaRPr lang="en-US" sz="1000" dirty="0" smtClean="0"/>
          </a:p>
          <a:p>
            <a:pPr eaLnBrk="1" hangingPunct="1">
              <a:defRPr/>
            </a:pPr>
            <a:r>
              <a:rPr lang="en-US" dirty="0" smtClean="0"/>
              <a:t>Coercive prison environments increase recidivism</a:t>
            </a:r>
          </a:p>
          <a:p>
            <a:pPr eaLnBrk="1" hangingPunct="1">
              <a:defRPr/>
            </a:pPr>
            <a:endParaRPr lang="en-US" sz="1000" dirty="0" smtClean="0"/>
          </a:p>
          <a:p>
            <a:pPr eaLnBrk="1" hangingPunct="1">
              <a:defRPr/>
            </a:pPr>
            <a:r>
              <a:rPr lang="en-US" dirty="0" smtClean="0"/>
              <a:t>However, more empirical tests of this perspective are needed</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smtClean="0"/>
              <a:t>Cullen’s Social Support Theory</a:t>
            </a:r>
          </a:p>
        </p:txBody>
      </p:sp>
      <p:sp>
        <p:nvSpPr>
          <p:cNvPr id="68611" name="Content Placeholder 2"/>
          <p:cNvSpPr>
            <a:spLocks noGrp="1"/>
          </p:cNvSpPr>
          <p:nvPr>
            <p:ph idx="1"/>
          </p:nvPr>
        </p:nvSpPr>
        <p:spPr/>
        <p:txBody>
          <a:bodyPr/>
          <a:lstStyle/>
          <a:p>
            <a:r>
              <a:rPr lang="en-US" altLang="en-US" smtClean="0"/>
              <a:t>Formulated as a rejection of control perspectives </a:t>
            </a:r>
          </a:p>
          <a:p>
            <a:endParaRPr lang="en-US" altLang="en-US" sz="1000" smtClean="0"/>
          </a:p>
          <a:p>
            <a:r>
              <a:rPr lang="en-US" altLang="en-US" smtClean="0"/>
              <a:t>Social support is woven into the fabric of social system</a:t>
            </a:r>
          </a:p>
          <a:p>
            <a:endParaRPr lang="en-US" altLang="en-US" sz="1000" smtClean="0"/>
          </a:p>
          <a:p>
            <a:r>
              <a:rPr lang="en-US" altLang="en-US" smtClean="0"/>
              <a:t>Theorize about how the good things in society might lessen the risk of crime</a:t>
            </a:r>
          </a:p>
          <a:p>
            <a:endParaRPr lang="en-US" altLang="en-US" sz="1000" smtClean="0"/>
          </a:p>
          <a:p>
            <a:r>
              <a:rPr lang="en-US" altLang="en-US" smtClean="0"/>
              <a:t>Middle-range theory</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Cullen’s Social Support Theory</a:t>
            </a:r>
          </a:p>
        </p:txBody>
      </p:sp>
      <p:sp>
        <p:nvSpPr>
          <p:cNvPr id="3" name="Content Placeholder 2"/>
          <p:cNvSpPr>
            <a:spLocks noGrp="1"/>
          </p:cNvSpPr>
          <p:nvPr>
            <p:ph idx="1"/>
          </p:nvPr>
        </p:nvSpPr>
        <p:spPr/>
        <p:txBody>
          <a:bodyPr>
            <a:normAutofit fontScale="92500" lnSpcReduction="10000"/>
          </a:bodyPr>
          <a:lstStyle/>
          <a:p>
            <a:pPr>
              <a:defRPr/>
            </a:pPr>
            <a:r>
              <a:rPr lang="en-US" dirty="0" smtClean="0"/>
              <a:t>Social support is the provision of assistance to another person</a:t>
            </a:r>
          </a:p>
          <a:p>
            <a:pPr>
              <a:defRPr/>
            </a:pPr>
            <a:endParaRPr lang="en-US" sz="1200" dirty="0"/>
          </a:p>
          <a:p>
            <a:pPr>
              <a:defRPr/>
            </a:pPr>
            <a:r>
              <a:rPr lang="en-US" dirty="0" smtClean="0"/>
              <a:t>It is divided into two types:</a:t>
            </a:r>
          </a:p>
          <a:p>
            <a:pPr marL="858837" lvl="1" indent="-514350">
              <a:buFont typeface="+mj-lt"/>
              <a:buAutoNum type="arabicPeriod"/>
              <a:defRPr/>
            </a:pPr>
            <a:endParaRPr lang="en-US" sz="1300" dirty="0" smtClean="0"/>
          </a:p>
          <a:p>
            <a:pPr marL="858837" lvl="1" indent="-514350">
              <a:buFont typeface="+mj-lt"/>
              <a:buAutoNum type="arabicPeriod"/>
              <a:defRPr/>
            </a:pPr>
            <a:r>
              <a:rPr lang="en-US" dirty="0" smtClean="0"/>
              <a:t>Instrumental – giving someone the resources needed to reach a goal</a:t>
            </a:r>
          </a:p>
          <a:p>
            <a:pPr marL="858837" lvl="1" indent="-514350">
              <a:buFont typeface="+mj-lt"/>
              <a:buAutoNum type="arabicPeriod"/>
              <a:defRPr/>
            </a:pPr>
            <a:endParaRPr lang="en-US" sz="1200" dirty="0" smtClean="0"/>
          </a:p>
          <a:p>
            <a:pPr marL="858837" lvl="1" indent="-514350">
              <a:buFont typeface="+mj-lt"/>
              <a:buAutoNum type="arabicPeriod"/>
              <a:defRPr/>
            </a:pPr>
            <a:r>
              <a:rPr lang="en-US" dirty="0" smtClean="0"/>
              <a:t>Expressive – involves boosting self-esteem after a failure, listening to a friend, or hugging someone</a:t>
            </a:r>
          </a:p>
          <a:p>
            <a:pPr>
              <a:defRPr/>
            </a:pPr>
            <a:endParaRPr lang="en-US" sz="1100" dirty="0" smtClean="0"/>
          </a:p>
          <a:p>
            <a:pPr>
              <a:defRPr/>
            </a:pPr>
            <a:r>
              <a:rPr lang="en-US" dirty="0" smtClean="0"/>
              <a:t>Can be objective, subjective, informal or formal, and exist at the macro and micro levels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smtClean="0"/>
              <a:t>Cullen’s Social Support Theory</a:t>
            </a:r>
          </a:p>
        </p:txBody>
      </p:sp>
      <p:sp>
        <p:nvSpPr>
          <p:cNvPr id="3" name="Content Placeholder 2"/>
          <p:cNvSpPr>
            <a:spLocks noGrp="1"/>
          </p:cNvSpPr>
          <p:nvPr>
            <p:ph idx="1"/>
          </p:nvPr>
        </p:nvSpPr>
        <p:spPr/>
        <p:txBody>
          <a:bodyPr>
            <a:normAutofit fontScale="92500" lnSpcReduction="20000"/>
          </a:bodyPr>
          <a:lstStyle/>
          <a:p>
            <a:pPr>
              <a:defRPr/>
            </a:pPr>
            <a:r>
              <a:rPr lang="en-US" dirty="0" smtClean="0"/>
              <a:t>Three core assertions:</a:t>
            </a:r>
          </a:p>
          <a:p>
            <a:pPr>
              <a:defRPr/>
            </a:pPr>
            <a:endParaRPr lang="en-US" sz="1000" dirty="0"/>
          </a:p>
          <a:p>
            <a:pPr marL="858837" lvl="1" indent="-514350">
              <a:buFont typeface="+mj-lt"/>
              <a:buAutoNum type="arabicPeriod"/>
              <a:defRPr/>
            </a:pPr>
            <a:r>
              <a:rPr lang="en-US" dirty="0" smtClean="0"/>
              <a:t>Social support reduces crime</a:t>
            </a:r>
          </a:p>
          <a:p>
            <a:pPr marL="858837" lvl="1" indent="-514350">
              <a:buFont typeface="+mj-lt"/>
              <a:buAutoNum type="arabicPeriod"/>
              <a:defRPr/>
            </a:pPr>
            <a:endParaRPr lang="en-US" sz="1000" dirty="0"/>
          </a:p>
          <a:p>
            <a:pPr marL="858837" lvl="1" indent="-514350">
              <a:buFont typeface="+mj-lt"/>
              <a:buAutoNum type="arabicPeriod"/>
              <a:defRPr/>
            </a:pPr>
            <a:r>
              <a:rPr lang="en-US" dirty="0" smtClean="0"/>
              <a:t>Social support makes control more effective</a:t>
            </a:r>
          </a:p>
          <a:p>
            <a:pPr marL="858837" lvl="1" indent="-514350">
              <a:buFont typeface="+mj-lt"/>
              <a:buAutoNum type="arabicPeriod"/>
              <a:defRPr/>
            </a:pPr>
            <a:endParaRPr lang="en-US" sz="1000" dirty="0"/>
          </a:p>
          <a:p>
            <a:pPr marL="858837" lvl="1" indent="-514350">
              <a:buFont typeface="+mj-lt"/>
              <a:buAutoNum type="arabicPeriod"/>
              <a:defRPr/>
            </a:pPr>
            <a:r>
              <a:rPr lang="en-US" dirty="0" smtClean="0"/>
              <a:t>Social support reduces crime by increasing </a:t>
            </a:r>
            <a:r>
              <a:rPr lang="en-US" dirty="0" err="1" smtClean="0"/>
              <a:t>prosocial</a:t>
            </a:r>
            <a:r>
              <a:rPr lang="en-US" dirty="0" smtClean="0"/>
              <a:t> and decreasing antisocial influences</a:t>
            </a:r>
          </a:p>
          <a:p>
            <a:pPr marL="1154112" lvl="2" indent="-514350">
              <a:defRPr/>
            </a:pPr>
            <a:endParaRPr lang="en-US" dirty="0"/>
          </a:p>
          <a:p>
            <a:pPr marL="1154112" lvl="2" indent="-514350">
              <a:defRPr/>
            </a:pPr>
            <a:r>
              <a:rPr lang="en-US" dirty="0" smtClean="0"/>
              <a:t>Contributes to the healthy development of infants and children, is a conduit for </a:t>
            </a:r>
            <a:r>
              <a:rPr lang="en-US" dirty="0" err="1" smtClean="0"/>
              <a:t>prosocial</a:t>
            </a:r>
            <a:r>
              <a:rPr lang="en-US" dirty="0" smtClean="0"/>
              <a:t> learning, builds social bonds that tie people to the conventional order, insulates against strain, reduces the stigmatizing effect of criminal labeling, and fosters government social welfare policies, cultural values, and community integration</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smtClean="0"/>
              <a:t>Assessing Social Support Theory</a:t>
            </a:r>
          </a:p>
        </p:txBody>
      </p:sp>
      <p:sp>
        <p:nvSpPr>
          <p:cNvPr id="71683" name="Content Placeholder 2"/>
          <p:cNvSpPr>
            <a:spLocks noGrp="1"/>
          </p:cNvSpPr>
          <p:nvPr>
            <p:ph idx="1"/>
          </p:nvPr>
        </p:nvSpPr>
        <p:spPr/>
        <p:txBody>
          <a:bodyPr/>
          <a:lstStyle/>
          <a:p>
            <a:r>
              <a:rPr lang="en-US" altLang="en-US" smtClean="0"/>
              <a:t>Research shows a lack of social support is related to negative health and behavioral outcomes</a:t>
            </a:r>
          </a:p>
          <a:p>
            <a:endParaRPr lang="en-US" altLang="en-US" sz="1000" smtClean="0"/>
          </a:p>
          <a:p>
            <a:r>
              <a:rPr lang="en-US" altLang="en-US" smtClean="0"/>
              <a:t>Majority of research shows social support is inversely related with crime rates</a:t>
            </a:r>
          </a:p>
          <a:p>
            <a:endParaRPr lang="en-US" altLang="en-US" sz="1000" smtClean="0"/>
          </a:p>
          <a:p>
            <a:r>
              <a:rPr lang="en-US" altLang="en-US" smtClean="0"/>
              <a:t>Future research needs to probe into the diverse ways that social support is implicated in crime causation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AutoShape 2"/>
          <p:cNvSpPr>
            <a:spLocks noGrp="1" noChangeArrowheads="1"/>
          </p:cNvSpPr>
          <p:nvPr>
            <p:ph type="title"/>
          </p:nvPr>
        </p:nvSpPr>
        <p:spPr/>
        <p:txBody>
          <a:bodyPr/>
          <a:lstStyle/>
          <a:p>
            <a:pPr eaLnBrk="1" hangingPunct="1"/>
            <a:r>
              <a:rPr lang="en-US" altLang="en-US" smtClean="0"/>
              <a:t>The Consequences of Theory: Policy Implications</a:t>
            </a:r>
          </a:p>
        </p:txBody>
      </p:sp>
      <p:sp>
        <p:nvSpPr>
          <p:cNvPr id="72707" name="Rectangle 3"/>
          <p:cNvSpPr>
            <a:spLocks noGrp="1" noChangeArrowheads="1"/>
          </p:cNvSpPr>
          <p:nvPr>
            <p:ph idx="1"/>
          </p:nvPr>
        </p:nvSpPr>
        <p:spPr/>
        <p:txBody>
          <a:bodyPr/>
          <a:lstStyle/>
          <a:p>
            <a:pPr eaLnBrk="1" hangingPunct="1">
              <a:lnSpc>
                <a:spcPct val="90000"/>
              </a:lnSpc>
            </a:pPr>
            <a:r>
              <a:rPr lang="en-US" altLang="en-US" smtClean="0"/>
              <a:t>Control theory has suggested that regulation of the individual must come through policies fostering integration into the social order rather than through policies of isolation and punishment</a:t>
            </a:r>
          </a:p>
          <a:p>
            <a:pPr eaLnBrk="1" hangingPunct="1">
              <a:lnSpc>
                <a:spcPct val="90000"/>
              </a:lnSpc>
            </a:pPr>
            <a:endParaRPr lang="en-US" altLang="en-US" sz="1000" smtClean="0"/>
          </a:p>
          <a:p>
            <a:pPr lvl="1" eaLnBrk="1" hangingPunct="1">
              <a:lnSpc>
                <a:spcPct val="90000"/>
              </a:lnSpc>
            </a:pPr>
            <a:r>
              <a:rPr lang="en-US" altLang="en-US" smtClean="0"/>
              <a:t>Early intervention programs</a:t>
            </a:r>
          </a:p>
          <a:p>
            <a:pPr lvl="2" eaLnBrk="1" hangingPunct="1">
              <a:lnSpc>
                <a:spcPct val="90000"/>
              </a:lnSpc>
            </a:pPr>
            <a:endParaRPr lang="en-US" altLang="en-US" sz="500" smtClean="0"/>
          </a:p>
          <a:p>
            <a:pPr lvl="2" eaLnBrk="1" hangingPunct="1">
              <a:lnSpc>
                <a:spcPct val="90000"/>
              </a:lnSpc>
            </a:pPr>
            <a:r>
              <a:rPr lang="en-US" altLang="en-US" smtClean="0"/>
              <a:t>Parenting</a:t>
            </a:r>
          </a:p>
          <a:p>
            <a:pPr lvl="2" eaLnBrk="1" hangingPunct="1">
              <a:lnSpc>
                <a:spcPct val="90000"/>
              </a:lnSpc>
            </a:pPr>
            <a:endParaRPr lang="en-US" altLang="en-US" sz="500" smtClean="0"/>
          </a:p>
          <a:p>
            <a:pPr lvl="2" eaLnBrk="1" hangingPunct="1">
              <a:lnSpc>
                <a:spcPct val="90000"/>
              </a:lnSpc>
            </a:pPr>
            <a:r>
              <a:rPr lang="en-US" altLang="en-US" smtClean="0"/>
              <a:t>School programs</a:t>
            </a:r>
          </a:p>
          <a:p>
            <a:pPr lvl="2" eaLnBrk="1" hangingPunct="1">
              <a:lnSpc>
                <a:spcPct val="90000"/>
              </a:lnSpc>
            </a:pPr>
            <a:endParaRPr lang="en-US" altLang="en-US" sz="500" smtClean="0"/>
          </a:p>
          <a:p>
            <a:pPr lvl="2" eaLnBrk="1" hangingPunct="1">
              <a:lnSpc>
                <a:spcPct val="90000"/>
              </a:lnSpc>
            </a:pPr>
            <a:r>
              <a:rPr lang="en-US" altLang="en-US" smtClean="0"/>
              <a:t>Re-entry movement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altLang="en-US" smtClean="0"/>
              <a:t>Hirschi’s Sociological Perspective</a:t>
            </a:r>
          </a:p>
        </p:txBody>
      </p:sp>
      <p:sp>
        <p:nvSpPr>
          <p:cNvPr id="9219" name="Rectangle 3"/>
          <p:cNvSpPr>
            <a:spLocks noGrp="1" noChangeArrowheads="1"/>
          </p:cNvSpPr>
          <p:nvPr>
            <p:ph idx="1"/>
          </p:nvPr>
        </p:nvSpPr>
        <p:spPr/>
        <p:txBody>
          <a:bodyPr/>
          <a:lstStyle/>
          <a:p>
            <a:pPr eaLnBrk="1" hangingPunct="1"/>
            <a:r>
              <a:rPr lang="en-US" altLang="en-US" sz="2400" smtClean="0"/>
              <a:t>His position was sociological in nature</a:t>
            </a:r>
          </a:p>
          <a:p>
            <a:pPr eaLnBrk="1" hangingPunct="1"/>
            <a:endParaRPr lang="en-US" altLang="en-US" sz="1000" smtClean="0"/>
          </a:p>
          <a:p>
            <a:pPr eaLnBrk="1" hangingPunct="1"/>
            <a:r>
              <a:rPr lang="en-US" altLang="en-US" sz="2400" smtClean="0"/>
              <a:t>Social bonds were defined as ongoing social relationships</a:t>
            </a:r>
          </a:p>
          <a:p>
            <a:pPr eaLnBrk="1" hangingPunct="1"/>
            <a:endParaRPr lang="en-US" altLang="en-US" sz="1000" smtClean="0"/>
          </a:p>
          <a:p>
            <a:pPr eaLnBrk="1" hangingPunct="1"/>
            <a:r>
              <a:rPr lang="en-US" altLang="en-US" sz="2400" smtClean="0"/>
              <a:t>Insisted that what seemed to be deeply rooted in internalization of social expectations actually is too superficial to guarantee conformity</a:t>
            </a:r>
          </a:p>
          <a:p>
            <a:pPr eaLnBrk="1" hangingPunct="1"/>
            <a:endParaRPr lang="en-US" altLang="en-US" sz="1000" smtClean="0"/>
          </a:p>
          <a:p>
            <a:pPr eaLnBrk="1" hangingPunct="1"/>
            <a:r>
              <a:rPr lang="en-US" altLang="en-US" sz="2400" smtClean="0"/>
              <a:t>Showed that Durkheim’s theory was one of the purest examples of control theory</a:t>
            </a:r>
          </a:p>
          <a:p>
            <a:pPr eaLnBrk="1" hangingPunct="1"/>
            <a:endParaRPr lang="en-US" altLang="en-US" sz="1000" smtClean="0"/>
          </a:p>
          <a:p>
            <a:pPr eaLnBrk="1" hangingPunct="1"/>
            <a:r>
              <a:rPr lang="en-US" altLang="en-US" sz="2400" smtClean="0"/>
              <a:t>Taken from Hobbes, conformity was based on fear</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2"/>
          <p:cNvSpPr>
            <a:spLocks noGrp="1" noChangeArrowheads="1"/>
          </p:cNvSpPr>
          <p:nvPr>
            <p:ph type="title"/>
          </p:nvPr>
        </p:nvSpPr>
        <p:spPr/>
        <p:txBody>
          <a:bodyPr/>
          <a:lstStyle/>
          <a:p>
            <a:pPr eaLnBrk="1" hangingPunct="1"/>
            <a:r>
              <a:rPr lang="en-US" altLang="en-US" smtClean="0"/>
              <a:t>The Consequences of Theory: Policy Implications</a:t>
            </a:r>
          </a:p>
        </p:txBody>
      </p:sp>
      <p:sp>
        <p:nvSpPr>
          <p:cNvPr id="73731" name="Rectangle 3"/>
          <p:cNvSpPr>
            <a:spLocks noGrp="1" noChangeArrowheads="1"/>
          </p:cNvSpPr>
          <p:nvPr>
            <p:ph idx="1"/>
          </p:nvPr>
        </p:nvSpPr>
        <p:spPr/>
        <p:txBody>
          <a:bodyPr/>
          <a:lstStyle/>
          <a:p>
            <a:pPr eaLnBrk="1" hangingPunct="1"/>
            <a:r>
              <a:rPr lang="en-US" altLang="en-US" smtClean="0"/>
              <a:t>For control theory, the systems that are to accomplish the regulation of the individuals at risk for crime and delinquency through their integration almost always are systems defined in conventional middle-class terms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r>
              <a:rPr lang="en-US" altLang="en-US" smtClean="0"/>
              <a:t>Conclusion</a:t>
            </a:r>
          </a:p>
        </p:txBody>
      </p:sp>
      <p:sp>
        <p:nvSpPr>
          <p:cNvPr id="74755" name="Content Placeholder 2"/>
          <p:cNvSpPr>
            <a:spLocks noGrp="1"/>
          </p:cNvSpPr>
          <p:nvPr>
            <p:ph idx="1"/>
          </p:nvPr>
        </p:nvSpPr>
        <p:spPr/>
        <p:txBody>
          <a:bodyPr/>
          <a:lstStyle/>
          <a:p>
            <a:pPr eaLnBrk="1" hangingPunct="1"/>
            <a:r>
              <a:rPr lang="en-US" altLang="en-US" smtClean="0"/>
              <a:t>Instructive to note that the control theories that focus on explaining juvenile delinquency tend to locate control influences primarily in the family and secondarily in the school and that those theories that focus on adult crime tend to put greater emphasis on inner factors such as self-concept and self-control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mtClean="0"/>
              <a:t>Hirschi’s Sociological Perspective</a:t>
            </a:r>
          </a:p>
        </p:txBody>
      </p:sp>
      <p:sp>
        <p:nvSpPr>
          <p:cNvPr id="8195" name="Rectangle 3"/>
          <p:cNvSpPr>
            <a:spLocks noGrp="1" noChangeArrowheads="1"/>
          </p:cNvSpPr>
          <p:nvPr>
            <p:ph idx="1"/>
          </p:nvPr>
        </p:nvSpPr>
        <p:spPr/>
        <p:txBody>
          <a:bodyPr>
            <a:normAutofit fontScale="92500" lnSpcReduction="20000"/>
          </a:bodyPr>
          <a:lstStyle/>
          <a:p>
            <a:pPr eaLnBrk="1" hangingPunct="1">
              <a:defRPr/>
            </a:pPr>
            <a:r>
              <a:rPr lang="en-US" dirty="0" smtClean="0"/>
              <a:t>The </a:t>
            </a:r>
            <a:r>
              <a:rPr lang="en-US" dirty="0"/>
              <a:t>problem of explaining deviance was a false problem based on the mistaken assumption that people are fundamentally moral as a result of internalized norms</a:t>
            </a:r>
          </a:p>
          <a:p>
            <a:pPr eaLnBrk="1" hangingPunct="1">
              <a:defRPr/>
            </a:pPr>
            <a:endParaRPr lang="en-US" sz="1000" dirty="0" smtClean="0"/>
          </a:p>
          <a:p>
            <a:pPr eaLnBrk="1" hangingPunct="1">
              <a:defRPr/>
            </a:pPr>
            <a:r>
              <a:rPr lang="en-US" dirty="0" smtClean="0"/>
              <a:t>For </a:t>
            </a:r>
            <a:r>
              <a:rPr lang="en-US" dirty="0"/>
              <a:t>some men, considerations of morality are important, for others, they are </a:t>
            </a:r>
            <a:r>
              <a:rPr lang="en-US" dirty="0" smtClean="0"/>
              <a:t>not</a:t>
            </a:r>
          </a:p>
          <a:p>
            <a:pPr eaLnBrk="1" hangingPunct="1">
              <a:defRPr/>
            </a:pPr>
            <a:endParaRPr lang="en-US" sz="1000" dirty="0" smtClean="0"/>
          </a:p>
          <a:p>
            <a:pPr eaLnBrk="1" hangingPunct="1">
              <a:defRPr/>
            </a:pPr>
            <a:r>
              <a:rPr lang="en-US" dirty="0" smtClean="0"/>
              <a:t>Loss of control sets the individual free to calculate the costs of crime</a:t>
            </a:r>
          </a:p>
          <a:p>
            <a:pPr eaLnBrk="1" hangingPunct="1">
              <a:defRPr/>
            </a:pPr>
            <a:endParaRPr lang="en-US" sz="1000" dirty="0" smtClean="0"/>
          </a:p>
          <a:p>
            <a:pPr eaLnBrk="1" hangingPunct="1">
              <a:defRPr/>
            </a:pPr>
            <a:r>
              <a:rPr lang="en-US" dirty="0" smtClean="0"/>
              <a:t>Focus on the calculational component in conformity and deviation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Why Social Control Matters</a:t>
            </a:r>
          </a:p>
        </p:txBody>
      </p:sp>
      <p:sp>
        <p:nvSpPr>
          <p:cNvPr id="11267" name="Content Placeholder 2"/>
          <p:cNvSpPr>
            <a:spLocks noGrp="1"/>
          </p:cNvSpPr>
          <p:nvPr>
            <p:ph idx="1"/>
          </p:nvPr>
        </p:nvSpPr>
        <p:spPr/>
        <p:txBody>
          <a:bodyPr/>
          <a:lstStyle/>
          <a:p>
            <a:pPr eaLnBrk="1" hangingPunct="1"/>
            <a:r>
              <a:rPr lang="en-US" altLang="en-US" smtClean="0"/>
              <a:t>Explain why people, who are all motivated to seek immediate gratification in the easiest way possible, refrain from doing so</a:t>
            </a:r>
          </a:p>
          <a:p>
            <a:pPr eaLnBrk="1" hangingPunct="1"/>
            <a:endParaRPr lang="en-US" altLang="en-US" sz="1000" smtClean="0"/>
          </a:p>
          <a:p>
            <a:pPr eaLnBrk="1" hangingPunct="1"/>
            <a:r>
              <a:rPr lang="en-US" altLang="en-US" smtClean="0"/>
              <a:t>Each potential criminal act has benefits and consequences</a:t>
            </a:r>
          </a:p>
          <a:p>
            <a:pPr eaLnBrk="1" hangingPunct="1"/>
            <a:endParaRPr lang="en-US" altLang="en-US" sz="1000" smtClean="0"/>
          </a:p>
          <a:p>
            <a:pPr eaLnBrk="1" hangingPunct="1"/>
            <a:r>
              <a:rPr lang="en-US" altLang="en-US" smtClean="0"/>
              <a:t>Hirschi assumed that people see the same benefits in crime</a:t>
            </a:r>
          </a:p>
          <a:p>
            <a:pPr eaLnBrk="1" hangingPunct="1"/>
            <a:endParaRPr lang="en-US" altLang="en-US" sz="500" smtClean="0"/>
          </a:p>
          <a:p>
            <a:pPr lvl="1" eaLnBrk="1" hangingPunct="1"/>
            <a:r>
              <a:rPr lang="en-US" altLang="en-US" smtClean="0"/>
              <a:t>Thus, people are equally motivated to offend</a:t>
            </a: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6591</TotalTime>
  <Words>3874</Words>
  <Application>Microsoft Office PowerPoint</Application>
  <PresentationFormat>On-screen Show (4:3)</PresentationFormat>
  <Paragraphs>590</Paragraphs>
  <Slides>71</Slides>
  <Notes>62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71</vt:i4>
      </vt:variant>
    </vt:vector>
  </HeadingPairs>
  <TitlesOfParts>
    <vt:vector size="74" baseType="lpstr">
      <vt:lpstr>Arial</vt:lpstr>
      <vt:lpstr>Wingdings</vt:lpstr>
      <vt:lpstr>Theme1</vt:lpstr>
      <vt:lpstr>Criminological Theory</vt:lpstr>
      <vt:lpstr>Introduction</vt:lpstr>
      <vt:lpstr>Introduction</vt:lpstr>
      <vt:lpstr>Hirschi’s First Theory: Social Bonds and Delinquency</vt:lpstr>
      <vt:lpstr>Hirschi’s Forerunners</vt:lpstr>
      <vt:lpstr>Hirschi’s Forerunners</vt:lpstr>
      <vt:lpstr>Hirschi’s Sociological Perspective</vt:lpstr>
      <vt:lpstr>Hirschi’s Sociological Perspective</vt:lpstr>
      <vt:lpstr>Why Social Control Matters</vt:lpstr>
      <vt:lpstr>Why Social Control Matters</vt:lpstr>
      <vt:lpstr>Why Social Control Matters</vt:lpstr>
      <vt:lpstr>Why Social Control Matters</vt:lpstr>
      <vt:lpstr>The Four Social Bonds</vt:lpstr>
      <vt:lpstr>The Social Bond of Attachment</vt:lpstr>
      <vt:lpstr>The Social Bond of Attachment</vt:lpstr>
      <vt:lpstr>The Social Bond of Commitment</vt:lpstr>
      <vt:lpstr>The Social Bond of Commitment</vt:lpstr>
      <vt:lpstr>The Social Bond of Involvement</vt:lpstr>
      <vt:lpstr>The Social Bond of Belief</vt:lpstr>
      <vt:lpstr>The Social Bond of Belief</vt:lpstr>
      <vt:lpstr>The Social Bond of Belief</vt:lpstr>
      <vt:lpstr>The Social Bond of Belief</vt:lpstr>
      <vt:lpstr> The Social Bond of Belief</vt:lpstr>
      <vt:lpstr>Assessing Social Bond Theory</vt:lpstr>
      <vt:lpstr>Limitations of Social Bond Theory</vt:lpstr>
      <vt:lpstr>Limitations of Social Bond Theory</vt:lpstr>
      <vt:lpstr>Hirschi’s Second Theory:  Self-Control and Crime</vt:lpstr>
      <vt:lpstr>Self-Control and Crime</vt:lpstr>
      <vt:lpstr>Self-Control and Crime</vt:lpstr>
      <vt:lpstr>Self-Control and Crime</vt:lpstr>
      <vt:lpstr>Self-Control and Crime</vt:lpstr>
      <vt:lpstr>Self-Control and Crime</vt:lpstr>
      <vt:lpstr>Assessing Self-Control Theory</vt:lpstr>
      <vt:lpstr>Assessing Self-Control Theory</vt:lpstr>
      <vt:lpstr>What’s Missing From Self-Control Theory?</vt:lpstr>
      <vt:lpstr>Conceptual Incompleteness of Self-Control Theory</vt:lpstr>
      <vt:lpstr>Conceptual Incompleteness of Self-Control Theory</vt:lpstr>
      <vt:lpstr>Self-Control and Social Bonds</vt:lpstr>
      <vt:lpstr>Self-Control and Social Bonds</vt:lpstr>
      <vt:lpstr>Self-Control and Social Bonds</vt:lpstr>
      <vt:lpstr>Self-Control and Social Bonds</vt:lpstr>
      <vt:lpstr>Hirschi’s Revised Social Control Theory</vt:lpstr>
      <vt:lpstr>Hirschi’s Revised Social Control Theory</vt:lpstr>
      <vt:lpstr>Limitations of Hirschi’s Revised Social Control Theory</vt:lpstr>
      <vt:lpstr>The Complexity of Control</vt:lpstr>
      <vt:lpstr>Hagan’s Power-Control Theory</vt:lpstr>
      <vt:lpstr>Hagan’s Power-Control Theory</vt:lpstr>
      <vt:lpstr>Hagan’s Power-Control Theory</vt:lpstr>
      <vt:lpstr>Assessing Power-Control Theory</vt:lpstr>
      <vt:lpstr>Limitations of Power-Control Theory</vt:lpstr>
      <vt:lpstr>Tittle’s Control Balance Theory</vt:lpstr>
      <vt:lpstr>Tittle’s Control Balance Theory</vt:lpstr>
      <vt:lpstr>Tittle’s Control Balance Theory</vt:lpstr>
      <vt:lpstr>Tittle’s Control Balance Theory</vt:lpstr>
      <vt:lpstr>Tittle’s Control Balance Theory</vt:lpstr>
      <vt:lpstr>Tittle’s Control Balance Theory</vt:lpstr>
      <vt:lpstr>Tittle’s Control Balance Theory</vt:lpstr>
      <vt:lpstr>Limitations of Control Balance Theory</vt:lpstr>
      <vt:lpstr>Colvin’s Differential Coercion Theory</vt:lpstr>
      <vt:lpstr>Colvin’s Differential Coercion Theory</vt:lpstr>
      <vt:lpstr>Colvin’s Differential Coercion Theory</vt:lpstr>
      <vt:lpstr>Colvin’s Differential Coercion Theory</vt:lpstr>
      <vt:lpstr>Colvin’s Differential Coercion Theory</vt:lpstr>
      <vt:lpstr>Assessing Differential Coercion Theory</vt:lpstr>
      <vt:lpstr>Cullen’s Social Support Theory</vt:lpstr>
      <vt:lpstr>Cullen’s Social Support Theory</vt:lpstr>
      <vt:lpstr>Cullen’s Social Support Theory</vt:lpstr>
      <vt:lpstr>Assessing Social Support Theory</vt:lpstr>
      <vt:lpstr>The Consequences of Theory: Policy Implications</vt:lpstr>
      <vt:lpstr>The Consequences of Theory: Policy Implications</vt:lpstr>
      <vt:lpstr>Conclusion</vt:lpstr>
    </vt:vector>
  </TitlesOfParts>
  <Company>University of Illinois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Six</dc:title>
  <dc:creator>Erin Conley-Monroe</dc:creator>
  <cp:lastModifiedBy>Carol</cp:lastModifiedBy>
  <cp:revision>78</cp:revision>
  <dcterms:created xsi:type="dcterms:W3CDTF">2006-12-12T19:41:25Z</dcterms:created>
  <dcterms:modified xsi:type="dcterms:W3CDTF">2015-10-06T19:57:32Z</dcterms:modified>
</cp:coreProperties>
</file>