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0" r:id="rId3"/>
    <p:sldId id="257" r:id="rId4"/>
    <p:sldId id="265" r:id="rId5"/>
    <p:sldId id="266" r:id="rId6"/>
    <p:sldId id="261" r:id="rId7"/>
    <p:sldId id="258" r:id="rId8"/>
    <p:sldId id="259" r:id="rId9"/>
    <p:sldId id="262" r:id="rId10"/>
    <p:sldId id="267" r:id="rId11"/>
    <p:sldId id="263" r:id="rId12"/>
    <p:sldId id="264" r:id="rId13"/>
    <p:sldId id="268" r:id="rId14"/>
    <p:sldId id="274" r:id="rId15"/>
    <p:sldId id="269" r:id="rId16"/>
    <p:sldId id="276" r:id="rId17"/>
    <p:sldId id="278" r:id="rId18"/>
    <p:sldId id="279" r:id="rId19"/>
    <p:sldId id="281" r:id="rId20"/>
    <p:sldId id="27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77202-54E0-47DA-B064-4AF534ECE18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EFB08-ACE7-4063-96D8-21395914B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53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0371BA-16C7-441E-8959-E56D2C7C645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3BEB262-0F2F-4C52-99EF-1C695F512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pcenter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pcenter.org/problems/robbery_banks/" TargetMode="External"/><Relationship Id="rId2" Type="http://schemas.openxmlformats.org/officeDocument/2006/relationships/hyperlink" Target="https://www.youtube.com/watch?v=edjQXd0Fmf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a9S6ZDSzTc" TargetMode="External"/><Relationship Id="rId2" Type="http://schemas.openxmlformats.org/officeDocument/2006/relationships/hyperlink" Target="http://frontrow.bc.edu/program/wilson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verything2.com/title/happiness" TargetMode="External"/><Relationship Id="rId13" Type="http://schemas.openxmlformats.org/officeDocument/2006/relationships/hyperlink" Target="http://everything2.com/title/Propinquity" TargetMode="External"/><Relationship Id="rId3" Type="http://schemas.openxmlformats.org/officeDocument/2006/relationships/hyperlink" Target="http://everything2.com/title/individual" TargetMode="External"/><Relationship Id="rId7" Type="http://schemas.openxmlformats.org/officeDocument/2006/relationships/hyperlink" Target="http://everything2.com/title/question" TargetMode="External"/><Relationship Id="rId12" Type="http://schemas.openxmlformats.org/officeDocument/2006/relationships/hyperlink" Target="http://everything2.com/title/Certainty" TargetMode="External"/><Relationship Id="rId17" Type="http://schemas.openxmlformats.org/officeDocument/2006/relationships/hyperlink" Target="https://www.youtube.com/watch?v=yOT-IfUzOwk" TargetMode="External"/><Relationship Id="rId2" Type="http://schemas.openxmlformats.org/officeDocument/2006/relationships/hyperlink" Target="http://everything2.com/title/Jeremy+Bentham" TargetMode="External"/><Relationship Id="rId16" Type="http://schemas.openxmlformats.org/officeDocument/2006/relationships/hyperlink" Target="http://everything2.com/title/Ext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verything2.com/title/Utilitarianism" TargetMode="External"/><Relationship Id="rId11" Type="http://schemas.openxmlformats.org/officeDocument/2006/relationships/hyperlink" Target="http://everything2.com/title/Duration" TargetMode="External"/><Relationship Id="rId5" Type="http://schemas.openxmlformats.org/officeDocument/2006/relationships/hyperlink" Target="http://everything2.com/title/action" TargetMode="External"/><Relationship Id="rId15" Type="http://schemas.openxmlformats.org/officeDocument/2006/relationships/hyperlink" Target="http://everything2.com/title/Purity" TargetMode="External"/><Relationship Id="rId10" Type="http://schemas.openxmlformats.org/officeDocument/2006/relationships/hyperlink" Target="http://everything2.com/title/Intensity" TargetMode="External"/><Relationship Id="rId4" Type="http://schemas.openxmlformats.org/officeDocument/2006/relationships/hyperlink" Target="http://everything2.com/title/utility" TargetMode="External"/><Relationship Id="rId9" Type="http://schemas.openxmlformats.org/officeDocument/2006/relationships/hyperlink" Target="http://everything2.com/title/yield" TargetMode="External"/><Relationship Id="rId14" Type="http://schemas.openxmlformats.org/officeDocument/2006/relationships/hyperlink" Target="http://everything2.com/title/Fecundit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Deterrence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Professor James Byrne, Fall September, 2015</a:t>
            </a:r>
          </a:p>
          <a:p>
            <a:r>
              <a:rPr lang="en-US" dirty="0" smtClean="0"/>
              <a:t>Graduate Criminology Class, UML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236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20940" cy="548640"/>
          </a:xfrm>
        </p:spPr>
        <p:txBody>
          <a:bodyPr/>
          <a:lstStyle/>
          <a:p>
            <a:r>
              <a:rPr lang="en-US" dirty="0" smtClean="0"/>
              <a:t>Other Community level factors linked to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dirty="0" smtClean="0"/>
              <a:t> </a:t>
            </a:r>
            <a:r>
              <a:rPr lang="en-US" dirty="0"/>
              <a:t>Employment</a:t>
            </a:r>
            <a:r>
              <a:rPr lang="en-US" b="0" dirty="0"/>
              <a:t>: According to several </a:t>
            </a:r>
            <a:r>
              <a:rPr lang="en-US" b="0" dirty="0" smtClean="0"/>
              <a:t>studies(Levitt</a:t>
            </a:r>
            <a:r>
              <a:rPr lang="en-US" b="0" dirty="0"/>
              <a:t>, 1996; Levitt, 1997; Raphael &amp; </a:t>
            </a:r>
            <a:r>
              <a:rPr lang="en-US" b="0" dirty="0" smtClean="0"/>
              <a:t>Winter-</a:t>
            </a:r>
            <a:r>
              <a:rPr lang="fr-FR" b="0" dirty="0" err="1" smtClean="0"/>
              <a:t>Ebmer</a:t>
            </a:r>
            <a:r>
              <a:rPr lang="fr-FR" b="0" dirty="0"/>
              <a:t>, 2001; Gould et al., 2002), a 10 </a:t>
            </a:r>
            <a:r>
              <a:rPr lang="fr-FR" b="0" dirty="0" smtClean="0"/>
              <a:t>percent</a:t>
            </a:r>
            <a:r>
              <a:rPr lang="en-US" b="0" dirty="0" smtClean="0"/>
              <a:t>decrease </a:t>
            </a:r>
            <a:r>
              <a:rPr lang="en-US" b="0" dirty="0"/>
              <a:t>in the state’s </a:t>
            </a:r>
            <a:r>
              <a:rPr lang="en-US" b="0" i="1" dirty="0"/>
              <a:t>unemployment </a:t>
            </a:r>
            <a:r>
              <a:rPr lang="en-US" b="0" dirty="0"/>
              <a:t>rate </a:t>
            </a:r>
            <a:r>
              <a:rPr lang="en-US" b="0" dirty="0" smtClean="0"/>
              <a:t>corresponded with </a:t>
            </a:r>
            <a:r>
              <a:rPr lang="en-US" b="0" dirty="0"/>
              <a:t>a 10–16 percent reduction </a:t>
            </a:r>
            <a:r>
              <a:rPr lang="en-US" b="0" dirty="0" smtClean="0"/>
              <a:t>in property </a:t>
            </a:r>
            <a:r>
              <a:rPr lang="en-US" b="0" dirty="0"/>
              <a:t>crime, but had no effect on </a:t>
            </a:r>
            <a:r>
              <a:rPr lang="en-US" b="0" dirty="0" smtClean="0"/>
              <a:t>violent crime </a:t>
            </a:r>
            <a:r>
              <a:rPr lang="en-US" b="0" dirty="0"/>
              <a:t>(state and county-level data</a:t>
            </a:r>
            <a:r>
              <a:rPr lang="en-US" b="0" dirty="0" smtClean="0"/>
              <a:t>);</a:t>
            </a:r>
          </a:p>
          <a:p>
            <a:r>
              <a:rPr lang="en-US" b="0" dirty="0" smtClean="0"/>
              <a:t> </a:t>
            </a:r>
            <a:r>
              <a:rPr lang="en-US" dirty="0"/>
              <a:t>Income</a:t>
            </a:r>
            <a:r>
              <a:rPr lang="en-US" b="0" dirty="0"/>
              <a:t>: a 10 percent increase in </a:t>
            </a:r>
            <a:r>
              <a:rPr lang="en-US" b="0" i="1" dirty="0"/>
              <a:t>real </a:t>
            </a:r>
            <a:r>
              <a:rPr lang="en-US" b="0" i="1" dirty="0" smtClean="0"/>
              <a:t>wages </a:t>
            </a:r>
            <a:r>
              <a:rPr lang="en-US" b="0" dirty="0" smtClean="0"/>
              <a:t>was </a:t>
            </a:r>
            <a:r>
              <a:rPr lang="en-US" b="0" dirty="0"/>
              <a:t>associated with a 13 percent lower </a:t>
            </a:r>
            <a:r>
              <a:rPr lang="en-US" b="0" dirty="0" smtClean="0"/>
              <a:t>index crime </a:t>
            </a:r>
            <a:r>
              <a:rPr lang="en-US" b="0" dirty="0"/>
              <a:t>rate, a 12 percent lower property </a:t>
            </a:r>
            <a:r>
              <a:rPr lang="en-US" b="0" dirty="0" smtClean="0"/>
              <a:t>crime rate</a:t>
            </a:r>
            <a:r>
              <a:rPr lang="en-US" b="0" dirty="0"/>
              <a:t>, and a 25 percent lower crime rate at </a:t>
            </a:r>
            <a:r>
              <a:rPr lang="en-US" b="0" dirty="0" smtClean="0"/>
              <a:t>the national </a:t>
            </a:r>
            <a:r>
              <a:rPr lang="en-US" b="0" dirty="0"/>
              <a:t>level (Gould et al., 2002); </a:t>
            </a:r>
            <a:r>
              <a:rPr lang="en-US" b="0" dirty="0" smtClean="0"/>
              <a:t>state-level analyses </a:t>
            </a:r>
            <a:r>
              <a:rPr lang="en-US" b="0" dirty="0"/>
              <a:t>identified a 16 percent </a:t>
            </a:r>
            <a:r>
              <a:rPr lang="en-US" b="0" dirty="0" smtClean="0"/>
              <a:t>lower violent crime rate </a:t>
            </a:r>
            <a:r>
              <a:rPr lang="en-US" b="0" dirty="0"/>
              <a:t>(Raphael and Winter-</a:t>
            </a:r>
            <a:r>
              <a:rPr lang="en-US" b="0" dirty="0" err="1"/>
              <a:t>Ebmer</a:t>
            </a:r>
            <a:r>
              <a:rPr lang="en-US" b="0" dirty="0"/>
              <a:t>, 2001</a:t>
            </a:r>
            <a:r>
              <a:rPr lang="en-US" b="0" dirty="0" smtClean="0"/>
              <a:t>); and </a:t>
            </a:r>
            <a:r>
              <a:rPr lang="en-US" b="0" dirty="0"/>
              <a:t>individual-level analyses reveal that a </a:t>
            </a:r>
            <a:r>
              <a:rPr lang="en-US" b="0" dirty="0" smtClean="0"/>
              <a:t>10 percent </a:t>
            </a:r>
            <a:r>
              <a:rPr lang="en-US" b="0" dirty="0"/>
              <a:t>increase in real wages is </a:t>
            </a:r>
            <a:r>
              <a:rPr lang="en-US" b="0" dirty="0" smtClean="0"/>
              <a:t>associated with </a:t>
            </a:r>
            <a:r>
              <a:rPr lang="en-US" b="0" dirty="0"/>
              <a:t>a 10 percent decrease in crime </a:t>
            </a:r>
            <a:r>
              <a:rPr lang="en-US" b="0" dirty="0" smtClean="0"/>
              <a:t>participation (</a:t>
            </a:r>
            <a:r>
              <a:rPr lang="en-US" b="0" dirty="0" err="1" smtClean="0"/>
              <a:t>Grogger</a:t>
            </a:r>
            <a:r>
              <a:rPr lang="en-US" b="0" dirty="0"/>
              <a:t>, 1998);</a:t>
            </a:r>
          </a:p>
          <a:p>
            <a:r>
              <a:rPr lang="en-US" dirty="0" smtClean="0"/>
              <a:t>Education</a:t>
            </a:r>
            <a:r>
              <a:rPr lang="en-US" b="0" dirty="0"/>
              <a:t>: a one-year increase in </a:t>
            </a:r>
            <a:r>
              <a:rPr lang="en-US" b="0" dirty="0" smtClean="0"/>
              <a:t>the average </a:t>
            </a:r>
            <a:r>
              <a:rPr lang="en-US" b="0" dirty="0"/>
              <a:t>education level of citizens resulted in </a:t>
            </a:r>
            <a:r>
              <a:rPr lang="en-US" b="0" dirty="0" smtClean="0"/>
              <a:t>a 1.7 </a:t>
            </a:r>
            <a:r>
              <a:rPr lang="en-US" b="0" dirty="0"/>
              <a:t>percent lower index crime rate, while a </a:t>
            </a:r>
            <a:r>
              <a:rPr lang="en-US" b="0" dirty="0" smtClean="0"/>
              <a:t>10 percent </a:t>
            </a:r>
            <a:r>
              <a:rPr lang="en-US" b="0" dirty="0"/>
              <a:t>increase in graduation rates </a:t>
            </a:r>
            <a:r>
              <a:rPr lang="en-US" b="0" dirty="0" smtClean="0"/>
              <a:t>resulted in </a:t>
            </a:r>
            <a:r>
              <a:rPr lang="en-US" b="0" dirty="0"/>
              <a:t>a 9.4 percent reduction in the index </a:t>
            </a:r>
            <a:r>
              <a:rPr lang="en-US" b="0" dirty="0" smtClean="0"/>
              <a:t>crime rate </a:t>
            </a:r>
            <a:r>
              <a:rPr lang="en-US" b="0" dirty="0"/>
              <a:t>and a 5-10 percent reduction in </a:t>
            </a:r>
            <a:r>
              <a:rPr lang="en-US" b="0" dirty="0" smtClean="0"/>
              <a:t>arrest rates</a:t>
            </a:r>
            <a:r>
              <a:rPr lang="en-US" b="0" dirty="0"/>
              <a:t>, through the increased wages </a:t>
            </a:r>
            <a:r>
              <a:rPr lang="en-US" b="0" dirty="0" smtClean="0"/>
              <a:t>associated with </a:t>
            </a:r>
            <a:r>
              <a:rPr lang="en-US" b="0" dirty="0"/>
              <a:t>graduation</a:t>
            </a:r>
            <a:endParaRPr lang="en-US" b="0" dirty="0" smtClean="0"/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1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Testing Key Deterrence Theory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Specific Deterrence:</a:t>
            </a:r>
            <a:r>
              <a:rPr lang="en-US" dirty="0" smtClean="0">
                <a:latin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a </a:t>
            </a:r>
            <a:r>
              <a:rPr lang="en-US" dirty="0">
                <a:latin typeface="Times New Roman"/>
                <a:ea typeface="Times New Roman"/>
              </a:rPr>
              <a:t>careful review of the evaluation research on the latest wave of deterrence-oriented </a:t>
            </a:r>
            <a:r>
              <a:rPr lang="en-US" i="1" dirty="0">
                <a:latin typeface="Times New Roman"/>
                <a:ea typeface="Times New Roman"/>
              </a:rPr>
              <a:t>community-based</a:t>
            </a:r>
            <a:r>
              <a:rPr lang="en-US" dirty="0">
                <a:latin typeface="Times New Roman"/>
                <a:ea typeface="Times New Roman"/>
              </a:rPr>
              <a:t> sanctions does </a:t>
            </a:r>
            <a:r>
              <a:rPr lang="en-US" i="1" dirty="0">
                <a:latin typeface="Times New Roman"/>
                <a:ea typeface="Times New Roman"/>
              </a:rPr>
              <a:t>not </a:t>
            </a:r>
            <a:r>
              <a:rPr lang="en-US" dirty="0">
                <a:latin typeface="Times New Roman"/>
                <a:ea typeface="Times New Roman"/>
              </a:rPr>
              <a:t>support the notion that increased surveillance and control reduces recidivism (e.g. an offender's likelihood of re-arrest). </a:t>
            </a:r>
            <a:endParaRPr lang="en-US" dirty="0" smtClean="0">
              <a:latin typeface="Times New Roman"/>
              <a:ea typeface="Times New Roman"/>
            </a:endParaRPr>
          </a:p>
          <a:p>
            <a:r>
              <a:rPr lang="en-US" b="0" dirty="0" smtClean="0"/>
              <a:t> </a:t>
            </a:r>
            <a:r>
              <a:rPr lang="en-US" dirty="0" smtClean="0"/>
              <a:t>Key Research </a:t>
            </a:r>
            <a:r>
              <a:rPr lang="en-US" b="0" dirty="0" smtClean="0"/>
              <a:t>:Of </a:t>
            </a:r>
            <a:r>
              <a:rPr lang="en-US" b="0" dirty="0"/>
              <a:t>the six studies identified by </a:t>
            </a:r>
            <a:r>
              <a:rPr lang="en-US" b="0" dirty="0" smtClean="0"/>
              <a:t>Nagin (2013</a:t>
            </a:r>
            <a:r>
              <a:rPr lang="en-US" b="0" dirty="0"/>
              <a:t>), only two reported significant </a:t>
            </a:r>
            <a:r>
              <a:rPr lang="en-US" b="0" dirty="0" smtClean="0"/>
              <a:t>specific deterrent </a:t>
            </a:r>
            <a:r>
              <a:rPr lang="en-US" b="0" dirty="0"/>
              <a:t>effects associated with the </a:t>
            </a:r>
            <a:r>
              <a:rPr lang="en-US" b="0" dirty="0" smtClean="0"/>
              <a:t>increased certainty </a:t>
            </a:r>
            <a:r>
              <a:rPr lang="en-US" b="0" dirty="0"/>
              <a:t>of punishment: </a:t>
            </a:r>
            <a:endParaRPr lang="en-US" b="0" dirty="0" smtClean="0"/>
          </a:p>
          <a:p>
            <a:r>
              <a:rPr lang="en-US" b="0" dirty="0" err="1" smtClean="0"/>
              <a:t>Weisburd</a:t>
            </a:r>
            <a:r>
              <a:rPr lang="en-US" b="0" dirty="0"/>
              <a:t>, </a:t>
            </a:r>
            <a:r>
              <a:rPr lang="en-US" b="0" dirty="0" err="1" smtClean="0"/>
              <a:t>Einat</a:t>
            </a:r>
            <a:r>
              <a:rPr lang="en-US" b="0" dirty="0" smtClean="0"/>
              <a:t>, and </a:t>
            </a:r>
            <a:r>
              <a:rPr lang="en-US" b="0" dirty="0"/>
              <a:t>Kowalski (2008) focused on the </a:t>
            </a:r>
            <a:r>
              <a:rPr lang="en-US" b="0" dirty="0" smtClean="0"/>
              <a:t>problem of </a:t>
            </a:r>
            <a:r>
              <a:rPr lang="en-US" b="0" dirty="0"/>
              <a:t>delinquent fines, while the </a:t>
            </a:r>
            <a:r>
              <a:rPr lang="en-US" b="0" dirty="0" err="1"/>
              <a:t>Kleiman</a:t>
            </a:r>
            <a:r>
              <a:rPr lang="en-US" b="0" dirty="0"/>
              <a:t> </a:t>
            </a:r>
            <a:r>
              <a:rPr lang="en-US" b="0" dirty="0" smtClean="0"/>
              <a:t>study (2009</a:t>
            </a:r>
            <a:r>
              <a:rPr lang="en-US" b="0" dirty="0"/>
              <a:t>) examined the problem of </a:t>
            </a:r>
            <a:r>
              <a:rPr lang="en-US" b="0" dirty="0" smtClean="0"/>
              <a:t>drug-test failures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b="0" dirty="0" smtClean="0"/>
              <a:t>Both </a:t>
            </a:r>
            <a:r>
              <a:rPr lang="en-US" b="0" dirty="0"/>
              <a:t>of these studies examined </a:t>
            </a:r>
            <a:r>
              <a:rPr lang="en-US" b="0" dirty="0" smtClean="0"/>
              <a:t>the impact </a:t>
            </a:r>
            <a:r>
              <a:rPr lang="en-US" b="0" dirty="0"/>
              <a:t>of increasing punishment </a:t>
            </a:r>
            <a:r>
              <a:rPr lang="en-US" b="0" i="1" dirty="0" smtClean="0"/>
              <a:t>certainty </a:t>
            </a:r>
            <a:r>
              <a:rPr lang="en-US" b="0" dirty="0" smtClean="0"/>
              <a:t>on </a:t>
            </a:r>
            <a:r>
              <a:rPr lang="en-US" b="0" dirty="0"/>
              <a:t>the level of compliance among </a:t>
            </a:r>
            <a:r>
              <a:rPr lang="en-US" b="0" dirty="0" smtClean="0"/>
              <a:t>probationers, and </a:t>
            </a:r>
            <a:r>
              <a:rPr lang="en-US" b="0" dirty="0"/>
              <a:t>both studies identified </a:t>
            </a:r>
            <a:r>
              <a:rPr lang="en-US" b="0" dirty="0" smtClean="0"/>
              <a:t>significant effects </a:t>
            </a:r>
            <a:r>
              <a:rPr lang="en-US" b="0" dirty="0"/>
              <a:t>linked directly to the certainty </a:t>
            </a:r>
            <a:r>
              <a:rPr lang="en-US" b="0" dirty="0" smtClean="0"/>
              <a:t>of punishment</a:t>
            </a:r>
            <a:r>
              <a:rPr lang="en-US" b="0" dirty="0"/>
              <a:t>.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22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Policy: Bad theory or bad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103505" indent="452755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There </a:t>
            </a:r>
            <a:r>
              <a:rPr lang="en-US" dirty="0">
                <a:latin typeface="Times New Roman"/>
                <a:ea typeface="Times New Roman"/>
              </a:rPr>
              <a:t>are two possible explanations for these findings</a:t>
            </a:r>
            <a:r>
              <a:rPr lang="en-US" dirty="0" smtClean="0">
                <a:latin typeface="Times New Roman"/>
                <a:ea typeface="Times New Roman"/>
              </a:rPr>
              <a:t>:</a:t>
            </a:r>
          </a:p>
          <a:p>
            <a:pPr marL="0" marR="103505" indent="452755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(1) the underlying assumptions of classical criminologists (i.e. most people are rational, and weigh the costs and benefits of various acts in the same manner) are </a:t>
            </a:r>
            <a:r>
              <a:rPr lang="en-US" i="1" dirty="0">
                <a:latin typeface="Times New Roman"/>
                <a:ea typeface="Times New Roman"/>
              </a:rPr>
              <a:t>wrong(</a:t>
            </a:r>
            <a:r>
              <a:rPr lang="en-US" dirty="0">
                <a:latin typeface="Times New Roman"/>
                <a:ea typeface="Times New Roman"/>
              </a:rPr>
              <a:t>e.g. people commit crimes for emotional reasons, because of  mental illness, and/or because they believe the criminal act is justified, given circumstances and prevailing community values ); </a:t>
            </a:r>
            <a:r>
              <a:rPr lang="en-US" dirty="0" smtClean="0">
                <a:latin typeface="Times New Roman"/>
                <a:ea typeface="Times New Roman"/>
              </a:rPr>
              <a:t>or</a:t>
            </a:r>
          </a:p>
          <a:p>
            <a:pPr marL="0" marR="103505" indent="452755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(2) the current programs need to be even tougher and deterrence-oriented (in other words, the theory is correct; it just has not been implemented correctly).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207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29500" cy="990600"/>
          </a:xfrm>
        </p:spPr>
        <p:txBody>
          <a:bodyPr/>
          <a:lstStyle/>
          <a:p>
            <a:r>
              <a:rPr lang="en-US" sz="2400" dirty="0" smtClean="0"/>
              <a:t>More Recent  Neo classical Applications: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Cohen and </a:t>
            </a:r>
            <a:r>
              <a:rPr lang="en-US" dirty="0" err="1" smtClean="0"/>
              <a:t>Felson’s</a:t>
            </a:r>
            <a:r>
              <a:rPr lang="en-US" dirty="0" smtClean="0"/>
              <a:t> Routine Activities Theory</a:t>
            </a:r>
          </a:p>
          <a:p>
            <a:r>
              <a:rPr lang="en-US" dirty="0" smtClean="0"/>
              <a:t>Ron Clarke’s Rational Choice Theory and Situational Crime prevention</a:t>
            </a:r>
          </a:p>
          <a:p>
            <a:r>
              <a:rPr lang="en-US" dirty="0" smtClean="0"/>
              <a:t>Focus on changing the situational context of crime: reduce crime by changing the environment in meaningful ways.</a:t>
            </a:r>
          </a:p>
          <a:p>
            <a:r>
              <a:rPr lang="en-US" dirty="0" smtClean="0"/>
              <a:t>Crime-specific recommendations for situational crime prevention are provided by Clarke and colleagues.</a:t>
            </a:r>
          </a:p>
          <a:p>
            <a:r>
              <a:rPr lang="en-US" dirty="0">
                <a:hlinkClick r:id="rId2"/>
              </a:rPr>
              <a:t>http://www.popcenter.org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8843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Neoclassical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Roots in classical school (1750-1850)</a:t>
            </a:r>
          </a:p>
          <a:p>
            <a:pPr lvl="1"/>
            <a:r>
              <a:rPr lang="en-US" sz="2400" dirty="0" smtClean="0"/>
              <a:t>Commonality = humans as rational calculators </a:t>
            </a:r>
          </a:p>
          <a:p>
            <a:pPr lvl="1"/>
            <a:r>
              <a:rPr lang="en-US" sz="2400" dirty="0" smtClean="0"/>
              <a:t>Renewed interest 1970s-present</a:t>
            </a:r>
          </a:p>
          <a:p>
            <a:pPr lvl="2"/>
            <a:r>
              <a:rPr lang="en-US" sz="2400" dirty="0" smtClean="0"/>
              <a:t>Fit with conservative ideology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Deterrence</a:t>
            </a:r>
          </a:p>
          <a:p>
            <a:pPr lvl="1"/>
            <a:r>
              <a:rPr lang="en-US" sz="2400" dirty="0" smtClean="0"/>
              <a:t>Rational Choice</a:t>
            </a:r>
          </a:p>
          <a:p>
            <a:pPr lvl="1"/>
            <a:r>
              <a:rPr lang="en-US" sz="2400" dirty="0" smtClean="0"/>
              <a:t>Routine Activities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9391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Routine Activities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Theory (Cohen and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Felson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730375"/>
            <a:ext cx="4419600" cy="51276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Crime as the Convergence in Time and Space of Three Factors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1.  Motivated Offenders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2.  Suitable Targets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3.  Lack of Capable Guardianship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Scope: “Direct-Contact Predatory Crimes”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Felson</a:t>
            </a:r>
            <a:r>
              <a:rPr lang="en-US" sz="2400" dirty="0" smtClean="0">
                <a:sym typeface="Wingdings" pitchFamily="2" charset="2"/>
              </a:rPr>
              <a:t> in 1990s extended to white collar crime, drug crime</a:t>
            </a:r>
            <a:endParaRPr lang="en-US" sz="2400" dirty="0" smtClean="0"/>
          </a:p>
          <a:p>
            <a:endParaRPr lang="en-US" sz="2800" dirty="0"/>
          </a:p>
        </p:txBody>
      </p:sp>
      <p:pic>
        <p:nvPicPr>
          <p:cNvPr id="4" name="Picture 7" descr="30017_CH03_FIG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47244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973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311275"/>
          </a:xfrm>
        </p:spPr>
        <p:txBody>
          <a:bodyPr/>
          <a:lstStyle/>
          <a:p>
            <a:r>
              <a:rPr lang="en-US" altLang="en-US" sz="4000" smtClean="0"/>
              <a:t>Components of a Criminal Event</a:t>
            </a:r>
          </a:p>
        </p:txBody>
      </p:sp>
      <p:pic>
        <p:nvPicPr>
          <p:cNvPr id="26627" name="Picture 1029" descr="adl59519_f09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10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0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Key Assumptions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Routine patterns of work, play, and leisure time affect the convergence in time and place of motivated offenders who are not handled, suitable targets, and the absence of guardians</a:t>
            </a:r>
          </a:p>
          <a:p>
            <a:r>
              <a:rPr lang="en-US" altLang="en-US" sz="2400" smtClean="0"/>
              <a:t>If one component is missing, crime is not likely to be committed.</a:t>
            </a:r>
          </a:p>
        </p:txBody>
      </p:sp>
    </p:spTree>
    <p:extLst>
      <p:ext uri="{BB962C8B-B14F-4D97-AF65-F5344CB8AC3E}">
        <p14:creationId xmlns:p14="http://schemas.microsoft.com/office/powerpoint/2010/main" xmlns="" val="41284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Crime Control: Ron Clarke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Ron Clarke: Stockholm Prize Winner, 2015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www.youtube.com/watch?v=edjQXd0FmfE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Application: Bank Robbery</a:t>
            </a:r>
          </a:p>
          <a:p>
            <a:r>
              <a:rPr lang="en-US" dirty="0">
                <a:hlinkClick r:id="rId3"/>
              </a:rPr>
              <a:t>http://www.popcenter.org/problems/robbery_banks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8573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59040" cy="853440"/>
          </a:xfrm>
        </p:spPr>
        <p:txBody>
          <a:bodyPr/>
          <a:lstStyle/>
          <a:p>
            <a:r>
              <a:rPr lang="en-US" altLang="en-US" sz="2400" dirty="0"/>
              <a:t>Examples of Situational Crime Prevention</a:t>
            </a:r>
            <a:br>
              <a:rPr lang="en-US" altLang="en-US" sz="2400" dirty="0"/>
            </a:br>
            <a:r>
              <a:rPr lang="en-US" altLang="en-US" sz="2400" dirty="0"/>
              <a:t>(Ronald Clarke)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600"/>
              <a:t>Increase the perceived effort of crime</a:t>
            </a:r>
          </a:p>
          <a:p>
            <a:pPr lvl="1"/>
            <a:r>
              <a:rPr lang="en-US" altLang="en-US" sz="2200"/>
              <a:t>Target hardening (better window locks)</a:t>
            </a:r>
          </a:p>
          <a:p>
            <a:pPr lvl="1"/>
            <a:r>
              <a:rPr lang="en-US" altLang="en-US" sz="2200"/>
              <a:t>Control access to targets (electronic access to parking garage)</a:t>
            </a:r>
          </a:p>
          <a:p>
            <a:r>
              <a:rPr lang="en-US" altLang="en-US" sz="2600"/>
              <a:t>Increase perceived risks of crime</a:t>
            </a:r>
          </a:p>
          <a:p>
            <a:pPr lvl="1"/>
            <a:r>
              <a:rPr lang="en-US" altLang="en-US" sz="2200"/>
              <a:t>Natural surveillance (street lights, defensible space)</a:t>
            </a:r>
          </a:p>
          <a:p>
            <a:pPr lvl="1"/>
            <a:r>
              <a:rPr lang="en-US" altLang="en-US" sz="2200"/>
              <a:t>Formal surveillance (red light/speed cameras)</a:t>
            </a:r>
          </a:p>
          <a:p>
            <a:r>
              <a:rPr lang="en-US" altLang="en-US" sz="2600"/>
              <a:t>Reduce anticipated rewards of crime</a:t>
            </a:r>
          </a:p>
          <a:p>
            <a:pPr lvl="1"/>
            <a:r>
              <a:rPr lang="en-US" altLang="en-US" sz="2200"/>
              <a:t>Reduce targets (removable car radios, women’s refuges)</a:t>
            </a:r>
          </a:p>
          <a:p>
            <a:pPr lvl="1"/>
            <a:r>
              <a:rPr lang="en-US" altLang="en-US" sz="2200"/>
              <a:t>Deny benefits (prompt graffiti cleaning)</a:t>
            </a:r>
          </a:p>
          <a:p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xmlns="" val="190767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Deterrence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Handout: Assessing the impact of the great prison experiment on future crime control policy, </a:t>
            </a:r>
            <a:r>
              <a:rPr lang="en-US" i="1" dirty="0" smtClean="0"/>
              <a:t>Federal Probation </a:t>
            </a:r>
            <a:r>
              <a:rPr lang="en-US" dirty="0" smtClean="0"/>
              <a:t>( Dec. 2013)</a:t>
            </a:r>
          </a:p>
          <a:p>
            <a:r>
              <a:rPr lang="en-US" dirty="0" smtClean="0"/>
              <a:t>Other reading: See Schedule for week 2.</a:t>
            </a:r>
          </a:p>
          <a:p>
            <a:r>
              <a:rPr lang="en-US" dirty="0" smtClean="0"/>
              <a:t>Deterrence theory in a nutshell:</a:t>
            </a:r>
          </a:p>
          <a:p>
            <a:pPr>
              <a:buAutoNum type="arabicPeriod"/>
            </a:pPr>
            <a:r>
              <a:rPr lang="en-US" dirty="0" smtClean="0"/>
              <a:t>Key Figures</a:t>
            </a:r>
          </a:p>
          <a:p>
            <a:pPr>
              <a:buAutoNum type="arabicPeriod"/>
            </a:pPr>
            <a:r>
              <a:rPr lang="en-US" dirty="0" smtClean="0"/>
              <a:t>Key assumptions</a:t>
            </a:r>
          </a:p>
          <a:p>
            <a:pPr>
              <a:buAutoNum type="arabicPeriod"/>
            </a:pPr>
            <a:r>
              <a:rPr lang="en-US" dirty="0" smtClean="0"/>
              <a:t>General Deterrence</a:t>
            </a:r>
          </a:p>
          <a:p>
            <a:pPr>
              <a:buAutoNum type="arabicPeriod"/>
            </a:pPr>
            <a:r>
              <a:rPr lang="en-US" dirty="0" smtClean="0"/>
              <a:t>Specific Deterrence</a:t>
            </a:r>
          </a:p>
          <a:p>
            <a:pPr>
              <a:buAutoNum type="arabicPeriod"/>
            </a:pPr>
            <a:r>
              <a:rPr lang="en-US" dirty="0" smtClean="0"/>
              <a:t>Deterrence theory, research, and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26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Examples of Situational Crime Prevention  (Ronald Clarke)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799"/>
          <a:ext cx="9144000" cy="541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4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Technique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Increase the effort for crime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Harden targets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Steering column locks, tamper-proof packaging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Control access to facilities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Electronic access to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garages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Control tools/weapons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Smart guns, plastic beer glasses in taverns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Increase the risks of crime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Extend guardianship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Travel in groups at night, carry a phone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Assist natural surveillance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Street lighting, defensible space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Utilize place managers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Two clerks in convenience stores </a:t>
                      </a:r>
                    </a:p>
                  </a:txBody>
                  <a:tcPr marL="68580" marR="68580" marT="0" marB="0"/>
                </a:tc>
              </a:tr>
              <a:tr h="464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Strengthen formal surveillance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Burglar alarms, security guards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3318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Examples of Situational Crime Prevention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334"/>
                <a:gridCol w="4910666"/>
              </a:tblGrid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Technique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Reduce Reward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Remove targets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Removable car radios, women’s refuges</a:t>
                      </a: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Identify property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Property marking, cattle branding</a:t>
                      </a: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Reduce Provocations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Reduce emotional arousal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Controls on violent pornography</a:t>
                      </a:r>
                    </a:p>
                  </a:txBody>
                  <a:tcPr marL="68580" marR="68580" marT="0" marB="0"/>
                </a:tc>
              </a:tr>
              <a:tr h="78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Avoid disputes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Fixed cab fares, reduce crowding in bars</a:t>
                      </a: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Remove Excuses for Crime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  Set rules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Rental agreements, hotel registration</a:t>
                      </a:r>
                    </a:p>
                  </a:txBody>
                  <a:tcPr marL="68580" marR="68580" marT="0" marB="0"/>
                </a:tc>
              </a:tr>
              <a:tr h="78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Control drugs/alcohol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Breathalyzers in bars, alcohol-free events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195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20940" cy="548640"/>
          </a:xfrm>
        </p:spPr>
        <p:txBody>
          <a:bodyPr/>
          <a:lstStyle/>
          <a:p>
            <a:r>
              <a:rPr lang="en-US" dirty="0" smtClean="0"/>
              <a:t>A Brief History of Classical Criminology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Figures: </a:t>
            </a:r>
          </a:p>
          <a:p>
            <a:r>
              <a:rPr lang="en-US" dirty="0" smtClean="0"/>
              <a:t>Jeremy Bentham: utilitarianism, felicity calculus, </a:t>
            </a:r>
            <a:r>
              <a:rPr lang="en-US" dirty="0" err="1" smtClean="0"/>
              <a:t>panopticon</a:t>
            </a:r>
            <a:r>
              <a:rPr lang="en-US" dirty="0" smtClean="0"/>
              <a:t> prison</a:t>
            </a:r>
          </a:p>
          <a:p>
            <a:r>
              <a:rPr lang="en-US" dirty="0" smtClean="0"/>
              <a:t>Cesare Beccaria: </a:t>
            </a:r>
            <a:r>
              <a:rPr lang="en-US" i="1" dirty="0" smtClean="0"/>
              <a:t>On Crimes and Punishments (1763): </a:t>
            </a:r>
            <a:r>
              <a:rPr lang="en-US" dirty="0" smtClean="0"/>
              <a:t>originally published anonymously; belonged to a reform group, the academy of fists</a:t>
            </a:r>
          </a:p>
          <a:p>
            <a:r>
              <a:rPr lang="en-US" dirty="0" smtClean="0"/>
              <a:t>James Q. Wilson:  Conservative </a:t>
            </a:r>
            <a:r>
              <a:rPr lang="en-US" dirty="0" err="1" smtClean="0"/>
              <a:t>criminology,</a:t>
            </a:r>
            <a:r>
              <a:rPr lang="en-US" i="1" dirty="0" err="1" smtClean="0"/>
              <a:t>Thinking</a:t>
            </a:r>
            <a:r>
              <a:rPr lang="en-US" i="1" dirty="0" smtClean="0"/>
              <a:t> About Crime</a:t>
            </a:r>
          </a:p>
          <a:p>
            <a:r>
              <a:rPr lang="en-US" i="1" dirty="0">
                <a:hlinkClick r:id="rId2"/>
              </a:rPr>
              <a:t>http://frontrow.bc.edu/program/wilson1</a:t>
            </a:r>
            <a:r>
              <a:rPr lang="en-US" i="1" dirty="0" smtClean="0">
                <a:hlinkClick r:id="rId2"/>
              </a:rPr>
              <a:t>/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Cohen and </a:t>
            </a:r>
            <a:r>
              <a:rPr lang="en-US" dirty="0" err="1" smtClean="0"/>
              <a:t>Felson</a:t>
            </a:r>
            <a:r>
              <a:rPr lang="en-US" dirty="0"/>
              <a:t> </a:t>
            </a:r>
            <a:r>
              <a:rPr lang="en-US" dirty="0" smtClean="0"/>
              <a:t>: Routine Activities Theory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www.youtube.com/watch?v=ia9S6ZDSzTc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Ron Clark: Rational Choice and Situational Crime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699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Felicity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579849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/>
              <a:t> </a:t>
            </a:r>
            <a:r>
              <a:rPr lang="en-US" b="0" dirty="0">
                <a:hlinkClick r:id="rId2" tooltip="Jeremy Bentham"/>
              </a:rPr>
              <a:t>Jeremy Bentham</a:t>
            </a:r>
            <a:r>
              <a:rPr lang="en-US" b="0" dirty="0"/>
              <a:t> thought any </a:t>
            </a:r>
            <a:r>
              <a:rPr lang="en-US" b="0" dirty="0">
                <a:hlinkClick r:id="rId3" tooltip="individual"/>
              </a:rPr>
              <a:t>individual</a:t>
            </a:r>
            <a:r>
              <a:rPr lang="en-US" b="0" dirty="0"/>
              <a:t> could determine the </a:t>
            </a:r>
            <a:r>
              <a:rPr lang="en-US" b="0" dirty="0">
                <a:hlinkClick r:id="rId4" tooltip="utility"/>
              </a:rPr>
              <a:t>utility</a:t>
            </a:r>
            <a:r>
              <a:rPr lang="en-US" b="0" dirty="0"/>
              <a:t> of an </a:t>
            </a:r>
            <a:r>
              <a:rPr lang="en-US" b="0" dirty="0">
                <a:hlinkClick r:id="rId5" tooltip="action"/>
              </a:rPr>
              <a:t>action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b="0" dirty="0" smtClean="0"/>
              <a:t>Bentham </a:t>
            </a:r>
            <a:r>
              <a:rPr lang="en-US" b="0" dirty="0"/>
              <a:t>was one of the first proponents of </a:t>
            </a:r>
            <a:r>
              <a:rPr lang="en-US" b="0" dirty="0">
                <a:hlinkClick r:id="rId6" tooltip="Utilitarianism"/>
              </a:rPr>
              <a:t>Utilitarianism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According </a:t>
            </a:r>
            <a:r>
              <a:rPr lang="en-US" b="0" dirty="0"/>
              <a:t>to Bentham, The Calculus of Felicity is a series of </a:t>
            </a:r>
            <a:r>
              <a:rPr lang="en-US" b="0" dirty="0">
                <a:hlinkClick r:id="rId7" tooltip="question"/>
              </a:rPr>
              <a:t>question</a:t>
            </a:r>
            <a:r>
              <a:rPr lang="en-US" b="0" dirty="0"/>
              <a:t>s an individual should consider when evaluating the </a:t>
            </a:r>
            <a:r>
              <a:rPr lang="en-US" b="0" dirty="0">
                <a:hlinkClick r:id="rId8" tooltip="happiness"/>
              </a:rPr>
              <a:t>happiness</a:t>
            </a:r>
            <a:r>
              <a:rPr lang="en-US" b="0" dirty="0"/>
              <a:t> an action will </a:t>
            </a:r>
            <a:r>
              <a:rPr lang="en-US" b="0" dirty="0">
                <a:hlinkClick r:id="rId9" tooltip="yield"/>
              </a:rPr>
              <a:t>yield</a:t>
            </a:r>
            <a:r>
              <a:rPr lang="en-US" b="0" dirty="0"/>
              <a:t>.</a:t>
            </a:r>
          </a:p>
          <a:p>
            <a:r>
              <a:rPr lang="en-US" b="0" dirty="0">
                <a:hlinkClick r:id="rId10" tooltip="Intensity"/>
              </a:rPr>
              <a:t>Intensity</a:t>
            </a:r>
            <a:r>
              <a:rPr lang="en-US" b="0" dirty="0"/>
              <a:t> - How intense is the happiness?</a:t>
            </a:r>
          </a:p>
          <a:p>
            <a:r>
              <a:rPr lang="en-US" b="0" dirty="0">
                <a:hlinkClick r:id="rId11" tooltip="Duration"/>
              </a:rPr>
              <a:t>Duration</a:t>
            </a:r>
            <a:r>
              <a:rPr lang="en-US" b="0" dirty="0"/>
              <a:t> - How long will the happiness last?</a:t>
            </a:r>
          </a:p>
          <a:p>
            <a:r>
              <a:rPr lang="en-US" b="0" dirty="0">
                <a:hlinkClick r:id="rId12" tooltip="Certainty"/>
              </a:rPr>
              <a:t>Certainty</a:t>
            </a:r>
            <a:r>
              <a:rPr lang="en-US" b="0" dirty="0"/>
              <a:t> - How sure is the individual that the action will make them happy?</a:t>
            </a:r>
          </a:p>
          <a:p>
            <a:r>
              <a:rPr lang="en-US" b="0" dirty="0">
                <a:hlinkClick r:id="rId13" tooltip="Propinquity"/>
              </a:rPr>
              <a:t>Propinquity</a:t>
            </a:r>
            <a:r>
              <a:rPr lang="en-US" b="0" dirty="0"/>
              <a:t> - How soon will the individual be happy?</a:t>
            </a:r>
          </a:p>
          <a:p>
            <a:r>
              <a:rPr lang="en-US" b="0" dirty="0">
                <a:hlinkClick r:id="rId14" tooltip="Fecundity"/>
              </a:rPr>
              <a:t>Fecundity</a:t>
            </a:r>
            <a:r>
              <a:rPr lang="en-US" b="0" dirty="0"/>
              <a:t> - Will the action produce even more pleasure?</a:t>
            </a:r>
          </a:p>
          <a:p>
            <a:r>
              <a:rPr lang="en-US" b="0" dirty="0">
                <a:hlinkClick r:id="rId15" tooltip="Purity"/>
              </a:rPr>
              <a:t>Purity</a:t>
            </a:r>
            <a:r>
              <a:rPr lang="en-US" b="0" dirty="0"/>
              <a:t> - How free from pain is the happiness?</a:t>
            </a:r>
          </a:p>
          <a:p>
            <a:r>
              <a:rPr lang="en-US" b="0" dirty="0">
                <a:hlinkClick r:id="rId16" tooltip="Extent"/>
              </a:rPr>
              <a:t>Extent</a:t>
            </a:r>
            <a:r>
              <a:rPr lang="en-US" b="0" dirty="0"/>
              <a:t> - How many people are affected by this action</a:t>
            </a:r>
            <a:r>
              <a:rPr lang="en-US" b="0" dirty="0" smtClean="0"/>
              <a:t>?</a:t>
            </a:r>
          </a:p>
          <a:p>
            <a:r>
              <a:rPr lang="en-US" b="0" dirty="0">
                <a:hlinkClick r:id="rId17"/>
              </a:rPr>
              <a:t>https://</a:t>
            </a:r>
            <a:r>
              <a:rPr lang="en-US" b="0" dirty="0" smtClean="0">
                <a:hlinkClick r:id="rId17"/>
              </a:rPr>
              <a:t>www.youtube.com/watch?v=yOT-IfUzOwk</a:t>
            </a:r>
            <a:r>
              <a:rPr lang="en-US" b="0" dirty="0" smtClean="0"/>
              <a:t> 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649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Bentham’s </a:t>
            </a:r>
            <a:r>
              <a:rPr lang="en-US" dirty="0" err="1" smtClean="0"/>
              <a:t>Panopticon</a:t>
            </a:r>
            <a:r>
              <a:rPr lang="en-US" dirty="0" smtClean="0"/>
              <a:t> Prison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https://www.youtube.com/watch?v=WnD216zoDng</a:t>
            </a:r>
          </a:p>
        </p:txBody>
      </p:sp>
    </p:spTree>
    <p:extLst>
      <p:ext uri="{BB962C8B-B14F-4D97-AF65-F5344CB8AC3E}">
        <p14:creationId xmlns:p14="http://schemas.microsoft.com/office/powerpoint/2010/main" xmlns="" val="48090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decide to break the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a classical criminologist, the answer is simple: the </a:t>
            </a:r>
            <a:r>
              <a:rPr lang="en-US" i="1" dirty="0"/>
              <a:t>benefits </a:t>
            </a:r>
            <a:r>
              <a:rPr lang="en-US" dirty="0"/>
              <a:t>of law breaking (i.e. money, property, revenge, status, etc.) simply outweigh the potential </a:t>
            </a:r>
            <a:r>
              <a:rPr lang="en-US" i="1" dirty="0"/>
              <a:t>costs/consequences </a:t>
            </a:r>
            <a:r>
              <a:rPr lang="en-US" dirty="0"/>
              <a:t>of getting caught and convicted.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viewed from a classical perspective, we are all capable of committing crime in a given situation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but we make a rational decision (to act or desist) based on our analysis of the costs and benefits of the action. </a:t>
            </a:r>
            <a:endParaRPr lang="en-US" dirty="0" smtClean="0"/>
          </a:p>
          <a:p>
            <a:r>
              <a:rPr lang="en-US" dirty="0"/>
              <a:t>If this is true, then it is certainly possible to </a:t>
            </a:r>
            <a:r>
              <a:rPr lang="en-US" i="1" dirty="0"/>
              <a:t>deter </a:t>
            </a:r>
            <a:r>
              <a:rPr lang="en-US" dirty="0"/>
              <a:t>a potential offender by (1) developing a system of "sentencing" in which the punishment outweighed the (benefit of the) crime, and (2) insuring both punishment certainty and celerity via efficient police and court administration.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3959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20940" cy="548640"/>
          </a:xfrm>
        </p:spPr>
        <p:txBody>
          <a:bodyPr/>
          <a:lstStyle/>
          <a:p>
            <a:r>
              <a:rPr lang="en-US" dirty="0" smtClean="0"/>
              <a:t>Three Underlying Assumptions of Deterrence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Certainty: </a:t>
            </a:r>
            <a:r>
              <a:rPr lang="en-US" b="0" dirty="0" smtClean="0"/>
              <a:t>apprehension, charging, convicting</a:t>
            </a:r>
          </a:p>
          <a:p>
            <a:r>
              <a:rPr lang="en-US" dirty="0" smtClean="0"/>
              <a:t>Celerity: </a:t>
            </a:r>
            <a:r>
              <a:rPr lang="en-US" b="0" dirty="0" smtClean="0"/>
              <a:t>speed of justice system response</a:t>
            </a:r>
          </a:p>
          <a:p>
            <a:r>
              <a:rPr lang="en-US" dirty="0" smtClean="0"/>
              <a:t>Severity: </a:t>
            </a:r>
            <a:r>
              <a:rPr lang="en-US" b="0" dirty="0" smtClean="0"/>
              <a:t>level of punishment</a:t>
            </a:r>
          </a:p>
          <a:p>
            <a:r>
              <a:rPr lang="en-US" dirty="0" smtClean="0"/>
              <a:t> System Applications: </a:t>
            </a:r>
            <a:r>
              <a:rPr lang="en-US" b="0" dirty="0" smtClean="0"/>
              <a:t>During </a:t>
            </a:r>
            <a:r>
              <a:rPr lang="en-US" b="0" dirty="0"/>
              <a:t>the past three decades, a number of federal, state and local programs have been initiated to improve the deterrent capacity of the criminal justice system, including </a:t>
            </a:r>
            <a:r>
              <a:rPr lang="en-US" b="0" dirty="0" smtClean="0"/>
              <a:t>:</a:t>
            </a:r>
          </a:p>
          <a:p>
            <a:r>
              <a:rPr lang="en-US" b="0" dirty="0" smtClean="0"/>
              <a:t>proactive </a:t>
            </a:r>
            <a:r>
              <a:rPr lang="en-US" b="0" dirty="0"/>
              <a:t>police strategies to insure greater </a:t>
            </a:r>
            <a:r>
              <a:rPr lang="en-US" b="0" i="1" dirty="0"/>
              <a:t>certainty </a:t>
            </a:r>
            <a:r>
              <a:rPr lang="en-US" b="0" dirty="0"/>
              <a:t>of apprehension</a:t>
            </a:r>
            <a:r>
              <a:rPr lang="en-US" b="0" dirty="0" smtClean="0"/>
              <a:t>,</a:t>
            </a:r>
          </a:p>
          <a:p>
            <a:r>
              <a:rPr lang="en-US" b="0" dirty="0" smtClean="0"/>
              <a:t> </a:t>
            </a:r>
            <a:r>
              <a:rPr lang="en-US" b="0" dirty="0"/>
              <a:t>priority prosecution/speedy trial strategies to insure greater </a:t>
            </a:r>
            <a:r>
              <a:rPr lang="en-US" b="0" i="1" dirty="0"/>
              <a:t>celerity </a:t>
            </a:r>
            <a:r>
              <a:rPr lang="en-US" b="0" dirty="0"/>
              <a:t>(speed) in the court process, and </a:t>
            </a:r>
            <a:endParaRPr lang="en-US" b="0" dirty="0" smtClean="0"/>
          </a:p>
          <a:p>
            <a:r>
              <a:rPr lang="en-US" b="0" dirty="0" smtClean="0"/>
              <a:t>determinate/mandatory </a:t>
            </a:r>
            <a:r>
              <a:rPr lang="en-US" b="0" dirty="0"/>
              <a:t>sentencing strategies to insure greater punishment </a:t>
            </a:r>
            <a:r>
              <a:rPr lang="en-US" b="0" i="1" dirty="0"/>
              <a:t>severity.</a:t>
            </a:r>
            <a:endParaRPr lang="en-US" b="0" dirty="0" smtClean="0"/>
          </a:p>
          <a:p>
            <a:endParaRPr lang="en-US" dirty="0"/>
          </a:p>
          <a:p>
            <a:r>
              <a:rPr lang="en-US" dirty="0" smtClean="0"/>
              <a:t>Q. What is the clearance rate for major index crimes?</a:t>
            </a:r>
          </a:p>
          <a:p>
            <a:r>
              <a:rPr lang="en-US" dirty="0" smtClean="0"/>
              <a:t>Q.  For discussion: Is there a deterrence tipping point?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945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Deterrence Theory and Criminal Justice Policy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2569264"/>
              </p:ext>
            </p:extLst>
          </p:nvPr>
        </p:nvGraphicFramePr>
        <p:xfrm>
          <a:off x="1828800" y="1219200"/>
          <a:ext cx="5410398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03466"/>
                <a:gridCol w="1803466"/>
                <a:gridCol w="1803466"/>
              </a:tblGrid>
              <a:tr h="3254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Theoretical Assumptions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Intervention Strategy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Examples of Programs/Strategies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</a:tr>
              <a:tr h="488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Individuals are rational and weigh the costs and benefits of their actions similarly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 and Specific Deterrence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Mandatory Sentencing and Sentencing Guideline Schemes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</a:tr>
              <a:tr h="130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Individuals will be deterred from committing criminal acts if the costs of the illegal activity outweighs the benefit of the activity in the mind of the potential offenders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Establish clear links between illegal behavior and consequences, utilizing sanctions that include loss of freedom, loss of rights and privileges, drug testing, and/or mandatory work, community service, fines, and treatment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use of either judicially imposed or administratively imposed special conditions of Probation and Parole Supervision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</a:tr>
              <a:tr h="1464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There are three components of the deterrence calculus(1) certainty of detection and apprehension, (2) speed/celerity of the criminal justice system’s sanction, and (3) severity of the sanction imposed for each prohibited act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Community corrections personnel will monitor compliance with conditions of supervision, and respond quickly, consistently to any detected violations, utilizing a structured hierarchy of sanctions linked to the seriousness of the violation(s).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*Day Reporting Centers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*Intensive Supervision Programs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*Electronic Monitoring/ Home Confinement Programs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020" marR="610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078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Testing Key Deterrence Theory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</a:t>
            </a:r>
            <a:r>
              <a:rPr lang="en-US" dirty="0"/>
              <a:t>G</a:t>
            </a:r>
            <a:r>
              <a:rPr lang="en-US" dirty="0" smtClean="0"/>
              <a:t>eneral Deterrence:</a:t>
            </a:r>
          </a:p>
          <a:p>
            <a:r>
              <a:rPr lang="en-US" b="0" dirty="0" smtClean="0"/>
              <a:t> </a:t>
            </a:r>
            <a:r>
              <a:rPr lang="en-US" dirty="0"/>
              <a:t>Police</a:t>
            </a:r>
            <a:r>
              <a:rPr lang="en-US" b="0" dirty="0"/>
              <a:t>: Levitt (1997) found that a 10 </a:t>
            </a:r>
            <a:r>
              <a:rPr lang="en-US" b="0" dirty="0" smtClean="0"/>
              <a:t>percent increase </a:t>
            </a:r>
            <a:r>
              <a:rPr lang="en-US" b="0" dirty="0"/>
              <a:t>in the size of a city’s </a:t>
            </a:r>
            <a:r>
              <a:rPr lang="en-US" b="0" i="1" dirty="0"/>
              <a:t>police </a:t>
            </a:r>
            <a:r>
              <a:rPr lang="en-US" b="0" i="1" dirty="0" smtClean="0"/>
              <a:t>force </a:t>
            </a:r>
            <a:r>
              <a:rPr lang="en-US" b="0" dirty="0" smtClean="0"/>
              <a:t>was </a:t>
            </a:r>
            <a:r>
              <a:rPr lang="en-US" b="0" dirty="0"/>
              <a:t>associated with an 11 percent lower </a:t>
            </a:r>
            <a:r>
              <a:rPr lang="en-US" b="0" dirty="0" smtClean="0"/>
              <a:t>violent crime </a:t>
            </a:r>
            <a:r>
              <a:rPr lang="en-US" b="0" dirty="0"/>
              <a:t>rate and a 3 percent lower </a:t>
            </a:r>
            <a:r>
              <a:rPr lang="en-US" b="0" dirty="0" smtClean="0"/>
              <a:t>property crime </a:t>
            </a:r>
            <a:r>
              <a:rPr lang="en-US" b="0" dirty="0"/>
              <a:t>rate (using county-level data); </a:t>
            </a:r>
            <a:endParaRPr lang="en-US" b="0" dirty="0" smtClean="0"/>
          </a:p>
          <a:p>
            <a:r>
              <a:rPr lang="en-US" b="0" dirty="0"/>
              <a:t> </a:t>
            </a:r>
            <a:r>
              <a:rPr lang="en-US" b="0" dirty="0" smtClean="0"/>
              <a:t>      however, other </a:t>
            </a:r>
            <a:r>
              <a:rPr lang="en-US" b="0" dirty="0"/>
              <a:t>more recent analyses and </a:t>
            </a:r>
            <a:r>
              <a:rPr lang="en-US" b="0" dirty="0" smtClean="0"/>
              <a:t>reviews(Bradford</a:t>
            </a:r>
            <a:r>
              <a:rPr lang="en-US" b="0" dirty="0"/>
              <a:t>, 2012) suggest that increasing </a:t>
            </a:r>
            <a:r>
              <a:rPr lang="en-US" b="0" dirty="0" smtClean="0"/>
              <a:t>police force </a:t>
            </a:r>
            <a:r>
              <a:rPr lang="en-US" b="0" dirty="0"/>
              <a:t>size will have no impact on the </a:t>
            </a:r>
            <a:r>
              <a:rPr lang="en-US" b="0" dirty="0" smtClean="0"/>
              <a:t>violent crime </a:t>
            </a:r>
            <a:r>
              <a:rPr lang="en-US" b="0" dirty="0"/>
              <a:t>rate, and only marginal </a:t>
            </a:r>
            <a:r>
              <a:rPr lang="en-US" b="0" dirty="0" smtClean="0"/>
              <a:t>improvement (1-3</a:t>
            </a:r>
            <a:r>
              <a:rPr lang="en-US" b="0" dirty="0"/>
              <a:t>%) in property crime rates</a:t>
            </a:r>
            <a:r>
              <a:rPr lang="en-US" b="0" dirty="0" smtClean="0"/>
              <a:t>.</a:t>
            </a:r>
          </a:p>
          <a:p>
            <a:r>
              <a:rPr lang="en-US" dirty="0" smtClean="0"/>
              <a:t>Incarceration: </a:t>
            </a:r>
            <a:r>
              <a:rPr lang="en-US" b="0" dirty="0" smtClean="0"/>
              <a:t>Research shows that increases in incarceration account for approximately 25% of the overall crime decline since 1980s. Effects reported in sophisticated research studies reveal a small overall incarceration effect, with some arguing that a certain tipping point, higher rates of incarceration actually increase crime rates in high risk communities, likely due to loss of guardianship, and fewer adult males in community.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58606" y="2033137"/>
            <a:ext cx="4572000" cy="377283"/>
          </a:xfrm>
          <a:prstGeom prst="rect">
            <a:avLst/>
          </a:prstGeom>
        </p:spPr>
        <p:txBody>
          <a:bodyPr>
            <a:spAutoFit/>
          </a:bodyPr>
          <a:lstStyle/>
          <a:p>
            <a:pPr marR="103505" indent="452755">
              <a:lnSpc>
                <a:spcPts val="2380"/>
              </a:lnSpc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89748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</TotalTime>
  <Words>1704</Words>
  <Application>Microsoft Office PowerPoint</Application>
  <PresentationFormat>On-screen Show (4:3)</PresentationFormat>
  <Paragraphs>168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Deterrence Theory</vt:lpstr>
      <vt:lpstr>Overview of Deterrence Lecture</vt:lpstr>
      <vt:lpstr>A Brief History of Classical Criminology</vt:lpstr>
      <vt:lpstr>Felicity Calculus</vt:lpstr>
      <vt:lpstr>Inside Bentham’s Panopticon Prison</vt:lpstr>
      <vt:lpstr>Why do people decide to break the law?</vt:lpstr>
      <vt:lpstr>Three Underlying Assumptions of Deterrence Theory</vt:lpstr>
      <vt:lpstr>Deterrence Theory and Criminal Justice Policy</vt:lpstr>
      <vt:lpstr>Research Testing Key Deterrence Theory Assumptions</vt:lpstr>
      <vt:lpstr>Other Community level factors linked to Crime</vt:lpstr>
      <vt:lpstr>Research Testing Key Deterrence Theory Assumptions</vt:lpstr>
      <vt:lpstr>Implications For Policy: Bad theory or bad research?</vt:lpstr>
      <vt:lpstr>More Recent  Neo classical Applications: </vt:lpstr>
      <vt:lpstr>Review of Neoclassical Approach</vt:lpstr>
      <vt:lpstr>Routine Activities Theory (Cohen and Felson)</vt:lpstr>
      <vt:lpstr>Components of a Criminal Event</vt:lpstr>
      <vt:lpstr>Key Assumptions</vt:lpstr>
      <vt:lpstr>Situational Crime Control: Ron Clarke</vt:lpstr>
      <vt:lpstr>Examples of Situational Crime Prevention (Ronald Clarke) </vt:lpstr>
      <vt:lpstr>Examples of Situational Crime Prevention  (Ronald Clarke) </vt:lpstr>
      <vt:lpstr>Examples of Situational Crime Prevention II</vt:lpstr>
    </vt:vector>
  </TitlesOfParts>
  <Company>Sterilite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Deterrence Theory</dc:title>
  <dc:creator>UMass Lowell</dc:creator>
  <cp:lastModifiedBy>Carol</cp:lastModifiedBy>
  <cp:revision>15</cp:revision>
  <dcterms:created xsi:type="dcterms:W3CDTF">2015-09-15T17:34:15Z</dcterms:created>
  <dcterms:modified xsi:type="dcterms:W3CDTF">2015-09-15T20:18:49Z</dcterms:modified>
</cp:coreProperties>
</file>