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8"/>
  </p:notesMasterIdLst>
  <p:sldIdLst>
    <p:sldId id="256" r:id="rId2"/>
    <p:sldId id="312" r:id="rId3"/>
    <p:sldId id="257" r:id="rId4"/>
    <p:sldId id="258" r:id="rId5"/>
    <p:sldId id="307" r:id="rId6"/>
    <p:sldId id="259" r:id="rId7"/>
    <p:sldId id="260" r:id="rId8"/>
    <p:sldId id="261" r:id="rId9"/>
    <p:sldId id="262" r:id="rId10"/>
    <p:sldId id="263" r:id="rId11"/>
    <p:sldId id="264" r:id="rId12"/>
    <p:sldId id="266" r:id="rId13"/>
    <p:sldId id="267" r:id="rId14"/>
    <p:sldId id="268" r:id="rId15"/>
    <p:sldId id="269" r:id="rId16"/>
    <p:sldId id="270" r:id="rId17"/>
    <p:sldId id="271" r:id="rId18"/>
    <p:sldId id="265" r:id="rId19"/>
    <p:sldId id="272" r:id="rId20"/>
    <p:sldId id="273" r:id="rId21"/>
    <p:sldId id="274" r:id="rId22"/>
    <p:sldId id="308" r:id="rId23"/>
    <p:sldId id="275" r:id="rId24"/>
    <p:sldId id="276" r:id="rId25"/>
    <p:sldId id="277" r:id="rId26"/>
    <p:sldId id="278" r:id="rId27"/>
    <p:sldId id="279" r:id="rId28"/>
    <p:sldId id="281" r:id="rId29"/>
    <p:sldId id="282" r:id="rId30"/>
    <p:sldId id="283" r:id="rId31"/>
    <p:sldId id="284" r:id="rId32"/>
    <p:sldId id="285" r:id="rId33"/>
    <p:sldId id="286" r:id="rId34"/>
    <p:sldId id="287" r:id="rId35"/>
    <p:sldId id="309" r:id="rId36"/>
    <p:sldId id="288" r:id="rId37"/>
    <p:sldId id="289" r:id="rId38"/>
    <p:sldId id="290" r:id="rId39"/>
    <p:sldId id="291" r:id="rId40"/>
    <p:sldId id="292" r:id="rId41"/>
    <p:sldId id="310"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11" r:id="rId56"/>
    <p:sldId id="306"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C979139-2208-45E4-9924-2AB07F7CE962}" type="datetimeFigureOut">
              <a:rPr lang="en-US"/>
              <a:pPr>
                <a:defRPr/>
              </a:pPr>
              <a:t>9/30/2015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ED58261-858A-4026-ABF6-9DC1079FDCB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A7B266-13EA-4529-812B-9761FF14885F}" type="slidenum">
              <a:rPr lang="en-US" altLang="en-US" smtClean="0"/>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438430-D6EF-4D07-AE30-2C6569C1CE05}" type="slidenum">
              <a:rPr lang="en-US" altLang="en-US" smtClean="0"/>
              <a:pPr/>
              <a:t>11</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32D731-8503-4EC7-BA6D-D0C86E118725}" type="slidenum">
              <a:rPr lang="en-US" altLang="en-US" smtClean="0"/>
              <a:pPr/>
              <a:t>12</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278B08-29C6-4BCD-B603-72F146CF6869}" type="slidenum">
              <a:rPr lang="en-US" altLang="en-US" smtClean="0"/>
              <a:pPr/>
              <a:t>13</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78F3A8-89B6-4EB4-9D4B-E7D9D00F17DD}" type="slidenum">
              <a:rPr lang="en-US" altLang="en-US" smtClean="0"/>
              <a:pPr/>
              <a:t>14</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7F7E08-AEAC-4BC3-84D3-7DC13D2B84ED}" type="slidenum">
              <a:rPr lang="en-US" altLang="en-US" smtClean="0"/>
              <a:pPr/>
              <a:t>15</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FB173C-3298-40C3-8358-F54F3ABC7813}" type="slidenum">
              <a:rPr lang="en-US" altLang="en-US" smtClean="0"/>
              <a:pPr/>
              <a:t>16</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3DEB43-F63A-44AF-AFC0-44520DBE60B0}" type="slidenum">
              <a:rPr lang="en-US" altLang="en-US" smtClean="0"/>
              <a:pPr/>
              <a:t>17</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2BD0EC5-B9A4-4135-95E3-3F2B1849DAB7}" type="slidenum">
              <a:rPr lang="en-US" altLang="en-US" smtClean="0"/>
              <a:pPr/>
              <a:t>18</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CEEE66-9018-4FBF-85D0-0D4F5B2F7F66}" type="slidenum">
              <a:rPr lang="en-US" altLang="en-US" smtClean="0"/>
              <a:pPr/>
              <a:t>19</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730F27-9BF5-45E0-9022-6B8CCB4291DD}" type="slidenum">
              <a:rPr lang="en-US" altLang="en-US" smtClean="0"/>
              <a:pPr/>
              <a:t>20</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92FE08-8F9D-4E4B-90B1-E9BF870BCFD4}" type="slidenum">
              <a:rPr lang="en-US" altLang="en-US" smtClean="0"/>
              <a:pPr/>
              <a:t>3</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F4A639-B3A7-4021-BE88-AFF76480BE5D}" type="slidenum">
              <a:rPr lang="en-US" altLang="en-US" smtClean="0"/>
              <a:pPr/>
              <a:t>21</a:t>
            </a:fld>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ECC9F8-6007-4D6B-950C-E29EFD11B947}" type="slidenum">
              <a:rPr lang="en-US" altLang="en-US" smtClean="0"/>
              <a:pPr/>
              <a:t>22</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AB8572-F140-4C0D-84DE-F97D8DECE399}" type="slidenum">
              <a:rPr lang="en-US" altLang="en-US" smtClean="0"/>
              <a:pPr/>
              <a:t>23</a:t>
            </a:fld>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54900F-1FE1-4794-B5FB-C10AE31641B4}" type="slidenum">
              <a:rPr lang="en-US" altLang="en-US" smtClean="0"/>
              <a:pPr/>
              <a:t>24</a:t>
            </a:fld>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CE87B1-2420-45BD-BF88-5FBB6A706E9E}" type="slidenum">
              <a:rPr lang="en-US" altLang="en-US" smtClean="0"/>
              <a:pPr/>
              <a:t>25</a:t>
            </a:fld>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22C911-FB3D-4ABB-985D-A0E6FC1F4649}" type="slidenum">
              <a:rPr lang="en-US" altLang="en-US" smtClean="0"/>
              <a:pPr/>
              <a:t>26</a:t>
            </a:fld>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9E5A58-F183-40E1-96BC-81FD09B21F45}" type="slidenum">
              <a:rPr lang="en-US" altLang="en-US" smtClean="0"/>
              <a:pPr/>
              <a:t>27</a:t>
            </a:fld>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2BF00B-C12A-4297-B55D-6BD5ABC93C5D}" type="slidenum">
              <a:rPr lang="en-US" altLang="en-US" smtClean="0"/>
              <a:pPr/>
              <a:t>28</a:t>
            </a:fld>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00E4D6-3315-4D00-8914-C9ADFDEACE08}" type="slidenum">
              <a:rPr lang="en-US" altLang="en-US" smtClean="0"/>
              <a:pPr/>
              <a:t>29</a:t>
            </a:fld>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F305AB-A8A5-468F-A5DF-3E25CD703085}" type="slidenum">
              <a:rPr lang="en-US" altLang="en-US" smtClean="0"/>
              <a:pPr/>
              <a:t>30</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782F12-468B-4B0C-965B-7C2F6CFEFB86}" type="slidenum">
              <a:rPr lang="en-US" altLang="en-US" smtClean="0"/>
              <a:pPr/>
              <a:t>4</a:t>
            </a:fld>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A457AC-551E-46EC-9FA0-B3EC5FB6EAF1}" type="slidenum">
              <a:rPr lang="en-US" altLang="en-US" smtClean="0"/>
              <a:pPr/>
              <a:t>31</a:t>
            </a:fld>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4B022E-90B5-41AA-BE05-ABDF65975AD0}" type="slidenum">
              <a:rPr lang="en-US" altLang="en-US" smtClean="0"/>
              <a:pPr/>
              <a:t>32</a:t>
            </a:fld>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FB829A-953B-4B22-B987-F20CDCAF9B61}" type="slidenum">
              <a:rPr lang="en-US" altLang="en-US" smtClean="0"/>
              <a:pPr/>
              <a:t>33</a:t>
            </a:fld>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6E288C-73A5-462A-BC77-EE21A37CE3EA}" type="slidenum">
              <a:rPr lang="en-US" altLang="en-US" smtClean="0"/>
              <a:pPr/>
              <a:t>34</a:t>
            </a:fld>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08ACBF-0163-49E7-859D-404149E40DC3}" type="slidenum">
              <a:rPr lang="en-US" altLang="en-US" smtClean="0"/>
              <a:pPr/>
              <a:t>35</a:t>
            </a:fld>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8D59151-71B0-464C-BD23-B80916FABA0A}" type="slidenum">
              <a:rPr lang="en-US" altLang="en-US" smtClean="0"/>
              <a:pPr/>
              <a:t>36</a:t>
            </a:fld>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7702EE-A524-41B1-8C01-81AF296F5B3E}" type="slidenum">
              <a:rPr lang="en-US" altLang="en-US" smtClean="0"/>
              <a:pPr/>
              <a:t>37</a:t>
            </a:fld>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B323BC-1F4F-411A-B242-499C177F7880}" type="slidenum">
              <a:rPr lang="en-US" altLang="en-US" smtClean="0"/>
              <a:pPr/>
              <a:t>38</a:t>
            </a:fld>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3B90CC-3C32-44C9-978A-0F782D6110A3}" type="slidenum">
              <a:rPr lang="en-US" altLang="en-US" smtClean="0"/>
              <a:pPr/>
              <a:t>39</a:t>
            </a:fld>
            <a:endParaRPr lang="en-US"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6713CD-F53D-45FE-9E41-6BB8391AB635}" type="slidenum">
              <a:rPr lang="en-US" altLang="en-US" smtClean="0"/>
              <a:pPr/>
              <a:t>40</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7F6B50-0646-483E-BD96-EB299738C9C3}" type="slidenum">
              <a:rPr lang="en-US" altLang="en-US" smtClean="0"/>
              <a:pPr/>
              <a:t>5</a:t>
            </a:fld>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BC6BE0-76D1-4C84-B2D1-1B30F877735E}" type="slidenum">
              <a:rPr lang="en-US" altLang="en-US" smtClean="0"/>
              <a:pPr/>
              <a:t>41</a:t>
            </a:fld>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1E8E95-697C-4804-8317-2F53D36203AE}" type="slidenum">
              <a:rPr lang="en-US" altLang="en-US" smtClean="0"/>
              <a:pPr/>
              <a:t>42</a:t>
            </a:fld>
            <a:endParaRPr lang="en-US"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3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EC421C-7D3A-4C0B-9799-4CE024F65CEE}" type="slidenum">
              <a:rPr lang="en-US" altLang="en-US" smtClean="0"/>
              <a:pPr/>
              <a:t>43</a:t>
            </a:fld>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A224EC-8E59-495E-AF7F-E69A78741C53}" type="slidenum">
              <a:rPr lang="en-US" altLang="en-US" smtClean="0"/>
              <a:pPr/>
              <a:t>44</a:t>
            </a:fld>
            <a:endParaRPr lang="en-US" alt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6C6AEB-722B-421C-9B67-C11DF98A1468}" type="slidenum">
              <a:rPr lang="en-US" altLang="en-US" smtClean="0"/>
              <a:pPr/>
              <a:t>45</a:t>
            </a:fld>
            <a:endParaRPr lang="en-US" alt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DCCB07-1991-4E97-9CA9-758C102D60B7}" type="slidenum">
              <a:rPr lang="en-US" altLang="en-US" smtClean="0"/>
              <a:pPr/>
              <a:t>46</a:t>
            </a:fld>
            <a:endParaRPr lang="en-US" alt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077AE7-4B0B-4BED-B0F9-1C2BB7EA5C4E}" type="slidenum">
              <a:rPr lang="en-US" altLang="en-US" smtClean="0"/>
              <a:pPr/>
              <a:t>47</a:t>
            </a:fld>
            <a:endParaRPr lang="en-US" alt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8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3187D2-E8E9-4699-A93F-7F50E2CFFEE4}" type="slidenum">
              <a:rPr lang="en-US" altLang="en-US" smtClean="0"/>
              <a:pPr/>
              <a:t>48</a:t>
            </a:fld>
            <a:endParaRPr lang="en-US" alt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FB2905-FD79-4105-81E7-D94F45414BAE}" type="slidenum">
              <a:rPr lang="en-US" altLang="en-US" smtClean="0"/>
              <a:pPr/>
              <a:t>49</a:t>
            </a:fld>
            <a:endParaRPr lang="en-US" alt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0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6A1288-0530-4898-8071-D508F60163C0}" type="slidenum">
              <a:rPr lang="en-US" altLang="en-US" smtClean="0"/>
              <a:pPr/>
              <a:t>50</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3F70ED-3964-45B4-A289-DBD1E817ACCD}" type="slidenum">
              <a:rPr lang="en-US" altLang="en-US" smtClean="0"/>
              <a:pPr/>
              <a:t>6</a:t>
            </a:fld>
            <a:endParaRPr lang="en-US" alt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1796C4-D53B-49A6-8B1E-3025A8779D26}" type="slidenum">
              <a:rPr lang="en-US" altLang="en-US" smtClean="0"/>
              <a:pPr/>
              <a:t>51</a:t>
            </a:fld>
            <a:endParaRPr lang="en-US" alt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502E6E-3BF7-4C7D-ADDA-B7A2F06A7E06}" type="slidenum">
              <a:rPr lang="en-US" altLang="en-US" smtClean="0"/>
              <a:pPr/>
              <a:t>52</a:t>
            </a:fld>
            <a:endParaRPr lang="en-US" alt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D359C1-C0BF-469E-86B3-B7746F136795}" type="slidenum">
              <a:rPr lang="en-US" altLang="en-US" smtClean="0"/>
              <a:pPr/>
              <a:t>53</a:t>
            </a:fld>
            <a:endParaRPr lang="en-US" alt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46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8A210A-1D34-41F1-A48A-6FB5BC571288}" type="slidenum">
              <a:rPr lang="en-US" altLang="en-US" smtClean="0"/>
              <a:pPr/>
              <a:t>54</a:t>
            </a:fld>
            <a:endParaRPr lang="en-US" alt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0332EF-4A50-47F7-BA72-2F548F595D56}" type="slidenum">
              <a:rPr lang="en-US" altLang="en-US" smtClean="0"/>
              <a:pPr/>
              <a:t>55</a:t>
            </a:fld>
            <a:endParaRPr lang="en-US" alt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FEF717-E26D-4CD3-8A1D-09C0BCB0A6D7}" type="slidenum">
              <a:rPr lang="en-US" altLang="en-US" smtClean="0"/>
              <a:pPr/>
              <a:t>56</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AA7D24-96FC-4DBE-8D57-781ED24D5F4C}" type="slidenum">
              <a:rPr lang="en-US" altLang="en-US" smtClean="0"/>
              <a:pPr/>
              <a:t>7</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BB9899-000B-4D1C-88C5-EDEB852853A6}" type="slidenum">
              <a:rPr lang="en-US" altLang="en-US" smtClean="0"/>
              <a:pPr/>
              <a:t>8</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C00613-1800-4590-B4FF-5EFA824B41D6}" type="slidenum">
              <a:rPr lang="en-US" altLang="en-US" smtClean="0"/>
              <a:pPr/>
              <a:t>9</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2B5DEE-9010-4BCD-94CC-6D779DC669AD}" type="slidenum">
              <a:rPr lang="en-US" altLang="en-US" smtClean="0"/>
              <a:pPr/>
              <a:t>10</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endParaRPr lang="en-US"/>
          </a:p>
        </p:txBody>
      </p:sp>
      <p:sp>
        <p:nvSpPr>
          <p:cNvPr id="6656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6656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pPr>
              <a:defRPr/>
            </a:pPr>
            <a:fld id="{847C96CE-5C04-42D0-A391-CE411B40206F}"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E27E05B5-F2ED-4CC7-ABBB-CCDF3AD15B7A}"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CAC9E526-7CF7-4855-8330-80AB72AACB60}"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F2C0BAC1-3F5A-49F8-AEFC-720D4A3DF57A}"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5C84FD2E-FA73-4550-8B7D-D9EF00B42D0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7B0B6F74-5026-4494-BF67-842D2C5B835C}"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08FBCF7A-4392-43FE-AE62-3DD13F1D0BE4}"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96BDB7C9-74AB-43CE-8ABB-5098A01688E6}"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A6931E14-45D5-407A-B21D-77FA1F82FAC1}"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563DC57A-8706-4B58-A424-36B4C1C7DF4F}"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3EC9A5C9-93A9-40C3-851B-8C5147705E00}"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554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6554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ltLang="en-US"/>
          </a:p>
        </p:txBody>
      </p:sp>
      <p:sp>
        <p:nvSpPr>
          <p:cNvPr id="6554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C32681A9-ED7B-4B88-8FFA-C731639A0075}" type="slidenum">
              <a:rPr lang="en-US" altLang="en-US"/>
              <a:pPr>
                <a:defRPr/>
              </a:pPr>
              <a:t>‹#›</a:t>
            </a:fld>
            <a:endParaRPr lang="en-US" alt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9" name="Oval 15"/>
            <p:cNvSpPr>
              <a:spLocks noChangeArrowheads="1"/>
            </p:cNvSpPr>
            <p:nvPr/>
          </p:nvSpPr>
          <p:spPr bwMode="auto">
            <a:xfrm>
              <a:off x="5472" y="1072"/>
              <a:ext cx="76" cy="7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0" name="Oval 16"/>
            <p:cNvSpPr>
              <a:spLocks noChangeArrowheads="1"/>
            </p:cNvSpPr>
            <p:nvPr/>
          </p:nvSpPr>
          <p:spPr bwMode="auto">
            <a:xfrm>
              <a:off x="5136" y="1184"/>
              <a:ext cx="80" cy="76"/>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1" name="Oval 17"/>
            <p:cNvSpPr>
              <a:spLocks noChangeArrowheads="1"/>
            </p:cNvSpPr>
            <p:nvPr/>
          </p:nvSpPr>
          <p:spPr bwMode="auto">
            <a:xfrm>
              <a:off x="5248" y="1184"/>
              <a:ext cx="79" cy="76"/>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2" name="Oval 18"/>
            <p:cNvSpPr>
              <a:spLocks noChangeArrowheads="1"/>
            </p:cNvSpPr>
            <p:nvPr/>
          </p:nvSpPr>
          <p:spPr bwMode="auto">
            <a:xfrm>
              <a:off x="5360" y="1184"/>
              <a:ext cx="76" cy="76"/>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3" name="Oval 19"/>
            <p:cNvSpPr>
              <a:spLocks noChangeArrowheads="1"/>
            </p:cNvSpPr>
            <p:nvPr/>
          </p:nvSpPr>
          <p:spPr bwMode="auto">
            <a:xfrm>
              <a:off x="5472" y="1184"/>
              <a:ext cx="76" cy="76"/>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4" name="Oval 20"/>
            <p:cNvSpPr>
              <a:spLocks noChangeArrowheads="1"/>
            </p:cNvSpPr>
            <p:nvPr/>
          </p:nvSpPr>
          <p:spPr bwMode="auto">
            <a:xfrm>
              <a:off x="5584" y="1184"/>
              <a:ext cx="80" cy="76"/>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8" name="Oval 24"/>
            <p:cNvSpPr>
              <a:spLocks noChangeArrowheads="1"/>
            </p:cNvSpPr>
            <p:nvPr/>
          </p:nvSpPr>
          <p:spPr bwMode="auto">
            <a:xfrm>
              <a:off x="5472" y="1296"/>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2" name="Oval 28"/>
            <p:cNvSpPr>
              <a:spLocks noChangeArrowheads="1"/>
            </p:cNvSpPr>
            <p:nvPr/>
          </p:nvSpPr>
          <p:spPr bwMode="auto">
            <a:xfrm>
              <a:off x="5472"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7" name="Oval 33"/>
            <p:cNvSpPr>
              <a:spLocks noChangeArrowheads="1"/>
            </p:cNvSpPr>
            <p:nvPr/>
          </p:nvSpPr>
          <p:spPr bwMode="auto">
            <a:xfrm>
              <a:off x="5472" y="1520"/>
              <a:ext cx="76" cy="79"/>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8" name="Oval 34"/>
            <p:cNvSpPr>
              <a:spLocks noChangeArrowheads="1"/>
            </p:cNvSpPr>
            <p:nvPr/>
          </p:nvSpPr>
          <p:spPr bwMode="auto">
            <a:xfrm>
              <a:off x="5136" y="1632"/>
              <a:ext cx="80" cy="76"/>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9" name="Oval 35"/>
            <p:cNvSpPr>
              <a:spLocks noChangeArrowheads="1"/>
            </p:cNvSpPr>
            <p:nvPr/>
          </p:nvSpPr>
          <p:spPr bwMode="auto">
            <a:xfrm>
              <a:off x="5248" y="1632"/>
              <a:ext cx="79" cy="76"/>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0" name="Oval 36"/>
            <p:cNvSpPr>
              <a:spLocks noChangeArrowheads="1"/>
            </p:cNvSpPr>
            <p:nvPr/>
          </p:nvSpPr>
          <p:spPr bwMode="auto">
            <a:xfrm>
              <a:off x="5360" y="1632"/>
              <a:ext cx="76" cy="76"/>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1" name="Oval 37"/>
            <p:cNvSpPr>
              <a:spLocks noChangeArrowheads="1"/>
            </p:cNvSpPr>
            <p:nvPr/>
          </p:nvSpPr>
          <p:spPr bwMode="auto">
            <a:xfrm>
              <a:off x="5472" y="1632"/>
              <a:ext cx="76" cy="76"/>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3" name="Oval 39"/>
            <p:cNvSpPr>
              <a:spLocks noChangeArrowheads="1"/>
            </p:cNvSpPr>
            <p:nvPr/>
          </p:nvSpPr>
          <p:spPr bwMode="auto">
            <a:xfrm>
              <a:off x="5472" y="1744"/>
              <a:ext cx="76"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grpSp>
    </p:spTree>
  </p:cSld>
  <p:clrMap bg1="dk2" tx1="lt1" bg2="dk1" tx2="lt2" accent1="accent1" accent2="accent2" accent3="accent3" accent4="accent4" accent5="accent5" accent6="accent6" hlink="hlink" folHlink="folHlink"/>
  <p:sldLayoutIdLst>
    <p:sldLayoutId id="2147483722"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upload.wikimedia.org/wikipedia/commons/3/3c/Charles_Darwin_01.jpg"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p:txBody>
          <a:bodyPr/>
          <a:lstStyle/>
          <a:p>
            <a:pPr eaLnBrk="1" hangingPunct="1"/>
            <a:r>
              <a:rPr lang="en-US" altLang="en-US" sz="1800" smtClean="0"/>
              <a:t>The Search for the “Criminal Man”: </a:t>
            </a:r>
          </a:p>
          <a:p>
            <a:pPr eaLnBrk="1" hangingPunct="1"/>
            <a:r>
              <a:rPr lang="en-US" altLang="en-US" smtClean="0"/>
              <a:t>Competing Explanations and Solutions to the Problem of Crime</a:t>
            </a:r>
          </a:p>
        </p:txBody>
      </p:sp>
      <p:sp>
        <p:nvSpPr>
          <p:cNvPr id="3075" name="Title 1"/>
          <p:cNvSpPr>
            <a:spLocks noGrp="1"/>
          </p:cNvSpPr>
          <p:nvPr>
            <p:ph type="ctrTitle"/>
          </p:nvPr>
        </p:nvSpPr>
        <p:spPr/>
        <p:txBody>
          <a:bodyPr/>
          <a:lstStyle/>
          <a:p>
            <a:r>
              <a:rPr lang="en-US" smtClean="0"/>
              <a:t>Criminological Theory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Naturalistic Explanations</a:t>
            </a:r>
          </a:p>
        </p:txBody>
      </p:sp>
      <p:sp>
        <p:nvSpPr>
          <p:cNvPr id="12291" name="Rectangle 3"/>
          <p:cNvSpPr>
            <a:spLocks noGrp="1" noChangeArrowheads="1"/>
          </p:cNvSpPr>
          <p:nvPr>
            <p:ph type="body" idx="1"/>
          </p:nvPr>
        </p:nvSpPr>
        <p:spPr/>
        <p:txBody>
          <a:bodyPr/>
          <a:lstStyle/>
          <a:p>
            <a:pPr eaLnBrk="1" hangingPunct="1"/>
            <a:r>
              <a:rPr lang="en-US" altLang="en-US" sz="2600" smtClean="0"/>
              <a:t>An early example of a naturalistic explanation is found in “Hippocrates’ dictum that the brain is the organ of the mind”</a:t>
            </a:r>
          </a:p>
          <a:p>
            <a:pPr eaLnBrk="1" hangingPunct="1"/>
            <a:endParaRPr lang="en-US" altLang="en-US" sz="1000" smtClean="0"/>
          </a:p>
          <a:p>
            <a:pPr eaLnBrk="1" hangingPunct="1"/>
            <a:r>
              <a:rPr lang="en-US" altLang="en-US" sz="2600" smtClean="0"/>
              <a:t>Naturalistic explanations persisted in spite of the spiritualistic perspective’s dominance, and by the 16</a:t>
            </a:r>
            <a:r>
              <a:rPr lang="en-US" altLang="en-US" sz="2600" baseline="30000" smtClean="0"/>
              <a:t>th</a:t>
            </a:r>
            <a:r>
              <a:rPr lang="en-US" altLang="en-US" sz="2600" smtClean="0"/>
              <a:t> and 17</a:t>
            </a:r>
            <a:r>
              <a:rPr lang="en-US" altLang="en-US" sz="2600" baseline="30000" smtClean="0"/>
              <a:t>th</a:t>
            </a:r>
            <a:r>
              <a:rPr lang="en-US" altLang="en-US" sz="2600" smtClean="0"/>
              <a:t> centuries, several scholars were studying and explaining humans in terms know to them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r>
              <a:rPr lang="en-US" altLang="en-US" sz="3500" smtClean="0"/>
              <a:t>The Classical School: Criminal as Calculator</a:t>
            </a:r>
          </a:p>
        </p:txBody>
      </p:sp>
      <p:sp>
        <p:nvSpPr>
          <p:cNvPr id="13315" name="Rectangle 5"/>
          <p:cNvSpPr>
            <a:spLocks noGrp="1" noChangeArrowheads="1"/>
          </p:cNvSpPr>
          <p:nvPr>
            <p:ph type="body" idx="1"/>
          </p:nvPr>
        </p:nvSpPr>
        <p:spPr>
          <a:xfrm>
            <a:off x="381000" y="1946275"/>
            <a:ext cx="8229600" cy="4302125"/>
          </a:xfrm>
        </p:spPr>
        <p:txBody>
          <a:bodyPr/>
          <a:lstStyle/>
          <a:p>
            <a:pPr eaLnBrk="1" hangingPunct="1">
              <a:lnSpc>
                <a:spcPct val="90000"/>
              </a:lnSpc>
            </a:pPr>
            <a:r>
              <a:rPr lang="en-US" altLang="en-US" sz="2500" smtClean="0"/>
              <a:t>The most important feature of the classical school of thought is its emphasis on the individual criminal as a person who is capable of calculating what he or she wants to do (free will to do what they please)</a:t>
            </a:r>
          </a:p>
          <a:p>
            <a:pPr eaLnBrk="1" hangingPunct="1">
              <a:lnSpc>
                <a:spcPct val="90000"/>
              </a:lnSpc>
            </a:pPr>
            <a:endParaRPr lang="en-US" altLang="en-US" sz="1000" smtClean="0"/>
          </a:p>
          <a:p>
            <a:pPr eaLnBrk="1" hangingPunct="1">
              <a:lnSpc>
                <a:spcPct val="90000"/>
              </a:lnSpc>
            </a:pPr>
            <a:r>
              <a:rPr lang="en-US" altLang="en-US" sz="2500" smtClean="0"/>
              <a:t>Individuals were guided by a pain and pleasure principle calculating risks and rewards</a:t>
            </a:r>
          </a:p>
          <a:p>
            <a:pPr eaLnBrk="1" hangingPunct="1">
              <a:lnSpc>
                <a:spcPct val="90000"/>
              </a:lnSpc>
            </a:pPr>
            <a:endParaRPr lang="en-US" altLang="en-US" sz="1000" smtClean="0"/>
          </a:p>
          <a:p>
            <a:pPr eaLnBrk="1" hangingPunct="1">
              <a:lnSpc>
                <a:spcPct val="90000"/>
              </a:lnSpc>
            </a:pPr>
            <a:r>
              <a:rPr lang="en-US" altLang="en-US" sz="2500" smtClean="0"/>
              <a:t>The punishment should be suited to                           the offense</a:t>
            </a:r>
          </a:p>
          <a:p>
            <a:pPr eaLnBrk="1" hangingPunct="1">
              <a:lnSpc>
                <a:spcPct val="90000"/>
              </a:lnSpc>
            </a:pPr>
            <a:endParaRPr lang="en-US" altLang="en-US" sz="1000" smtClean="0"/>
          </a:p>
          <a:p>
            <a:pPr eaLnBrk="1" hangingPunct="1">
              <a:lnSpc>
                <a:spcPct val="90000"/>
              </a:lnSpc>
            </a:pPr>
            <a:r>
              <a:rPr lang="en-US" altLang="en-US" sz="2500" smtClean="0"/>
              <a:t>Basis of the U.S. legal system – equal                              treatment before the law</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3500" smtClean="0"/>
              <a:t>Cesare Bonesana Marchese de Beccaria</a:t>
            </a:r>
          </a:p>
        </p:txBody>
      </p:sp>
      <p:sp>
        <p:nvSpPr>
          <p:cNvPr id="13315" name="Rectangle 3"/>
          <p:cNvSpPr>
            <a:spLocks noGrp="1" noChangeArrowheads="1"/>
          </p:cNvSpPr>
          <p:nvPr>
            <p:ph type="body" idx="1"/>
          </p:nvPr>
        </p:nvSpPr>
        <p:spPr>
          <a:xfrm>
            <a:off x="457200" y="1565275"/>
            <a:ext cx="8229600" cy="4911725"/>
          </a:xfrm>
        </p:spPr>
        <p:txBody>
          <a:bodyPr>
            <a:normAutofit lnSpcReduction="10000"/>
          </a:bodyPr>
          <a:lstStyle/>
          <a:p>
            <a:pPr eaLnBrk="1" hangingPunct="1">
              <a:lnSpc>
                <a:spcPct val="90000"/>
              </a:lnSpc>
              <a:defRPr/>
            </a:pPr>
            <a:r>
              <a:rPr lang="en-US" i="1" dirty="0" smtClean="0"/>
              <a:t>On Crimes and Punishment</a:t>
            </a:r>
          </a:p>
          <a:p>
            <a:pPr lvl="1" eaLnBrk="1" hangingPunct="1">
              <a:lnSpc>
                <a:spcPct val="90000"/>
              </a:lnSpc>
              <a:defRPr/>
            </a:pPr>
            <a:endParaRPr lang="en-US" sz="500" dirty="0" smtClean="0"/>
          </a:p>
          <a:p>
            <a:pPr lvl="1" eaLnBrk="1" hangingPunct="1">
              <a:lnSpc>
                <a:spcPct val="90000"/>
              </a:lnSpc>
              <a:defRPr/>
            </a:pPr>
            <a:r>
              <a:rPr lang="en-US" dirty="0" smtClean="0"/>
              <a:t>Published anonymously due to fear of persecution from the monarchy</a:t>
            </a:r>
          </a:p>
          <a:p>
            <a:pPr eaLnBrk="1" hangingPunct="1">
              <a:lnSpc>
                <a:spcPct val="90000"/>
              </a:lnSpc>
              <a:defRPr/>
            </a:pPr>
            <a:endParaRPr lang="en-US" sz="1000" dirty="0" smtClean="0"/>
          </a:p>
          <a:p>
            <a:pPr eaLnBrk="1" hangingPunct="1">
              <a:lnSpc>
                <a:spcPct val="90000"/>
              </a:lnSpc>
              <a:defRPr/>
            </a:pPr>
            <a:r>
              <a:rPr lang="en-US" dirty="0" smtClean="0"/>
              <a:t>The social context of </a:t>
            </a:r>
            <a:r>
              <a:rPr lang="en-US" dirty="0" err="1" smtClean="0"/>
              <a:t>Beccaria’s</a:t>
            </a:r>
            <a:r>
              <a:rPr lang="en-US" dirty="0" smtClean="0"/>
              <a:t> life played a major role in his thinking</a:t>
            </a:r>
          </a:p>
          <a:p>
            <a:pPr eaLnBrk="1" hangingPunct="1">
              <a:lnSpc>
                <a:spcPct val="90000"/>
              </a:lnSpc>
              <a:defRPr/>
            </a:pPr>
            <a:endParaRPr lang="en-US" sz="1000" dirty="0" smtClean="0"/>
          </a:p>
          <a:p>
            <a:pPr eaLnBrk="1" hangingPunct="1">
              <a:lnSpc>
                <a:spcPct val="90000"/>
              </a:lnSpc>
              <a:defRPr/>
            </a:pPr>
            <a:r>
              <a:rPr lang="en-US" dirty="0" smtClean="0"/>
              <a:t>The criminal justice system of </a:t>
            </a:r>
            <a:r>
              <a:rPr lang="en-US" dirty="0" err="1" smtClean="0"/>
              <a:t>Beccaria’s</a:t>
            </a:r>
            <a:r>
              <a:rPr lang="en-US" dirty="0" smtClean="0"/>
              <a:t> Europe was planned to ruin citizens</a:t>
            </a:r>
          </a:p>
          <a:p>
            <a:pPr eaLnBrk="1" hangingPunct="1">
              <a:lnSpc>
                <a:spcPct val="90000"/>
              </a:lnSpc>
              <a:defRPr/>
            </a:pPr>
            <a:endParaRPr lang="en-US" sz="1000" dirty="0" smtClean="0"/>
          </a:p>
          <a:p>
            <a:pPr eaLnBrk="1" hangingPunct="1">
              <a:lnSpc>
                <a:spcPct val="90000"/>
              </a:lnSpc>
              <a:defRPr/>
            </a:pPr>
            <a:r>
              <a:rPr lang="en-US" dirty="0" smtClean="0"/>
              <a:t>Once arrested, the accused had                     few legal protections; once guilty, punishments were severe</a:t>
            </a:r>
          </a:p>
          <a:p>
            <a:pPr eaLnBrk="1" hangingPunct="1">
              <a:lnSpc>
                <a:spcPct val="90000"/>
              </a:lnSpc>
              <a:defRPr/>
            </a:pPr>
            <a:endParaRPr lang="en-US" i="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Beccaria’s Argument</a:t>
            </a:r>
          </a:p>
        </p:txBody>
      </p:sp>
      <p:sp>
        <p:nvSpPr>
          <p:cNvPr id="15363" name="Rectangle 3"/>
          <p:cNvSpPr>
            <a:spLocks noGrp="1" noChangeArrowheads="1"/>
          </p:cNvSpPr>
          <p:nvPr>
            <p:ph type="body" idx="1"/>
          </p:nvPr>
        </p:nvSpPr>
        <p:spPr/>
        <p:txBody>
          <a:bodyPr/>
          <a:lstStyle/>
          <a:p>
            <a:pPr marL="609600" indent="-609600" eaLnBrk="1" hangingPunct="1">
              <a:lnSpc>
                <a:spcPct val="90000"/>
              </a:lnSpc>
              <a:buFont typeface="Wingdings" pitchFamily="2" charset="2"/>
              <a:buNone/>
            </a:pPr>
            <a:r>
              <a:rPr lang="en-US" altLang="en-US" smtClean="0"/>
              <a:t>His argument can be summarized as the following:</a:t>
            </a:r>
          </a:p>
          <a:p>
            <a:pPr marL="609600" indent="-609600" eaLnBrk="1" hangingPunct="1">
              <a:lnSpc>
                <a:spcPct val="90000"/>
              </a:lnSpc>
              <a:buFontTx/>
              <a:buChar char="•"/>
            </a:pPr>
            <a:endParaRPr lang="en-US" altLang="en-US" sz="1000" smtClean="0"/>
          </a:p>
          <a:p>
            <a:pPr marL="990600" lvl="1" indent="-646113" eaLnBrk="1" hangingPunct="1">
              <a:lnSpc>
                <a:spcPct val="90000"/>
              </a:lnSpc>
              <a:buFontTx/>
              <a:buAutoNum type="arabicPeriod"/>
            </a:pPr>
            <a:r>
              <a:rPr lang="en-US" altLang="en-US" smtClean="0"/>
              <a:t>To escape war and chaos, individuals gave up some of their liberty and established a contractual society</a:t>
            </a:r>
          </a:p>
          <a:p>
            <a:pPr marL="990600" lvl="1" indent="-646113" eaLnBrk="1" hangingPunct="1">
              <a:lnSpc>
                <a:spcPct val="90000"/>
              </a:lnSpc>
              <a:buFontTx/>
              <a:buAutoNum type="arabicPeriod"/>
            </a:pPr>
            <a:endParaRPr lang="en-US" altLang="en-US" sz="500" smtClean="0"/>
          </a:p>
          <a:p>
            <a:pPr marL="990600" lvl="1" indent="-646113" eaLnBrk="1" hangingPunct="1">
              <a:lnSpc>
                <a:spcPct val="90000"/>
              </a:lnSpc>
              <a:buFontTx/>
              <a:buAutoNum type="arabicPeriod"/>
            </a:pPr>
            <a:r>
              <a:rPr lang="en-US" altLang="en-US" smtClean="0"/>
              <a:t>Because criminal laws placed restrictions on individual freedoms, they should be restricted in scope</a:t>
            </a:r>
          </a:p>
          <a:p>
            <a:pPr marL="990600" lvl="1" indent="-646113" eaLnBrk="1" hangingPunct="1">
              <a:lnSpc>
                <a:spcPct val="90000"/>
              </a:lnSpc>
              <a:buFontTx/>
              <a:buAutoNum type="arabicPeriod"/>
            </a:pPr>
            <a:endParaRPr lang="en-US" altLang="en-US" sz="500" smtClean="0"/>
          </a:p>
          <a:p>
            <a:pPr marL="990600" lvl="1" indent="-646113" eaLnBrk="1" hangingPunct="1">
              <a:lnSpc>
                <a:spcPct val="90000"/>
              </a:lnSpc>
              <a:buFontTx/>
              <a:buAutoNum type="arabicPeriod"/>
            </a:pPr>
            <a:r>
              <a:rPr lang="en-US" altLang="en-US" smtClean="0"/>
              <a:t>The presumption of innocence should be the guiding principle in the administration of justice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Beccaria’s Argument (cont’d)</a:t>
            </a:r>
          </a:p>
        </p:txBody>
      </p:sp>
      <p:sp>
        <p:nvSpPr>
          <p:cNvPr id="16387" name="Rectangle 3"/>
          <p:cNvSpPr>
            <a:spLocks noGrp="1" noChangeArrowheads="1"/>
          </p:cNvSpPr>
          <p:nvPr>
            <p:ph type="body" idx="1"/>
          </p:nvPr>
        </p:nvSpPr>
        <p:spPr>
          <a:xfrm>
            <a:off x="457200" y="1719263"/>
            <a:ext cx="8229600" cy="4910137"/>
          </a:xfrm>
        </p:spPr>
        <p:txBody>
          <a:bodyPr/>
          <a:lstStyle/>
          <a:p>
            <a:pPr marL="609600" indent="-609600" eaLnBrk="1" hangingPunct="1">
              <a:buFont typeface="Wingdings" pitchFamily="2" charset="2"/>
              <a:buNone/>
            </a:pPr>
            <a:r>
              <a:rPr lang="en-US" altLang="en-US" smtClean="0"/>
              <a:t>His argument can be summarized as the following:</a:t>
            </a:r>
          </a:p>
          <a:p>
            <a:pPr marL="990600" lvl="1" indent="-646113" eaLnBrk="1" hangingPunct="1">
              <a:buFontTx/>
              <a:buAutoNum type="arabicPeriod" startAt="4"/>
            </a:pPr>
            <a:endParaRPr lang="en-US" altLang="en-US" sz="1000" smtClean="0"/>
          </a:p>
          <a:p>
            <a:pPr marL="990600" lvl="1" indent="-646113" eaLnBrk="1" hangingPunct="1">
              <a:buFontTx/>
              <a:buAutoNum type="arabicPeriod" startAt="4"/>
            </a:pPr>
            <a:r>
              <a:rPr lang="en-US" altLang="en-US" sz="2400" smtClean="0"/>
              <a:t>The complete criminal law code should be written and should define all offenses and punishments in advance</a:t>
            </a:r>
          </a:p>
          <a:p>
            <a:pPr marL="990600" lvl="1" indent="-646113" eaLnBrk="1" hangingPunct="1">
              <a:buFontTx/>
              <a:buAutoNum type="arabicPeriod" startAt="4"/>
            </a:pPr>
            <a:endParaRPr lang="en-US" altLang="en-US" sz="500" smtClean="0"/>
          </a:p>
          <a:p>
            <a:pPr marL="990600" lvl="1" indent="-646113" eaLnBrk="1" hangingPunct="1">
              <a:buFontTx/>
              <a:buAutoNum type="arabicPeriod" startAt="4"/>
            </a:pPr>
            <a:r>
              <a:rPr lang="en-US" altLang="en-US" sz="2400" smtClean="0"/>
              <a:t>Punishment should be based on retributive reasoning because the guilty had attacked another individual’s rights</a:t>
            </a:r>
          </a:p>
          <a:p>
            <a:pPr marL="990600" lvl="1" indent="-646113" eaLnBrk="1" hangingPunct="1">
              <a:buFontTx/>
              <a:buAutoNum type="arabicPeriod" startAt="4"/>
            </a:pPr>
            <a:endParaRPr lang="en-US" altLang="en-US" sz="500" smtClean="0"/>
          </a:p>
          <a:p>
            <a:pPr marL="990600" lvl="1" indent="-646113" eaLnBrk="1" hangingPunct="1">
              <a:buFontTx/>
              <a:buAutoNum type="arabicPeriod" startAt="4"/>
            </a:pPr>
            <a:r>
              <a:rPr lang="en-US" altLang="en-US" sz="2400" smtClean="0"/>
              <a:t>The severity of the punishment should be limited and should not go beyond what is necessary for crime prevention and deterrence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Beccaria’s Argument (cont’d)</a:t>
            </a:r>
          </a:p>
        </p:txBody>
      </p:sp>
      <p:sp>
        <p:nvSpPr>
          <p:cNvPr id="17411" name="Rectangle 3"/>
          <p:cNvSpPr>
            <a:spLocks noGrp="1" noChangeArrowheads="1"/>
          </p:cNvSpPr>
          <p:nvPr>
            <p:ph type="body" idx="1"/>
          </p:nvPr>
        </p:nvSpPr>
        <p:spPr/>
        <p:txBody>
          <a:bodyPr/>
          <a:lstStyle/>
          <a:p>
            <a:pPr marL="609600" indent="-609600" eaLnBrk="1" hangingPunct="1">
              <a:buFont typeface="Wingdings" pitchFamily="2" charset="2"/>
              <a:buNone/>
            </a:pPr>
            <a:r>
              <a:rPr lang="en-US" altLang="en-US" smtClean="0"/>
              <a:t>His argument can be summarized as the following:</a:t>
            </a:r>
            <a:endParaRPr lang="en-US" altLang="en-US" sz="2600" smtClean="0"/>
          </a:p>
          <a:p>
            <a:pPr marL="990600" lvl="1" indent="-646113" eaLnBrk="1" hangingPunct="1">
              <a:buFontTx/>
              <a:buAutoNum type="arabicPeriod"/>
            </a:pPr>
            <a:endParaRPr lang="en-US" altLang="en-US" sz="1000" smtClean="0"/>
          </a:p>
          <a:p>
            <a:pPr marL="990600" lvl="1" indent="-646113" eaLnBrk="1" hangingPunct="1">
              <a:buFontTx/>
              <a:buAutoNum type="arabicPeriod" startAt="7"/>
            </a:pPr>
            <a:r>
              <a:rPr lang="en-US" altLang="en-US" sz="2200" smtClean="0"/>
              <a:t>Criminal punishment should correspond with the seriousness of the crime, the punishment should fit the crime, not the criminal</a:t>
            </a:r>
          </a:p>
          <a:p>
            <a:pPr marL="990600" lvl="1" indent="-646113" eaLnBrk="1" hangingPunct="1">
              <a:buFontTx/>
              <a:buAutoNum type="arabicPeriod" startAt="7"/>
            </a:pPr>
            <a:endParaRPr lang="en-US" altLang="en-US" sz="500" smtClean="0"/>
          </a:p>
          <a:p>
            <a:pPr marL="990600" lvl="1" indent="-646113" eaLnBrk="1" hangingPunct="1">
              <a:buFontTx/>
              <a:buAutoNum type="arabicPeriod" startAt="7"/>
            </a:pPr>
            <a:r>
              <a:rPr lang="en-US" altLang="en-US" sz="2200" smtClean="0"/>
              <a:t>Punishment must be a certainty and should be inflicted quickly</a:t>
            </a:r>
          </a:p>
          <a:p>
            <a:pPr marL="990600" lvl="1" indent="-646113" eaLnBrk="1" hangingPunct="1">
              <a:buFontTx/>
              <a:buAutoNum type="arabicPeriod" startAt="7"/>
            </a:pPr>
            <a:endParaRPr lang="en-US" altLang="en-US" sz="500" smtClean="0"/>
          </a:p>
          <a:p>
            <a:pPr marL="990600" lvl="1" indent="-646113" eaLnBrk="1" hangingPunct="1">
              <a:buFontTx/>
              <a:buAutoNum type="arabicPeriod" startAt="7"/>
            </a:pPr>
            <a:r>
              <a:rPr lang="en-US" altLang="en-US" sz="2200" smtClean="0"/>
              <a:t>Punishment should not be administered to set an example and should not be concerned with reforming the offender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Beccaria’s Argument (cont’d)</a:t>
            </a:r>
          </a:p>
        </p:txBody>
      </p:sp>
      <p:sp>
        <p:nvSpPr>
          <p:cNvPr id="18435" name="Rectangle 3"/>
          <p:cNvSpPr>
            <a:spLocks noGrp="1" noChangeArrowheads="1"/>
          </p:cNvSpPr>
          <p:nvPr>
            <p:ph type="body" idx="1"/>
          </p:nvPr>
        </p:nvSpPr>
        <p:spPr/>
        <p:txBody>
          <a:bodyPr/>
          <a:lstStyle/>
          <a:p>
            <a:pPr marL="609600" indent="-609600" eaLnBrk="1" hangingPunct="1">
              <a:buFont typeface="Wingdings" pitchFamily="2" charset="2"/>
              <a:buNone/>
            </a:pPr>
            <a:r>
              <a:rPr lang="en-US" altLang="en-US" sz="3400" smtClean="0"/>
              <a:t>His argument can be summarized as the following:</a:t>
            </a:r>
          </a:p>
          <a:p>
            <a:pPr marL="609600" indent="-609600" eaLnBrk="1" hangingPunct="1">
              <a:buFontTx/>
              <a:buChar char="•"/>
            </a:pPr>
            <a:endParaRPr lang="en-US" altLang="en-US" sz="1000" smtClean="0"/>
          </a:p>
          <a:p>
            <a:pPr marL="990600" lvl="1" indent="-646113" eaLnBrk="1" hangingPunct="1">
              <a:buFontTx/>
              <a:buAutoNum type="arabicPeriod" startAt="10"/>
            </a:pPr>
            <a:r>
              <a:rPr lang="en-US" altLang="en-US" smtClean="0"/>
              <a:t>The offender should be viewed as an independent and reasonable person who weighed the consequences of the crime</a:t>
            </a:r>
          </a:p>
          <a:p>
            <a:pPr marL="990600" lvl="1" indent="-646113" eaLnBrk="1" hangingPunct="1">
              <a:buFontTx/>
              <a:buAutoNum type="arabicPeriod" startAt="10"/>
            </a:pPr>
            <a:endParaRPr lang="en-US" altLang="en-US" sz="500" smtClean="0"/>
          </a:p>
          <a:p>
            <a:pPr marL="990600" lvl="1" indent="-646113" eaLnBrk="1" hangingPunct="1">
              <a:buFontTx/>
              <a:buAutoNum type="arabicPeriod" startAt="10"/>
            </a:pPr>
            <a:r>
              <a:rPr lang="en-US" altLang="en-US" smtClean="0"/>
              <a:t>The aim for every good system of legislation was the prevention of the crime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Other Scholars</a:t>
            </a:r>
          </a:p>
        </p:txBody>
      </p:sp>
      <p:sp>
        <p:nvSpPr>
          <p:cNvPr id="19459" name="Rectangle 3"/>
          <p:cNvSpPr>
            <a:spLocks noGrp="1" noChangeArrowheads="1"/>
          </p:cNvSpPr>
          <p:nvPr>
            <p:ph type="body" idx="1"/>
          </p:nvPr>
        </p:nvSpPr>
        <p:spPr/>
        <p:txBody>
          <a:bodyPr/>
          <a:lstStyle/>
          <a:p>
            <a:pPr eaLnBrk="1" hangingPunct="1"/>
            <a:r>
              <a:rPr lang="en-US" altLang="en-US" smtClean="0"/>
              <a:t>Jeremy Bentham</a:t>
            </a:r>
          </a:p>
          <a:p>
            <a:pPr lvl="1" eaLnBrk="1" hangingPunct="1"/>
            <a:endParaRPr lang="en-US" altLang="en-US" sz="500" smtClean="0"/>
          </a:p>
          <a:p>
            <a:pPr lvl="1" eaLnBrk="1" hangingPunct="1"/>
            <a:r>
              <a:rPr lang="en-US" altLang="en-US" smtClean="0"/>
              <a:t>Punishment should be a deterrent</a:t>
            </a:r>
          </a:p>
          <a:p>
            <a:pPr lvl="1" eaLnBrk="1" hangingPunct="1"/>
            <a:endParaRPr lang="en-US" altLang="en-US" sz="500" smtClean="0"/>
          </a:p>
          <a:p>
            <a:pPr lvl="1" eaLnBrk="1" hangingPunct="1"/>
            <a:r>
              <a:rPr lang="en-US" altLang="en-US" smtClean="0"/>
              <a:t>Behavior is the result of free will and hedonistic calculus</a:t>
            </a:r>
          </a:p>
          <a:p>
            <a:pPr eaLnBrk="1" hangingPunct="1"/>
            <a:endParaRPr lang="en-US" altLang="en-US" sz="1000" smtClean="0"/>
          </a:p>
          <a:p>
            <a:pPr eaLnBrk="1" hangingPunct="1"/>
            <a:r>
              <a:rPr lang="en-US" altLang="en-US" smtClean="0"/>
              <a:t>John Howard</a:t>
            </a:r>
          </a:p>
          <a:p>
            <a:pPr lvl="1" eaLnBrk="1" hangingPunct="1"/>
            <a:endParaRPr lang="en-US" altLang="en-US" sz="500" smtClean="0"/>
          </a:p>
          <a:p>
            <a:pPr lvl="1" eaLnBrk="1" hangingPunct="1"/>
            <a:r>
              <a:rPr lang="en-US" altLang="en-US" smtClean="0"/>
              <a:t>Credited with having influenced the                       passage of England’s Penitentiary                          Act of 1779</a:t>
            </a:r>
          </a:p>
        </p:txBody>
      </p:sp>
      <p:pic>
        <p:nvPicPr>
          <p:cNvPr id="19460" name="Picture 5" descr="\\sagefs01\Departments\SagePub\Our Documents\Photos royalty free\Jupiter Images\CJ and Crim\Juvenile Justice\5093922-2550x1913.jpg"/>
          <p:cNvPicPr>
            <a:picLocks noChangeAspect="1" noChangeArrowheads="1"/>
          </p:cNvPicPr>
          <p:nvPr/>
        </p:nvPicPr>
        <p:blipFill>
          <a:blip r:embed="rId3" cstate="print"/>
          <a:srcRect/>
          <a:stretch>
            <a:fillRect/>
          </a:stretch>
        </p:blipFill>
        <p:spPr bwMode="auto">
          <a:xfrm>
            <a:off x="6553200" y="3505200"/>
            <a:ext cx="2362200" cy="3148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3500" smtClean="0"/>
              <a:t>The Influence of the Early Scholars</a:t>
            </a:r>
          </a:p>
        </p:txBody>
      </p:sp>
      <p:sp>
        <p:nvSpPr>
          <p:cNvPr id="20483" name="Rectangle 3"/>
          <p:cNvSpPr>
            <a:spLocks noGrp="1" noChangeArrowheads="1"/>
          </p:cNvSpPr>
          <p:nvPr>
            <p:ph type="body" idx="1"/>
          </p:nvPr>
        </p:nvSpPr>
        <p:spPr/>
        <p:txBody>
          <a:bodyPr/>
          <a:lstStyle/>
          <a:p>
            <a:pPr eaLnBrk="1" hangingPunct="1">
              <a:lnSpc>
                <a:spcPct val="90000"/>
              </a:lnSpc>
            </a:pPr>
            <a:r>
              <a:rPr lang="en-US" altLang="en-US" smtClean="0"/>
              <a:t>Their ideas inspired revolutions and the creation of entirely new legal codes</a:t>
            </a:r>
          </a:p>
          <a:p>
            <a:pPr eaLnBrk="1" hangingPunct="1">
              <a:lnSpc>
                <a:spcPct val="90000"/>
              </a:lnSpc>
            </a:pPr>
            <a:endParaRPr lang="en-US" altLang="en-US" sz="1000" smtClean="0"/>
          </a:p>
          <a:p>
            <a:pPr eaLnBrk="1" hangingPunct="1">
              <a:lnSpc>
                <a:spcPct val="90000"/>
              </a:lnSpc>
            </a:pPr>
            <a:r>
              <a:rPr lang="en-US" altLang="en-US" smtClean="0"/>
              <a:t>The French Revolution of 1789 and the U.S. Constitution each was influenced by the Classical School</a:t>
            </a:r>
          </a:p>
          <a:p>
            <a:pPr eaLnBrk="1" hangingPunct="1">
              <a:lnSpc>
                <a:spcPct val="90000"/>
              </a:lnSpc>
            </a:pPr>
            <a:endParaRPr lang="en-US" altLang="en-US" sz="1000" smtClean="0"/>
          </a:p>
          <a:p>
            <a:pPr eaLnBrk="1" hangingPunct="1">
              <a:lnSpc>
                <a:spcPct val="90000"/>
              </a:lnSpc>
            </a:pPr>
            <a:r>
              <a:rPr lang="en-US" altLang="en-US" smtClean="0"/>
              <a:t>Still see calls for the law to be impartial and specific, for punishment to be for crimes instead of criminals, and the belief that all citizens should be treated fairly and equally</a:t>
            </a:r>
          </a:p>
          <a:p>
            <a:pPr eaLnBrk="1" hangingPunct="1">
              <a:lnSpc>
                <a:spcPct val="90000"/>
              </a:lnSpc>
            </a:pPr>
            <a:endParaRPr lang="en-US"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z="3500" smtClean="0"/>
              <a:t>Problems with the Classical School</a:t>
            </a:r>
          </a:p>
        </p:txBody>
      </p:sp>
      <p:sp>
        <p:nvSpPr>
          <p:cNvPr id="21507" name="Rectangle 3"/>
          <p:cNvSpPr>
            <a:spLocks noGrp="1" noChangeArrowheads="1"/>
          </p:cNvSpPr>
          <p:nvPr>
            <p:ph type="body" idx="1"/>
          </p:nvPr>
        </p:nvSpPr>
        <p:spPr/>
        <p:txBody>
          <a:bodyPr/>
          <a:lstStyle/>
          <a:p>
            <a:pPr eaLnBrk="1" hangingPunct="1">
              <a:lnSpc>
                <a:spcPct val="90000"/>
              </a:lnSpc>
            </a:pPr>
            <a:r>
              <a:rPr lang="en-US" altLang="en-US" smtClean="0"/>
              <a:t>The argument that all criminal behavior could be explained by hedonism was weakening as the importance of aggravating and mitigating circumstances increased</a:t>
            </a:r>
          </a:p>
          <a:p>
            <a:pPr eaLnBrk="1" hangingPunct="1">
              <a:lnSpc>
                <a:spcPct val="90000"/>
              </a:lnSpc>
            </a:pPr>
            <a:endParaRPr lang="en-US" altLang="en-US" sz="1000" smtClean="0"/>
          </a:p>
          <a:p>
            <a:pPr eaLnBrk="1" hangingPunct="1">
              <a:lnSpc>
                <a:spcPct val="90000"/>
              </a:lnSpc>
            </a:pPr>
            <a:r>
              <a:rPr lang="en-US" altLang="en-US" smtClean="0"/>
              <a:t>The new laws did not provide for the separate treatment of children</a:t>
            </a:r>
          </a:p>
          <a:p>
            <a:pPr eaLnBrk="1" hangingPunct="1">
              <a:lnSpc>
                <a:spcPct val="90000"/>
              </a:lnSpc>
            </a:pPr>
            <a:endParaRPr lang="en-US" altLang="en-US" sz="1200" smtClean="0"/>
          </a:p>
          <a:p>
            <a:pPr eaLnBrk="1" hangingPunct="1">
              <a:lnSpc>
                <a:spcPct val="90000"/>
              </a:lnSpc>
            </a:pPr>
            <a:r>
              <a:rPr lang="en-US" altLang="en-US" smtClean="0"/>
              <a:t>The rather uncomplicated view of the rational man did not fully answer the question of what caused crime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Theories and Theorists: The Early Years</a:t>
            </a:r>
          </a:p>
        </p:txBody>
      </p:sp>
      <p:sp>
        <p:nvSpPr>
          <p:cNvPr id="3" name="Content Placeholder 2"/>
          <p:cNvSpPr>
            <a:spLocks noGrp="1"/>
          </p:cNvSpPr>
          <p:nvPr>
            <p:ph idx="1"/>
          </p:nvPr>
        </p:nvSpPr>
        <p:spPr/>
        <p:txBody>
          <a:bodyPr/>
          <a:lstStyle/>
          <a:p>
            <a:pPr>
              <a:defRPr/>
            </a:pPr>
            <a:r>
              <a:rPr lang="en-US" dirty="0" smtClean="0"/>
              <a:t>Otherworldly Explanations for crime: spiritualism,  and demonology</a:t>
            </a:r>
          </a:p>
          <a:p>
            <a:pPr>
              <a:defRPr/>
            </a:pPr>
            <a:r>
              <a:rPr lang="en-US" dirty="0" smtClean="0"/>
              <a:t>Classical Theories and theorists: </a:t>
            </a:r>
            <a:r>
              <a:rPr lang="en-US" sz="1600" b="1" dirty="0" smtClean="0"/>
              <a:t>Beccaria, Bentham, and Howard</a:t>
            </a:r>
          </a:p>
          <a:p>
            <a:pPr>
              <a:defRPr/>
            </a:pPr>
            <a:r>
              <a:rPr lang="en-US" dirty="0" smtClean="0"/>
              <a:t>Positivist Theories and </a:t>
            </a:r>
            <a:r>
              <a:rPr lang="en-US" sz="2800" b="1" dirty="0" smtClean="0"/>
              <a:t>theorists:</a:t>
            </a:r>
            <a:r>
              <a:rPr lang="en-US" sz="1600" b="1" dirty="0" smtClean="0"/>
              <a:t> Lombroso, </a:t>
            </a:r>
            <a:r>
              <a:rPr lang="en-US" sz="1600" b="1" dirty="0" err="1" smtClean="0"/>
              <a:t>Ferri</a:t>
            </a:r>
            <a:r>
              <a:rPr lang="en-US" sz="1600" b="1" dirty="0" smtClean="0"/>
              <a:t>, </a:t>
            </a:r>
            <a:r>
              <a:rPr lang="en-US" sz="1600" b="1" dirty="0" err="1" smtClean="0"/>
              <a:t>Garofalo</a:t>
            </a:r>
            <a:r>
              <a:rPr lang="en-US" sz="1600" b="1" dirty="0" smtClean="0"/>
              <a:t>, Goring, Hooton, Sheldon, and the </a:t>
            </a:r>
            <a:r>
              <a:rPr lang="en-US" sz="1600" b="1" dirty="0" err="1" smtClean="0"/>
              <a:t>Gluecks</a:t>
            </a:r>
            <a:endParaRPr lang="en-US" sz="1600" b="1" dirty="0" smtClean="0"/>
          </a:p>
          <a:p>
            <a:pPr>
              <a:defRPr/>
            </a:pPr>
            <a:r>
              <a:rPr lang="en-US" sz="2800" b="1" dirty="0" smtClean="0"/>
              <a:t>Psychogenic Theories: </a:t>
            </a:r>
            <a:r>
              <a:rPr lang="en-US" sz="1600" b="1" dirty="0" smtClean="0"/>
              <a:t>Psychoanalytic theory (Freud),  personality traits, IQ ( </a:t>
            </a:r>
            <a:r>
              <a:rPr lang="en-US" sz="1600" b="1" dirty="0" err="1" smtClean="0"/>
              <a:t>Binnet</a:t>
            </a:r>
            <a:r>
              <a:rPr lang="en-US" sz="1600" b="1" dirty="0" smtClean="0"/>
              <a:t>, Goddard), </a:t>
            </a:r>
          </a:p>
          <a:p>
            <a:pPr>
              <a:defRPr/>
            </a:pPr>
            <a:r>
              <a:rPr lang="en-US" sz="1600" b="1" dirty="0" smtClean="0"/>
              <a:t> </a:t>
            </a:r>
            <a:r>
              <a:rPr lang="en-US" sz="2800" b="1" dirty="0" smtClean="0"/>
              <a:t>Policy Debate</a:t>
            </a:r>
            <a:r>
              <a:rPr lang="en-US" sz="1600" b="1" dirty="0" smtClean="0"/>
              <a:t>: social Darwinism, eugenics movement, and positivist reform agenda—punishment vs. rehabilitation</a:t>
            </a:r>
          </a:p>
          <a:p>
            <a:pPr marL="0" indent="0">
              <a:buFont typeface="Wingdings" pitchFamily="2" charset="2"/>
              <a:buNone/>
              <a:defRPr/>
            </a:pPr>
            <a:endParaRPr lang="en-US" sz="2800" b="1" dirty="0" smtClean="0"/>
          </a:p>
          <a:p>
            <a:pPr marL="0" indent="0">
              <a:buFont typeface="Wingdings" pitchFamily="2" charset="2"/>
              <a:buNone/>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z="3500" smtClean="0"/>
              <a:t>The Positivist School: Criminal as Determined</a:t>
            </a:r>
          </a:p>
        </p:txBody>
      </p:sp>
      <p:sp>
        <p:nvSpPr>
          <p:cNvPr id="22531" name="Rectangle 3"/>
          <p:cNvSpPr>
            <a:spLocks noGrp="1" noChangeArrowheads="1"/>
          </p:cNvSpPr>
          <p:nvPr>
            <p:ph type="body" idx="1"/>
          </p:nvPr>
        </p:nvSpPr>
        <p:spPr/>
        <p:txBody>
          <a:bodyPr/>
          <a:lstStyle/>
          <a:p>
            <a:pPr eaLnBrk="1" hangingPunct="1"/>
            <a:r>
              <a:rPr lang="en-US" altLang="en-US" sz="2600" smtClean="0"/>
              <a:t>The most significant difference between the classical school and the positivist school is the latter’s search for empirical facts to confirm the idea that crime was determined by multiple factors</a:t>
            </a:r>
          </a:p>
          <a:p>
            <a:pPr eaLnBrk="1" hangingPunct="1"/>
            <a:endParaRPr lang="en-US" altLang="en-US" sz="900" smtClean="0"/>
          </a:p>
          <a:p>
            <a:pPr eaLnBrk="1" hangingPunct="1"/>
            <a:r>
              <a:rPr lang="en-US" altLang="en-US" sz="2600" smtClean="0"/>
              <a:t>The 19</a:t>
            </a:r>
            <a:r>
              <a:rPr lang="en-US" altLang="en-US" sz="2600" baseline="30000" smtClean="0"/>
              <a:t>th</a:t>
            </a:r>
            <a:r>
              <a:rPr lang="en-US" altLang="en-US" sz="2600" smtClean="0"/>
              <a:t> century’s first positivists wanted scientific proof that crime was caused by features within the individual</a:t>
            </a:r>
          </a:p>
          <a:p>
            <a:pPr lvl="1" eaLnBrk="1" hangingPunct="1"/>
            <a:endParaRPr lang="en-US" altLang="en-US" sz="500" smtClean="0"/>
          </a:p>
          <a:p>
            <a:pPr lvl="1" eaLnBrk="1" hangingPunct="1"/>
            <a:r>
              <a:rPr lang="en-US" altLang="en-US" sz="2200" smtClean="0"/>
              <a:t>Particularly the mind and body</a:t>
            </a:r>
          </a:p>
          <a:p>
            <a:pPr lvl="1" eaLnBrk="1" hangingPunct="1"/>
            <a:endParaRPr lang="en-US" altLang="en-US" sz="500" smtClean="0"/>
          </a:p>
          <a:p>
            <a:pPr lvl="1" eaLnBrk="1" hangingPunct="1"/>
            <a:r>
              <a:rPr lang="en-US" altLang="en-US" sz="2200" smtClean="0"/>
              <a:t>Neglected social factors external to the person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z="3000" smtClean="0"/>
              <a:t>The Birth of the Positivist School: Lombroso’s Theory of the Criminal Man</a:t>
            </a:r>
          </a:p>
        </p:txBody>
      </p:sp>
      <p:sp>
        <p:nvSpPr>
          <p:cNvPr id="23555" name="Rectangle 3"/>
          <p:cNvSpPr>
            <a:spLocks noGrp="1" noChangeArrowheads="1"/>
          </p:cNvSpPr>
          <p:nvPr>
            <p:ph type="body" idx="1"/>
          </p:nvPr>
        </p:nvSpPr>
        <p:spPr/>
        <p:txBody>
          <a:bodyPr/>
          <a:lstStyle/>
          <a:p>
            <a:pPr eaLnBrk="1" hangingPunct="1"/>
            <a:r>
              <a:rPr lang="en-US" altLang="en-US" smtClean="0"/>
              <a:t>The modern search for multiple factor explanations of crime usually is attributed to Cesare Lombroso, the “father of modern criminology”</a:t>
            </a:r>
          </a:p>
          <a:p>
            <a:pPr eaLnBrk="1" hangingPunct="1"/>
            <a:endParaRPr lang="en-US" altLang="en-US" sz="500" smtClean="0"/>
          </a:p>
          <a:p>
            <a:pPr lvl="1" eaLnBrk="1" hangingPunct="1"/>
            <a:r>
              <a:rPr lang="en-US" altLang="en-US" smtClean="0"/>
              <a:t>A “slave to facts”</a:t>
            </a:r>
          </a:p>
          <a:p>
            <a:pPr eaLnBrk="1" hangingPunct="1"/>
            <a:endParaRPr lang="en-US" altLang="en-US" sz="1000" smtClean="0"/>
          </a:p>
          <a:p>
            <a:pPr eaLnBrk="1" hangingPunct="1"/>
            <a:r>
              <a:rPr lang="en-US" altLang="en-US" smtClean="0"/>
              <a:t>For Lombroso, the objective search for explaining human behavior meant disagreement with free will and philosophy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z="3000" smtClean="0"/>
              <a:t>The Birth of the Positivist School: Lombroso’s Theory of the Criminal Man</a:t>
            </a:r>
          </a:p>
        </p:txBody>
      </p:sp>
      <p:sp>
        <p:nvSpPr>
          <p:cNvPr id="24579" name="Rectangle 3"/>
          <p:cNvSpPr>
            <a:spLocks noGrp="1" noChangeArrowheads="1"/>
          </p:cNvSpPr>
          <p:nvPr>
            <p:ph type="body" idx="1"/>
          </p:nvPr>
        </p:nvSpPr>
        <p:spPr>
          <a:xfrm>
            <a:off x="457200" y="1719263"/>
            <a:ext cx="7315200" cy="4833937"/>
          </a:xfrm>
        </p:spPr>
        <p:txBody>
          <a:bodyPr/>
          <a:lstStyle/>
          <a:p>
            <a:pPr eaLnBrk="1" hangingPunct="1"/>
            <a:r>
              <a:rPr lang="en-US" altLang="en-US" smtClean="0"/>
              <a:t>Developed his interest in biological explanations when he was an army physician </a:t>
            </a:r>
          </a:p>
          <a:p>
            <a:pPr lvl="1" eaLnBrk="1" hangingPunct="1"/>
            <a:endParaRPr lang="en-US" altLang="en-US" sz="600" smtClean="0"/>
          </a:p>
          <a:p>
            <a:pPr lvl="1" eaLnBrk="1" hangingPunct="1"/>
            <a:r>
              <a:rPr lang="en-US" altLang="en-US" smtClean="0"/>
              <a:t>Claimed diseases contributed to mental and physical deficiencies which could result in violence or homicide</a:t>
            </a:r>
          </a:p>
          <a:p>
            <a:pPr lvl="1" eaLnBrk="1" hangingPunct="1"/>
            <a:endParaRPr lang="en-US" altLang="en-US" sz="600" smtClean="0"/>
          </a:p>
          <a:p>
            <a:pPr lvl="1" eaLnBrk="1" hangingPunct="1"/>
            <a:r>
              <a:rPr lang="en-US" altLang="en-US" smtClean="0"/>
              <a:t>Measured 3,000 soldiers to document physical differences</a:t>
            </a:r>
          </a:p>
          <a:p>
            <a:pPr lvl="2" eaLnBrk="1" hangingPunct="1"/>
            <a:endParaRPr lang="en-US" altLang="en-US" sz="500" smtClean="0"/>
          </a:p>
          <a:p>
            <a:pPr lvl="2" eaLnBrk="1" hangingPunct="1"/>
            <a:r>
              <a:rPr lang="en-US" altLang="en-US" smtClean="0"/>
              <a:t>Role of tattooing as a distinguishing                     characteristic of criminals</a:t>
            </a:r>
          </a:p>
        </p:txBody>
      </p:sp>
      <p:pic>
        <p:nvPicPr>
          <p:cNvPr id="24580" name="Picture 5" descr="\\sagefs01\Departments\SagePub\Our Documents\Photos royalty free\Communication\DuckMcMahan, The Basics of Communication 2e\iStock\Photo 3.2 - iStock_000003497948Medium.jpg"/>
          <p:cNvPicPr>
            <a:picLocks noChangeAspect="1" noChangeArrowheads="1"/>
          </p:cNvPicPr>
          <p:nvPr/>
        </p:nvPicPr>
        <p:blipFill>
          <a:blip r:embed="rId3" cstate="print"/>
          <a:srcRect/>
          <a:stretch>
            <a:fillRect/>
          </a:stretch>
        </p:blipFill>
        <p:spPr bwMode="auto">
          <a:xfrm>
            <a:off x="7010400" y="4114800"/>
            <a:ext cx="1728788"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i="1" smtClean="0"/>
              <a:t>On Criminal Man</a:t>
            </a:r>
          </a:p>
        </p:txBody>
      </p:sp>
      <p:sp>
        <p:nvSpPr>
          <p:cNvPr id="25603" name="Rectangle 3"/>
          <p:cNvSpPr>
            <a:spLocks noGrp="1" noChangeArrowheads="1"/>
          </p:cNvSpPr>
          <p:nvPr>
            <p:ph type="body" idx="1"/>
          </p:nvPr>
        </p:nvSpPr>
        <p:spPr/>
        <p:txBody>
          <a:bodyPr/>
          <a:lstStyle/>
          <a:p>
            <a:pPr eaLnBrk="1" hangingPunct="1"/>
            <a:r>
              <a:rPr lang="en-US" altLang="en-US" smtClean="0"/>
              <a:t>Lombroso started to publish his research on the idea that biology could explain criminal behavior</a:t>
            </a:r>
          </a:p>
          <a:p>
            <a:pPr eaLnBrk="1" hangingPunct="1"/>
            <a:endParaRPr lang="en-US" altLang="en-US" sz="1000" smtClean="0"/>
          </a:p>
          <a:p>
            <a:pPr eaLnBrk="1" hangingPunct="1"/>
            <a:r>
              <a:rPr lang="en-US" altLang="en-US" smtClean="0"/>
              <a:t>By 1876, Lombroso published his findings in </a:t>
            </a:r>
            <a:r>
              <a:rPr lang="en-US" altLang="en-US" i="1" smtClean="0"/>
              <a:t>On Criminal Man</a:t>
            </a:r>
            <a:r>
              <a:rPr lang="en-US" altLang="en-US" smtClean="0"/>
              <a:t>, which contained not only a biological focus but an evolutionary one as well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Lombroso’s Central Tenet</a:t>
            </a:r>
          </a:p>
        </p:txBody>
      </p:sp>
      <p:sp>
        <p:nvSpPr>
          <p:cNvPr id="26627" name="Rectangle 3"/>
          <p:cNvSpPr>
            <a:spLocks noGrp="1" noChangeArrowheads="1"/>
          </p:cNvSpPr>
          <p:nvPr>
            <p:ph type="body" idx="1"/>
          </p:nvPr>
        </p:nvSpPr>
        <p:spPr/>
        <p:txBody>
          <a:bodyPr/>
          <a:lstStyle/>
          <a:p>
            <a:pPr eaLnBrk="1" hangingPunct="1">
              <a:lnSpc>
                <a:spcPct val="90000"/>
              </a:lnSpc>
            </a:pPr>
            <a:r>
              <a:rPr lang="en-US" altLang="en-US" smtClean="0"/>
              <a:t>Criminals represent a peculiar physical type distinctively different from that of noncriminals</a:t>
            </a:r>
          </a:p>
          <a:p>
            <a:pPr eaLnBrk="1" hangingPunct="1">
              <a:lnSpc>
                <a:spcPct val="90000"/>
              </a:lnSpc>
            </a:pPr>
            <a:endParaRPr lang="en-US" altLang="en-US" sz="1000" smtClean="0"/>
          </a:p>
          <a:p>
            <a:pPr eaLnBrk="1" hangingPunct="1">
              <a:lnSpc>
                <a:spcPct val="90000"/>
              </a:lnSpc>
            </a:pPr>
            <a:r>
              <a:rPr lang="en-US" altLang="en-US" smtClean="0"/>
              <a:t>Criminals represent a form of degeneracy that was manifested in physical characteristics reflective of earlier forms of evolutions</a:t>
            </a:r>
          </a:p>
          <a:p>
            <a:pPr eaLnBrk="1" hangingPunct="1">
              <a:lnSpc>
                <a:spcPct val="90000"/>
              </a:lnSpc>
            </a:pPr>
            <a:endParaRPr lang="en-US" altLang="en-US" sz="500" smtClean="0"/>
          </a:p>
          <a:p>
            <a:pPr lvl="1" eaLnBrk="1" hangingPunct="1">
              <a:lnSpc>
                <a:spcPct val="90000"/>
              </a:lnSpc>
            </a:pPr>
            <a:r>
              <a:rPr lang="en-US" altLang="en-US" smtClean="0"/>
              <a:t>Big ears, sloping foreheads,                                 long arms, receding chins, twisted noses</a:t>
            </a:r>
          </a:p>
          <a:p>
            <a:pPr eaLnBrk="1" hangingPunct="1">
              <a:lnSpc>
                <a:spcPct val="90000"/>
              </a:lnSpc>
            </a:pPr>
            <a:endParaRPr lang="en-US" altLang="en-US" sz="1000" smtClean="0"/>
          </a:p>
          <a:p>
            <a:pPr eaLnBrk="1" hangingPunct="1">
              <a:lnSpc>
                <a:spcPct val="90000"/>
              </a:lnSpc>
            </a:pPr>
            <a:r>
              <a:rPr lang="en-US" altLang="en-US" smtClean="0"/>
              <a:t>Criminals are atavistic, throwbacks from an earlier form of evolutionary life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Lombroso’s Criminals</a:t>
            </a:r>
          </a:p>
        </p:txBody>
      </p:sp>
      <p:sp>
        <p:nvSpPr>
          <p:cNvPr id="27651" name="Rectangle 3"/>
          <p:cNvSpPr>
            <a:spLocks noGrp="1" noChangeArrowheads="1"/>
          </p:cNvSpPr>
          <p:nvPr>
            <p:ph type="body" idx="1"/>
          </p:nvPr>
        </p:nvSpPr>
        <p:spPr/>
        <p:txBody>
          <a:bodyPr/>
          <a:lstStyle/>
          <a:p>
            <a:pPr marL="571500" indent="-571500" eaLnBrk="1" hangingPunct="1">
              <a:lnSpc>
                <a:spcPct val="90000"/>
              </a:lnSpc>
            </a:pPr>
            <a:r>
              <a:rPr lang="en-US" altLang="en-US" smtClean="0"/>
              <a:t>Four major categories of criminals:</a:t>
            </a:r>
          </a:p>
          <a:p>
            <a:pPr marL="571500" indent="-571500" eaLnBrk="1" hangingPunct="1">
              <a:lnSpc>
                <a:spcPct val="90000"/>
              </a:lnSpc>
            </a:pPr>
            <a:endParaRPr lang="en-US" altLang="en-US" sz="500" smtClean="0"/>
          </a:p>
          <a:p>
            <a:pPr marL="839788" lvl="1" indent="-495300" eaLnBrk="1" hangingPunct="1">
              <a:lnSpc>
                <a:spcPct val="90000"/>
              </a:lnSpc>
              <a:buFont typeface="Wingdings" pitchFamily="2" charset="2"/>
              <a:buAutoNum type="arabicPeriod"/>
            </a:pPr>
            <a:r>
              <a:rPr lang="en-US" altLang="en-US" i="1" smtClean="0"/>
              <a:t>Born criminals</a:t>
            </a:r>
            <a:r>
              <a:rPr lang="en-US" altLang="en-US" smtClean="0"/>
              <a:t>: People with atavistic characteristics</a:t>
            </a:r>
          </a:p>
          <a:p>
            <a:pPr marL="839788" lvl="1" indent="-495300" eaLnBrk="1" hangingPunct="1">
              <a:lnSpc>
                <a:spcPct val="90000"/>
              </a:lnSpc>
              <a:buFont typeface="Wingdings" pitchFamily="2" charset="2"/>
              <a:buAutoNum type="arabicPeriod"/>
            </a:pPr>
            <a:endParaRPr lang="en-US" altLang="en-US" sz="500" smtClean="0"/>
          </a:p>
          <a:p>
            <a:pPr marL="839788" lvl="1" indent="-495300" eaLnBrk="1" hangingPunct="1">
              <a:lnSpc>
                <a:spcPct val="90000"/>
              </a:lnSpc>
              <a:buFont typeface="Wingdings" pitchFamily="2" charset="2"/>
              <a:buAutoNum type="arabicPeriod"/>
            </a:pPr>
            <a:r>
              <a:rPr lang="en-US" altLang="en-US" i="1" smtClean="0"/>
              <a:t>Insane criminals</a:t>
            </a:r>
            <a:r>
              <a:rPr lang="en-US" altLang="en-US" smtClean="0"/>
              <a:t>: Idiots, imbeciles, paranoiacs, epileptics, and alcoholics</a:t>
            </a:r>
          </a:p>
          <a:p>
            <a:pPr marL="839788" lvl="1" indent="-495300" eaLnBrk="1" hangingPunct="1">
              <a:lnSpc>
                <a:spcPct val="90000"/>
              </a:lnSpc>
              <a:buFont typeface="Wingdings" pitchFamily="2" charset="2"/>
              <a:buAutoNum type="arabicPeriod"/>
            </a:pPr>
            <a:endParaRPr lang="en-US" altLang="en-US" sz="500" smtClean="0"/>
          </a:p>
          <a:p>
            <a:pPr marL="839788" lvl="1" indent="-495300" eaLnBrk="1" hangingPunct="1">
              <a:lnSpc>
                <a:spcPct val="90000"/>
              </a:lnSpc>
              <a:buFont typeface="Wingdings" pitchFamily="2" charset="2"/>
              <a:buAutoNum type="arabicPeriod"/>
            </a:pPr>
            <a:r>
              <a:rPr lang="en-US" altLang="en-US" i="1" smtClean="0"/>
              <a:t>Occasional criminals/criminaloids</a:t>
            </a:r>
            <a:r>
              <a:rPr lang="en-US" altLang="en-US" smtClean="0"/>
              <a:t>: Explained by opportunity</a:t>
            </a:r>
          </a:p>
          <a:p>
            <a:pPr marL="839788" lvl="1" indent="-495300" eaLnBrk="1" hangingPunct="1">
              <a:lnSpc>
                <a:spcPct val="90000"/>
              </a:lnSpc>
              <a:buFont typeface="Wingdings" pitchFamily="2" charset="2"/>
              <a:buAutoNum type="arabicPeriod"/>
            </a:pPr>
            <a:endParaRPr lang="en-US" altLang="en-US" sz="500" smtClean="0"/>
          </a:p>
          <a:p>
            <a:pPr marL="839788" lvl="1" indent="-495300" eaLnBrk="1" hangingPunct="1">
              <a:lnSpc>
                <a:spcPct val="90000"/>
              </a:lnSpc>
              <a:buFont typeface="Wingdings" pitchFamily="2" charset="2"/>
              <a:buAutoNum type="arabicPeriod"/>
            </a:pPr>
            <a:r>
              <a:rPr lang="en-US" altLang="en-US" i="1" smtClean="0"/>
              <a:t>Criminals of passion</a:t>
            </a:r>
            <a:r>
              <a:rPr lang="en-US" altLang="en-US" smtClean="0"/>
              <a:t>: Commit crime because of anger, love, or honor and are characterized by being propelled to crime by an irresistible force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Other Biological Explanations</a:t>
            </a:r>
          </a:p>
        </p:txBody>
      </p:sp>
      <p:sp>
        <p:nvSpPr>
          <p:cNvPr id="28675" name="Rectangle 3"/>
          <p:cNvSpPr>
            <a:spLocks noGrp="1" noChangeArrowheads="1"/>
          </p:cNvSpPr>
          <p:nvPr>
            <p:ph type="body" idx="1"/>
          </p:nvPr>
        </p:nvSpPr>
        <p:spPr/>
        <p:txBody>
          <a:bodyPr/>
          <a:lstStyle/>
          <a:p>
            <a:pPr eaLnBrk="1" hangingPunct="1"/>
            <a:r>
              <a:rPr lang="en-US" altLang="en-US" i="1" smtClean="0"/>
              <a:t>Kaspar Lavater</a:t>
            </a:r>
            <a:r>
              <a:rPr lang="en-US" altLang="en-US" smtClean="0"/>
              <a:t>: Claimed that there was a relationship between facial features and behavior</a:t>
            </a:r>
          </a:p>
          <a:p>
            <a:pPr eaLnBrk="1" hangingPunct="1"/>
            <a:endParaRPr lang="en-US" altLang="en-US" sz="1000" smtClean="0"/>
          </a:p>
          <a:p>
            <a:pPr eaLnBrk="1" hangingPunct="1"/>
            <a:r>
              <a:rPr lang="en-US" altLang="en-US" i="1" smtClean="0"/>
              <a:t>Franz Joseph Gall</a:t>
            </a:r>
            <a:r>
              <a:rPr lang="en-US" altLang="en-US" smtClean="0"/>
              <a:t>: Argued that the shape of an individual’s head could explain his or her personal characteristics, also known as phrenology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Lombroso’s Contribution</a:t>
            </a:r>
          </a:p>
        </p:txBody>
      </p:sp>
      <p:sp>
        <p:nvSpPr>
          <p:cNvPr id="29699" name="Rectangle 3"/>
          <p:cNvSpPr>
            <a:spLocks noGrp="1" noChangeArrowheads="1"/>
          </p:cNvSpPr>
          <p:nvPr>
            <p:ph type="body" idx="1"/>
          </p:nvPr>
        </p:nvSpPr>
        <p:spPr/>
        <p:txBody>
          <a:bodyPr/>
          <a:lstStyle/>
          <a:p>
            <a:pPr eaLnBrk="1" hangingPunct="1">
              <a:lnSpc>
                <a:spcPct val="90000"/>
              </a:lnSpc>
            </a:pPr>
            <a:r>
              <a:rPr lang="en-US" altLang="en-US" sz="2100" smtClean="0"/>
              <a:t>Gave attention to a multiple-factor explanation of crime that included not only heredity, but also social, cultural, and economic variables</a:t>
            </a:r>
          </a:p>
          <a:p>
            <a:pPr eaLnBrk="1" hangingPunct="1">
              <a:lnSpc>
                <a:spcPct val="90000"/>
              </a:lnSpc>
            </a:pPr>
            <a:endParaRPr lang="en-US" altLang="en-US" sz="900" smtClean="0"/>
          </a:p>
          <a:p>
            <a:pPr eaLnBrk="1" hangingPunct="1">
              <a:lnSpc>
                <a:spcPct val="90000"/>
              </a:lnSpc>
            </a:pPr>
            <a:r>
              <a:rPr lang="en-US" altLang="en-US" sz="2100" smtClean="0"/>
              <a:t>Credited with pushing the study of crime away from abstract meta-physical, legal, and juristic explanations of as the basis of penology “to a scientific study of the criminal and the conditions under which he commits crime”</a:t>
            </a:r>
          </a:p>
          <a:p>
            <a:pPr eaLnBrk="1" hangingPunct="1">
              <a:lnSpc>
                <a:spcPct val="90000"/>
              </a:lnSpc>
            </a:pPr>
            <a:endParaRPr lang="en-US" altLang="en-US" sz="900" smtClean="0"/>
          </a:p>
          <a:p>
            <a:pPr eaLnBrk="1" hangingPunct="1">
              <a:lnSpc>
                <a:spcPct val="90000"/>
              </a:lnSpc>
            </a:pPr>
            <a:r>
              <a:rPr lang="en-US" altLang="en-US" sz="2100" smtClean="0"/>
              <a:t>Showed the importance of examining clinical and historical records</a:t>
            </a:r>
          </a:p>
          <a:p>
            <a:pPr eaLnBrk="1" hangingPunct="1">
              <a:lnSpc>
                <a:spcPct val="90000"/>
              </a:lnSpc>
            </a:pPr>
            <a:endParaRPr lang="en-US" altLang="en-US" sz="1000" smtClean="0"/>
          </a:p>
          <a:p>
            <a:pPr eaLnBrk="1" hangingPunct="1">
              <a:lnSpc>
                <a:spcPct val="90000"/>
              </a:lnSpc>
            </a:pPr>
            <a:r>
              <a:rPr lang="en-US" altLang="en-US" sz="2100" smtClean="0"/>
              <a:t>Took the topic of the causes of crime away from sin and placed it in the realm of science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Enrico Ferri</a:t>
            </a:r>
          </a:p>
        </p:txBody>
      </p:sp>
      <p:sp>
        <p:nvSpPr>
          <p:cNvPr id="30723" name="Rectangle 3"/>
          <p:cNvSpPr>
            <a:spLocks noGrp="1" noChangeArrowheads="1"/>
          </p:cNvSpPr>
          <p:nvPr>
            <p:ph type="body" idx="1"/>
          </p:nvPr>
        </p:nvSpPr>
        <p:spPr>
          <a:xfrm>
            <a:off x="457200" y="1719263"/>
            <a:ext cx="7391400" cy="4411662"/>
          </a:xfrm>
        </p:spPr>
        <p:txBody>
          <a:bodyPr/>
          <a:lstStyle/>
          <a:p>
            <a:pPr eaLnBrk="1" hangingPunct="1">
              <a:lnSpc>
                <a:spcPct val="80000"/>
              </a:lnSpc>
            </a:pPr>
            <a:r>
              <a:rPr lang="en-US" altLang="en-US" sz="2600" i="1" smtClean="0"/>
              <a:t>The Theory of</a:t>
            </a:r>
            <a:r>
              <a:rPr lang="en-US" altLang="en-US" sz="2600" smtClean="0"/>
              <a:t> </a:t>
            </a:r>
            <a:r>
              <a:rPr lang="en-US" altLang="en-US" sz="2600" i="1" smtClean="0"/>
              <a:t>Imputability and the Denial of Free Will</a:t>
            </a:r>
          </a:p>
          <a:p>
            <a:pPr lvl="1" eaLnBrk="1" hangingPunct="1">
              <a:lnSpc>
                <a:spcPct val="80000"/>
              </a:lnSpc>
            </a:pPr>
            <a:endParaRPr lang="en-US" altLang="en-US" sz="900" smtClean="0"/>
          </a:p>
          <a:p>
            <a:pPr lvl="1" eaLnBrk="1" hangingPunct="1">
              <a:lnSpc>
                <a:spcPct val="80000"/>
              </a:lnSpc>
            </a:pPr>
            <a:r>
              <a:rPr lang="en-US" altLang="en-US" sz="2200" smtClean="0"/>
              <a:t>Attack on free will arguments and contained a theoretical perspective that was to characterize Ferri’s later work</a:t>
            </a:r>
          </a:p>
          <a:p>
            <a:pPr lvl="1" eaLnBrk="1" hangingPunct="1">
              <a:lnSpc>
                <a:spcPct val="80000"/>
              </a:lnSpc>
            </a:pPr>
            <a:endParaRPr lang="en-US" altLang="en-US" sz="900" smtClean="0"/>
          </a:p>
          <a:p>
            <a:pPr lvl="1" eaLnBrk="1" hangingPunct="1">
              <a:lnSpc>
                <a:spcPct val="80000"/>
              </a:lnSpc>
            </a:pPr>
            <a:r>
              <a:rPr lang="en-US" altLang="en-US" sz="2200" smtClean="0"/>
              <a:t>Emphasized the interrelatedness of social, economic, and political factors that contribute to crime</a:t>
            </a:r>
          </a:p>
          <a:p>
            <a:pPr lvl="2" eaLnBrk="1" hangingPunct="1">
              <a:lnSpc>
                <a:spcPct val="80000"/>
              </a:lnSpc>
            </a:pPr>
            <a:endParaRPr lang="en-US" altLang="en-US" sz="500" smtClean="0"/>
          </a:p>
          <a:p>
            <a:pPr lvl="2" eaLnBrk="1" hangingPunct="1">
              <a:lnSpc>
                <a:spcPct val="80000"/>
              </a:lnSpc>
            </a:pPr>
            <a:r>
              <a:rPr lang="en-US" altLang="en-US" sz="2100" smtClean="0"/>
              <a:t>Crime could be controlled by social changes (e.g., advocated subsidized housing, birth control, freedom of marriage, divorce, and public recreation facilities)</a:t>
            </a:r>
          </a:p>
          <a:p>
            <a:pPr lvl="2" eaLnBrk="1" hangingPunct="1">
              <a:lnSpc>
                <a:spcPct val="80000"/>
              </a:lnSpc>
            </a:pPr>
            <a:endParaRPr lang="en-US" altLang="en-US" sz="2100" smtClean="0"/>
          </a:p>
          <a:p>
            <a:pPr lvl="2" eaLnBrk="1" hangingPunct="1">
              <a:lnSpc>
                <a:spcPct val="80000"/>
              </a:lnSpc>
            </a:pPr>
            <a:endParaRPr lang="en-US" altLang="en-US" sz="21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Ferri’s Political Life</a:t>
            </a:r>
          </a:p>
        </p:txBody>
      </p:sp>
      <p:sp>
        <p:nvSpPr>
          <p:cNvPr id="31747" name="Rectangle 3"/>
          <p:cNvSpPr>
            <a:spLocks noGrp="1" noChangeArrowheads="1"/>
          </p:cNvSpPr>
          <p:nvPr>
            <p:ph type="body" idx="1"/>
          </p:nvPr>
        </p:nvSpPr>
        <p:spPr/>
        <p:txBody>
          <a:bodyPr/>
          <a:lstStyle/>
          <a:p>
            <a:pPr eaLnBrk="1" hangingPunct="1"/>
            <a:r>
              <a:rPr lang="en-US" altLang="en-US" sz="2600" smtClean="0"/>
              <a:t>After nearly 50 years as a socialist liberal, Ferri changed his philosophy and endorsed fascism as a practical approach to reform</a:t>
            </a:r>
          </a:p>
          <a:p>
            <a:pPr lvl="1" eaLnBrk="1" hangingPunct="1"/>
            <a:endParaRPr lang="en-US" altLang="en-US" sz="1000" smtClean="0"/>
          </a:p>
          <a:p>
            <a:pPr lvl="1" eaLnBrk="1" hangingPunct="1"/>
            <a:r>
              <a:rPr lang="en-US" altLang="en-US" sz="2200" smtClean="0"/>
              <a:t>Reaffirmed the state’s authority over excessive individualism</a:t>
            </a:r>
          </a:p>
          <a:p>
            <a:pPr eaLnBrk="1" hangingPunct="1"/>
            <a:endParaRPr lang="en-US" altLang="en-US" sz="900" smtClean="0"/>
          </a:p>
          <a:p>
            <a:pPr eaLnBrk="1" hangingPunct="1"/>
            <a:r>
              <a:rPr lang="en-US" altLang="en-US" sz="2600" smtClean="0"/>
              <a:t>Individuals must be legally responsible for their actions instead of morally responsible to God</a:t>
            </a:r>
          </a:p>
          <a:p>
            <a:pPr eaLnBrk="1" hangingPunct="1"/>
            <a:endParaRPr lang="en-US" altLang="en-US" sz="900" smtClean="0"/>
          </a:p>
          <a:p>
            <a:pPr eaLnBrk="1" hangingPunct="1"/>
            <a:r>
              <a:rPr lang="en-US" altLang="en-US" sz="2600" smtClean="0"/>
              <a:t>Made a call for the state to act “scientifically” in matters of social policy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Introduction</a:t>
            </a:r>
          </a:p>
        </p:txBody>
      </p:sp>
      <p:sp>
        <p:nvSpPr>
          <p:cNvPr id="5123" name="Rectangle 3"/>
          <p:cNvSpPr>
            <a:spLocks noGrp="1" noChangeArrowheads="1"/>
          </p:cNvSpPr>
          <p:nvPr>
            <p:ph type="body" idx="1"/>
          </p:nvPr>
        </p:nvSpPr>
        <p:spPr/>
        <p:txBody>
          <a:bodyPr/>
          <a:lstStyle/>
          <a:p>
            <a:pPr eaLnBrk="1" hangingPunct="1"/>
            <a:r>
              <a:rPr lang="en-US" altLang="en-US" sz="2600" smtClean="0"/>
              <a:t>The search for explanations of criminal behavior is not easy because we constantly must guard against our biases, perceptions, and prejudices</a:t>
            </a:r>
          </a:p>
          <a:p>
            <a:pPr eaLnBrk="1" hangingPunct="1"/>
            <a:endParaRPr lang="en-US" altLang="en-US" sz="900" smtClean="0"/>
          </a:p>
          <a:p>
            <a:pPr eaLnBrk="1" hangingPunct="1"/>
            <a:r>
              <a:rPr lang="en-US" altLang="en-US" sz="2600" smtClean="0"/>
              <a:t>Theories do influence the policies and practices found in criminal justice systems</a:t>
            </a:r>
          </a:p>
          <a:p>
            <a:pPr lvl="1" eaLnBrk="1" hangingPunct="1"/>
            <a:endParaRPr lang="en-US" altLang="en-US" sz="400" smtClean="0"/>
          </a:p>
          <a:p>
            <a:pPr lvl="1" eaLnBrk="1" hangingPunct="1"/>
            <a:r>
              <a:rPr lang="en-US" altLang="en-US" sz="2200" smtClean="0"/>
              <a:t>Can lead to undesirable policies</a:t>
            </a:r>
          </a:p>
          <a:p>
            <a:pPr eaLnBrk="1" hangingPunct="1"/>
            <a:endParaRPr lang="en-US" altLang="en-US" sz="1000" smtClean="0"/>
          </a:p>
          <a:p>
            <a:pPr eaLnBrk="1" hangingPunct="1"/>
            <a:r>
              <a:rPr lang="en-US" altLang="en-US" sz="2600" smtClean="0"/>
              <a:t>Social context influences the explanations of crime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Ferri’s Classes of Criminal</a:t>
            </a:r>
          </a:p>
        </p:txBody>
      </p:sp>
      <p:sp>
        <p:nvSpPr>
          <p:cNvPr id="32771" name="Rectangle 3"/>
          <p:cNvSpPr>
            <a:spLocks noGrp="1" noChangeArrowheads="1"/>
          </p:cNvSpPr>
          <p:nvPr>
            <p:ph type="body" idx="1"/>
          </p:nvPr>
        </p:nvSpPr>
        <p:spPr>
          <a:xfrm>
            <a:off x="457200" y="1719263"/>
            <a:ext cx="6858000" cy="4411662"/>
          </a:xfrm>
        </p:spPr>
        <p:txBody>
          <a:bodyPr/>
          <a:lstStyle/>
          <a:p>
            <a:pPr marL="571500" indent="-571500" eaLnBrk="1" hangingPunct="1">
              <a:lnSpc>
                <a:spcPct val="80000"/>
              </a:lnSpc>
              <a:buFont typeface="Wingdings" pitchFamily="2" charset="2"/>
              <a:buAutoNum type="arabicPeriod"/>
            </a:pPr>
            <a:r>
              <a:rPr lang="en-US" altLang="en-US" sz="2100" smtClean="0"/>
              <a:t>The born or instinctive criminal</a:t>
            </a:r>
          </a:p>
          <a:p>
            <a:pPr marL="571500" indent="-571500" eaLnBrk="1" hangingPunct="1">
              <a:lnSpc>
                <a:spcPct val="80000"/>
              </a:lnSpc>
              <a:buFont typeface="Wingdings" pitchFamily="2" charset="2"/>
              <a:buAutoNum type="arabicPeriod"/>
            </a:pPr>
            <a:endParaRPr lang="en-US" altLang="en-US" sz="800" smtClean="0"/>
          </a:p>
          <a:p>
            <a:pPr marL="571500" indent="-571500" eaLnBrk="1" hangingPunct="1">
              <a:lnSpc>
                <a:spcPct val="80000"/>
              </a:lnSpc>
              <a:buFont typeface="Wingdings" pitchFamily="2" charset="2"/>
              <a:buAutoNum type="arabicPeriod"/>
            </a:pPr>
            <a:r>
              <a:rPr lang="en-US" altLang="en-US" sz="2100" smtClean="0"/>
              <a:t>The insane criminal </a:t>
            </a:r>
          </a:p>
          <a:p>
            <a:pPr marL="571500" indent="-571500" eaLnBrk="1" hangingPunct="1">
              <a:lnSpc>
                <a:spcPct val="80000"/>
              </a:lnSpc>
              <a:buFont typeface="Wingdings" pitchFamily="2" charset="2"/>
              <a:buAutoNum type="arabicPeriod"/>
            </a:pPr>
            <a:endParaRPr lang="en-US" altLang="en-US" sz="400" smtClean="0"/>
          </a:p>
          <a:p>
            <a:pPr marL="839788" lvl="1" indent="-495300" eaLnBrk="1" hangingPunct="1">
              <a:lnSpc>
                <a:spcPct val="80000"/>
              </a:lnSpc>
            </a:pPr>
            <a:r>
              <a:rPr lang="en-US" altLang="en-US" sz="2000" smtClean="0"/>
              <a:t>Clinically defined as mentally ill</a:t>
            </a:r>
          </a:p>
          <a:p>
            <a:pPr marL="571500" indent="-571500" eaLnBrk="1" hangingPunct="1">
              <a:lnSpc>
                <a:spcPct val="80000"/>
              </a:lnSpc>
              <a:buFont typeface="Wingdings" pitchFamily="2" charset="2"/>
              <a:buAutoNum type="arabicPeriod"/>
            </a:pPr>
            <a:endParaRPr lang="en-US" altLang="en-US" sz="800" smtClean="0"/>
          </a:p>
          <a:p>
            <a:pPr marL="571500" indent="-571500" eaLnBrk="1" hangingPunct="1">
              <a:lnSpc>
                <a:spcPct val="80000"/>
              </a:lnSpc>
              <a:buFont typeface="Wingdings" pitchFamily="2" charset="2"/>
              <a:buAutoNum type="arabicPeriod"/>
            </a:pPr>
            <a:r>
              <a:rPr lang="en-US" altLang="en-US" sz="2100" smtClean="0"/>
              <a:t>The passion criminal</a:t>
            </a:r>
          </a:p>
          <a:p>
            <a:pPr marL="839788" lvl="1" indent="-495300" eaLnBrk="1" hangingPunct="1">
              <a:lnSpc>
                <a:spcPct val="80000"/>
              </a:lnSpc>
            </a:pPr>
            <a:endParaRPr lang="en-US" altLang="en-US" sz="500" smtClean="0"/>
          </a:p>
          <a:p>
            <a:pPr marL="839788" lvl="1" indent="-495300" eaLnBrk="1" hangingPunct="1">
              <a:lnSpc>
                <a:spcPct val="80000"/>
              </a:lnSpc>
            </a:pPr>
            <a:r>
              <a:rPr lang="en-US" altLang="en-US" sz="2000" smtClean="0"/>
              <a:t>Crime was the result of prolonged or chronic  mental illness or an emotional state</a:t>
            </a:r>
          </a:p>
          <a:p>
            <a:pPr marL="571500" indent="-571500" eaLnBrk="1" hangingPunct="1">
              <a:lnSpc>
                <a:spcPct val="80000"/>
              </a:lnSpc>
              <a:buFont typeface="Wingdings" pitchFamily="2" charset="2"/>
              <a:buAutoNum type="arabicPeriod"/>
            </a:pPr>
            <a:endParaRPr lang="en-US" altLang="en-US" sz="800" smtClean="0"/>
          </a:p>
          <a:p>
            <a:pPr marL="571500" indent="-571500" eaLnBrk="1" hangingPunct="1">
              <a:lnSpc>
                <a:spcPct val="80000"/>
              </a:lnSpc>
              <a:buFont typeface="Wingdings" pitchFamily="2" charset="2"/>
              <a:buAutoNum type="arabicPeriod"/>
            </a:pPr>
            <a:r>
              <a:rPr lang="en-US" altLang="en-US" sz="2100" smtClean="0"/>
              <a:t>The occasional criminal</a:t>
            </a:r>
          </a:p>
          <a:p>
            <a:pPr marL="571500" indent="-571500" eaLnBrk="1" hangingPunct="1">
              <a:lnSpc>
                <a:spcPct val="80000"/>
              </a:lnSpc>
              <a:buFont typeface="Wingdings" pitchFamily="2" charset="2"/>
              <a:buAutoNum type="arabicPeriod"/>
            </a:pPr>
            <a:endParaRPr lang="en-US" altLang="en-US" sz="500" smtClean="0"/>
          </a:p>
          <a:p>
            <a:pPr marL="839788" lvl="1" indent="-495300" eaLnBrk="1" hangingPunct="1">
              <a:lnSpc>
                <a:spcPct val="80000"/>
              </a:lnSpc>
            </a:pPr>
            <a:r>
              <a:rPr lang="en-US" altLang="en-US" sz="2000" smtClean="0"/>
              <a:t>Product of family and social conditions</a:t>
            </a:r>
          </a:p>
          <a:p>
            <a:pPr marL="571500" indent="-571500" eaLnBrk="1" hangingPunct="1">
              <a:lnSpc>
                <a:spcPct val="80000"/>
              </a:lnSpc>
              <a:buFont typeface="Wingdings" pitchFamily="2" charset="2"/>
              <a:buAutoNum type="arabicPeriod"/>
            </a:pPr>
            <a:endParaRPr lang="en-US" altLang="en-US" sz="800" smtClean="0"/>
          </a:p>
          <a:p>
            <a:pPr marL="571500" indent="-571500" eaLnBrk="1" hangingPunct="1">
              <a:lnSpc>
                <a:spcPct val="80000"/>
              </a:lnSpc>
              <a:buFont typeface="Wingdings" pitchFamily="2" charset="2"/>
              <a:buAutoNum type="arabicPeriod"/>
            </a:pPr>
            <a:r>
              <a:rPr lang="en-US" altLang="en-US" sz="2100" smtClean="0"/>
              <a:t>The habitual criminal</a:t>
            </a:r>
          </a:p>
          <a:p>
            <a:pPr marL="571500" indent="-571500" eaLnBrk="1" hangingPunct="1">
              <a:lnSpc>
                <a:spcPct val="80000"/>
              </a:lnSpc>
              <a:buFont typeface="Wingdings" pitchFamily="2" charset="2"/>
              <a:buAutoNum type="arabicPeriod"/>
            </a:pPr>
            <a:endParaRPr lang="en-US" altLang="en-US" sz="600" smtClean="0"/>
          </a:p>
          <a:p>
            <a:pPr marL="839788" lvl="1" indent="-495300" eaLnBrk="1" hangingPunct="1">
              <a:lnSpc>
                <a:spcPct val="80000"/>
              </a:lnSpc>
            </a:pPr>
            <a:r>
              <a:rPr lang="en-US" altLang="en-US" sz="2000" smtClean="0"/>
              <a:t>Acquired the habit from the social environment</a:t>
            </a:r>
          </a:p>
          <a:p>
            <a:pPr marL="571500" indent="-571500" eaLnBrk="1" hangingPunct="1">
              <a:lnSpc>
                <a:spcPct val="80000"/>
              </a:lnSpc>
              <a:buFont typeface="Wingdings" pitchFamily="2" charset="2"/>
              <a:buAutoNum type="arabicPeriod"/>
            </a:pPr>
            <a:endParaRPr lang="en-US" altLang="en-US" sz="800" smtClean="0"/>
          </a:p>
          <a:p>
            <a:pPr marL="571500" indent="-571500" eaLnBrk="1" hangingPunct="1">
              <a:lnSpc>
                <a:spcPct val="80000"/>
              </a:lnSpc>
              <a:buFont typeface="Wingdings" pitchFamily="2" charset="2"/>
              <a:buAutoNum type="arabicPeriod"/>
            </a:pPr>
            <a:r>
              <a:rPr lang="en-US" altLang="en-US" sz="2100" smtClean="0"/>
              <a:t>The involuntary criminal</a:t>
            </a:r>
          </a:p>
          <a:p>
            <a:pPr marL="839788" lvl="1" indent="-495300" eaLnBrk="1" hangingPunct="1">
              <a:lnSpc>
                <a:spcPct val="80000"/>
              </a:lnSpc>
              <a:buFont typeface="Wingdings" pitchFamily="2" charset="2"/>
              <a:buNone/>
            </a:pPr>
            <a:endParaRPr lang="en-US" altLang="en-US" sz="2000" smtClean="0"/>
          </a:p>
        </p:txBody>
      </p:sp>
      <p:pic>
        <p:nvPicPr>
          <p:cNvPr id="32772" name="Picture 5" descr="\\sagefs01\Departments\SagePub\Our Documents\Photos royalty free\Jupiter Images\CJ and Crim\Juvenile Justice\4559211-2700x1801.jpg"/>
          <p:cNvPicPr>
            <a:picLocks noChangeAspect="1" noChangeArrowheads="1"/>
          </p:cNvPicPr>
          <p:nvPr/>
        </p:nvPicPr>
        <p:blipFill>
          <a:blip r:embed="rId3" cstate="print"/>
          <a:srcRect/>
          <a:stretch>
            <a:fillRect/>
          </a:stretch>
        </p:blipFill>
        <p:spPr bwMode="auto">
          <a:xfrm>
            <a:off x="6705600" y="1905000"/>
            <a:ext cx="2236788"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Raffaele Garofalo</a:t>
            </a:r>
          </a:p>
        </p:txBody>
      </p:sp>
      <p:sp>
        <p:nvSpPr>
          <p:cNvPr id="33795" name="Rectangle 3"/>
          <p:cNvSpPr>
            <a:spLocks noGrp="1" noChangeArrowheads="1"/>
          </p:cNvSpPr>
          <p:nvPr>
            <p:ph type="body" idx="1"/>
          </p:nvPr>
        </p:nvSpPr>
        <p:spPr>
          <a:xfrm>
            <a:off x="457200" y="1719263"/>
            <a:ext cx="8077200" cy="4411662"/>
          </a:xfrm>
        </p:spPr>
        <p:txBody>
          <a:bodyPr/>
          <a:lstStyle/>
          <a:p>
            <a:pPr eaLnBrk="1" hangingPunct="1"/>
            <a:r>
              <a:rPr lang="en-US" altLang="en-US" sz="2600" smtClean="0"/>
              <a:t>Last major contributor to the positivist                        or Italian school of criminology</a:t>
            </a:r>
          </a:p>
          <a:p>
            <a:pPr eaLnBrk="1" hangingPunct="1"/>
            <a:endParaRPr lang="en-US" altLang="en-US" sz="1000" smtClean="0"/>
          </a:p>
          <a:p>
            <a:pPr eaLnBrk="1" hangingPunct="1"/>
            <a:r>
              <a:rPr lang="en-US" altLang="en-US" sz="2600" smtClean="0"/>
              <a:t>Pursued practical solutions to concrete problems located in the legal institutions of his day</a:t>
            </a:r>
          </a:p>
          <a:p>
            <a:pPr eaLnBrk="1" hangingPunct="1"/>
            <a:endParaRPr lang="en-US" altLang="en-US" sz="1000" smtClean="0"/>
          </a:p>
          <a:p>
            <a:pPr eaLnBrk="1" hangingPunct="1"/>
            <a:r>
              <a:rPr lang="en-US" altLang="en-US" sz="2600" smtClean="0"/>
              <a:t>His theoretical arguments on the nature of crime and on the nature of criminals were consistent with social Darwinism</a:t>
            </a:r>
          </a:p>
          <a:p>
            <a:pPr eaLnBrk="1" hangingPunct="1"/>
            <a:endParaRPr lang="en-US" altLang="en-US" sz="1000" smtClean="0"/>
          </a:p>
          <a:p>
            <a:pPr eaLnBrk="1" hangingPunct="1"/>
            <a:r>
              <a:rPr lang="en-US" altLang="en-US" sz="2600" smtClean="0"/>
              <a:t>The rules of nature were the rules of right conduct revealed to humans through their reasoning</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t>Raffaele Garofalo</a:t>
            </a:r>
          </a:p>
        </p:txBody>
      </p:sp>
      <p:sp>
        <p:nvSpPr>
          <p:cNvPr id="34819" name="Rectangle 3"/>
          <p:cNvSpPr>
            <a:spLocks noGrp="1" noChangeArrowheads="1"/>
          </p:cNvSpPr>
          <p:nvPr>
            <p:ph type="body" idx="1"/>
          </p:nvPr>
        </p:nvSpPr>
        <p:spPr/>
        <p:txBody>
          <a:bodyPr/>
          <a:lstStyle/>
          <a:p>
            <a:pPr eaLnBrk="1" hangingPunct="1">
              <a:lnSpc>
                <a:spcPct val="90000"/>
              </a:lnSpc>
            </a:pPr>
            <a:r>
              <a:rPr lang="en-US" altLang="en-US" smtClean="0"/>
              <a:t>Identified acts that no society could refuse to recognize as criminal and repress by punishment</a:t>
            </a:r>
          </a:p>
          <a:p>
            <a:pPr eaLnBrk="1" hangingPunct="1">
              <a:lnSpc>
                <a:spcPct val="90000"/>
              </a:lnSpc>
            </a:pPr>
            <a:endParaRPr lang="en-US" altLang="en-US" sz="1000" smtClean="0"/>
          </a:p>
          <a:p>
            <a:pPr lvl="1" eaLnBrk="1" hangingPunct="1">
              <a:lnSpc>
                <a:spcPct val="90000"/>
              </a:lnSpc>
            </a:pPr>
            <a:r>
              <a:rPr lang="en-US" altLang="en-US" smtClean="0"/>
              <a:t>The acts violated two basic human sentiments that appear in “all civilized society” : Probity and Pity</a:t>
            </a:r>
          </a:p>
          <a:p>
            <a:pPr lvl="2" eaLnBrk="1" hangingPunct="1">
              <a:lnSpc>
                <a:spcPct val="90000"/>
              </a:lnSpc>
            </a:pPr>
            <a:endParaRPr lang="en-US" altLang="en-US" sz="500" smtClean="0"/>
          </a:p>
          <a:p>
            <a:pPr lvl="2" eaLnBrk="1" hangingPunct="1">
              <a:lnSpc>
                <a:spcPct val="90000"/>
              </a:lnSpc>
            </a:pPr>
            <a:r>
              <a:rPr lang="en-US" altLang="en-US" i="1" smtClean="0"/>
              <a:t>Pity</a:t>
            </a:r>
            <a:r>
              <a:rPr lang="en-US" altLang="en-US" smtClean="0"/>
              <a:t>: The sentiment of revulsion against the voluntary infliction of suffering on others</a:t>
            </a:r>
          </a:p>
          <a:p>
            <a:pPr lvl="2" eaLnBrk="1" hangingPunct="1">
              <a:lnSpc>
                <a:spcPct val="90000"/>
              </a:lnSpc>
            </a:pPr>
            <a:endParaRPr lang="en-US" altLang="en-US" sz="500" smtClean="0"/>
          </a:p>
          <a:p>
            <a:pPr lvl="2" eaLnBrk="1" hangingPunct="1">
              <a:lnSpc>
                <a:spcPct val="90000"/>
              </a:lnSpc>
            </a:pPr>
            <a:r>
              <a:rPr lang="en-US" altLang="en-US" i="1" smtClean="0"/>
              <a:t>Probity</a:t>
            </a:r>
            <a:r>
              <a:rPr lang="en-US" altLang="en-US" smtClean="0"/>
              <a:t>: The respect for the properties                         of others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Raffaele Garofalo</a:t>
            </a:r>
          </a:p>
        </p:txBody>
      </p:sp>
      <p:sp>
        <p:nvSpPr>
          <p:cNvPr id="35843" name="Rectangle 3"/>
          <p:cNvSpPr>
            <a:spLocks noGrp="1" noChangeArrowheads="1"/>
          </p:cNvSpPr>
          <p:nvPr>
            <p:ph type="body" idx="1"/>
          </p:nvPr>
        </p:nvSpPr>
        <p:spPr/>
        <p:txBody>
          <a:bodyPr/>
          <a:lstStyle/>
          <a:p>
            <a:pPr marL="571500" indent="-571500" eaLnBrk="1" hangingPunct="1">
              <a:lnSpc>
                <a:spcPct val="90000"/>
              </a:lnSpc>
            </a:pPr>
            <a:r>
              <a:rPr lang="en-US" altLang="en-US" sz="2600" smtClean="0"/>
              <a:t>True criminals had psychic or moral anomalies that could be transmitted through heredity</a:t>
            </a:r>
          </a:p>
          <a:p>
            <a:pPr marL="839788" lvl="1" indent="-495300" eaLnBrk="1" hangingPunct="1">
              <a:lnSpc>
                <a:spcPct val="90000"/>
              </a:lnSpc>
            </a:pPr>
            <a:endParaRPr lang="en-US" altLang="en-US" sz="500" smtClean="0"/>
          </a:p>
          <a:p>
            <a:pPr marL="839788" lvl="1" indent="-495300" eaLnBrk="1" hangingPunct="1">
              <a:lnSpc>
                <a:spcPct val="90000"/>
              </a:lnSpc>
            </a:pPr>
            <a:r>
              <a:rPr lang="en-US" altLang="en-US" sz="2200" smtClean="0"/>
              <a:t>Lacked properly developed altruistic sentiments</a:t>
            </a:r>
          </a:p>
          <a:p>
            <a:pPr marL="571500" indent="-571500" eaLnBrk="1" hangingPunct="1">
              <a:lnSpc>
                <a:spcPct val="90000"/>
              </a:lnSpc>
            </a:pPr>
            <a:endParaRPr lang="en-US" altLang="en-US" sz="1000" smtClean="0"/>
          </a:p>
          <a:p>
            <a:pPr marL="571500" indent="-571500" eaLnBrk="1" hangingPunct="1">
              <a:lnSpc>
                <a:spcPct val="90000"/>
              </a:lnSpc>
            </a:pPr>
            <a:r>
              <a:rPr lang="en-US" altLang="en-US" sz="2600" smtClean="0"/>
              <a:t>Four criminal classes:</a:t>
            </a:r>
          </a:p>
          <a:p>
            <a:pPr marL="839788" lvl="1" indent="-495300" eaLnBrk="1" hangingPunct="1">
              <a:lnSpc>
                <a:spcPct val="90000"/>
              </a:lnSpc>
              <a:buFont typeface="Wingdings" pitchFamily="2" charset="2"/>
              <a:buAutoNum type="arabicPeriod"/>
            </a:pPr>
            <a:endParaRPr lang="en-US" altLang="en-US" sz="500" smtClean="0"/>
          </a:p>
          <a:p>
            <a:pPr marL="839788" lvl="1" indent="-495300" eaLnBrk="1" hangingPunct="1">
              <a:lnSpc>
                <a:spcPct val="90000"/>
              </a:lnSpc>
            </a:pPr>
            <a:r>
              <a:rPr lang="en-US" altLang="en-US" sz="2200" smtClean="0"/>
              <a:t>Murderers: Totally lack pity and probity </a:t>
            </a:r>
          </a:p>
          <a:p>
            <a:pPr marL="839788" lvl="1" indent="-495300" eaLnBrk="1" hangingPunct="1">
              <a:lnSpc>
                <a:spcPct val="90000"/>
              </a:lnSpc>
            </a:pPr>
            <a:endParaRPr lang="en-US" altLang="en-US" sz="500" smtClean="0"/>
          </a:p>
          <a:p>
            <a:pPr marL="839788" lvl="1" indent="-495300" eaLnBrk="1" hangingPunct="1">
              <a:lnSpc>
                <a:spcPct val="90000"/>
              </a:lnSpc>
            </a:pPr>
            <a:r>
              <a:rPr lang="en-US" altLang="en-US" sz="2200" i="1" smtClean="0"/>
              <a:t>Lesser criminals</a:t>
            </a:r>
            <a:r>
              <a:rPr lang="en-US" altLang="en-US" sz="2200" smtClean="0"/>
              <a:t>: Lack either pity or probity </a:t>
            </a:r>
          </a:p>
          <a:p>
            <a:pPr marL="839788" lvl="1" indent="-495300" eaLnBrk="1" hangingPunct="1">
              <a:lnSpc>
                <a:spcPct val="90000"/>
              </a:lnSpc>
            </a:pPr>
            <a:endParaRPr lang="en-US" altLang="en-US" sz="500" smtClean="0"/>
          </a:p>
          <a:p>
            <a:pPr marL="1370013" lvl="3" indent="-381000" eaLnBrk="1" hangingPunct="1">
              <a:lnSpc>
                <a:spcPct val="90000"/>
              </a:lnSpc>
            </a:pPr>
            <a:endParaRPr lang="en-US" altLang="en-US" sz="300" smtClean="0"/>
          </a:p>
          <a:p>
            <a:pPr marL="1131888" lvl="2" indent="-438150" eaLnBrk="1" hangingPunct="1">
              <a:lnSpc>
                <a:spcPct val="90000"/>
              </a:lnSpc>
            </a:pPr>
            <a:r>
              <a:rPr lang="en-US" altLang="en-US" sz="2100" i="1" smtClean="0"/>
              <a:t>Violent criminals</a:t>
            </a:r>
            <a:r>
              <a:rPr lang="en-US" altLang="en-US" sz="2100" smtClean="0"/>
              <a:t>: Lacked pity</a:t>
            </a:r>
          </a:p>
          <a:p>
            <a:pPr marL="1370013" lvl="3" indent="-381000" eaLnBrk="1" hangingPunct="1">
              <a:lnSpc>
                <a:spcPct val="90000"/>
              </a:lnSpc>
            </a:pPr>
            <a:endParaRPr lang="en-US" altLang="en-US" sz="300" smtClean="0"/>
          </a:p>
          <a:p>
            <a:pPr marL="1131888" lvl="2" indent="-438150" eaLnBrk="1" hangingPunct="1">
              <a:lnSpc>
                <a:spcPct val="90000"/>
              </a:lnSpc>
            </a:pPr>
            <a:r>
              <a:rPr lang="en-US" altLang="en-US" sz="2100" i="1" smtClean="0"/>
              <a:t>Thieves</a:t>
            </a:r>
            <a:r>
              <a:rPr lang="en-US" altLang="en-US" sz="2100" smtClean="0"/>
              <a:t>:  Lacked probity</a:t>
            </a:r>
          </a:p>
          <a:p>
            <a:pPr marL="839788" lvl="1" indent="-495300" eaLnBrk="1" hangingPunct="1">
              <a:lnSpc>
                <a:spcPct val="90000"/>
              </a:lnSpc>
            </a:pPr>
            <a:endParaRPr lang="en-US" altLang="en-US" sz="500" smtClean="0"/>
          </a:p>
          <a:p>
            <a:pPr marL="839788" lvl="1" indent="-495300" eaLnBrk="1" hangingPunct="1">
              <a:lnSpc>
                <a:spcPct val="90000"/>
              </a:lnSpc>
            </a:pPr>
            <a:r>
              <a:rPr lang="en-US" altLang="en-US" sz="2200" i="1" smtClean="0"/>
              <a:t>Cynics or sexual criminals</a:t>
            </a:r>
            <a:r>
              <a:rPr lang="en-US" altLang="en-US" sz="2200" smtClean="0"/>
              <a:t>: Some classified among violent criminals because they lack pity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Raffaele Garofalo</a:t>
            </a:r>
          </a:p>
        </p:txBody>
      </p:sp>
      <p:sp>
        <p:nvSpPr>
          <p:cNvPr id="36867" name="Rectangle 3"/>
          <p:cNvSpPr>
            <a:spLocks noGrp="1" noChangeArrowheads="1"/>
          </p:cNvSpPr>
          <p:nvPr>
            <p:ph type="body" idx="1"/>
          </p:nvPr>
        </p:nvSpPr>
        <p:spPr>
          <a:xfrm>
            <a:off x="457200" y="1719263"/>
            <a:ext cx="5638800" cy="4411662"/>
          </a:xfrm>
        </p:spPr>
        <p:txBody>
          <a:bodyPr/>
          <a:lstStyle/>
          <a:p>
            <a:pPr eaLnBrk="1" hangingPunct="1">
              <a:lnSpc>
                <a:spcPct val="90000"/>
              </a:lnSpc>
            </a:pPr>
            <a:r>
              <a:rPr lang="en-US" altLang="en-US" sz="2600" smtClean="0"/>
              <a:t>Because true criminals’ actions reveal an inability to live by the basic human sentiments necessary for a society to survive, they should be eliminated</a:t>
            </a:r>
          </a:p>
          <a:p>
            <a:pPr eaLnBrk="1" hangingPunct="1">
              <a:lnSpc>
                <a:spcPct val="90000"/>
              </a:lnSpc>
            </a:pPr>
            <a:endParaRPr lang="en-US" altLang="en-US" sz="400" smtClean="0"/>
          </a:p>
          <a:p>
            <a:pPr lvl="1" eaLnBrk="1" hangingPunct="1">
              <a:lnSpc>
                <a:spcPct val="90000"/>
              </a:lnSpc>
            </a:pPr>
            <a:r>
              <a:rPr lang="en-US" altLang="en-US" sz="2200" smtClean="0"/>
              <a:t>Their deaths contribute to the survival of society</a:t>
            </a:r>
          </a:p>
          <a:p>
            <a:pPr eaLnBrk="1" hangingPunct="1">
              <a:lnSpc>
                <a:spcPct val="90000"/>
              </a:lnSpc>
            </a:pPr>
            <a:endParaRPr lang="en-US" altLang="en-US" sz="900" smtClean="0"/>
          </a:p>
          <a:p>
            <a:pPr eaLnBrk="1" hangingPunct="1">
              <a:lnSpc>
                <a:spcPct val="90000"/>
              </a:lnSpc>
            </a:pPr>
            <a:r>
              <a:rPr lang="en-US" altLang="en-US" sz="2600" smtClean="0"/>
              <a:t>For lesser criminals, he proposed that elimination take place in the form of life imprisonment or overseas transportation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Raffaele Garofalo</a:t>
            </a:r>
          </a:p>
        </p:txBody>
      </p:sp>
      <p:sp>
        <p:nvSpPr>
          <p:cNvPr id="37891" name="Rectangle 3"/>
          <p:cNvSpPr>
            <a:spLocks noGrp="1" noChangeArrowheads="1"/>
          </p:cNvSpPr>
          <p:nvPr>
            <p:ph type="body" idx="1"/>
          </p:nvPr>
        </p:nvSpPr>
        <p:spPr/>
        <p:txBody>
          <a:bodyPr/>
          <a:lstStyle/>
          <a:p>
            <a:pPr eaLnBrk="1" hangingPunct="1"/>
            <a:r>
              <a:rPr lang="en-US" altLang="en-US" smtClean="0"/>
              <a:t>Favored “enforced reparation” and indeterminate sentencing</a:t>
            </a:r>
          </a:p>
          <a:p>
            <a:pPr eaLnBrk="1" hangingPunct="1"/>
            <a:endParaRPr lang="en-US" altLang="en-US" sz="1000" smtClean="0"/>
          </a:p>
          <a:p>
            <a:pPr eaLnBrk="1" hangingPunct="1"/>
            <a:r>
              <a:rPr lang="en-US" altLang="en-US" smtClean="0"/>
              <a:t>Individuals represent but a cell in the social body that could be exterminated without much loss to society</a:t>
            </a:r>
          </a:p>
          <a:p>
            <a:pPr eaLnBrk="1" hangingPunct="1"/>
            <a:endParaRPr lang="en-US" altLang="en-US" sz="1000" smtClean="0"/>
          </a:p>
          <a:p>
            <a:pPr eaLnBrk="1" hangingPunct="1"/>
            <a:r>
              <a:rPr lang="en-US" altLang="en-US" smtClean="0"/>
              <a:t>Willing to sacrifice individual                     rights to the opinions of                           “scientific experts”</a:t>
            </a:r>
          </a:p>
          <a:p>
            <a:pPr lvl="1" eaLnBrk="1" hangingPunct="1"/>
            <a:endParaRPr lang="en-US" alt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mtClean="0"/>
              <a:t>Goring</a:t>
            </a:r>
          </a:p>
        </p:txBody>
      </p:sp>
      <p:sp>
        <p:nvSpPr>
          <p:cNvPr id="38915" name="Rectangle 3"/>
          <p:cNvSpPr>
            <a:spLocks noGrp="1" noChangeArrowheads="1"/>
          </p:cNvSpPr>
          <p:nvPr>
            <p:ph type="body" idx="1"/>
          </p:nvPr>
        </p:nvSpPr>
        <p:spPr>
          <a:xfrm>
            <a:off x="457200" y="1752600"/>
            <a:ext cx="8229600" cy="4411663"/>
          </a:xfrm>
        </p:spPr>
        <p:txBody>
          <a:bodyPr/>
          <a:lstStyle/>
          <a:p>
            <a:pPr eaLnBrk="1" hangingPunct="1">
              <a:lnSpc>
                <a:spcPct val="90000"/>
              </a:lnSpc>
            </a:pPr>
            <a:r>
              <a:rPr lang="en-US" altLang="en-US" sz="2800" smtClean="0"/>
              <a:t>The work of the Italian positivists suffered from methodological research problems</a:t>
            </a:r>
          </a:p>
          <a:p>
            <a:pPr eaLnBrk="1" hangingPunct="1">
              <a:lnSpc>
                <a:spcPct val="90000"/>
              </a:lnSpc>
            </a:pPr>
            <a:endParaRPr lang="en-US" altLang="en-US" sz="1200" smtClean="0"/>
          </a:p>
          <a:p>
            <a:pPr eaLnBrk="1" hangingPunct="1">
              <a:lnSpc>
                <a:spcPct val="90000"/>
              </a:lnSpc>
            </a:pPr>
            <a:r>
              <a:rPr lang="en-US" altLang="en-US" sz="2800" smtClean="0"/>
              <a:t>Attempted to resolve this problem with his study of 3000 English convicts and a control group of non-convict males</a:t>
            </a:r>
          </a:p>
          <a:p>
            <a:pPr lvl="1" eaLnBrk="1" hangingPunct="1">
              <a:lnSpc>
                <a:spcPct val="90000"/>
              </a:lnSpc>
            </a:pPr>
            <a:endParaRPr lang="en-US" altLang="en-US" sz="1000" smtClean="0"/>
          </a:p>
          <a:p>
            <a:pPr lvl="1" eaLnBrk="1" hangingPunct="1">
              <a:lnSpc>
                <a:spcPct val="90000"/>
              </a:lnSpc>
            </a:pPr>
            <a:r>
              <a:rPr lang="en-US" altLang="en-US" sz="2400" smtClean="0"/>
              <a:t>Concluded that there were no significant differences between criminals and noncriminals                       except for stature and body weight</a:t>
            </a:r>
          </a:p>
          <a:p>
            <a:pPr lvl="2" eaLnBrk="1" hangingPunct="1">
              <a:lnSpc>
                <a:spcPct val="90000"/>
              </a:lnSpc>
            </a:pPr>
            <a:endParaRPr lang="en-US" altLang="en-US" sz="500" smtClean="0"/>
          </a:p>
          <a:p>
            <a:pPr lvl="2" eaLnBrk="1" hangingPunct="1">
              <a:lnSpc>
                <a:spcPct val="90000"/>
              </a:lnSpc>
            </a:pPr>
            <a:r>
              <a:rPr lang="en-US" altLang="en-US" sz="2000" smtClean="0"/>
              <a:t>Criminals slightly smaller </a:t>
            </a:r>
          </a:p>
          <a:p>
            <a:pPr lvl="2" eaLnBrk="1" hangingPunct="1">
              <a:lnSpc>
                <a:spcPct val="90000"/>
              </a:lnSpc>
            </a:pPr>
            <a:endParaRPr lang="en-US" altLang="en-US" sz="500" smtClean="0"/>
          </a:p>
          <a:p>
            <a:pPr lvl="2" eaLnBrk="1" hangingPunct="1">
              <a:lnSpc>
                <a:spcPct val="90000"/>
              </a:lnSpc>
            </a:pPr>
            <a:r>
              <a:rPr lang="en-US" altLang="en-US" sz="2000" smtClean="0"/>
              <a:t>Claimed criminals were biological inferior                                but did not find a physical criminal type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z="3500" smtClean="0"/>
              <a:t>The Continuing Search for the Individual Roots of Crime</a:t>
            </a:r>
          </a:p>
        </p:txBody>
      </p:sp>
      <p:sp>
        <p:nvSpPr>
          <p:cNvPr id="39939" name="Rectangle 3"/>
          <p:cNvSpPr>
            <a:spLocks noGrp="1" noChangeArrowheads="1"/>
          </p:cNvSpPr>
          <p:nvPr>
            <p:ph type="body" idx="1"/>
          </p:nvPr>
        </p:nvSpPr>
        <p:spPr/>
        <p:txBody>
          <a:bodyPr/>
          <a:lstStyle/>
          <a:p>
            <a:pPr marL="571500" indent="-571500" eaLnBrk="1" hangingPunct="1">
              <a:lnSpc>
                <a:spcPct val="90000"/>
              </a:lnSpc>
            </a:pPr>
            <a:r>
              <a:rPr lang="en-US" altLang="en-US" smtClean="0"/>
              <a:t>Kretschmer’s study identified four body types</a:t>
            </a:r>
          </a:p>
          <a:p>
            <a:pPr marL="839788" lvl="1" indent="-495300" eaLnBrk="1" hangingPunct="1">
              <a:lnSpc>
                <a:spcPct val="90000"/>
              </a:lnSpc>
            </a:pPr>
            <a:endParaRPr lang="en-US" altLang="en-US" sz="500" smtClean="0"/>
          </a:p>
          <a:p>
            <a:pPr marL="839788" lvl="1" indent="-495300" eaLnBrk="1" hangingPunct="1">
              <a:lnSpc>
                <a:spcPct val="90000"/>
              </a:lnSpc>
              <a:buFont typeface="Wingdings" pitchFamily="2" charset="2"/>
              <a:buAutoNum type="arabicPeriod"/>
            </a:pPr>
            <a:r>
              <a:rPr lang="en-US" altLang="en-US" i="1" smtClean="0"/>
              <a:t>Asthenic</a:t>
            </a:r>
            <a:r>
              <a:rPr lang="en-US" altLang="en-US" smtClean="0"/>
              <a:t>: Lean and narrow</a:t>
            </a:r>
          </a:p>
          <a:p>
            <a:pPr marL="839788" lvl="1" indent="-495300" eaLnBrk="1" hangingPunct="1">
              <a:lnSpc>
                <a:spcPct val="90000"/>
              </a:lnSpc>
              <a:buFont typeface="Wingdings" pitchFamily="2" charset="2"/>
              <a:buAutoNum type="arabicPeriod"/>
            </a:pPr>
            <a:r>
              <a:rPr lang="en-US" altLang="en-US" i="1" smtClean="0"/>
              <a:t>Athletic</a:t>
            </a:r>
            <a:r>
              <a:rPr lang="en-US" altLang="en-US" smtClean="0"/>
              <a:t>: Muscular and powerful</a:t>
            </a:r>
          </a:p>
          <a:p>
            <a:pPr marL="839788" lvl="1" indent="-495300" eaLnBrk="1" hangingPunct="1">
              <a:lnSpc>
                <a:spcPct val="90000"/>
              </a:lnSpc>
              <a:buFont typeface="Wingdings" pitchFamily="2" charset="2"/>
              <a:buAutoNum type="arabicPeriod"/>
            </a:pPr>
            <a:r>
              <a:rPr lang="en-US" altLang="en-US" i="1" smtClean="0"/>
              <a:t>Pyknic</a:t>
            </a:r>
            <a:r>
              <a:rPr lang="en-US" altLang="en-US" smtClean="0"/>
              <a:t>: Soft and stubby</a:t>
            </a:r>
          </a:p>
          <a:p>
            <a:pPr marL="839788" lvl="1" indent="-495300" eaLnBrk="1" hangingPunct="1">
              <a:lnSpc>
                <a:spcPct val="90000"/>
              </a:lnSpc>
              <a:buFont typeface="Wingdings" pitchFamily="2" charset="2"/>
              <a:buAutoNum type="arabicPeriod"/>
            </a:pPr>
            <a:r>
              <a:rPr lang="en-US" altLang="en-US" i="1" smtClean="0"/>
              <a:t>Mixed unclassified types</a:t>
            </a:r>
          </a:p>
          <a:p>
            <a:pPr marL="571500" indent="-571500" eaLnBrk="1" hangingPunct="1">
              <a:lnSpc>
                <a:spcPct val="90000"/>
              </a:lnSpc>
            </a:pPr>
            <a:endParaRPr lang="en-US" altLang="en-US" sz="1000" smtClean="0"/>
          </a:p>
          <a:p>
            <a:pPr marL="571500" indent="-571500" eaLnBrk="1" hangingPunct="1">
              <a:lnSpc>
                <a:spcPct val="90000"/>
              </a:lnSpc>
            </a:pPr>
            <a:r>
              <a:rPr lang="en-US" altLang="en-US" smtClean="0"/>
              <a:t>Asthenic and athletic builds were associated with schizophrenic personalities, whereas the pyknics were manic depressives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mtClean="0"/>
              <a:t>Mohr and Gundlach</a:t>
            </a:r>
          </a:p>
        </p:txBody>
      </p:sp>
      <p:sp>
        <p:nvSpPr>
          <p:cNvPr id="40963" name="Rectangle 3"/>
          <p:cNvSpPr>
            <a:spLocks noGrp="1" noChangeArrowheads="1"/>
          </p:cNvSpPr>
          <p:nvPr>
            <p:ph type="body" idx="1"/>
          </p:nvPr>
        </p:nvSpPr>
        <p:spPr/>
        <p:txBody>
          <a:bodyPr/>
          <a:lstStyle/>
          <a:p>
            <a:pPr eaLnBrk="1" hangingPunct="1"/>
            <a:r>
              <a:rPr lang="en-US" altLang="en-US" smtClean="0"/>
              <a:t>Found that pyknics were more likely than asthenics or athletics to have been convicted of fraud, violence, or sex offenses</a:t>
            </a:r>
          </a:p>
          <a:p>
            <a:pPr eaLnBrk="1" hangingPunct="1"/>
            <a:endParaRPr lang="en-US" altLang="en-US" smtClean="0"/>
          </a:p>
          <a:p>
            <a:pPr eaLnBrk="1" hangingPunct="1"/>
            <a:r>
              <a:rPr lang="en-US" altLang="en-US" smtClean="0"/>
              <a:t>Asthenics and athletics were more likely to have been convicted of burglary, robbery, or larceny</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mtClean="0"/>
              <a:t>Ernest A. Hooton</a:t>
            </a:r>
          </a:p>
        </p:txBody>
      </p:sp>
      <p:sp>
        <p:nvSpPr>
          <p:cNvPr id="41987" name="Rectangle 3"/>
          <p:cNvSpPr>
            <a:spLocks noGrp="1" noChangeArrowheads="1"/>
          </p:cNvSpPr>
          <p:nvPr>
            <p:ph type="body" idx="1"/>
          </p:nvPr>
        </p:nvSpPr>
        <p:spPr/>
        <p:txBody>
          <a:bodyPr/>
          <a:lstStyle/>
          <a:p>
            <a:pPr eaLnBrk="1" hangingPunct="1"/>
            <a:r>
              <a:rPr lang="en-US" altLang="en-US" sz="2600" smtClean="0"/>
              <a:t>Harvard anthropologist</a:t>
            </a:r>
          </a:p>
          <a:p>
            <a:pPr eaLnBrk="1" hangingPunct="1"/>
            <a:endParaRPr lang="en-US" altLang="en-US" sz="1000" smtClean="0"/>
          </a:p>
          <a:p>
            <a:pPr eaLnBrk="1" hangingPunct="1"/>
            <a:r>
              <a:rPr lang="en-US" altLang="en-US" sz="2600" smtClean="0"/>
              <a:t>Examined more than 17,000                            criminals and noncriminals</a:t>
            </a:r>
          </a:p>
          <a:p>
            <a:pPr eaLnBrk="1" hangingPunct="1"/>
            <a:endParaRPr lang="en-US" altLang="en-US" sz="900" smtClean="0"/>
          </a:p>
          <a:p>
            <a:pPr eaLnBrk="1" hangingPunct="1"/>
            <a:r>
              <a:rPr lang="en-US" altLang="en-US" sz="2600" smtClean="0"/>
              <a:t>Criminals are inferior to civilians in                          nearly all of their bodily measurements</a:t>
            </a:r>
          </a:p>
          <a:p>
            <a:pPr eaLnBrk="1" hangingPunct="1"/>
            <a:endParaRPr lang="en-US" altLang="en-US" sz="900" smtClean="0"/>
          </a:p>
          <a:p>
            <a:pPr eaLnBrk="1" hangingPunct="1"/>
            <a:r>
              <a:rPr lang="en-US" altLang="en-US" sz="2600" smtClean="0"/>
              <a:t>Low foreheads indicated inferiority and “a depressed physical and social environment determines Negro and Negroid delinquency to a much greater extent than it does in the case of Whites”</a:t>
            </a:r>
          </a:p>
        </p:txBody>
      </p:sp>
      <p:pic>
        <p:nvPicPr>
          <p:cNvPr id="41988" name="Picture 5" descr="\\sagefs01\Departments\SagePub\Our Documents\Photos royalty free\Sociology\Ballantine_Our Social World 3e\thinkstock\Photo 9.27.jpg"/>
          <p:cNvPicPr>
            <a:picLocks noChangeAspect="1" noChangeArrowheads="1"/>
          </p:cNvPicPr>
          <p:nvPr/>
        </p:nvPicPr>
        <p:blipFill>
          <a:blip r:embed="rId3" cstate="print"/>
          <a:srcRect/>
          <a:stretch>
            <a:fillRect/>
          </a:stretch>
        </p:blipFill>
        <p:spPr bwMode="auto">
          <a:xfrm>
            <a:off x="5638800" y="1752600"/>
            <a:ext cx="3035300" cy="201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Bennett’s </a:t>
            </a:r>
            <a:r>
              <a:rPr lang="en-US" altLang="en-US" i="1" smtClean="0"/>
              <a:t>Crimewarps</a:t>
            </a:r>
            <a:endParaRPr lang="en-US" altLang="en-US" smtClean="0"/>
          </a:p>
        </p:txBody>
      </p:sp>
      <p:sp>
        <p:nvSpPr>
          <p:cNvPr id="5123" name="Rectangle 3"/>
          <p:cNvSpPr>
            <a:spLocks noGrp="1" noChangeArrowheads="1"/>
          </p:cNvSpPr>
          <p:nvPr>
            <p:ph type="body" idx="1"/>
          </p:nvPr>
        </p:nvSpPr>
        <p:spPr/>
        <p:txBody>
          <a:bodyPr>
            <a:normAutofit lnSpcReduction="10000"/>
          </a:bodyPr>
          <a:lstStyle/>
          <a:p>
            <a:pPr eaLnBrk="1" hangingPunct="1">
              <a:lnSpc>
                <a:spcPct val="90000"/>
              </a:lnSpc>
              <a:defRPr/>
            </a:pPr>
            <a:r>
              <a:rPr lang="en-US" i="1" dirty="0" err="1" smtClean="0"/>
              <a:t>Crimewarps</a:t>
            </a:r>
            <a:r>
              <a:rPr lang="en-US" dirty="0" smtClean="0"/>
              <a:t> (Bennett, 1987) was a study of what crime might look like during the next 20-50 years</a:t>
            </a:r>
          </a:p>
          <a:p>
            <a:pPr eaLnBrk="1" hangingPunct="1">
              <a:lnSpc>
                <a:spcPct val="90000"/>
              </a:lnSpc>
              <a:defRPr/>
            </a:pPr>
            <a:endParaRPr lang="en-US" sz="1000" i="1" dirty="0" smtClean="0"/>
          </a:p>
          <a:p>
            <a:pPr eaLnBrk="1" hangingPunct="1">
              <a:lnSpc>
                <a:spcPct val="90000"/>
              </a:lnSpc>
              <a:defRPr/>
            </a:pPr>
            <a:r>
              <a:rPr lang="en-US" i="1" dirty="0" err="1" smtClean="0"/>
              <a:t>Crimewarps</a:t>
            </a:r>
            <a:r>
              <a:rPr lang="en-US" dirty="0" smtClean="0"/>
              <a:t> refers to the bends in today’s trends that will affect the way we live tomorrow</a:t>
            </a:r>
          </a:p>
          <a:p>
            <a:pPr eaLnBrk="1" hangingPunct="1">
              <a:lnSpc>
                <a:spcPct val="90000"/>
              </a:lnSpc>
              <a:defRPr/>
            </a:pPr>
            <a:endParaRPr lang="en-US" sz="1000" dirty="0" smtClean="0"/>
          </a:p>
          <a:p>
            <a:pPr eaLnBrk="1" hangingPunct="1">
              <a:lnSpc>
                <a:spcPct val="90000"/>
              </a:lnSpc>
              <a:defRPr/>
            </a:pPr>
            <a:r>
              <a:rPr lang="en-US" dirty="0" smtClean="0"/>
              <a:t>The key point to take away from </a:t>
            </a:r>
            <a:r>
              <a:rPr lang="en-US" i="1" dirty="0" err="1" smtClean="0"/>
              <a:t>Crimewarps</a:t>
            </a:r>
            <a:r>
              <a:rPr lang="en-US" dirty="0" smtClean="0"/>
              <a:t> is that it is impossible to understand criminological theory outside of its social context (e.g., factors such as time and place)</a:t>
            </a:r>
            <a:endParaRPr lang="en-US" i="1"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mtClean="0"/>
              <a:t>William Sheldon</a:t>
            </a:r>
          </a:p>
        </p:txBody>
      </p:sp>
      <p:sp>
        <p:nvSpPr>
          <p:cNvPr id="43011" name="Rectangle 3"/>
          <p:cNvSpPr>
            <a:spLocks noGrp="1" noChangeArrowheads="1"/>
          </p:cNvSpPr>
          <p:nvPr>
            <p:ph type="body" idx="1"/>
          </p:nvPr>
        </p:nvSpPr>
        <p:spPr/>
        <p:txBody>
          <a:bodyPr/>
          <a:lstStyle/>
          <a:p>
            <a:pPr eaLnBrk="1" hangingPunct="1"/>
            <a:r>
              <a:rPr lang="en-US" altLang="en-US" sz="2600" smtClean="0"/>
              <a:t>Shifted attention away from adults to delinquent male youths</a:t>
            </a:r>
          </a:p>
          <a:p>
            <a:pPr eaLnBrk="1" hangingPunct="1"/>
            <a:endParaRPr lang="en-US" altLang="en-US" sz="200" smtClean="0"/>
          </a:p>
          <a:p>
            <a:pPr eaLnBrk="1" hangingPunct="1"/>
            <a:endParaRPr lang="en-US" altLang="en-US" sz="200" smtClean="0"/>
          </a:p>
          <a:p>
            <a:pPr eaLnBrk="1" hangingPunct="1"/>
            <a:endParaRPr lang="en-US" altLang="en-US" sz="200" smtClean="0"/>
          </a:p>
          <a:p>
            <a:pPr eaLnBrk="1" hangingPunct="1"/>
            <a:endParaRPr lang="en-US" altLang="en-US" sz="200" smtClean="0"/>
          </a:p>
          <a:p>
            <a:pPr eaLnBrk="1" hangingPunct="1"/>
            <a:endParaRPr lang="en-US" altLang="en-US" sz="200" smtClean="0"/>
          </a:p>
          <a:p>
            <a:pPr lvl="1" eaLnBrk="1" hangingPunct="1"/>
            <a:r>
              <a:rPr lang="en-US" altLang="en-US" sz="2200" smtClean="0"/>
              <a:t>Two hundred males between ages 15 and 21 years of age</a:t>
            </a:r>
          </a:p>
          <a:p>
            <a:pPr eaLnBrk="1" hangingPunct="1"/>
            <a:endParaRPr lang="en-US" altLang="en-US" sz="1000" smtClean="0"/>
          </a:p>
          <a:p>
            <a:pPr eaLnBrk="1" hangingPunct="1"/>
            <a:endParaRPr lang="en-US" altLang="en-US" sz="1000" smtClean="0"/>
          </a:p>
          <a:p>
            <a:pPr eaLnBrk="1" hangingPunct="1"/>
            <a:endParaRPr lang="en-US" altLang="en-US" sz="1000" smtClean="0"/>
          </a:p>
          <a:p>
            <a:pPr eaLnBrk="1" hangingPunct="1"/>
            <a:r>
              <a:rPr lang="en-US" altLang="en-US" sz="2600" smtClean="0"/>
              <a:t>Produced an Index to Delinquency to measure problems</a:t>
            </a:r>
          </a:p>
          <a:p>
            <a:pPr eaLnBrk="1" hangingPunct="1"/>
            <a:endParaRPr lang="en-US" altLang="en-US" sz="500" smtClean="0"/>
          </a:p>
          <a:p>
            <a:pPr eaLnBrk="1" hangingPunct="1"/>
            <a:endParaRPr lang="en-US" altLang="en-US" sz="500" smtClean="0"/>
          </a:p>
          <a:p>
            <a:pPr lvl="1" eaLnBrk="1" hangingPunct="1"/>
            <a:endParaRPr lang="en-US" altLang="en-US" sz="200" smtClean="0"/>
          </a:p>
          <a:p>
            <a:pPr lvl="1" eaLnBrk="1" hangingPunct="1"/>
            <a:r>
              <a:rPr lang="en-US" altLang="en-US" sz="2200" smtClean="0"/>
              <a:t>A score of 10 was the most severe and required institutionalization</a:t>
            </a:r>
          </a:p>
          <a:p>
            <a:pPr eaLnBrk="1" hangingPunct="1"/>
            <a:endParaRPr lang="en-US" altLang="en-US" sz="10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mtClean="0"/>
              <a:t>William Sheldon</a:t>
            </a:r>
          </a:p>
        </p:txBody>
      </p:sp>
      <p:sp>
        <p:nvSpPr>
          <p:cNvPr id="44035" name="Rectangle 3"/>
          <p:cNvSpPr>
            <a:spLocks noGrp="1" noChangeArrowheads="1"/>
          </p:cNvSpPr>
          <p:nvPr>
            <p:ph type="body" idx="1"/>
          </p:nvPr>
        </p:nvSpPr>
        <p:spPr/>
        <p:txBody>
          <a:bodyPr/>
          <a:lstStyle/>
          <a:p>
            <a:pPr marL="571500" indent="-571500" eaLnBrk="1" hangingPunct="1"/>
            <a:r>
              <a:rPr lang="en-US" altLang="en-US" smtClean="0"/>
              <a:t>Classified physiques into three categories:</a:t>
            </a:r>
          </a:p>
          <a:p>
            <a:pPr marL="839788" lvl="1" indent="-495300" eaLnBrk="1" hangingPunct="1">
              <a:buFont typeface="Wingdings" pitchFamily="2" charset="2"/>
              <a:buAutoNum type="arabicPeriod"/>
            </a:pPr>
            <a:endParaRPr lang="en-US" altLang="en-US" sz="600" smtClean="0"/>
          </a:p>
          <a:p>
            <a:pPr marL="839788" lvl="1" indent="-495300" eaLnBrk="1" hangingPunct="1">
              <a:buFont typeface="Wingdings" pitchFamily="2" charset="2"/>
              <a:buAutoNum type="arabicPeriod"/>
            </a:pPr>
            <a:r>
              <a:rPr lang="en-US" altLang="en-US" i="1" smtClean="0"/>
              <a:t>Endomorphy</a:t>
            </a:r>
            <a:r>
              <a:rPr lang="en-US" altLang="en-US" smtClean="0"/>
              <a:t>: Soft and fat</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i="1" smtClean="0"/>
              <a:t>Mesomorphy: </a:t>
            </a:r>
            <a:r>
              <a:rPr lang="en-US" altLang="en-US" smtClean="0"/>
              <a:t>Muscular and athletic</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i="1" smtClean="0"/>
              <a:t>Ectomorphy: </a:t>
            </a:r>
            <a:r>
              <a:rPr lang="en-US" altLang="en-US" smtClean="0"/>
              <a:t>Skinny and flat</a:t>
            </a:r>
          </a:p>
          <a:p>
            <a:pPr marL="839788" lvl="1" indent="-495300" eaLnBrk="1" hangingPunct="1">
              <a:buFont typeface="Wingdings" pitchFamily="2" charset="2"/>
              <a:buAutoNum type="arabicPeriod"/>
            </a:pPr>
            <a:endParaRPr lang="en-US" altLang="en-US" sz="1000" smtClean="0"/>
          </a:p>
          <a:p>
            <a:pPr marL="839788" lvl="1" indent="-495300" eaLnBrk="1" hangingPunct="1">
              <a:buFont typeface="Wingdings" pitchFamily="2" charset="2"/>
              <a:buAutoNum type="arabicPeriod"/>
            </a:pPr>
            <a:endParaRPr lang="en-US" altLang="en-US" sz="1000" smtClean="0"/>
          </a:p>
          <a:p>
            <a:pPr marL="839788" lvl="1" indent="-495300" eaLnBrk="1" hangingPunct="1">
              <a:buFont typeface="Wingdings" pitchFamily="2" charset="2"/>
              <a:buAutoNum type="arabicPeriod"/>
            </a:pPr>
            <a:endParaRPr lang="en-US" altLang="en-US" sz="1000" smtClean="0"/>
          </a:p>
          <a:p>
            <a:pPr marL="571500" indent="-571500" eaLnBrk="1" hangingPunct="1"/>
            <a:r>
              <a:rPr lang="en-US" altLang="en-US" smtClean="0"/>
              <a:t>Concluded the factors that produce delinquency were inherited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smtClean="0"/>
              <a:t>Sheldon and Eleanor Glueck</a:t>
            </a:r>
          </a:p>
        </p:txBody>
      </p:sp>
      <p:sp>
        <p:nvSpPr>
          <p:cNvPr id="45059" name="Rectangle 3"/>
          <p:cNvSpPr>
            <a:spLocks noGrp="1" noChangeArrowheads="1"/>
          </p:cNvSpPr>
          <p:nvPr>
            <p:ph type="body" idx="1"/>
          </p:nvPr>
        </p:nvSpPr>
        <p:spPr/>
        <p:txBody>
          <a:bodyPr/>
          <a:lstStyle/>
          <a:p>
            <a:pPr eaLnBrk="1" hangingPunct="1"/>
            <a:r>
              <a:rPr lang="en-US" altLang="en-US" smtClean="0"/>
              <a:t>A comparative study of male delinquents and nondelinquents</a:t>
            </a:r>
          </a:p>
          <a:p>
            <a:pPr eaLnBrk="1" hangingPunct="1"/>
            <a:endParaRPr lang="en-US" altLang="en-US" sz="1000" smtClean="0"/>
          </a:p>
          <a:p>
            <a:pPr eaLnBrk="1" hangingPunct="1"/>
            <a:r>
              <a:rPr lang="en-US" altLang="en-US" smtClean="0"/>
              <a:t>The delinquents were found to have narrower faces, wider chests, larger and broader waists, and bigger forearms and upper arms</a:t>
            </a:r>
          </a:p>
          <a:p>
            <a:pPr lvl="1" eaLnBrk="1" hangingPunct="1"/>
            <a:endParaRPr lang="en-US" altLang="en-US" sz="500" smtClean="0"/>
          </a:p>
          <a:p>
            <a:pPr lvl="1" eaLnBrk="1" hangingPunct="1"/>
            <a:r>
              <a:rPr lang="en-US" altLang="en-US" smtClean="0"/>
              <a:t>Most delinquents were mesomorphic (≈ 60%)</a:t>
            </a:r>
          </a:p>
          <a:p>
            <a:pPr eaLnBrk="1" hangingPunct="1"/>
            <a:endParaRPr lang="en-US" altLang="en-US" sz="1000" smtClean="0"/>
          </a:p>
          <a:p>
            <a:pPr eaLnBrk="1" hangingPunct="1"/>
            <a:r>
              <a:rPr lang="en-US" altLang="en-US" smtClean="0"/>
              <a:t>These findings neglected the importance of sociological phenomena</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mtClean="0"/>
              <a:t>Psychogenic Causes of Crime</a:t>
            </a:r>
          </a:p>
        </p:txBody>
      </p:sp>
      <p:sp>
        <p:nvSpPr>
          <p:cNvPr id="46083" name="Rectangle 3"/>
          <p:cNvSpPr>
            <a:spLocks noGrp="1" noChangeArrowheads="1"/>
          </p:cNvSpPr>
          <p:nvPr>
            <p:ph type="body" idx="1"/>
          </p:nvPr>
        </p:nvSpPr>
        <p:spPr/>
        <p:txBody>
          <a:bodyPr/>
          <a:lstStyle/>
          <a:p>
            <a:pPr marL="571500" indent="-571500" eaLnBrk="1" hangingPunct="1"/>
            <a:r>
              <a:rPr lang="en-US" altLang="en-US" smtClean="0"/>
              <a:t>The psychogenic school seeks to explain crime by focusing attention on the personality and how it was produced</a:t>
            </a:r>
          </a:p>
          <a:p>
            <a:pPr marL="571500" indent="-571500" eaLnBrk="1" hangingPunct="1"/>
            <a:endParaRPr lang="en-US" altLang="en-US" sz="1000" smtClean="0"/>
          </a:p>
          <a:p>
            <a:pPr marL="571500" indent="-571500" eaLnBrk="1" hangingPunct="1"/>
            <a:r>
              <a:rPr lang="en-US" altLang="en-US" smtClean="0"/>
              <a:t>This school of thought developed along two distinct lines</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smtClean="0"/>
              <a:t>Psychoanalysis </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smtClean="0"/>
              <a:t>Personality traits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mtClean="0"/>
              <a:t>Psychoanalysis</a:t>
            </a:r>
          </a:p>
        </p:txBody>
      </p:sp>
      <p:sp>
        <p:nvSpPr>
          <p:cNvPr id="47107" name="Rectangle 3"/>
          <p:cNvSpPr>
            <a:spLocks noGrp="1" noChangeArrowheads="1"/>
          </p:cNvSpPr>
          <p:nvPr>
            <p:ph type="body" idx="1"/>
          </p:nvPr>
        </p:nvSpPr>
        <p:spPr>
          <a:xfrm>
            <a:off x="457200" y="1719263"/>
            <a:ext cx="8229600" cy="5672137"/>
          </a:xfrm>
        </p:spPr>
        <p:txBody>
          <a:bodyPr/>
          <a:lstStyle/>
          <a:p>
            <a:pPr eaLnBrk="1" hangingPunct="1"/>
            <a:r>
              <a:rPr lang="en-US" altLang="en-US" sz="2200" smtClean="0"/>
              <a:t>Based off of Freud’s work</a:t>
            </a:r>
          </a:p>
          <a:p>
            <a:pPr eaLnBrk="1" hangingPunct="1"/>
            <a:endParaRPr lang="en-US" altLang="en-US" sz="1000" smtClean="0"/>
          </a:p>
          <a:p>
            <a:pPr eaLnBrk="1" hangingPunct="1"/>
            <a:r>
              <a:rPr lang="en-US" altLang="en-US" sz="2200" smtClean="0"/>
              <a:t>Tensions exist between the                                            unconscious id, which is a                                                          great reservoir of aggressive                                               biological and psychological                                                       urges, and the conscious ego,                                                     which controls and molds the                                                     individual</a:t>
            </a:r>
          </a:p>
          <a:p>
            <a:pPr eaLnBrk="1" hangingPunct="1"/>
            <a:endParaRPr lang="en-US" altLang="en-US" sz="1000" smtClean="0"/>
          </a:p>
          <a:p>
            <a:pPr eaLnBrk="1" hangingPunct="1"/>
            <a:r>
              <a:rPr lang="en-US" altLang="en-US" sz="2200" smtClean="0"/>
              <a:t>The superego is the force of self-criticism that reflects the basic behavioral requirements of a particular culture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mtClean="0"/>
              <a:t>Psychoanalysis</a:t>
            </a:r>
          </a:p>
        </p:txBody>
      </p:sp>
      <p:sp>
        <p:nvSpPr>
          <p:cNvPr id="48131" name="Rectangle 3"/>
          <p:cNvSpPr>
            <a:spLocks noGrp="1" noChangeArrowheads="1"/>
          </p:cNvSpPr>
          <p:nvPr>
            <p:ph type="body" idx="1"/>
          </p:nvPr>
        </p:nvSpPr>
        <p:spPr/>
        <p:txBody>
          <a:bodyPr/>
          <a:lstStyle/>
          <a:p>
            <a:pPr eaLnBrk="1" hangingPunct="1"/>
            <a:r>
              <a:rPr lang="en-US" altLang="en-US" smtClean="0"/>
              <a:t>Crime is a symbolic expression of inner tensions that each person has but fails to control</a:t>
            </a:r>
          </a:p>
          <a:p>
            <a:pPr eaLnBrk="1" hangingPunct="1"/>
            <a:endParaRPr lang="en-US" altLang="en-US" sz="1000" smtClean="0"/>
          </a:p>
          <a:p>
            <a:pPr eaLnBrk="1" hangingPunct="1"/>
            <a:r>
              <a:rPr lang="en-US" altLang="en-US" smtClean="0"/>
              <a:t>Crime results when the ego and/or superego fail to develop or a delinquent ego forms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mtClean="0"/>
              <a:t>Personality Traits</a:t>
            </a:r>
          </a:p>
        </p:txBody>
      </p:sp>
      <p:sp>
        <p:nvSpPr>
          <p:cNvPr id="49155" name="Rectangle 3"/>
          <p:cNvSpPr>
            <a:spLocks noGrp="1" noChangeArrowheads="1"/>
          </p:cNvSpPr>
          <p:nvPr>
            <p:ph type="body" idx="1"/>
          </p:nvPr>
        </p:nvSpPr>
        <p:spPr/>
        <p:txBody>
          <a:bodyPr/>
          <a:lstStyle/>
          <a:p>
            <a:pPr eaLnBrk="1" hangingPunct="1">
              <a:lnSpc>
                <a:spcPct val="90000"/>
              </a:lnSpc>
            </a:pPr>
            <a:r>
              <a:rPr lang="en-US" altLang="en-US" smtClean="0"/>
              <a:t>The search for personality traits was started by attempting to explain mental faculties biologically</a:t>
            </a:r>
          </a:p>
          <a:p>
            <a:pPr eaLnBrk="1" hangingPunct="1">
              <a:lnSpc>
                <a:spcPct val="90000"/>
              </a:lnSpc>
            </a:pPr>
            <a:endParaRPr lang="en-US" altLang="en-US" sz="1200" smtClean="0"/>
          </a:p>
          <a:p>
            <a:pPr eaLnBrk="1" hangingPunct="1">
              <a:lnSpc>
                <a:spcPct val="90000"/>
              </a:lnSpc>
            </a:pPr>
            <a:r>
              <a:rPr lang="en-US" altLang="en-US" smtClean="0"/>
              <a:t>Feeblemindedness, insanity,                    stupidity, and dull-wittedness                          were thought to be inherited</a:t>
            </a:r>
          </a:p>
          <a:p>
            <a:pPr eaLnBrk="1" hangingPunct="1">
              <a:lnSpc>
                <a:spcPct val="90000"/>
              </a:lnSpc>
            </a:pPr>
            <a:endParaRPr lang="en-US" altLang="en-US" sz="1200" i="1" smtClean="0"/>
          </a:p>
          <a:p>
            <a:pPr eaLnBrk="1" hangingPunct="1">
              <a:lnSpc>
                <a:spcPct val="90000"/>
              </a:lnSpc>
            </a:pPr>
            <a:r>
              <a:rPr lang="en-US" altLang="en-US" i="1" smtClean="0"/>
              <a:t>The Jukes</a:t>
            </a:r>
          </a:p>
          <a:p>
            <a:pPr eaLnBrk="1" hangingPunct="1">
              <a:lnSpc>
                <a:spcPct val="90000"/>
              </a:lnSpc>
            </a:pPr>
            <a:endParaRPr lang="en-US" altLang="en-US" sz="1000" i="1" smtClean="0"/>
          </a:p>
          <a:p>
            <a:pPr eaLnBrk="1" hangingPunct="1">
              <a:lnSpc>
                <a:spcPct val="90000"/>
              </a:lnSpc>
            </a:pPr>
            <a:r>
              <a:rPr lang="en-US" altLang="en-US" i="1" smtClean="0"/>
              <a:t>The Kallikak Family</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mtClean="0"/>
              <a:t>IQ</a:t>
            </a:r>
          </a:p>
        </p:txBody>
      </p:sp>
      <p:sp>
        <p:nvSpPr>
          <p:cNvPr id="50179" name="Rectangle 3"/>
          <p:cNvSpPr>
            <a:spLocks noGrp="1" noChangeArrowheads="1"/>
          </p:cNvSpPr>
          <p:nvPr>
            <p:ph type="body" idx="1"/>
          </p:nvPr>
        </p:nvSpPr>
        <p:spPr/>
        <p:txBody>
          <a:bodyPr/>
          <a:lstStyle/>
          <a:p>
            <a:pPr eaLnBrk="1" hangingPunct="1"/>
            <a:r>
              <a:rPr lang="en-US" altLang="en-US" sz="2600" smtClean="0"/>
              <a:t>Alfred Binet first pursued intelligence testing in laboratory settings</a:t>
            </a:r>
          </a:p>
          <a:p>
            <a:pPr eaLnBrk="1" hangingPunct="1"/>
            <a:endParaRPr lang="en-US" altLang="en-US" sz="1000" smtClean="0"/>
          </a:p>
          <a:p>
            <a:pPr eaLnBrk="1" hangingPunct="1"/>
            <a:r>
              <a:rPr lang="en-US" altLang="en-US" sz="2600" smtClean="0"/>
              <a:t>With Theodore Simon, Binet revised his IQ tests and concluded that individuals should have a mental age that could be identified with an intelligence quotient or IQ score</a:t>
            </a:r>
          </a:p>
          <a:p>
            <a:pPr eaLnBrk="1" hangingPunct="1"/>
            <a:endParaRPr lang="en-US" altLang="en-US" sz="1000" smtClean="0"/>
          </a:p>
          <a:p>
            <a:pPr eaLnBrk="1" hangingPunct="1"/>
            <a:r>
              <a:rPr lang="en-US" altLang="en-US" sz="2600" smtClean="0"/>
              <a:t>Through the administration of the IQ test, Goddard concluded that most inmates (29%-89%) were feebleminded </a:t>
            </a:r>
          </a:p>
          <a:p>
            <a:pPr eaLnBrk="1" hangingPunct="1"/>
            <a:endParaRPr lang="en-US" altLang="en-US" sz="26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z="3500" smtClean="0"/>
              <a:t>The Positivist School and the Control of the Biological Criminal</a:t>
            </a:r>
          </a:p>
        </p:txBody>
      </p:sp>
      <p:sp>
        <p:nvSpPr>
          <p:cNvPr id="51203" name="Rectangle 3"/>
          <p:cNvSpPr>
            <a:spLocks noGrp="1" noChangeArrowheads="1"/>
          </p:cNvSpPr>
          <p:nvPr>
            <p:ph type="body" idx="1"/>
          </p:nvPr>
        </p:nvSpPr>
        <p:spPr/>
        <p:txBody>
          <a:bodyPr/>
          <a:lstStyle/>
          <a:p>
            <a:pPr eaLnBrk="1" hangingPunct="1"/>
            <a:r>
              <a:rPr lang="en-US" altLang="en-US" smtClean="0"/>
              <a:t>The most obvious orientation displayed by positivists was their placement of the causes of crime primarily within individual offenders</a:t>
            </a:r>
          </a:p>
          <a:p>
            <a:pPr lvl="1" eaLnBrk="1" hangingPunct="1"/>
            <a:endParaRPr lang="en-US" altLang="en-US" sz="1000" smtClean="0"/>
          </a:p>
          <a:p>
            <a:pPr lvl="1" eaLnBrk="1" hangingPunct="1"/>
            <a:r>
              <a:rPr lang="en-US" altLang="en-US" smtClean="0"/>
              <a:t>Many of the theorists were trained in medicine, law, or both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mtClean="0"/>
              <a:t>Social Darwinists</a:t>
            </a:r>
          </a:p>
        </p:txBody>
      </p:sp>
      <p:sp>
        <p:nvSpPr>
          <p:cNvPr id="52227" name="Rectangle 3"/>
          <p:cNvSpPr>
            <a:spLocks noGrp="1" noChangeArrowheads="1"/>
          </p:cNvSpPr>
          <p:nvPr>
            <p:ph type="body" idx="1"/>
          </p:nvPr>
        </p:nvSpPr>
        <p:spPr/>
        <p:txBody>
          <a:bodyPr/>
          <a:lstStyle/>
          <a:p>
            <a:pPr eaLnBrk="1" hangingPunct="1">
              <a:lnSpc>
                <a:spcPct val="90000"/>
              </a:lnSpc>
            </a:pPr>
            <a:r>
              <a:rPr lang="en-US" altLang="en-US" smtClean="0"/>
              <a:t>Social Darwinists generally                            agreed that the theory’s                                 policy implications were                        politically conservative</a:t>
            </a:r>
          </a:p>
          <a:p>
            <a:pPr eaLnBrk="1" hangingPunct="1">
              <a:lnSpc>
                <a:spcPct val="90000"/>
              </a:lnSpc>
              <a:buFont typeface="Wingdings" pitchFamily="2" charset="2"/>
              <a:buNone/>
            </a:pPr>
            <a:endParaRPr lang="en-US" altLang="en-US" sz="1000" smtClean="0"/>
          </a:p>
          <a:p>
            <a:pPr eaLnBrk="1" hangingPunct="1">
              <a:lnSpc>
                <a:spcPct val="90000"/>
              </a:lnSpc>
            </a:pPr>
            <a:r>
              <a:rPr lang="en-US" altLang="en-US" smtClean="0"/>
              <a:t>It was argued that any policies                         that advocated government                      sponsored social change would                       be an interference with nature</a:t>
            </a:r>
          </a:p>
          <a:p>
            <a:pPr lvl="1" eaLnBrk="1" hangingPunct="1">
              <a:lnSpc>
                <a:spcPct val="90000"/>
              </a:lnSpc>
            </a:pPr>
            <a:endParaRPr lang="en-US" altLang="en-US" sz="1200" smtClean="0"/>
          </a:p>
          <a:p>
            <a:pPr lvl="1" eaLnBrk="1" hangingPunct="1">
              <a:lnSpc>
                <a:spcPct val="90000"/>
              </a:lnSpc>
            </a:pPr>
            <a:r>
              <a:rPr lang="en-US" altLang="en-US" smtClean="0"/>
              <a:t>“Let nature take it’s course”</a:t>
            </a:r>
          </a:p>
        </p:txBody>
      </p:sp>
      <p:pic>
        <p:nvPicPr>
          <p:cNvPr id="52228" name="Picture 6" descr="File:Charles Darwin 01.jpg">
            <a:hlinkClick r:id="rId3"/>
          </p:cNvPr>
          <p:cNvPicPr>
            <a:picLocks noChangeAspect="1" noChangeArrowheads="1"/>
          </p:cNvPicPr>
          <p:nvPr/>
        </p:nvPicPr>
        <p:blipFill>
          <a:blip r:embed="rId4" cstate="print"/>
          <a:srcRect/>
          <a:stretch>
            <a:fillRect/>
          </a:stretch>
        </p:blipFill>
        <p:spPr bwMode="auto">
          <a:xfrm>
            <a:off x="6297613" y="2590800"/>
            <a:ext cx="2846387"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Bennett’s </a:t>
            </a:r>
            <a:r>
              <a:rPr lang="en-US" altLang="en-US" i="1" smtClean="0"/>
              <a:t>Crimewarps</a:t>
            </a:r>
          </a:p>
        </p:txBody>
      </p:sp>
      <p:sp>
        <p:nvSpPr>
          <p:cNvPr id="7171" name="Rectangle 3"/>
          <p:cNvSpPr>
            <a:spLocks noGrp="1" noChangeArrowheads="1"/>
          </p:cNvSpPr>
          <p:nvPr>
            <p:ph type="body" idx="1"/>
          </p:nvPr>
        </p:nvSpPr>
        <p:spPr>
          <a:xfrm>
            <a:off x="457200" y="1752600"/>
            <a:ext cx="8229600" cy="4411663"/>
          </a:xfrm>
        </p:spPr>
        <p:txBody>
          <a:bodyPr/>
          <a:lstStyle/>
          <a:p>
            <a:pPr marL="571500" indent="-571500" eaLnBrk="1" hangingPunct="1"/>
            <a:r>
              <a:rPr lang="en-US" altLang="en-US" i="1" smtClean="0"/>
              <a:t>Crimewarps </a:t>
            </a:r>
            <a:r>
              <a:rPr lang="en-US" altLang="en-US" smtClean="0"/>
              <a:t>represents a set of major social transformations</a:t>
            </a:r>
          </a:p>
          <a:p>
            <a:pPr marL="839788" lvl="1" indent="-495300" eaLnBrk="1" hangingPunct="1"/>
            <a:endParaRPr lang="en-US" altLang="en-US" sz="500" smtClean="0"/>
          </a:p>
          <a:p>
            <a:pPr marL="839788" lvl="1" indent="-495300" eaLnBrk="1" hangingPunct="1"/>
            <a:r>
              <a:rPr lang="en-US" altLang="en-US" smtClean="0"/>
              <a:t>For example, she predicted that the “traditional” poor, uneducated, young male criminal would be replaced by a “new” older, more upscale criminal</a:t>
            </a:r>
          </a:p>
          <a:p>
            <a:pPr marL="1131888" lvl="2" indent="-438150" eaLnBrk="1" hangingPunct="1"/>
            <a:endParaRPr lang="en-US" altLang="en-US" sz="300" smtClean="0"/>
          </a:p>
          <a:p>
            <a:pPr marL="1131888" lvl="2" indent="-438150" eaLnBrk="1" hangingPunct="1"/>
            <a:r>
              <a:rPr lang="en-US" altLang="en-US" smtClean="0"/>
              <a:t>This has not generally been the case</a:t>
            </a:r>
          </a:p>
          <a:p>
            <a:pPr marL="1370013" lvl="3" indent="-381000" eaLnBrk="1" hangingPunct="1"/>
            <a:endParaRPr lang="en-US" altLang="en-US" sz="100" smtClean="0"/>
          </a:p>
          <a:p>
            <a:pPr marL="1370013" lvl="3" indent="-381000" eaLnBrk="1" hangingPunct="1"/>
            <a:r>
              <a:rPr lang="en-US" altLang="en-US" smtClean="0"/>
              <a:t>Example of the difficulty in predicting crime trends accurately</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sz="3500" smtClean="0"/>
              <a:t>Scientifically Justified Forms of Control</a:t>
            </a:r>
          </a:p>
        </p:txBody>
      </p:sp>
      <p:sp>
        <p:nvSpPr>
          <p:cNvPr id="53251" name="Rectangle 3"/>
          <p:cNvSpPr>
            <a:spLocks noGrp="1" noChangeArrowheads="1"/>
          </p:cNvSpPr>
          <p:nvPr>
            <p:ph type="body" idx="1"/>
          </p:nvPr>
        </p:nvSpPr>
        <p:spPr/>
        <p:txBody>
          <a:bodyPr/>
          <a:lstStyle/>
          <a:p>
            <a:pPr eaLnBrk="1" hangingPunct="1">
              <a:lnSpc>
                <a:spcPct val="90000"/>
              </a:lnSpc>
            </a:pPr>
            <a:r>
              <a:rPr lang="en-US" altLang="en-US" smtClean="0"/>
              <a:t>The “born criminal” legacy produced a penal philosophy that stressed incapacitation</a:t>
            </a:r>
          </a:p>
          <a:p>
            <a:pPr lvl="1" eaLnBrk="1" hangingPunct="1">
              <a:lnSpc>
                <a:spcPct val="90000"/>
              </a:lnSpc>
            </a:pPr>
            <a:endParaRPr lang="en-US" altLang="en-US" sz="500" smtClean="0"/>
          </a:p>
          <a:p>
            <a:pPr lvl="1" eaLnBrk="1" hangingPunct="1">
              <a:lnSpc>
                <a:spcPct val="90000"/>
              </a:lnSpc>
            </a:pPr>
            <a:r>
              <a:rPr lang="en-US" altLang="en-US" smtClean="0"/>
              <a:t>Remove offenders from the community</a:t>
            </a:r>
          </a:p>
          <a:p>
            <a:pPr eaLnBrk="1" hangingPunct="1">
              <a:lnSpc>
                <a:spcPct val="90000"/>
              </a:lnSpc>
            </a:pPr>
            <a:endParaRPr lang="en-US" altLang="en-US" sz="1000" smtClean="0"/>
          </a:p>
          <a:p>
            <a:pPr eaLnBrk="1" hangingPunct="1">
              <a:lnSpc>
                <a:spcPct val="90000"/>
              </a:lnSpc>
            </a:pPr>
            <a:r>
              <a:rPr lang="en-US" altLang="en-US" smtClean="0"/>
              <a:t>Rehabilitation was based on medical reasoning that viewed individuals as biological objects that needed treatment</a:t>
            </a:r>
          </a:p>
          <a:p>
            <a:pPr lvl="1" eaLnBrk="1" hangingPunct="1">
              <a:lnSpc>
                <a:spcPct val="90000"/>
              </a:lnSpc>
            </a:pPr>
            <a:endParaRPr lang="en-US" altLang="en-US" sz="500" smtClean="0"/>
          </a:p>
          <a:p>
            <a:pPr lvl="1" eaLnBrk="1" hangingPunct="1">
              <a:lnSpc>
                <a:spcPct val="90000"/>
              </a:lnSpc>
            </a:pPr>
            <a:r>
              <a:rPr lang="en-US" altLang="en-US" smtClean="0"/>
              <a:t>This allowed some of the most repressive state policies in the history of American penology (e.g., eugenics)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smtClean="0"/>
              <a:t>Eugenics Movement</a:t>
            </a:r>
          </a:p>
        </p:txBody>
      </p:sp>
      <p:sp>
        <p:nvSpPr>
          <p:cNvPr id="54275" name="Rectangle 3"/>
          <p:cNvSpPr>
            <a:spLocks noGrp="1" noChangeArrowheads="1"/>
          </p:cNvSpPr>
          <p:nvPr>
            <p:ph type="body" idx="1"/>
          </p:nvPr>
        </p:nvSpPr>
        <p:spPr/>
        <p:txBody>
          <a:bodyPr/>
          <a:lstStyle/>
          <a:p>
            <a:pPr eaLnBrk="1" hangingPunct="1"/>
            <a:r>
              <a:rPr lang="en-US" altLang="en-US" sz="2600" smtClean="0"/>
              <a:t>The study of eugenics claimed that inheritance could explain the presence of simple and complex human behavioral characteristics</a:t>
            </a:r>
          </a:p>
          <a:p>
            <a:pPr eaLnBrk="1" hangingPunct="1"/>
            <a:endParaRPr lang="en-US" altLang="en-US" sz="1000" smtClean="0"/>
          </a:p>
          <a:p>
            <a:pPr eaLnBrk="1" hangingPunct="1"/>
            <a:r>
              <a:rPr lang="en-US" altLang="en-US" sz="2600" smtClean="0"/>
              <a:t>It reinforced ideas of biological determinism</a:t>
            </a:r>
          </a:p>
          <a:p>
            <a:pPr eaLnBrk="1" hangingPunct="1"/>
            <a:endParaRPr lang="en-US" altLang="en-US" sz="1000" smtClean="0"/>
          </a:p>
          <a:p>
            <a:pPr eaLnBrk="1" hangingPunct="1"/>
            <a:r>
              <a:rPr lang="en-US" altLang="en-US" sz="2600" smtClean="0"/>
              <a:t>Between 1911-1930, more than 30 states established laws requiring sterilization for behavioral traits thought to be determined genetically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smtClean="0"/>
              <a:t>Eugenics Movement</a:t>
            </a:r>
          </a:p>
        </p:txBody>
      </p:sp>
      <p:sp>
        <p:nvSpPr>
          <p:cNvPr id="55299" name="Rectangle 3"/>
          <p:cNvSpPr>
            <a:spLocks noGrp="1" noChangeArrowheads="1"/>
          </p:cNvSpPr>
          <p:nvPr>
            <p:ph type="body" idx="1"/>
          </p:nvPr>
        </p:nvSpPr>
        <p:spPr/>
        <p:txBody>
          <a:bodyPr/>
          <a:lstStyle/>
          <a:p>
            <a:pPr eaLnBrk="1" hangingPunct="1"/>
            <a:r>
              <a:rPr lang="en-US" altLang="en-US" sz="2600" smtClean="0"/>
              <a:t>Many states passed laws permitting psychosurgeries, including the frontal lobotomy</a:t>
            </a:r>
          </a:p>
          <a:p>
            <a:pPr eaLnBrk="1" hangingPunct="1"/>
            <a:endParaRPr lang="en-US" altLang="en-US" sz="1000" smtClean="0"/>
          </a:p>
          <a:p>
            <a:pPr eaLnBrk="1" hangingPunct="1"/>
            <a:r>
              <a:rPr lang="en-US" altLang="en-US" sz="2600" smtClean="0"/>
              <a:t>Allowed for the introduction of miscegenation laws and the Immigration Restriction Act of 1924</a:t>
            </a:r>
          </a:p>
          <a:p>
            <a:pPr eaLnBrk="1" hangingPunct="1"/>
            <a:endParaRPr lang="en-US" altLang="en-US" sz="1000" smtClean="0"/>
          </a:p>
          <a:p>
            <a:pPr eaLnBrk="1" hangingPunct="1"/>
            <a:r>
              <a:rPr lang="en-US" altLang="en-US" sz="2600" smtClean="0"/>
              <a:t>The practices of sterilization and psychosurgery continued in the U.S. until the 1970s</a:t>
            </a:r>
          </a:p>
          <a:p>
            <a:pPr eaLnBrk="1" hangingPunct="1"/>
            <a:endParaRPr lang="en-US" altLang="en-US" sz="1000" smtClean="0"/>
          </a:p>
          <a:p>
            <a:pPr eaLnBrk="1" hangingPunct="1"/>
            <a:r>
              <a:rPr lang="en-US" altLang="en-US" sz="2600" smtClean="0"/>
              <a:t>The real reason for sterilization was not feeblemindedness, but rather class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sz="3500" smtClean="0"/>
              <a:t>The Positive School and Criminal Justice Reform</a:t>
            </a:r>
          </a:p>
        </p:txBody>
      </p:sp>
      <p:sp>
        <p:nvSpPr>
          <p:cNvPr id="56323" name="Rectangle 3"/>
          <p:cNvSpPr>
            <a:spLocks noGrp="1" noChangeArrowheads="1"/>
          </p:cNvSpPr>
          <p:nvPr>
            <p:ph type="body" idx="1"/>
          </p:nvPr>
        </p:nvSpPr>
        <p:spPr/>
        <p:txBody>
          <a:bodyPr/>
          <a:lstStyle/>
          <a:p>
            <a:pPr eaLnBrk="1" hangingPunct="1">
              <a:lnSpc>
                <a:spcPct val="90000"/>
              </a:lnSpc>
            </a:pPr>
            <a:r>
              <a:rPr lang="en-US" altLang="en-US" smtClean="0"/>
              <a:t>The positivist school helped usher in an approach to policy that was reformative rather than punitive</a:t>
            </a:r>
          </a:p>
          <a:p>
            <a:pPr eaLnBrk="1" hangingPunct="1">
              <a:lnSpc>
                <a:spcPct val="90000"/>
              </a:lnSpc>
            </a:pPr>
            <a:endParaRPr lang="en-US" altLang="en-US" sz="1000" smtClean="0"/>
          </a:p>
          <a:p>
            <a:pPr eaLnBrk="1" hangingPunct="1">
              <a:lnSpc>
                <a:spcPct val="90000"/>
              </a:lnSpc>
            </a:pPr>
            <a:r>
              <a:rPr lang="en-US" altLang="en-US" smtClean="0"/>
              <a:t>As biologically oriented theories began to diminish, new approaches argued that the troubles of criminals could be rectified through counseling or by fixing the social environments</a:t>
            </a:r>
          </a:p>
          <a:p>
            <a:pPr eaLnBrk="1" hangingPunct="1">
              <a:lnSpc>
                <a:spcPct val="90000"/>
              </a:lnSpc>
            </a:pPr>
            <a:endParaRPr lang="en-US" altLang="en-US" sz="1200" smtClean="0"/>
          </a:p>
          <a:p>
            <a:pPr lvl="1" eaLnBrk="1" hangingPunct="1">
              <a:lnSpc>
                <a:spcPct val="90000"/>
              </a:lnSpc>
            </a:pPr>
            <a:r>
              <a:rPr lang="en-US" altLang="en-US" smtClean="0"/>
              <a:t>Drew from sociology and psychology</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mtClean="0"/>
              <a:t>The Positive School and Criminal Justice Reform</a:t>
            </a:r>
          </a:p>
        </p:txBody>
      </p:sp>
      <p:sp>
        <p:nvSpPr>
          <p:cNvPr id="57347" name="Rectangle 3"/>
          <p:cNvSpPr>
            <a:spLocks noGrp="1" noChangeArrowheads="1"/>
          </p:cNvSpPr>
          <p:nvPr>
            <p:ph type="body" idx="1"/>
          </p:nvPr>
        </p:nvSpPr>
        <p:spPr/>
        <p:txBody>
          <a:bodyPr/>
          <a:lstStyle/>
          <a:p>
            <a:pPr eaLnBrk="1" hangingPunct="1"/>
            <a:r>
              <a:rPr lang="en-US" altLang="en-US" sz="2600" smtClean="0"/>
              <a:t>Reformers, called Progressives, argued that the system should be arranged not to punish offenders but rather rehabilitate them</a:t>
            </a:r>
          </a:p>
          <a:p>
            <a:pPr eaLnBrk="1" hangingPunct="1"/>
            <a:endParaRPr lang="en-US" altLang="en-US" sz="1000" smtClean="0"/>
          </a:p>
          <a:p>
            <a:pPr lvl="1" eaLnBrk="1" hangingPunct="1"/>
            <a:r>
              <a:rPr lang="en-US" altLang="en-US" sz="2200" smtClean="0"/>
              <a:t>More indeterminate sentencing</a:t>
            </a:r>
          </a:p>
          <a:p>
            <a:pPr eaLnBrk="1" hangingPunct="1"/>
            <a:endParaRPr lang="en-US" altLang="en-US" sz="1000" smtClean="0"/>
          </a:p>
          <a:p>
            <a:pPr lvl="1" eaLnBrk="1" hangingPunct="1"/>
            <a:r>
              <a:rPr lang="en-US" altLang="en-US" sz="2200" smtClean="0"/>
              <a:t>Parole boards	</a:t>
            </a:r>
          </a:p>
          <a:p>
            <a:pPr eaLnBrk="1" hangingPunct="1"/>
            <a:endParaRPr lang="en-US" altLang="en-US" sz="1000" smtClean="0"/>
          </a:p>
          <a:p>
            <a:pPr lvl="1" eaLnBrk="1" hangingPunct="1"/>
            <a:r>
              <a:rPr lang="en-US" altLang="en-US" sz="2200" smtClean="0"/>
              <a:t>Probation implemented widely</a:t>
            </a:r>
          </a:p>
          <a:p>
            <a:pPr eaLnBrk="1" hangingPunct="1"/>
            <a:endParaRPr lang="en-US" altLang="en-US" sz="1000" smtClean="0"/>
          </a:p>
          <a:p>
            <a:pPr lvl="1" eaLnBrk="1" hangingPunct="1"/>
            <a:r>
              <a:rPr lang="en-US" altLang="en-US" sz="2200" smtClean="0"/>
              <a:t>Individual treatment of offenders	</a:t>
            </a:r>
          </a:p>
          <a:p>
            <a:pPr eaLnBrk="1" hangingPunct="1"/>
            <a:endParaRPr lang="en-US" altLang="en-US" sz="1000" smtClean="0"/>
          </a:p>
          <a:p>
            <a:pPr lvl="1" eaLnBrk="1" hangingPunct="1"/>
            <a:r>
              <a:rPr lang="en-US" altLang="en-US" sz="2200" smtClean="0"/>
              <a:t>Establishment of a separate juvenile court system</a:t>
            </a:r>
          </a:p>
          <a:p>
            <a:pPr eaLnBrk="1" hangingPunct="1"/>
            <a:endParaRPr lang="en-US" altLang="en-US" sz="2600"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en-US" smtClean="0"/>
              <a:t>The Positive School and Criminal Justice Reform</a:t>
            </a:r>
          </a:p>
        </p:txBody>
      </p:sp>
      <p:sp>
        <p:nvSpPr>
          <p:cNvPr id="58371" name="Rectangle 3"/>
          <p:cNvSpPr>
            <a:spLocks noGrp="1" noChangeArrowheads="1"/>
          </p:cNvSpPr>
          <p:nvPr>
            <p:ph type="body" idx="1"/>
          </p:nvPr>
        </p:nvSpPr>
        <p:spPr/>
        <p:txBody>
          <a:bodyPr/>
          <a:lstStyle/>
          <a:p>
            <a:pPr eaLnBrk="1" hangingPunct="1">
              <a:lnSpc>
                <a:spcPct val="90000"/>
              </a:lnSpc>
            </a:pPr>
            <a:r>
              <a:rPr lang="en-US" altLang="en-US" smtClean="0"/>
              <a:t>Controversy exists whether the policies instituted in the name of rehabilitation made the criminal justice system more humane or more repressive </a:t>
            </a:r>
          </a:p>
          <a:p>
            <a:pPr eaLnBrk="1" hangingPunct="1">
              <a:lnSpc>
                <a:spcPct val="90000"/>
              </a:lnSpc>
            </a:pPr>
            <a:endParaRPr lang="en-US" altLang="en-US" sz="1000" smtClean="0"/>
          </a:p>
          <a:p>
            <a:pPr eaLnBrk="1" hangingPunct="1">
              <a:lnSpc>
                <a:spcPct val="90000"/>
              </a:lnSpc>
            </a:pPr>
            <a:r>
              <a:rPr lang="en-US" altLang="en-US" smtClean="0"/>
              <a:t>DNA technology now                                       allows the storing of                              genetic footprints</a:t>
            </a:r>
          </a:p>
          <a:p>
            <a:pPr lvl="1" eaLnBrk="1" hangingPunct="1">
              <a:lnSpc>
                <a:spcPct val="90000"/>
              </a:lnSpc>
            </a:pPr>
            <a:endParaRPr lang="en-US" altLang="en-US" sz="500" smtClean="0"/>
          </a:p>
          <a:p>
            <a:pPr lvl="1" eaLnBrk="1" hangingPunct="1">
              <a:lnSpc>
                <a:spcPct val="90000"/>
              </a:lnSpc>
            </a:pPr>
            <a:r>
              <a:rPr lang="en-US" altLang="en-US" smtClean="0"/>
              <a:t>Ruled a violation of human                                       right to privacy in Britain </a:t>
            </a:r>
          </a:p>
        </p:txBody>
      </p:sp>
      <p:pic>
        <p:nvPicPr>
          <p:cNvPr id="58372" name="Picture 4" descr="C:\Users\Cheryl\AppData\Local\Microsoft\Windows\Temporary Internet Files\Content.IE5\BIG253W0\MC910216387[1].png"/>
          <p:cNvPicPr>
            <a:picLocks noChangeAspect="1" noChangeArrowheads="1"/>
          </p:cNvPicPr>
          <p:nvPr/>
        </p:nvPicPr>
        <p:blipFill>
          <a:blip r:embed="rId3" cstate="print"/>
          <a:srcRect/>
          <a:stretch>
            <a:fillRect/>
          </a:stretch>
        </p:blipFill>
        <p:spPr bwMode="auto">
          <a:xfrm>
            <a:off x="4781550" y="3276600"/>
            <a:ext cx="4362450" cy="3800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mtClean="0"/>
              <a:t>Conclusion</a:t>
            </a:r>
          </a:p>
        </p:txBody>
      </p:sp>
      <p:sp>
        <p:nvSpPr>
          <p:cNvPr id="59395" name="Rectangle 3"/>
          <p:cNvSpPr>
            <a:spLocks noGrp="1" noChangeArrowheads="1"/>
          </p:cNvSpPr>
          <p:nvPr>
            <p:ph type="body" idx="1"/>
          </p:nvPr>
        </p:nvSpPr>
        <p:spPr/>
        <p:txBody>
          <a:bodyPr/>
          <a:lstStyle/>
          <a:p>
            <a:pPr eaLnBrk="1" hangingPunct="1">
              <a:lnSpc>
                <a:spcPct val="90000"/>
              </a:lnSpc>
            </a:pPr>
            <a:r>
              <a:rPr lang="en-US" altLang="en-US" smtClean="0"/>
              <a:t>Criminology is not a value-free, objective science</a:t>
            </a:r>
          </a:p>
          <a:p>
            <a:pPr eaLnBrk="1" hangingPunct="1">
              <a:lnSpc>
                <a:spcPct val="90000"/>
              </a:lnSpc>
            </a:pPr>
            <a:endParaRPr lang="en-US" altLang="en-US" sz="1000" smtClean="0"/>
          </a:p>
          <a:p>
            <a:pPr eaLnBrk="1" hangingPunct="1">
              <a:lnSpc>
                <a:spcPct val="90000"/>
              </a:lnSpc>
            </a:pPr>
            <a:r>
              <a:rPr lang="en-US" altLang="en-US" smtClean="0"/>
              <a:t>Theorists can attribute or project their own perceptions onto criminals</a:t>
            </a:r>
          </a:p>
          <a:p>
            <a:pPr eaLnBrk="1" hangingPunct="1">
              <a:lnSpc>
                <a:spcPct val="90000"/>
              </a:lnSpc>
            </a:pPr>
            <a:endParaRPr lang="en-US" altLang="en-US" sz="1000" smtClean="0"/>
          </a:p>
          <a:p>
            <a:pPr eaLnBrk="1" hangingPunct="1">
              <a:lnSpc>
                <a:spcPct val="90000"/>
              </a:lnSpc>
            </a:pPr>
            <a:r>
              <a:rPr lang="en-US" altLang="en-US" smtClean="0"/>
              <a:t>One of the most important tasks for criminologists is to expose, critique, and condemn such usage wherever it is found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Early Theories</a:t>
            </a:r>
          </a:p>
        </p:txBody>
      </p:sp>
      <p:sp>
        <p:nvSpPr>
          <p:cNvPr id="8195" name="Rectangle 3"/>
          <p:cNvSpPr>
            <a:spLocks noGrp="1" noChangeArrowheads="1"/>
          </p:cNvSpPr>
          <p:nvPr>
            <p:ph type="body" idx="1"/>
          </p:nvPr>
        </p:nvSpPr>
        <p:spPr/>
        <p:txBody>
          <a:bodyPr/>
          <a:lstStyle/>
          <a:p>
            <a:pPr eaLnBrk="1" hangingPunct="1"/>
            <a:r>
              <a:rPr lang="en-US" altLang="en-US" smtClean="0"/>
              <a:t>Early theories of crime tended to locate the cause of crime not in demographic shifts, but rather within individuals– in their souls, their wills, or their body constitutions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Spiritualism</a:t>
            </a:r>
          </a:p>
        </p:txBody>
      </p:sp>
      <p:sp>
        <p:nvSpPr>
          <p:cNvPr id="8195" name="Rectangle 3"/>
          <p:cNvSpPr>
            <a:spLocks noGrp="1" noChangeArrowheads="1"/>
          </p:cNvSpPr>
          <p:nvPr>
            <p:ph type="body" idx="1"/>
          </p:nvPr>
        </p:nvSpPr>
        <p:spPr/>
        <p:txBody>
          <a:bodyPr>
            <a:normAutofit lnSpcReduction="10000"/>
          </a:bodyPr>
          <a:lstStyle/>
          <a:p>
            <a:pPr eaLnBrk="1" hangingPunct="1">
              <a:defRPr/>
            </a:pPr>
            <a:r>
              <a:rPr lang="en-US" sz="2600" dirty="0" smtClean="0"/>
              <a:t>Stressed the conflict between absolute good and absolute evil; people who committed crimes were thought to be possessed by evil spirits (referred to as sinful demons)</a:t>
            </a:r>
          </a:p>
          <a:p>
            <a:pPr eaLnBrk="1" hangingPunct="1">
              <a:defRPr/>
            </a:pPr>
            <a:endParaRPr lang="en-US" sz="1000" dirty="0" smtClean="0"/>
          </a:p>
          <a:p>
            <a:pPr eaLnBrk="1" hangingPunct="1">
              <a:defRPr/>
            </a:pPr>
            <a:r>
              <a:rPr lang="en-US" sz="2600" dirty="0" smtClean="0"/>
              <a:t>To avoid family feuding, methods were constructed for dealing with those accused of committing crimes:</a:t>
            </a:r>
          </a:p>
          <a:p>
            <a:pPr lvl="1" eaLnBrk="1" hangingPunct="1">
              <a:defRPr/>
            </a:pPr>
            <a:endParaRPr lang="en-US" sz="500" dirty="0" smtClean="0"/>
          </a:p>
          <a:p>
            <a:pPr lvl="1" eaLnBrk="1" hangingPunct="1">
              <a:defRPr/>
            </a:pPr>
            <a:r>
              <a:rPr lang="en-US" sz="2200" i="1" dirty="0" smtClean="0"/>
              <a:t>Trial by battle</a:t>
            </a:r>
            <a:r>
              <a:rPr lang="en-US" sz="2200" dirty="0" smtClean="0"/>
              <a:t>:  Victory would go to the innocent</a:t>
            </a:r>
          </a:p>
          <a:p>
            <a:pPr lvl="1" eaLnBrk="1" hangingPunct="1">
              <a:defRPr/>
            </a:pPr>
            <a:endParaRPr lang="en-US" sz="300" dirty="0" smtClean="0"/>
          </a:p>
          <a:p>
            <a:pPr lvl="1" eaLnBrk="1" hangingPunct="1">
              <a:defRPr/>
            </a:pPr>
            <a:r>
              <a:rPr lang="en-US" sz="2200" i="1" dirty="0" smtClean="0"/>
              <a:t>Trial by ordeal</a:t>
            </a:r>
            <a:r>
              <a:rPr lang="en-US" sz="2200" dirty="0" smtClean="0"/>
              <a:t>:  Subject the accused to life-threatening or painful situations</a:t>
            </a:r>
          </a:p>
          <a:p>
            <a:pPr lvl="1" eaLnBrk="1" hangingPunct="1">
              <a:defRPr/>
            </a:pPr>
            <a:endParaRPr lang="en-US" sz="300" dirty="0" smtClean="0"/>
          </a:p>
          <a:p>
            <a:pPr lvl="1" eaLnBrk="1" hangingPunct="1">
              <a:defRPr/>
            </a:pPr>
            <a:r>
              <a:rPr lang="en-US" sz="2200" i="1" dirty="0" smtClean="0"/>
              <a:t>Compurgation</a:t>
            </a:r>
            <a:r>
              <a:rPr lang="en-US" sz="2200" dirty="0" smtClean="0"/>
              <a:t>: Reputable people swear an oath the accused was innocent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Spiritualism </a:t>
            </a:r>
          </a:p>
        </p:txBody>
      </p:sp>
      <p:sp>
        <p:nvSpPr>
          <p:cNvPr id="10243" name="Rectangle 3"/>
          <p:cNvSpPr>
            <a:spLocks noGrp="1" noChangeArrowheads="1"/>
          </p:cNvSpPr>
          <p:nvPr>
            <p:ph type="body" idx="1"/>
          </p:nvPr>
        </p:nvSpPr>
        <p:spPr/>
        <p:txBody>
          <a:bodyPr/>
          <a:lstStyle/>
          <a:p>
            <a:pPr eaLnBrk="1" hangingPunct="1"/>
            <a:r>
              <a:rPr lang="en-US" altLang="en-US" smtClean="0"/>
              <a:t>“Devil made me do it” explanations</a:t>
            </a:r>
          </a:p>
          <a:p>
            <a:pPr eaLnBrk="1" hangingPunct="1"/>
            <a:endParaRPr lang="en-US" altLang="en-US" sz="1000" smtClean="0"/>
          </a:p>
          <a:p>
            <a:pPr eaLnBrk="1" hangingPunct="1"/>
            <a:r>
              <a:rPr lang="en-US" altLang="en-US" smtClean="0"/>
              <a:t>When penitentiaries were constructed, they were thought of places thought of as places for penitents who were sorry for their sins</a:t>
            </a:r>
          </a:p>
          <a:p>
            <a:pPr eaLnBrk="1" hangingPunct="1"/>
            <a:endParaRPr lang="en-US" altLang="en-US" sz="1000" smtClean="0"/>
          </a:p>
          <a:p>
            <a:pPr eaLnBrk="1" hangingPunct="1"/>
            <a:r>
              <a:rPr lang="en-US" altLang="en-US" smtClean="0"/>
              <a:t>The major problem with spiritualistic explanations is that they cannot be tested scientifically or validated empirically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Naturalistic Explanations</a:t>
            </a:r>
          </a:p>
        </p:txBody>
      </p:sp>
      <p:sp>
        <p:nvSpPr>
          <p:cNvPr id="11267" name="Rectangle 3"/>
          <p:cNvSpPr>
            <a:spLocks noGrp="1" noChangeArrowheads="1"/>
          </p:cNvSpPr>
          <p:nvPr>
            <p:ph type="body" idx="1"/>
          </p:nvPr>
        </p:nvSpPr>
        <p:spPr/>
        <p:txBody>
          <a:bodyPr/>
          <a:lstStyle/>
          <a:p>
            <a:pPr eaLnBrk="1" hangingPunct="1"/>
            <a:r>
              <a:rPr lang="en-US" altLang="en-US" sz="2600" smtClean="0"/>
              <a:t>Due to the inability to test spiritualistic theories scientifically, modern theory often rely on explanations based in the physical world, which are called, naturalistic explanations</a:t>
            </a:r>
          </a:p>
          <a:p>
            <a:pPr eaLnBrk="1" hangingPunct="1"/>
            <a:endParaRPr lang="en-US" altLang="en-US" sz="1000" smtClean="0"/>
          </a:p>
          <a:p>
            <a:pPr eaLnBrk="1" hangingPunct="1"/>
            <a:r>
              <a:rPr lang="en-US" altLang="en-US" sz="2600" smtClean="0"/>
              <a:t>Naturalistic theories and spiritualistic explanations have in common their origins in the ancient world</a:t>
            </a:r>
          </a:p>
          <a:p>
            <a:pPr eaLnBrk="1" hangingPunct="1"/>
            <a:endParaRPr lang="en-US" altLang="en-US" sz="1000" smtClean="0"/>
          </a:p>
          <a:p>
            <a:pPr eaLnBrk="1" hangingPunct="1"/>
            <a:r>
              <a:rPr lang="en-US" altLang="en-US" sz="2600" smtClean="0"/>
              <a:t>By focusing on the physical world of facts, naturalistic theories seek explanations that are more specific and detailed than natural explanations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3496</TotalTime>
  <Words>3052</Words>
  <Application>Microsoft Office PowerPoint</Application>
  <PresentationFormat>On-screen Show (4:3)</PresentationFormat>
  <Paragraphs>483</Paragraphs>
  <Slides>56</Slides>
  <Notes>55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Wingdings</vt:lpstr>
      <vt:lpstr>Calibri</vt:lpstr>
      <vt:lpstr>Times New Roman</vt:lpstr>
      <vt:lpstr>Network</vt:lpstr>
      <vt:lpstr>Criminological Theory</vt:lpstr>
      <vt:lpstr>Theories and Theorists: The Early Years</vt:lpstr>
      <vt:lpstr>Introduction</vt:lpstr>
      <vt:lpstr>Bennett’s Crimewarps</vt:lpstr>
      <vt:lpstr>Bennett’s Crimewarps</vt:lpstr>
      <vt:lpstr>Early Theories</vt:lpstr>
      <vt:lpstr>Spiritualism</vt:lpstr>
      <vt:lpstr>Spiritualism </vt:lpstr>
      <vt:lpstr>Naturalistic Explanations</vt:lpstr>
      <vt:lpstr>Naturalistic Explanations</vt:lpstr>
      <vt:lpstr>The Classical School: Criminal as Calculator</vt:lpstr>
      <vt:lpstr>Cesare Bonesana Marchese de Beccaria</vt:lpstr>
      <vt:lpstr>Beccaria’s Argument</vt:lpstr>
      <vt:lpstr>Beccaria’s Argument (cont’d)</vt:lpstr>
      <vt:lpstr>Beccaria’s Argument (cont’d)</vt:lpstr>
      <vt:lpstr>Beccaria’s Argument (cont’d)</vt:lpstr>
      <vt:lpstr>Other Scholars</vt:lpstr>
      <vt:lpstr>The Influence of the Early Scholars</vt:lpstr>
      <vt:lpstr>Problems with the Classical School</vt:lpstr>
      <vt:lpstr>The Positivist School: Criminal as Determined</vt:lpstr>
      <vt:lpstr>The Birth of the Positivist School: Lombroso’s Theory of the Criminal Man</vt:lpstr>
      <vt:lpstr>The Birth of the Positivist School: Lombroso’s Theory of the Criminal Man</vt:lpstr>
      <vt:lpstr>On Criminal Man</vt:lpstr>
      <vt:lpstr>Lombroso’s Central Tenet</vt:lpstr>
      <vt:lpstr>Lombroso’s Criminals</vt:lpstr>
      <vt:lpstr>Other Biological Explanations</vt:lpstr>
      <vt:lpstr>Lombroso’s Contribution</vt:lpstr>
      <vt:lpstr>Enrico Ferri</vt:lpstr>
      <vt:lpstr>Ferri’s Political Life</vt:lpstr>
      <vt:lpstr>Ferri’s Classes of Criminal</vt:lpstr>
      <vt:lpstr>Raffaele Garofalo</vt:lpstr>
      <vt:lpstr>Raffaele Garofalo</vt:lpstr>
      <vt:lpstr>Raffaele Garofalo</vt:lpstr>
      <vt:lpstr>Raffaele Garofalo</vt:lpstr>
      <vt:lpstr>Raffaele Garofalo</vt:lpstr>
      <vt:lpstr>Goring</vt:lpstr>
      <vt:lpstr>The Continuing Search for the Individual Roots of Crime</vt:lpstr>
      <vt:lpstr>Mohr and Gundlach</vt:lpstr>
      <vt:lpstr>Ernest A. Hooton</vt:lpstr>
      <vt:lpstr>William Sheldon</vt:lpstr>
      <vt:lpstr>William Sheldon</vt:lpstr>
      <vt:lpstr>Sheldon and Eleanor Glueck</vt:lpstr>
      <vt:lpstr>Psychogenic Causes of Crime</vt:lpstr>
      <vt:lpstr>Psychoanalysis</vt:lpstr>
      <vt:lpstr>Psychoanalysis</vt:lpstr>
      <vt:lpstr>Personality Traits</vt:lpstr>
      <vt:lpstr>IQ</vt:lpstr>
      <vt:lpstr>The Positivist School and the Control of the Biological Criminal</vt:lpstr>
      <vt:lpstr>Social Darwinists</vt:lpstr>
      <vt:lpstr>Scientifically Justified Forms of Control</vt:lpstr>
      <vt:lpstr>Eugenics Movement</vt:lpstr>
      <vt:lpstr>Eugenics Movement</vt:lpstr>
      <vt:lpstr>The Positive School and Criminal Justice Reform</vt:lpstr>
      <vt:lpstr>The Positive School and Criminal Justice Reform</vt:lpstr>
      <vt:lpstr>The Positive School and Criminal Justice Reform</vt:lpstr>
      <vt:lpstr>Conclusion</vt:lpstr>
    </vt:vector>
  </TitlesOfParts>
  <Company>University of Illinois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Two</dc:title>
  <dc:creator>Erin Conley-Monroe</dc:creator>
  <cp:lastModifiedBy>Carol</cp:lastModifiedBy>
  <cp:revision>36</cp:revision>
  <dcterms:created xsi:type="dcterms:W3CDTF">2006-12-03T23:49:31Z</dcterms:created>
  <dcterms:modified xsi:type="dcterms:W3CDTF">2015-09-30T21:02:48Z</dcterms:modified>
</cp:coreProperties>
</file>