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5" r:id="rId18"/>
    <p:sldId id="276" r:id="rId19"/>
    <p:sldId id="277" r:id="rId20"/>
    <p:sldId id="279" r:id="rId21"/>
    <p:sldId id="280" r:id="rId22"/>
    <p:sldId id="281" r:id="rId23"/>
    <p:sldId id="282" r:id="rId24"/>
    <p:sldId id="322" r:id="rId25"/>
    <p:sldId id="323" r:id="rId26"/>
    <p:sldId id="283" r:id="rId27"/>
    <p:sldId id="284" r:id="rId28"/>
    <p:sldId id="318" r:id="rId29"/>
    <p:sldId id="319" r:id="rId30"/>
    <p:sldId id="286" r:id="rId31"/>
    <p:sldId id="287" r:id="rId32"/>
    <p:sldId id="288"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20" r:id="rId50"/>
    <p:sldId id="306" r:id="rId51"/>
    <p:sldId id="307" r:id="rId52"/>
    <p:sldId id="308" r:id="rId53"/>
    <p:sldId id="309" r:id="rId54"/>
    <p:sldId id="311" r:id="rId55"/>
    <p:sldId id="312" r:id="rId56"/>
    <p:sldId id="313" r:id="rId57"/>
    <p:sldId id="316" r:id="rId58"/>
    <p:sldId id="324" r:id="rId59"/>
    <p:sldId id="317" r:id="rId60"/>
    <p:sldId id="321" r:id="rId6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74" autoAdjust="0"/>
  </p:normalViewPr>
  <p:slideViewPr>
    <p:cSldViewPr>
      <p:cViewPr>
        <p:scale>
          <a:sx n="70" d="100"/>
          <a:sy n="70" d="100"/>
        </p:scale>
        <p:origin x="-1386"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39ED2D5-1BD7-45DA-B7CE-1117A0657309}"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591F8F7-E588-433B-B919-BB0DE41E18D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CFD12D-68DA-4A20-91B0-0D4F94FAADE6}"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D116D-9CF4-4B62-90C3-0C16800AA855}"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1C27CF-C330-424E-9C5D-9A7A46E57B3E}"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E05E5B-B7B5-4107-ADED-69518D611A63}"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FB6C5-A3AB-4CAB-A18D-117D00E18140}"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38FD9B-555E-462E-AA14-3CE4B1BC49AF}"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116F82-68DA-43F7-8E50-8E989A051EB5}"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CFC7A7-B9C0-44D7-A14F-3C70B40B415E}" type="slidenum">
              <a:rPr lang="en-US" altLang="en-US" smtClean="0"/>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5171AA-511C-455A-BDFD-C86543B26A01}" type="slidenum">
              <a:rPr lang="en-US" altLang="en-US" smtClean="0"/>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9C4EC4-F92B-4D57-BA3D-443D6B18E99D}" type="slidenum">
              <a:rPr lang="en-US"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BE8338-DCBF-4635-97FD-DBD6D855C858}" type="slidenum">
              <a:rPr lang="en-US" altLang="en-US" smtClean="0"/>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D62C26-206B-411B-B7A3-DD2BAE58755D}"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8F587D-14C3-4BF8-82EA-6514405DEB5A}" type="slidenum">
              <a:rPr lang="en-US" altLang="en-US" smtClean="0"/>
              <a:pPr/>
              <a:t>20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59A962-73FC-4579-8940-EC016075E6DB}" type="slidenum">
              <a:rPr lang="en-US" altLang="en-US" smtClean="0"/>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70F8E9-F112-431A-BC99-9CBB05C1427C}" type="slidenum">
              <a:rPr lang="en-US" altLang="en-US" smtClean="0"/>
              <a:pPr/>
              <a:t>22</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431C18-AA6B-4140-B457-0FD77C448143}" type="slidenum">
              <a:rPr lang="en-US" altLang="en-US" smtClean="0"/>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5414F4-AF7B-4193-983D-91B95F810036}" type="slidenum">
              <a:rPr lang="en-US" altLang="en-US" smtClean="0"/>
              <a:pPr/>
              <a:t>26</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B7DA3E-F7FC-4A5F-83E6-6DA8492A5CE0}" type="slidenum">
              <a:rPr lang="en-US" altLang="en-US" smtClean="0"/>
              <a:pPr/>
              <a:t>27</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2332F5-0CD6-4B92-9CEA-CE415262E194}" type="slidenum">
              <a:rPr lang="en-US" altLang="en-US" smtClean="0"/>
              <a:pPr/>
              <a:t>28</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F86FF9-00F6-4414-8C4A-80F32BAF0AA8}" type="slidenum">
              <a:rPr lang="en-US" altLang="en-US" smtClean="0"/>
              <a:pPr/>
              <a:t>29</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8EA044-07FB-420C-97C8-D169631FA4AC}" type="slidenum">
              <a:rPr lang="en-US" altLang="en-US" smtClean="0"/>
              <a:pPr/>
              <a:t>30</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A6281C-39A0-45EA-9283-8D33C9B8D7C9}" type="slidenum">
              <a:rPr lang="en-US" altLang="en-US" smtClean="0"/>
              <a:pPr/>
              <a:t>31</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8E36E9-78EC-485B-9E3D-B7DEA9709571}" type="slidenum">
              <a:rPr lang="en-US"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3597B6-E78F-4E87-907C-02DCA5421069}" type="slidenum">
              <a:rPr lang="en-US" altLang="en-US" smtClean="0"/>
              <a:pPr/>
              <a:t>32</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CA0A70-A3C1-41F4-8769-A83515B8EAE3}" type="slidenum">
              <a:rPr lang="en-US" altLang="en-US" smtClean="0"/>
              <a:pPr/>
              <a:t>33</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6ED88E-A728-4018-951C-EF6EB75F65EA}" type="slidenum">
              <a:rPr lang="en-US" altLang="en-US" smtClean="0"/>
              <a:pPr/>
              <a:t>34</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2A9782-7C1A-4214-87E8-D6749F2524D1}" type="slidenum">
              <a:rPr lang="en-US" altLang="en-US" smtClean="0"/>
              <a:pPr/>
              <a:t>35</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463298-3AAF-4744-A6BE-ACCB00931BAA}" type="slidenum">
              <a:rPr lang="en-US" altLang="en-US" smtClean="0"/>
              <a:pPr/>
              <a:t>36</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CEB198-C833-41CD-AF86-380389AB863E}" type="slidenum">
              <a:rPr lang="en-US" altLang="en-US" smtClean="0"/>
              <a:pPr/>
              <a:t>37</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37F4B3-8EE7-4C31-A844-B922C6CB7A07}" type="slidenum">
              <a:rPr lang="en-US" altLang="en-US" smtClean="0"/>
              <a:pPr/>
              <a:t>38</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B5A61E-E767-4BC0-BC79-0E1F68C96637}" type="slidenum">
              <a:rPr lang="en-US" altLang="en-US" smtClean="0"/>
              <a:pPr/>
              <a:t>39</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13DBAE-2F45-4B1E-BC1E-AB4BB32D095C}" type="slidenum">
              <a:rPr lang="en-US" altLang="en-US" smtClean="0"/>
              <a:pPr/>
              <a:t>40</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231665-D8E9-438F-9237-5F9FBF76F850}" type="slidenum">
              <a:rPr lang="en-US" altLang="en-US" smtClean="0"/>
              <a:pPr/>
              <a:t>41</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CCCB71-9D9C-44D0-907C-AC4415B179DA}" type="slidenum">
              <a:rPr lang="en-US" altLang="en-US" smtClean="0"/>
              <a:pPr/>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DFF3BE-8D7D-4B1E-A41E-9BD827F1ED6B}" type="slidenum">
              <a:rPr lang="en-US" altLang="en-US" smtClean="0"/>
              <a:pPr/>
              <a:t>42</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4B390-E647-4B49-BE76-89ED2BEEB373}" type="slidenum">
              <a:rPr lang="en-US" altLang="en-US" smtClean="0"/>
              <a:pPr/>
              <a:t>43</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7422C8-55CD-4EDD-8EE5-B88A10EF6752}" type="slidenum">
              <a:rPr lang="en-US" altLang="en-US" smtClean="0"/>
              <a:pPr/>
              <a:t>44</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43AD65-BF58-48FA-BC15-A5B53545661B}" type="slidenum">
              <a:rPr lang="en-US" altLang="en-US" smtClean="0"/>
              <a:pPr/>
              <a:t>45</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8DE6F-F656-4427-8BD7-D0F81C74D5CB}" type="slidenum">
              <a:rPr lang="en-US" altLang="en-US" smtClean="0"/>
              <a:pPr/>
              <a:t>46</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D57E8C-69AA-494C-98C9-9D12E55AC7A5}" type="slidenum">
              <a:rPr lang="en-US" altLang="en-US" smtClean="0"/>
              <a:pPr/>
              <a:t>47</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CF49E3-D1E7-4769-8002-89330CEEC0B3}" type="slidenum">
              <a:rPr lang="en-US" altLang="en-US" smtClean="0"/>
              <a:pPr/>
              <a:t>48</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EF89FC-0349-4870-9326-7F672E6C4660}" type="slidenum">
              <a:rPr lang="en-US" altLang="en-US" smtClean="0"/>
              <a:pPr/>
              <a:t>49</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0E3188-8CAE-4731-8C97-1C1041EB63CC}" type="slidenum">
              <a:rPr lang="en-US" altLang="en-US" smtClean="0"/>
              <a:pPr/>
              <a:t>50</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A72765-A8E8-41C7-AF26-FFB993E009EE}" type="slidenum">
              <a:rPr lang="en-US" altLang="en-US" smtClean="0"/>
              <a:pPr/>
              <a:t>51</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459E87-738E-4540-9903-4FBB795CBF18}" type="slidenum">
              <a:rPr lang="en-US" altLang="en-US" smtClean="0"/>
              <a:pPr/>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5BEBE7-6621-41BF-BC08-55E29A38EAD7}" type="slidenum">
              <a:rPr lang="en-US" altLang="en-US" smtClean="0"/>
              <a:pPr/>
              <a:t>52</a:t>
            </a:fld>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A1FB1E-CB1F-44BA-A0BF-28B871683926}" type="slidenum">
              <a:rPr lang="en-US" altLang="en-US" smtClean="0"/>
              <a:pPr/>
              <a:t>53</a:t>
            </a:fld>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90DA6-740E-4965-83A2-E882B58909E9}" type="slidenum">
              <a:rPr lang="en-US" altLang="en-US" smtClean="0"/>
              <a:pPr/>
              <a:t>54</a:t>
            </a:fld>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D04614-31EC-44B1-B94B-64132D3F39E9}" type="slidenum">
              <a:rPr lang="en-US" altLang="en-US" smtClean="0"/>
              <a:pPr/>
              <a:t>55</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EA8978-5317-4E92-8E71-14C30AE84991}" type="slidenum">
              <a:rPr lang="en-US" altLang="en-US" smtClean="0"/>
              <a:pPr/>
              <a:t>56</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694675-6302-43CA-B055-22B3FA24C3C9}" type="slidenum">
              <a:rPr lang="en-US" altLang="en-US" smtClean="0"/>
              <a:pPr/>
              <a:t>57</a:t>
            </a:fld>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33E4BE-B8CA-4A42-8EA1-A97BF0E4231D}" type="slidenum">
              <a:rPr lang="en-US" altLang="en-US" smtClean="0"/>
              <a:pPr/>
              <a:t>59</a:t>
            </a:fld>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494023-A869-438C-9A79-43F1A6A2A5F4}" type="slidenum">
              <a:rPr lang="en-US" altLang="en-US" smtClean="0"/>
              <a:pPr/>
              <a:t>60</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3C1E9B-EAD3-4026-84A6-3224DB7063E4}"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995A5E-247A-4949-995F-6DEDDC33EBE8}"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523080-5096-49F7-9D3C-09AA49E7C8CD}"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E32D4-7EAB-454D-911F-D9B62CA94375}"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endParaRPr lang="en-US"/>
          </a:p>
        </p:txBody>
      </p:sp>
      <p:sp>
        <p:nvSpPr>
          <p:cNvPr id="40" name="Rectangle 7"/>
          <p:cNvSpPr>
            <a:spLocks noGrp="1" noChangeArrowheads="1"/>
          </p:cNvSpPr>
          <p:nvPr>
            <p:ph type="sldNum" sz="quarter" idx="12"/>
          </p:nvPr>
        </p:nvSpPr>
        <p:spPr/>
        <p:txBody>
          <a:bodyPr/>
          <a:lstStyle>
            <a:lvl1pPr>
              <a:defRPr/>
            </a:lvl1pPr>
          </a:lstStyle>
          <a:p>
            <a:pPr>
              <a:defRPr/>
            </a:pPr>
            <a:fld id="{F8B9948E-6198-4797-AB4C-28A0194EFE1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6FE6FD8-E68F-4A8C-81DF-CFB23262FDA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F77342D-94C2-42F7-818D-900565AE17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FAD2847-311D-4BBF-930E-3186F3E228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634D9C4-A0BE-499A-A137-8E1862E0643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20A252F-A005-4534-97A7-1E2C17342C4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0460C47-30EF-4FCF-B2BE-8577A7BE88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46E4F2F-45C6-47B6-AEAD-0BECDD6E6E7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920C571D-B387-4DE1-8C10-8273AE12F2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8996E61F-03E0-47E5-8190-2B5A363B827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1493C11-6B38-402F-9349-283AEBF08C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F10B064-B858-45B7-A33D-063C107BDE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US"/>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C0F57AB4-E2DB-49F8-9A2E-F9DE8CCCD7B8}"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90"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Criminological Theory</a:t>
            </a:r>
          </a:p>
        </p:txBody>
      </p:sp>
      <p:sp>
        <p:nvSpPr>
          <p:cNvPr id="3075" name="Rectangle 3"/>
          <p:cNvSpPr>
            <a:spLocks noGrp="1" noChangeArrowheads="1"/>
          </p:cNvSpPr>
          <p:nvPr>
            <p:ph type="subTitle" idx="1"/>
          </p:nvPr>
        </p:nvSpPr>
        <p:spPr/>
        <p:txBody>
          <a:bodyPr/>
          <a:lstStyle/>
          <a:p>
            <a:pPr eaLnBrk="1" hangingPunct="1"/>
            <a:r>
              <a:rPr lang="en-US" altLang="en-US" smtClean="0"/>
              <a:t>The Irony of State Intervention:</a:t>
            </a:r>
          </a:p>
          <a:p>
            <a:pPr eaLnBrk="1" hangingPunct="1"/>
            <a:r>
              <a:rPr lang="en-US" altLang="en-US" smtClean="0"/>
              <a:t>Labeling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Labeling as Criminogenic: Creating Career Criminals</a:t>
            </a:r>
          </a:p>
        </p:txBody>
      </p:sp>
      <p:sp>
        <p:nvSpPr>
          <p:cNvPr id="12291" name="Rectangle 3"/>
          <p:cNvSpPr>
            <a:spLocks noGrp="1" noChangeArrowheads="1"/>
          </p:cNvSpPr>
          <p:nvPr>
            <p:ph idx="1"/>
          </p:nvPr>
        </p:nvSpPr>
        <p:spPr/>
        <p:txBody>
          <a:bodyPr>
            <a:normAutofit lnSpcReduction="10000"/>
          </a:bodyPr>
          <a:lstStyle/>
          <a:p>
            <a:pPr eaLnBrk="1" hangingPunct="1">
              <a:defRPr/>
            </a:pPr>
            <a:r>
              <a:rPr lang="en-US" dirty="0" smtClean="0"/>
              <a:t>Argued that causal analysis should commence not with offenders and their environments but rather with the societal reaction that </a:t>
            </a:r>
            <a:r>
              <a:rPr lang="en-US" i="1" dirty="0" smtClean="0"/>
              <a:t>other </a:t>
            </a:r>
            <a:r>
              <a:rPr lang="en-US" dirty="0" smtClean="0"/>
              <a:t>people— including state officials—have toward offenders</a:t>
            </a:r>
          </a:p>
          <a:p>
            <a:pPr eaLnBrk="1" hangingPunct="1">
              <a:defRPr/>
            </a:pPr>
            <a:endParaRPr lang="en-US" sz="1000" dirty="0" smtClean="0"/>
          </a:p>
          <a:p>
            <a:pPr eaLnBrk="1" hangingPunct="1">
              <a:defRPr/>
            </a:pPr>
            <a:r>
              <a:rPr lang="en-US" dirty="0" smtClean="0"/>
              <a:t>Labeling and treating lawbreakers as criminals have the unanticipated consequence of creating the very behavior they were meant to prevent</a:t>
            </a:r>
          </a:p>
          <a:p>
            <a:pPr eaLnBrk="1" hangingPunct="1">
              <a:defRP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mtClean="0"/>
              <a:t>Early Statements of Labeling Theory</a:t>
            </a:r>
          </a:p>
        </p:txBody>
      </p:sp>
      <p:sp>
        <p:nvSpPr>
          <p:cNvPr id="13315" name="Rectangle 3"/>
          <p:cNvSpPr>
            <a:spLocks noGrp="1" noChangeArrowheads="1"/>
          </p:cNvSpPr>
          <p:nvPr>
            <p:ph idx="1"/>
          </p:nvPr>
        </p:nvSpPr>
        <p:spPr/>
        <p:txBody>
          <a:bodyPr>
            <a:normAutofit lnSpcReduction="10000"/>
          </a:bodyPr>
          <a:lstStyle/>
          <a:p>
            <a:pPr eaLnBrk="1" hangingPunct="1">
              <a:defRPr/>
            </a:pPr>
            <a:r>
              <a:rPr lang="en-US" sz="2400" dirty="0" smtClean="0"/>
              <a:t>The idea that criminal justice intervention can deepen criminality did not originate in the 1960s</a:t>
            </a:r>
          </a:p>
          <a:p>
            <a:pPr lvl="1" eaLnBrk="1" hangingPunct="1">
              <a:defRPr/>
            </a:pPr>
            <a:endParaRPr lang="en-US" sz="500" dirty="0" smtClean="0"/>
          </a:p>
          <a:p>
            <a:pPr lvl="1" eaLnBrk="1" hangingPunct="1">
              <a:defRPr/>
            </a:pPr>
            <a:r>
              <a:rPr lang="en-US" sz="2000" dirty="0" smtClean="0"/>
              <a:t>Bentham – prisons  are academies of crime</a:t>
            </a:r>
          </a:p>
          <a:p>
            <a:pPr lvl="1" eaLnBrk="1" hangingPunct="1">
              <a:defRPr/>
            </a:pPr>
            <a:endParaRPr lang="en-US" sz="500" dirty="0" smtClean="0"/>
          </a:p>
          <a:p>
            <a:pPr lvl="1" eaLnBrk="1" hangingPunct="1">
              <a:defRPr/>
            </a:pPr>
            <a:r>
              <a:rPr lang="en-US" sz="2000" dirty="0" smtClean="0"/>
              <a:t>Lombroso – prisons create habitual criminals </a:t>
            </a:r>
          </a:p>
          <a:p>
            <a:pPr lvl="1" eaLnBrk="1" hangingPunct="1">
              <a:defRPr/>
            </a:pPr>
            <a:endParaRPr lang="en-US" sz="500" dirty="0" smtClean="0"/>
          </a:p>
          <a:p>
            <a:pPr lvl="1" eaLnBrk="1" hangingPunct="1">
              <a:defRPr/>
            </a:pPr>
            <a:r>
              <a:rPr lang="en-US" sz="2000" dirty="0" smtClean="0"/>
              <a:t>Bonger – prisons create professional criminals </a:t>
            </a:r>
          </a:p>
          <a:p>
            <a:pPr lvl="1" eaLnBrk="1" hangingPunct="1">
              <a:defRPr/>
            </a:pPr>
            <a:endParaRPr lang="en-US" sz="1000" dirty="0" smtClean="0"/>
          </a:p>
          <a:p>
            <a:pPr eaLnBrk="1" hangingPunct="1">
              <a:defRPr/>
            </a:pPr>
            <a:r>
              <a:rPr lang="en-US" sz="2400" dirty="0" smtClean="0"/>
              <a:t>Tannenbaum was the earliest scholar to state in general terms the principle that state intervention is criminogenic because it “dramatizes evil”</a:t>
            </a:r>
          </a:p>
          <a:p>
            <a:pPr lvl="1" eaLnBrk="1" hangingPunct="1">
              <a:defRPr/>
            </a:pPr>
            <a:endParaRPr lang="en-US" sz="500" dirty="0" smtClean="0"/>
          </a:p>
          <a:p>
            <a:pPr lvl="1" eaLnBrk="1" hangingPunct="1">
              <a:defRPr/>
            </a:pPr>
            <a:r>
              <a:rPr lang="en-US" sz="2000" dirty="0" smtClean="0"/>
              <a:t>Being caught and punished changes the person’s world and the person reconsiders his/her identity ; the person is tagged, defined, and treated as a criminal and acts accordingly</a:t>
            </a:r>
          </a:p>
          <a:p>
            <a:pPr eaLnBrk="1" hangingPunct="1">
              <a:buFont typeface="Wingdings" pitchFamily="2" charset="2"/>
              <a:buNone/>
              <a:defRPr/>
            </a:pPr>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mtClean="0"/>
              <a:t>Labeling as Criminogenic: Creating Career Criminals</a:t>
            </a:r>
          </a:p>
        </p:txBody>
      </p:sp>
      <p:sp>
        <p:nvSpPr>
          <p:cNvPr id="14339" name="Rectangle 3"/>
          <p:cNvSpPr>
            <a:spLocks noGrp="1" noChangeArrowheads="1"/>
          </p:cNvSpPr>
          <p:nvPr>
            <p:ph idx="1"/>
          </p:nvPr>
        </p:nvSpPr>
        <p:spPr/>
        <p:txBody>
          <a:bodyPr/>
          <a:lstStyle/>
          <a:p>
            <a:pPr eaLnBrk="1" hangingPunct="1"/>
            <a:r>
              <a:rPr lang="en-US" altLang="en-US" smtClean="0"/>
              <a:t>In 1951, Lemert further formalized these insights when he distinguished between two types of deviance:</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Primary </a:t>
            </a:r>
          </a:p>
          <a:p>
            <a:pPr marL="1152525" lvl="2" indent="-514350" eaLnBrk="1" hangingPunct="1"/>
            <a:endParaRPr lang="en-US" altLang="en-US" sz="500" smtClean="0"/>
          </a:p>
          <a:p>
            <a:pPr marL="1152525" lvl="2" indent="-514350" eaLnBrk="1" hangingPunct="1"/>
            <a:r>
              <a:rPr lang="en-US" altLang="en-US" smtClean="0"/>
              <a:t>Arises from sociocultural and psychological sources</a:t>
            </a:r>
          </a:p>
          <a:p>
            <a:pPr marL="1152525" lvl="2" indent="-514350" eaLnBrk="1" hangingPunct="1"/>
            <a:endParaRPr lang="en-US" altLang="en-US" sz="500" smtClean="0"/>
          </a:p>
          <a:p>
            <a:pPr marL="1152525" lvl="2" indent="-514350" eaLnBrk="1" hangingPunct="1"/>
            <a:r>
              <a:rPr lang="en-US" altLang="en-US" smtClean="0"/>
              <a:t>Occurs when the offender tries to rationalize the behavior as a temporary aberration or sees it as part of a socially acceptable role</a:t>
            </a:r>
          </a:p>
          <a:p>
            <a:pPr marL="1152525" lvl="2" indent="-514350" eaLnBrk="1" hangingPunct="1">
              <a:buFont typeface="Wingdings" pitchFamily="2" charset="2"/>
              <a:buNone/>
            </a:pPr>
            <a:endParaRPr lang="en-US" altLang="en-US" sz="500" smtClean="0"/>
          </a:p>
          <a:p>
            <a:pPr marL="1152525" lvl="2" indent="-514350" eaLnBrk="1" hangingPunct="1"/>
            <a:r>
              <a:rPr lang="en-US" altLang="en-US" smtClean="0"/>
              <a:t>Do not see self as a deviant</a:t>
            </a:r>
          </a:p>
          <a:p>
            <a:pPr marL="857250" lvl="1" indent="-514350" eaLnBrk="1" hangingPunct="1">
              <a:buFont typeface="Wingdings" pitchFamily="2" charset="2"/>
              <a:buNone/>
            </a:pPr>
            <a:endParaRPr lang="en-US" altLang="en-US" sz="500" smtClean="0"/>
          </a:p>
          <a:p>
            <a:pPr marL="1152525" lvl="2" indent="-514350" eaLnBrk="1" hangingPunct="1">
              <a:buFont typeface="Wingdings" pitchFamily="2" charset="2"/>
              <a:buNone/>
            </a:pPr>
            <a:endParaRPr lang="en-US" altLang="en-US" smtClean="0"/>
          </a:p>
          <a:p>
            <a:pPr marL="857250" lvl="1" indent="-514350" eaLnBrk="1" hangingPunct="1">
              <a:buFont typeface="Arial" charset="0"/>
              <a:buAutoNum type="arabicPeriod" startAt="2"/>
            </a:pPr>
            <a:endParaRPr lang="en-US" altLang="en-US" smtClean="0"/>
          </a:p>
          <a:p>
            <a:pPr eaLnBrk="1" hangingPunct="1"/>
            <a:endParaRPr lang="en-US" altLang="en-US" sz="1000" smtClean="0"/>
          </a:p>
          <a:p>
            <a:pPr eaLnBrk="1" hangingPunct="1"/>
            <a:endParaRPr lang="en-US" altLang="en-US" smtClean="0"/>
          </a:p>
          <a:p>
            <a:pPr eaLnBrk="1" hangingPunct="1"/>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Labeling as Criminogenic: Creating Career Criminals</a:t>
            </a:r>
          </a:p>
        </p:txBody>
      </p:sp>
      <p:sp>
        <p:nvSpPr>
          <p:cNvPr id="15363" name="Rectangle 3"/>
          <p:cNvSpPr>
            <a:spLocks noGrp="1" noChangeArrowheads="1"/>
          </p:cNvSpPr>
          <p:nvPr>
            <p:ph idx="1"/>
          </p:nvPr>
        </p:nvSpPr>
        <p:spPr/>
        <p:txBody>
          <a:bodyPr>
            <a:normAutofit fontScale="92500" lnSpcReduction="10000"/>
          </a:bodyPr>
          <a:lstStyle/>
          <a:p>
            <a:pPr eaLnBrk="1" hangingPunct="1">
              <a:defRPr/>
            </a:pPr>
            <a:r>
              <a:rPr lang="en-US" sz="3200" dirty="0" smtClean="0"/>
              <a:t>In 1951, Lemert further formalized these insights when he distinguished between two types of deviance:</a:t>
            </a:r>
          </a:p>
          <a:p>
            <a:pPr marL="858837" lvl="1" indent="-514350" eaLnBrk="1" hangingPunct="1">
              <a:buFont typeface="+mj-lt"/>
              <a:buAutoNum type="arabicPeriod" startAt="2"/>
              <a:defRPr/>
            </a:pPr>
            <a:endParaRPr lang="en-US" sz="1100" dirty="0" smtClean="0"/>
          </a:p>
          <a:p>
            <a:pPr marL="858837" lvl="1" indent="-514350" eaLnBrk="1" hangingPunct="1">
              <a:buFont typeface="+mj-lt"/>
              <a:buAutoNum type="arabicPeriod" startAt="2"/>
              <a:defRPr/>
            </a:pPr>
            <a:r>
              <a:rPr lang="en-US" dirty="0" smtClean="0"/>
              <a:t>Secondary</a:t>
            </a:r>
          </a:p>
          <a:p>
            <a:pPr lvl="2" eaLnBrk="1" hangingPunct="1">
              <a:defRPr/>
            </a:pPr>
            <a:endParaRPr lang="en-US" sz="500" dirty="0" smtClean="0"/>
          </a:p>
          <a:p>
            <a:pPr lvl="2" eaLnBrk="1" hangingPunct="1">
              <a:defRPr/>
            </a:pPr>
            <a:r>
              <a:rPr lang="en-US" dirty="0" smtClean="0"/>
              <a:t>Precipitated by the responses of others to the initial proscribed conduct. </a:t>
            </a:r>
          </a:p>
          <a:p>
            <a:pPr lvl="2" eaLnBrk="1" hangingPunct="1">
              <a:defRPr/>
            </a:pPr>
            <a:endParaRPr lang="en-US" sz="500" dirty="0" smtClean="0"/>
          </a:p>
          <a:p>
            <a:pPr lvl="2" eaLnBrk="1" hangingPunct="1">
              <a:defRPr/>
            </a:pPr>
            <a:r>
              <a:rPr lang="en-US" dirty="0" smtClean="0"/>
              <a:t>As societal reaction intensifies progressively with each act of primary deviance, the offender becomes stigmatized through “name calling, labeling, or stereotyping”</a:t>
            </a:r>
          </a:p>
          <a:p>
            <a:pPr lvl="2" eaLnBrk="1" hangingPunct="1">
              <a:defRPr/>
            </a:pPr>
            <a:endParaRPr lang="en-US" sz="500" dirty="0" smtClean="0"/>
          </a:p>
          <a:p>
            <a:pPr lvl="2" eaLnBrk="1" hangingPunct="1">
              <a:defRPr/>
            </a:pPr>
            <a:r>
              <a:rPr lang="en-US" dirty="0" smtClean="0"/>
              <a:t>Often accepts the deviant status </a:t>
            </a:r>
          </a:p>
          <a:p>
            <a:pPr eaLnBrk="1" hangingPunct="1">
              <a:defRPr/>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16387" name="Rectangle 3"/>
          <p:cNvSpPr>
            <a:spLocks noGrp="1" noChangeArrowheads="1"/>
          </p:cNvSpPr>
          <p:nvPr>
            <p:ph idx="1"/>
          </p:nvPr>
        </p:nvSpPr>
        <p:spPr/>
        <p:txBody>
          <a:bodyPr/>
          <a:lstStyle/>
          <a:p>
            <a:pPr eaLnBrk="1" hangingPunct="1"/>
            <a:r>
              <a:rPr lang="en-US" altLang="en-US" smtClean="0"/>
              <a:t>Howard Becker, Kai Erikson, and John Kitsuse argued most convincingly that societal reaction is integral to the creation of crime and deviance</a:t>
            </a:r>
          </a:p>
          <a:p>
            <a:pPr eaLnBrk="1" hangingPunct="1"/>
            <a:endParaRPr lang="en-US" altLang="en-US" sz="1000" smtClean="0"/>
          </a:p>
          <a:p>
            <a:pPr eaLnBrk="1" hangingPunct="1"/>
            <a:r>
              <a:rPr lang="en-US" altLang="en-US" smtClean="0"/>
              <a:t>These labeling theorists borrowed Merton’s concept of “self-fulfilling prophecy”</a:t>
            </a:r>
          </a:p>
          <a:p>
            <a:pPr lvl="1" eaLnBrk="1" hangingPunct="1"/>
            <a:endParaRPr lang="en-US" altLang="en-US" sz="500" smtClean="0"/>
          </a:p>
          <a:p>
            <a:pPr lvl="1" eaLnBrk="1" hangingPunct="1"/>
            <a:r>
              <a:rPr lang="en-US" altLang="en-US" smtClean="0"/>
              <a:t>A </a:t>
            </a:r>
            <a:r>
              <a:rPr lang="en-US" altLang="en-US" i="1" smtClean="0"/>
              <a:t>false</a:t>
            </a:r>
            <a:r>
              <a:rPr lang="en-US" altLang="en-US" smtClean="0"/>
              <a:t> definition of the situation evoking a new behavior which makes the originally false conception come </a:t>
            </a:r>
            <a:r>
              <a:rPr lang="en-US" altLang="en-US" i="1" smtClean="0"/>
              <a:t>true</a:t>
            </a:r>
            <a:r>
              <a:rPr lang="en-US" altLang="en-US"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17411" name="Rectangle 3"/>
          <p:cNvSpPr>
            <a:spLocks noGrp="1" noChangeArrowheads="1"/>
          </p:cNvSpPr>
          <p:nvPr>
            <p:ph idx="1"/>
          </p:nvPr>
        </p:nvSpPr>
        <p:spPr/>
        <p:txBody>
          <a:bodyPr/>
          <a:lstStyle/>
          <a:p>
            <a:pPr eaLnBrk="1" hangingPunct="1"/>
            <a:r>
              <a:rPr lang="en-US" altLang="en-US" smtClean="0"/>
              <a:t>Labeling scholars argued that most offenders are defined falsely as criminal</a:t>
            </a:r>
          </a:p>
          <a:p>
            <a:pPr eaLnBrk="1" hangingPunct="1"/>
            <a:endParaRPr lang="en-US" altLang="en-US" sz="1000" smtClean="0"/>
          </a:p>
          <a:p>
            <a:pPr lvl="1" eaLnBrk="1" hangingPunct="1"/>
            <a:r>
              <a:rPr lang="en-US" altLang="en-US" smtClean="0"/>
              <a:t>The falseness in definition is tied to the fact that criminal labels, once conferred, do not simply provide a social judgment of the offenders’ behavior; they also publicly degrade the offenders’ moral character</a:t>
            </a:r>
          </a:p>
          <a:p>
            <a:pPr lvl="1" eaLnBrk="1" hangingPunct="1"/>
            <a:endParaRPr lang="en-US" altLang="en-US" sz="500" smtClean="0"/>
          </a:p>
          <a:p>
            <a:pPr lvl="1" eaLnBrk="1" hangingPunct="1"/>
            <a:r>
              <a:rPr lang="en-US" altLang="en-US" smtClean="0"/>
              <a:t>The act and the actor are bad and the person would soon be in trouble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19459" name="Rectangle 3"/>
          <p:cNvSpPr>
            <a:spLocks noGrp="1" noChangeArrowheads="1"/>
          </p:cNvSpPr>
          <p:nvPr>
            <p:ph idx="1"/>
          </p:nvPr>
        </p:nvSpPr>
        <p:spPr/>
        <p:txBody>
          <a:bodyPr>
            <a:normAutofit fontScale="92500" lnSpcReduction="10000"/>
          </a:bodyPr>
          <a:lstStyle/>
          <a:p>
            <a:pPr eaLnBrk="1" hangingPunct="1">
              <a:defRPr/>
            </a:pPr>
            <a:r>
              <a:rPr lang="en-US" dirty="0" smtClean="0"/>
              <a:t>The meaning of the label “criminal” in our society leads citizens to make assumptions about offenders that are wrong or only partially accurate</a:t>
            </a:r>
          </a:p>
          <a:p>
            <a:pPr lvl="1" eaLnBrk="1" hangingPunct="1">
              <a:defRPr/>
            </a:pPr>
            <a:endParaRPr lang="en-US" sz="1000" dirty="0" smtClean="0"/>
          </a:p>
          <a:p>
            <a:pPr lvl="1" eaLnBrk="1" hangingPunct="1">
              <a:defRPr/>
            </a:pPr>
            <a:r>
              <a:rPr lang="en-US" dirty="0" smtClean="0"/>
              <a:t>These assumptions are consequential because they shape how people react to offenders</a:t>
            </a:r>
          </a:p>
          <a:p>
            <a:pPr lvl="1" eaLnBrk="1" hangingPunct="1">
              <a:defRPr/>
            </a:pPr>
            <a:endParaRPr lang="en-US" sz="500" dirty="0" smtClean="0"/>
          </a:p>
          <a:p>
            <a:pPr lvl="1" eaLnBrk="1" hangingPunct="1">
              <a:defRPr/>
            </a:pPr>
            <a:r>
              <a:rPr lang="en-US" dirty="0" smtClean="0"/>
              <a:t>Criminal becomes the person’s master status or controlling public identification</a:t>
            </a:r>
          </a:p>
          <a:p>
            <a:pPr lvl="1" eaLnBrk="1" hangingPunct="1">
              <a:defRPr/>
            </a:pPr>
            <a:endParaRPr lang="en-US" sz="500" dirty="0" smtClean="0"/>
          </a:p>
          <a:p>
            <a:pPr lvl="1" eaLnBrk="1" hangingPunct="1">
              <a:defRPr/>
            </a:pPr>
            <a:r>
              <a:rPr lang="en-US" dirty="0" smtClean="0"/>
              <a:t>In the face of repeated designation as a criminal, the person internalized the public definition of a deviant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19459" name="Rectangle 3"/>
          <p:cNvSpPr>
            <a:spLocks noGrp="1" noChangeArrowheads="1"/>
          </p:cNvSpPr>
          <p:nvPr>
            <p:ph idx="1"/>
          </p:nvPr>
        </p:nvSpPr>
        <p:spPr/>
        <p:txBody>
          <a:bodyPr/>
          <a:lstStyle/>
          <a:p>
            <a:pPr eaLnBrk="1" hangingPunct="1">
              <a:lnSpc>
                <a:spcPct val="90000"/>
              </a:lnSpc>
            </a:pPr>
            <a:r>
              <a:rPr lang="en-US" altLang="en-US" smtClean="0"/>
              <a:t>Additionally, once labeled as a criminal, often the person is cut off from previous pro-social relationships</a:t>
            </a:r>
          </a:p>
          <a:p>
            <a:pPr lvl="1" eaLnBrk="1" hangingPunct="1">
              <a:lnSpc>
                <a:spcPct val="90000"/>
              </a:lnSpc>
            </a:pPr>
            <a:endParaRPr lang="en-US" altLang="en-US" sz="1000" smtClean="0"/>
          </a:p>
          <a:p>
            <a:pPr lvl="1" eaLnBrk="1" hangingPunct="1">
              <a:lnSpc>
                <a:spcPct val="90000"/>
              </a:lnSpc>
            </a:pPr>
            <a:r>
              <a:rPr lang="en-US" altLang="en-US" smtClean="0"/>
              <a:t>One solution to being a social pariah is to bond together with those of a like status</a:t>
            </a:r>
          </a:p>
          <a:p>
            <a:pPr lvl="2" eaLnBrk="1" hangingPunct="1">
              <a:lnSpc>
                <a:spcPct val="90000"/>
              </a:lnSpc>
            </a:pPr>
            <a:endParaRPr lang="en-US" altLang="en-US" sz="500" smtClean="0"/>
          </a:p>
          <a:p>
            <a:pPr lvl="2" eaLnBrk="1" hangingPunct="1">
              <a:lnSpc>
                <a:spcPct val="90000"/>
              </a:lnSpc>
            </a:pPr>
            <a:r>
              <a:rPr lang="en-US" altLang="en-US" smtClean="0"/>
              <a:t>Accordingly, conditions are conducive for offenders wearing a criminal label to differentially associate with other lawbreakers</a:t>
            </a:r>
          </a:p>
          <a:p>
            <a:pPr lvl="2" eaLnBrk="1" hangingPunct="1">
              <a:lnSpc>
                <a:spcPct val="90000"/>
              </a:lnSpc>
            </a:pPr>
            <a:endParaRPr lang="en-US" altLang="en-US" sz="500" smtClean="0"/>
          </a:p>
          <a:p>
            <a:pPr lvl="2" eaLnBrk="1" hangingPunct="1">
              <a:lnSpc>
                <a:spcPct val="90000"/>
              </a:lnSpc>
            </a:pPr>
            <a:r>
              <a:rPr lang="en-US" altLang="en-US" smtClean="0"/>
              <a:t>Further reinforces antisocial values and provides partners in crime</a:t>
            </a:r>
          </a:p>
          <a:p>
            <a:pPr eaLnBrk="1" hangingPunct="1">
              <a:lnSpc>
                <a:spcPct val="90000"/>
              </a:lnSpc>
            </a:pPr>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20483" name="Rectangle 3"/>
          <p:cNvSpPr>
            <a:spLocks noGrp="1" noChangeArrowheads="1"/>
          </p:cNvSpPr>
          <p:nvPr>
            <p:ph idx="1"/>
          </p:nvPr>
        </p:nvSpPr>
        <p:spPr/>
        <p:txBody>
          <a:bodyPr/>
          <a:lstStyle/>
          <a:p>
            <a:pPr eaLnBrk="1" hangingPunct="1"/>
            <a:r>
              <a:rPr lang="en-US" altLang="en-US" smtClean="0"/>
              <a:t>The abrogation of ties to conventional society is most probable when the state intervention involves institutionalization</a:t>
            </a:r>
          </a:p>
          <a:p>
            <a:pPr lvl="1" eaLnBrk="1" hangingPunct="1"/>
            <a:endParaRPr lang="en-US" altLang="en-US" sz="1000" smtClean="0"/>
          </a:p>
          <a:p>
            <a:pPr lvl="1" eaLnBrk="1" hangingPunct="1"/>
            <a:r>
              <a:rPr lang="en-US" altLang="en-US" smtClean="0"/>
              <a:t>Loss of employment, strains on family, contact with other criminals</a:t>
            </a:r>
          </a:p>
          <a:p>
            <a:pPr lvl="1" eaLnBrk="1" hangingPunct="1"/>
            <a:endParaRPr lang="en-US" altLang="en-US" sz="500" smtClean="0"/>
          </a:p>
          <a:p>
            <a:pPr lvl="1" eaLnBrk="1" hangingPunct="1"/>
            <a:r>
              <a:rPr lang="en-US" altLang="en-US" smtClean="0"/>
              <a:t>The ex-convict label limits employment opportunities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Labeling as a Self-Fulfilling Prophecy</a:t>
            </a:r>
          </a:p>
        </p:txBody>
      </p:sp>
      <p:sp>
        <p:nvSpPr>
          <p:cNvPr id="21507" name="Rectangle 3"/>
          <p:cNvSpPr>
            <a:spLocks noGrp="1" noChangeArrowheads="1"/>
          </p:cNvSpPr>
          <p:nvPr>
            <p:ph idx="1"/>
          </p:nvPr>
        </p:nvSpPr>
        <p:spPr/>
        <p:txBody>
          <a:bodyPr/>
          <a:lstStyle/>
          <a:p>
            <a:pPr eaLnBrk="1" hangingPunct="1"/>
            <a:r>
              <a:rPr lang="en-US" altLang="en-US" smtClean="0"/>
              <a:t>Assert that the false definition of offenders as permanently criminal and destined for lives of crime fulfills this very prophecy by evoking societal reactions that make conformity difficult and criminality necessary, if not attractive</a:t>
            </a:r>
          </a:p>
          <a:p>
            <a:pPr eaLnBrk="1" hangingPunct="1"/>
            <a:r>
              <a:rPr lang="en-US" altLang="en-US" smtClean="0"/>
              <a:t>The labeling process stabilizes participation in illegal roles and turns those marginally involved in crime into chronic offenders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Introduction</a:t>
            </a:r>
          </a:p>
        </p:txBody>
      </p:sp>
      <p:sp>
        <p:nvSpPr>
          <p:cNvPr id="4099" name="Rectangle 3"/>
          <p:cNvSpPr>
            <a:spLocks noGrp="1" noChangeArrowheads="1"/>
          </p:cNvSpPr>
          <p:nvPr>
            <p:ph idx="1"/>
          </p:nvPr>
        </p:nvSpPr>
        <p:spPr/>
        <p:txBody>
          <a:bodyPr/>
          <a:lstStyle/>
          <a:p>
            <a:pPr eaLnBrk="1" hangingPunct="1"/>
            <a:r>
              <a:rPr lang="en-US" altLang="en-US" smtClean="0"/>
              <a:t>Rather than diminishing criminal involvement, state intervention—labeling and reacting to offenders as “criminals” and “ex-felons”— can have the unanticipated and ironic consequence of deepening the very behavior it was meant to halt</a:t>
            </a:r>
          </a:p>
          <a:p>
            <a:pPr eaLnBrk="1" hangingPunct="1"/>
            <a:endParaRPr lang="en-US" altLang="en-US" sz="1000" smtClean="0"/>
          </a:p>
          <a:p>
            <a:pPr eaLnBrk="1" hangingPunct="1"/>
            <a:r>
              <a:rPr lang="en-US" altLang="en-US" smtClean="0"/>
              <a:t>The criminal justice system is a major factor in anchoring people in criminal careers</a:t>
            </a:r>
          </a:p>
          <a:p>
            <a:pPr eaLnBrk="1" hangingPunct="1"/>
            <a:endParaRPr lang="en-US"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Assessing Labeling Theory</a:t>
            </a:r>
          </a:p>
        </p:txBody>
      </p:sp>
      <p:sp>
        <p:nvSpPr>
          <p:cNvPr id="22531" name="Rectangle 3"/>
          <p:cNvSpPr>
            <a:spLocks noGrp="1" noChangeArrowheads="1"/>
          </p:cNvSpPr>
          <p:nvPr>
            <p:ph idx="1"/>
          </p:nvPr>
        </p:nvSpPr>
        <p:spPr/>
        <p:txBody>
          <a:bodyPr/>
          <a:lstStyle/>
          <a:p>
            <a:pPr eaLnBrk="1" hangingPunct="1"/>
            <a:r>
              <a:rPr lang="en-US" altLang="en-US" smtClean="0"/>
              <a:t>Radical and Conflict Criminology Criticism</a:t>
            </a:r>
          </a:p>
          <a:p>
            <a:pPr lvl="1" eaLnBrk="1" hangingPunct="1"/>
            <a:endParaRPr lang="en-US" altLang="en-US" sz="1000" smtClean="0"/>
          </a:p>
          <a:p>
            <a:pPr lvl="1" eaLnBrk="1" hangingPunct="1"/>
            <a:r>
              <a:rPr lang="en-US" altLang="en-US" smtClean="0"/>
              <a:t>Labeling theorists did not go far enough in their analysis</a:t>
            </a:r>
          </a:p>
          <a:p>
            <a:pPr lvl="1" eaLnBrk="1" hangingPunct="1"/>
            <a:endParaRPr lang="en-US" altLang="en-US" sz="1000" smtClean="0"/>
          </a:p>
          <a:p>
            <a:pPr lvl="1" eaLnBrk="1" hangingPunct="1"/>
            <a:r>
              <a:rPr lang="en-US" altLang="en-US" smtClean="0"/>
              <a:t>Argued that the origins and application of criminal labels were influenced fundamentally by inequities rooted in the very structure of capitalism</a:t>
            </a:r>
          </a:p>
          <a:p>
            <a:pPr lvl="2" eaLnBrk="1" hangingPunct="1"/>
            <a:endParaRPr lang="en-US" altLang="en-US" sz="500" smtClean="0"/>
          </a:p>
          <a:p>
            <a:pPr lvl="2" eaLnBrk="1" hangingPunct="1"/>
            <a:r>
              <a:rPr lang="en-US" altLang="en-US" smtClean="0"/>
              <a:t>Behaviors of the power are criminalized</a:t>
            </a:r>
          </a:p>
          <a:p>
            <a:pPr lvl="1" eaLnBrk="1" hangingPunct="1"/>
            <a:endParaRPr lang="en-US"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Assessing Labeling Theory</a:t>
            </a:r>
          </a:p>
        </p:txBody>
      </p:sp>
      <p:sp>
        <p:nvSpPr>
          <p:cNvPr id="23555" name="Rectangle 3"/>
          <p:cNvSpPr>
            <a:spLocks noGrp="1" noChangeArrowheads="1"/>
          </p:cNvSpPr>
          <p:nvPr>
            <p:ph idx="1"/>
          </p:nvPr>
        </p:nvSpPr>
        <p:spPr/>
        <p:txBody>
          <a:bodyPr>
            <a:normAutofit fontScale="92500" lnSpcReduction="20000"/>
          </a:bodyPr>
          <a:lstStyle/>
          <a:p>
            <a:pPr eaLnBrk="1" hangingPunct="1">
              <a:defRPr/>
            </a:pPr>
            <a:r>
              <a:rPr lang="en-US" sz="3200" dirty="0" smtClean="0"/>
              <a:t>Positivists’ Criticism</a:t>
            </a:r>
          </a:p>
          <a:p>
            <a:pPr eaLnBrk="1" hangingPunct="1">
              <a:defRPr/>
            </a:pPr>
            <a:endParaRPr lang="en-US" sz="1000" dirty="0" smtClean="0"/>
          </a:p>
          <a:p>
            <a:pPr lvl="1" eaLnBrk="1" hangingPunct="1">
              <a:defRPr/>
            </a:pPr>
            <a:r>
              <a:rPr lang="en-US" dirty="0" smtClean="0"/>
              <a:t>Labeling theory’s major tenets wilted when subjected to empirical test</a:t>
            </a:r>
          </a:p>
          <a:p>
            <a:pPr lvl="1" eaLnBrk="1" hangingPunct="1">
              <a:defRPr/>
            </a:pPr>
            <a:endParaRPr lang="en-US" sz="1000" dirty="0" smtClean="0"/>
          </a:p>
          <a:p>
            <a:pPr lvl="1" eaLnBrk="1" hangingPunct="1">
              <a:defRPr/>
            </a:pPr>
            <a:r>
              <a:rPr lang="en-US" dirty="0" smtClean="0"/>
              <a:t>The perspective’s popularity had less to do with its empirical adequacy and more to do with its voicing a provocative message that meshed with the social times</a:t>
            </a:r>
          </a:p>
          <a:p>
            <a:pPr lvl="1" eaLnBrk="1" hangingPunct="1">
              <a:defRPr/>
            </a:pPr>
            <a:endParaRPr lang="en-US" sz="1000" dirty="0" smtClean="0"/>
          </a:p>
          <a:p>
            <a:pPr lvl="1" eaLnBrk="1" hangingPunct="1">
              <a:defRPr/>
            </a:pPr>
            <a:r>
              <a:rPr lang="en-US" dirty="0" smtClean="0"/>
              <a:t>Brought data to bear on two principal propositions</a:t>
            </a:r>
          </a:p>
          <a:p>
            <a:pPr marL="1150937" lvl="2" indent="-457200" eaLnBrk="1" hangingPunct="1">
              <a:buFont typeface="+mj-lt"/>
              <a:buAutoNum type="arabicPeriod"/>
              <a:defRPr/>
            </a:pPr>
            <a:endParaRPr lang="en-US" sz="500" dirty="0" smtClean="0"/>
          </a:p>
          <a:p>
            <a:pPr marL="1150937" lvl="2" indent="-457200" eaLnBrk="1" hangingPunct="1">
              <a:buFont typeface="+mj-lt"/>
              <a:buAutoNum type="arabicPeriod"/>
              <a:defRPr/>
            </a:pPr>
            <a:r>
              <a:rPr lang="en-US" dirty="0" smtClean="0"/>
              <a:t>Extralegal factors, not behavior alone, shapes who is labeled</a:t>
            </a:r>
          </a:p>
          <a:p>
            <a:pPr marL="1150937" lvl="2" indent="-457200" eaLnBrk="1" hangingPunct="1">
              <a:buFont typeface="Wingdings" pitchFamily="2" charset="2"/>
              <a:buNone/>
              <a:defRPr/>
            </a:pPr>
            <a:endParaRPr lang="en-US" sz="500" dirty="0" smtClean="0"/>
          </a:p>
          <a:p>
            <a:pPr marL="1150937" lvl="2" indent="-457200" eaLnBrk="1" hangingPunct="1">
              <a:buFont typeface="+mj-lt"/>
              <a:buAutoNum type="arabicPeriod"/>
              <a:defRPr/>
            </a:pPr>
            <a:r>
              <a:rPr lang="en-US" dirty="0" smtClean="0"/>
              <a:t>Labeling increased criminal involvement</a:t>
            </a:r>
          </a:p>
          <a:p>
            <a:pPr lvl="1" eaLnBrk="1" hangingPunct="1">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Assessing Labeling Theory</a:t>
            </a:r>
          </a:p>
        </p:txBody>
      </p:sp>
      <p:sp>
        <p:nvSpPr>
          <p:cNvPr id="24579" name="Rectangle 3"/>
          <p:cNvSpPr>
            <a:spLocks noGrp="1" noChangeArrowheads="1"/>
          </p:cNvSpPr>
          <p:nvPr>
            <p:ph idx="1"/>
          </p:nvPr>
        </p:nvSpPr>
        <p:spPr/>
        <p:txBody>
          <a:bodyPr/>
          <a:lstStyle/>
          <a:p>
            <a:pPr eaLnBrk="1" hangingPunct="1"/>
            <a:r>
              <a:rPr lang="en-US" altLang="en-US" smtClean="0"/>
              <a:t>Extra-Legal Factors Proposition</a:t>
            </a:r>
          </a:p>
          <a:p>
            <a:pPr lvl="1" eaLnBrk="1" hangingPunct="1"/>
            <a:endParaRPr lang="en-US" altLang="en-US" sz="1000" smtClean="0"/>
          </a:p>
          <a:p>
            <a:pPr lvl="1" eaLnBrk="1" hangingPunct="1"/>
            <a:r>
              <a:rPr lang="en-US" altLang="en-US" smtClean="0"/>
              <a:t>Seriousness of the crime, not the offender’s social background, is the largest determinant of labeling by police and courts</a:t>
            </a:r>
          </a:p>
          <a:p>
            <a:pPr lvl="1" eaLnBrk="1" hangingPunct="1"/>
            <a:endParaRPr lang="en-US" altLang="en-US" sz="1000" smtClean="0"/>
          </a:p>
          <a:p>
            <a:pPr lvl="1" eaLnBrk="1" hangingPunct="1"/>
            <a:r>
              <a:rPr lang="en-US" altLang="en-US" smtClean="0"/>
              <a:t>However, Sampson uncovered an “ecological bias” in police control of juveniles</a:t>
            </a:r>
          </a:p>
          <a:p>
            <a:pPr lvl="2" eaLnBrk="1" hangingPunct="1"/>
            <a:endParaRPr lang="en-US" altLang="en-US" sz="500" smtClean="0"/>
          </a:p>
          <a:p>
            <a:pPr lvl="2" eaLnBrk="1" hangingPunct="1"/>
            <a:r>
              <a:rPr lang="en-US" altLang="en-US" smtClean="0"/>
              <a:t>Police were found to be more likely to make arrests in poor neighborhoods than in more affluent neighborhoods</a:t>
            </a:r>
          </a:p>
          <a:p>
            <a:pPr eaLnBrk="1" hangingPunct="1"/>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mtClean="0"/>
              <a:t>Assessing Labeling Theory</a:t>
            </a:r>
          </a:p>
        </p:txBody>
      </p:sp>
      <p:sp>
        <p:nvSpPr>
          <p:cNvPr id="25603" name="Rectangle 3"/>
          <p:cNvSpPr>
            <a:spLocks noGrp="1" noChangeArrowheads="1"/>
          </p:cNvSpPr>
          <p:nvPr>
            <p:ph idx="1"/>
          </p:nvPr>
        </p:nvSpPr>
        <p:spPr>
          <a:xfrm>
            <a:off x="457200" y="1719263"/>
            <a:ext cx="8229600" cy="5138737"/>
          </a:xfrm>
        </p:spPr>
        <p:txBody>
          <a:bodyPr/>
          <a:lstStyle/>
          <a:p>
            <a:pPr eaLnBrk="1" hangingPunct="1">
              <a:lnSpc>
                <a:spcPct val="90000"/>
              </a:lnSpc>
            </a:pPr>
            <a:r>
              <a:rPr lang="en-US" altLang="en-US" smtClean="0"/>
              <a:t>Extra-Legal Factors Proposition</a:t>
            </a:r>
          </a:p>
          <a:p>
            <a:pPr eaLnBrk="1" hangingPunct="1">
              <a:lnSpc>
                <a:spcPct val="90000"/>
              </a:lnSpc>
            </a:pPr>
            <a:endParaRPr lang="en-US" altLang="en-US" sz="1000" smtClean="0"/>
          </a:p>
          <a:p>
            <a:pPr lvl="1" eaLnBrk="1" hangingPunct="1">
              <a:lnSpc>
                <a:spcPct val="90000"/>
              </a:lnSpc>
            </a:pPr>
            <a:r>
              <a:rPr lang="en-US" altLang="en-US" sz="2400" smtClean="0"/>
              <a:t>The controversy over labeling has resurfaced in the recent debate over “racial profiling”</a:t>
            </a:r>
          </a:p>
          <a:p>
            <a:pPr lvl="1" eaLnBrk="1" hangingPunct="1">
              <a:lnSpc>
                <a:spcPct val="90000"/>
              </a:lnSpc>
            </a:pPr>
            <a:endParaRPr lang="en-US" altLang="en-US" sz="300" smtClean="0"/>
          </a:p>
          <a:p>
            <a:pPr lvl="2" eaLnBrk="1" hangingPunct="1">
              <a:lnSpc>
                <a:spcPct val="90000"/>
              </a:lnSpc>
            </a:pPr>
            <a:r>
              <a:rPr lang="en-US" altLang="en-US" sz="2200" smtClean="0"/>
              <a:t>Minority drivers appear to be stopped, cited, searched, arrested, and have force used against them more often</a:t>
            </a:r>
          </a:p>
          <a:p>
            <a:pPr lvl="2" eaLnBrk="1" hangingPunct="1">
              <a:lnSpc>
                <a:spcPct val="90000"/>
              </a:lnSpc>
            </a:pPr>
            <a:endParaRPr lang="en-US" altLang="en-US" sz="300" smtClean="0"/>
          </a:p>
          <a:p>
            <a:pPr lvl="3" eaLnBrk="1" hangingPunct="1">
              <a:lnSpc>
                <a:spcPct val="90000"/>
              </a:lnSpc>
            </a:pPr>
            <a:r>
              <a:rPr lang="en-US" altLang="en-US" sz="1600" smtClean="0"/>
              <a:t>Unclear if this is due to individual prejudice or more institutionalized practices</a:t>
            </a:r>
          </a:p>
          <a:p>
            <a:pPr eaLnBrk="1" hangingPunct="1">
              <a:lnSpc>
                <a:spcPct val="90000"/>
              </a:lnSpc>
              <a:buFont typeface="Wingdings" pitchFamily="2" charset="2"/>
              <a:buNone/>
            </a:pPr>
            <a:endParaRPr lang="en-US" altLang="en-US" sz="1000" smtClean="0"/>
          </a:p>
          <a:p>
            <a:pPr lvl="1" eaLnBrk="1" hangingPunct="1">
              <a:lnSpc>
                <a:spcPct val="90000"/>
              </a:lnSpc>
            </a:pPr>
            <a:r>
              <a:rPr lang="en-US" altLang="en-US" sz="2400" smtClean="0"/>
              <a:t>Consistent with labeling theory, whether individuals are subjected to social control and potentially have a criminal label attached to them is determined by more than simple legal factors</a:t>
            </a:r>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Assessing Labeling Theory</a:t>
            </a:r>
          </a:p>
        </p:txBody>
      </p:sp>
      <p:sp>
        <p:nvSpPr>
          <p:cNvPr id="3" name="Content Placeholder 2"/>
          <p:cNvSpPr>
            <a:spLocks noGrp="1"/>
          </p:cNvSpPr>
          <p:nvPr>
            <p:ph idx="1"/>
          </p:nvPr>
        </p:nvSpPr>
        <p:spPr>
          <a:xfrm>
            <a:off x="457200" y="1719263"/>
            <a:ext cx="8229600" cy="4681537"/>
          </a:xfrm>
        </p:spPr>
        <p:txBody>
          <a:bodyPr>
            <a:normAutofit fontScale="85000" lnSpcReduction="20000"/>
          </a:bodyPr>
          <a:lstStyle/>
          <a:p>
            <a:pPr>
              <a:defRPr/>
            </a:pPr>
            <a:r>
              <a:rPr lang="en-US" dirty="0" smtClean="0"/>
              <a:t>Extra-Legal Factors Proposition</a:t>
            </a:r>
          </a:p>
          <a:p>
            <a:pPr>
              <a:defRPr/>
            </a:pPr>
            <a:endParaRPr lang="en-US" sz="1000" dirty="0"/>
          </a:p>
          <a:p>
            <a:pPr lvl="1">
              <a:defRPr/>
            </a:pPr>
            <a:r>
              <a:rPr lang="en-US" dirty="0" smtClean="0"/>
              <a:t>Three theoretical perspectives concerning social reaction have potential to enrich the labeling paradigm</a:t>
            </a:r>
          </a:p>
          <a:p>
            <a:pPr lvl="1">
              <a:defRPr/>
            </a:pPr>
            <a:endParaRPr lang="en-US" sz="1000" dirty="0"/>
          </a:p>
          <a:p>
            <a:pPr marL="1150937" lvl="2" indent="-457200">
              <a:buFont typeface="+mj-lt"/>
              <a:buAutoNum type="arabicPeriod"/>
              <a:defRPr/>
            </a:pPr>
            <a:r>
              <a:rPr lang="en-US" dirty="0" smtClean="0"/>
              <a:t>Deployment theory – police are more likely to arrest minorities because they are more likely to be deployed in greater numbers in inner city neighborhoods whose residents are disproportionately people of color</a:t>
            </a:r>
          </a:p>
          <a:p>
            <a:pPr marL="1150937" lvl="2" indent="-457200">
              <a:buFont typeface="+mj-lt"/>
              <a:buAutoNum type="arabicPeriod"/>
              <a:defRPr/>
            </a:pPr>
            <a:endParaRPr lang="en-US" sz="1000" dirty="0" smtClean="0"/>
          </a:p>
          <a:p>
            <a:pPr marL="1150937" lvl="2" indent="-457200">
              <a:buFont typeface="+mj-lt"/>
              <a:buAutoNum type="arabicPeriod"/>
              <a:defRPr/>
            </a:pPr>
            <a:r>
              <a:rPr lang="en-US" dirty="0" smtClean="0"/>
              <a:t>Racial threat theory – level of social control exercised by the majority group will increase as the number of minorities in an area grows</a:t>
            </a:r>
          </a:p>
          <a:p>
            <a:pPr marL="1150937" lvl="2" indent="-457200">
              <a:buFont typeface="+mj-lt"/>
              <a:buAutoNum type="arabicPeriod"/>
              <a:defRPr/>
            </a:pPr>
            <a:endParaRPr lang="en-US" sz="1000" dirty="0" smtClean="0"/>
          </a:p>
          <a:p>
            <a:pPr marL="1150937" lvl="2" indent="-457200">
              <a:buFont typeface="+mj-lt"/>
              <a:buAutoNum type="arabicPeriod"/>
              <a:defRPr/>
            </a:pPr>
            <a:r>
              <a:rPr lang="en-US" dirty="0" smtClean="0"/>
              <a:t>Focal concerns theory – criminal justice officials make decisions based upon blameworthiness, protection of the community, and practical constraints that serve as cognitive filters or perceptual shorthand in sentencing</a:t>
            </a:r>
          </a:p>
          <a:p>
            <a:pPr lvl="1">
              <a:defRPr/>
            </a:pPr>
            <a:endParaRPr lang="en-US" dirty="0"/>
          </a:p>
          <a:p>
            <a:pPr lvl="1">
              <a:defRPr/>
            </a:pPr>
            <a:endParaRPr lang="en-US" dirty="0" smtClean="0"/>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Assessing Labeling Theory</a:t>
            </a:r>
          </a:p>
        </p:txBody>
      </p:sp>
      <p:sp>
        <p:nvSpPr>
          <p:cNvPr id="27651" name="Content Placeholder 2"/>
          <p:cNvSpPr>
            <a:spLocks noGrp="1"/>
          </p:cNvSpPr>
          <p:nvPr>
            <p:ph idx="1"/>
          </p:nvPr>
        </p:nvSpPr>
        <p:spPr/>
        <p:txBody>
          <a:bodyPr/>
          <a:lstStyle/>
          <a:p>
            <a:r>
              <a:rPr lang="en-US" altLang="en-US" smtClean="0"/>
              <a:t>Extra-Legal Factors Proposition</a:t>
            </a:r>
          </a:p>
          <a:p>
            <a:endParaRPr lang="en-US" altLang="en-US" sz="1000" smtClean="0"/>
          </a:p>
          <a:p>
            <a:pPr lvl="1"/>
            <a:r>
              <a:rPr lang="en-US" altLang="en-US" smtClean="0"/>
              <a:t>These three theoretical perspectives move labeling theory beyond the study of whether the extra-legal factors matter</a:t>
            </a:r>
          </a:p>
          <a:p>
            <a:pPr lvl="1"/>
            <a:endParaRPr lang="en-US" altLang="en-US" sz="1000" smtClean="0"/>
          </a:p>
          <a:p>
            <a:pPr lvl="2"/>
            <a:r>
              <a:rPr lang="en-US" altLang="en-US" smtClean="0"/>
              <a:t>Attempt to understand why and under what conditions discrimination might occur</a:t>
            </a:r>
          </a:p>
          <a:p>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Assessing Labeling Theory</a:t>
            </a:r>
          </a:p>
        </p:txBody>
      </p:sp>
      <p:sp>
        <p:nvSpPr>
          <p:cNvPr id="28675" name="Rectangle 3"/>
          <p:cNvSpPr>
            <a:spLocks noGrp="1" noChangeArrowheads="1"/>
          </p:cNvSpPr>
          <p:nvPr>
            <p:ph idx="1"/>
          </p:nvPr>
        </p:nvSpPr>
        <p:spPr>
          <a:xfrm>
            <a:off x="457200" y="1719263"/>
            <a:ext cx="8382000" cy="4411662"/>
          </a:xfrm>
        </p:spPr>
        <p:txBody>
          <a:bodyPr/>
          <a:lstStyle/>
          <a:p>
            <a:pPr eaLnBrk="1" hangingPunct="1"/>
            <a:r>
              <a:rPr lang="en-US" altLang="en-US" smtClean="0"/>
              <a:t>State Intervention Is Criminogenic Proposition</a:t>
            </a:r>
          </a:p>
          <a:p>
            <a:pPr lvl="1" eaLnBrk="1" hangingPunct="1"/>
            <a:endParaRPr lang="en-US" altLang="en-US" sz="1000" smtClean="0"/>
          </a:p>
          <a:p>
            <a:pPr lvl="1" eaLnBrk="1" hangingPunct="1"/>
            <a:r>
              <a:rPr lang="en-US" altLang="en-US" smtClean="0"/>
              <a:t>Many offenders become deeply involved in crime before coming to the attention of criminal justice officials</a:t>
            </a:r>
          </a:p>
          <a:p>
            <a:pPr lvl="1" eaLnBrk="1" hangingPunct="1"/>
            <a:endParaRPr lang="en-US" altLang="en-US" sz="1000" smtClean="0"/>
          </a:p>
          <a:p>
            <a:pPr lvl="1" eaLnBrk="1" hangingPunct="1"/>
            <a:r>
              <a:rPr lang="en-US" altLang="en-US" smtClean="0"/>
              <a:t>Offenders become extensively involved in illegalities such as corporate crime, political corruption, wife battering, and sexual abuse without ever being subjected to criminal sanctioning</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mtClean="0"/>
              <a:t>Tests of Labeling Theory</a:t>
            </a:r>
          </a:p>
        </p:txBody>
      </p:sp>
      <p:sp>
        <p:nvSpPr>
          <p:cNvPr id="29699" name="Rectangle 3"/>
          <p:cNvSpPr>
            <a:spLocks noGrp="1" noChangeArrowheads="1"/>
          </p:cNvSpPr>
          <p:nvPr>
            <p:ph idx="1"/>
          </p:nvPr>
        </p:nvSpPr>
        <p:spPr/>
        <p:txBody>
          <a:bodyPr/>
          <a:lstStyle/>
          <a:p>
            <a:pPr eaLnBrk="1" hangingPunct="1"/>
            <a:r>
              <a:rPr lang="en-US" altLang="en-US" smtClean="0"/>
              <a:t>Tests of labeling theory have produced mixed results</a:t>
            </a:r>
          </a:p>
          <a:p>
            <a:pPr lvl="1" eaLnBrk="1" hangingPunct="1"/>
            <a:endParaRPr lang="en-US" altLang="en-US" sz="1000" smtClean="0"/>
          </a:p>
          <a:p>
            <a:pPr lvl="1" eaLnBrk="1" hangingPunct="1"/>
            <a:r>
              <a:rPr lang="en-US" altLang="en-US" smtClean="0"/>
              <a:t>First, some argue criminal justice labeling has no effect</a:t>
            </a:r>
          </a:p>
          <a:p>
            <a:pPr lvl="2" eaLnBrk="1" hangingPunct="1"/>
            <a:endParaRPr lang="en-US" altLang="en-US" sz="500" smtClean="0"/>
          </a:p>
          <a:p>
            <a:pPr lvl="2" eaLnBrk="1" hangingPunct="1"/>
            <a:r>
              <a:rPr lang="en-US" altLang="en-US" smtClean="0"/>
              <a:t>State intervention is just a reaction to criminal involvement, not a cause of it</a:t>
            </a:r>
          </a:p>
          <a:p>
            <a:pPr lvl="1" eaLnBrk="1" hangingPunct="1"/>
            <a:endParaRPr lang="en-US" altLang="en-US" sz="1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Tests of Labeling Theory</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sz="3200" dirty="0" smtClean="0"/>
              <a:t>Tests of labeling theory have produced mixed results</a:t>
            </a:r>
          </a:p>
          <a:p>
            <a:pPr eaLnBrk="1" hangingPunct="1">
              <a:defRPr/>
            </a:pPr>
            <a:endParaRPr lang="en-US" sz="1000" dirty="0" smtClean="0"/>
          </a:p>
          <a:p>
            <a:pPr lvl="1" eaLnBrk="1" hangingPunct="1">
              <a:defRPr/>
            </a:pPr>
            <a:r>
              <a:rPr lang="en-US" dirty="0" smtClean="0"/>
              <a:t>Second, criminal justice sanctions are criminogenic under different circumstances</a:t>
            </a:r>
          </a:p>
          <a:p>
            <a:pPr lvl="2" eaLnBrk="1" hangingPunct="1">
              <a:defRPr/>
            </a:pPr>
            <a:endParaRPr lang="en-US" sz="600" dirty="0" smtClean="0"/>
          </a:p>
          <a:p>
            <a:pPr lvl="2">
              <a:defRPr/>
            </a:pPr>
            <a:r>
              <a:rPr lang="en-US" dirty="0" smtClean="0"/>
              <a:t>Effect of police officers’ mandatory arrest of batterers varies according to whether the batterers are employed</a:t>
            </a:r>
          </a:p>
          <a:p>
            <a:pPr lvl="2">
              <a:defRPr/>
            </a:pPr>
            <a:endParaRPr lang="en-US" sz="600" dirty="0" smtClean="0"/>
          </a:p>
          <a:p>
            <a:pPr lvl="2">
              <a:defRPr/>
            </a:pPr>
            <a:r>
              <a:rPr lang="en-US" dirty="0" smtClean="0"/>
              <a:t>A meta-analysis has shown juvenile justice processing has no crime control effect, rather increases criminal involvement</a:t>
            </a:r>
          </a:p>
          <a:p>
            <a:pPr lvl="2">
              <a:defRPr/>
            </a:pPr>
            <a:endParaRPr lang="en-US" sz="600" dirty="0" smtClean="0"/>
          </a:p>
          <a:p>
            <a:pPr lvl="2">
              <a:defRPr/>
            </a:pPr>
            <a:r>
              <a:rPr lang="en-US" dirty="0" smtClean="0"/>
              <a:t>Labeling as a felon has iatrogenic effects</a:t>
            </a:r>
            <a:endParaRPr lang="en-US" sz="500" dirty="0" smtClean="0"/>
          </a:p>
          <a:p>
            <a:pPr lvl="1" eaLnBrk="1" hangingPunct="1">
              <a:defRPr/>
            </a:pPr>
            <a:endParaRPr lang="en-US" sz="500" dirty="0" smtClean="0"/>
          </a:p>
          <a:p>
            <a:pPr lvl="2" eaLnBrk="1" hangingPunct="1">
              <a:defRPr/>
            </a:pPr>
            <a:r>
              <a:rPr lang="en-US" dirty="0" smtClean="0"/>
              <a:t>Prison sanctions and recidivism are positively related</a:t>
            </a:r>
          </a:p>
          <a:p>
            <a:pPr lvl="2">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Future Directions in Labeling Theory</a:t>
            </a:r>
          </a:p>
        </p:txBody>
      </p:sp>
      <p:sp>
        <p:nvSpPr>
          <p:cNvPr id="31747" name="Content Placeholder 2"/>
          <p:cNvSpPr>
            <a:spLocks noGrp="1"/>
          </p:cNvSpPr>
          <p:nvPr>
            <p:ph idx="1"/>
          </p:nvPr>
        </p:nvSpPr>
        <p:spPr/>
        <p:txBody>
          <a:bodyPr/>
          <a:lstStyle/>
          <a:p>
            <a:r>
              <a:rPr lang="en-US" altLang="en-US" smtClean="0"/>
              <a:t>Specify more carefully how different types of state intervention impact the lives of different types of offenders</a:t>
            </a:r>
          </a:p>
          <a:p>
            <a:endParaRPr lang="en-US" altLang="en-US" sz="1000" smtClean="0"/>
          </a:p>
          <a:p>
            <a:r>
              <a:rPr lang="en-US" altLang="en-US" smtClean="0"/>
              <a:t>Conduct longitudinal research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Introduction </a:t>
            </a:r>
          </a:p>
        </p:txBody>
      </p:sp>
      <p:sp>
        <p:nvSpPr>
          <p:cNvPr id="5123" name="Rectangle 3"/>
          <p:cNvSpPr>
            <a:spLocks noGrp="1" noChangeArrowheads="1"/>
          </p:cNvSpPr>
          <p:nvPr>
            <p:ph idx="1"/>
          </p:nvPr>
        </p:nvSpPr>
        <p:spPr/>
        <p:txBody>
          <a:bodyPr/>
          <a:lstStyle/>
          <a:p>
            <a:pPr eaLnBrk="1" hangingPunct="1"/>
            <a:r>
              <a:rPr lang="en-US" altLang="en-US" smtClean="0"/>
              <a:t>State intervention is dangerously criminogenic</a:t>
            </a:r>
          </a:p>
          <a:p>
            <a:pPr eaLnBrk="1" hangingPunct="1"/>
            <a:endParaRPr lang="en-US" altLang="en-US" sz="1000" smtClean="0"/>
          </a:p>
          <a:p>
            <a:pPr eaLnBrk="1" hangingPunct="1"/>
            <a:r>
              <a:rPr lang="en-US" altLang="en-US" smtClean="0"/>
              <a:t>Grew rapidly in popularity in the 1960s and 1970s</a:t>
            </a:r>
          </a:p>
          <a:p>
            <a:pPr eaLnBrk="1" hangingPunct="1"/>
            <a:endParaRPr lang="en-US" altLang="en-US" sz="1000" smtClean="0"/>
          </a:p>
          <a:p>
            <a:pPr lvl="1" eaLnBrk="1" hangingPunct="1"/>
            <a:r>
              <a:rPr lang="en-US" altLang="en-US" smtClean="0"/>
              <a:t>2.2 million American in state and federal prison and nearly 5 million on probation and parole</a:t>
            </a:r>
          </a:p>
          <a:p>
            <a:pPr eaLnBrk="1" hangingPunct="1"/>
            <a:endParaRPr lang="en-US"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mtClean="0"/>
              <a:t>Labeling Theory in Context</a:t>
            </a:r>
          </a:p>
        </p:txBody>
      </p:sp>
      <p:sp>
        <p:nvSpPr>
          <p:cNvPr id="32771" name="Rectangle 3"/>
          <p:cNvSpPr>
            <a:spLocks noGrp="1" noChangeArrowheads="1"/>
          </p:cNvSpPr>
          <p:nvPr>
            <p:ph idx="1"/>
          </p:nvPr>
        </p:nvSpPr>
        <p:spPr/>
        <p:txBody>
          <a:bodyPr/>
          <a:lstStyle/>
          <a:p>
            <a:pPr eaLnBrk="1" hangingPunct="1">
              <a:lnSpc>
                <a:spcPct val="90000"/>
              </a:lnSpc>
            </a:pPr>
            <a:r>
              <a:rPr lang="en-US" altLang="en-US" sz="2800" smtClean="0"/>
              <a:t>During the early 1960s, optimism ran high and people had confidence in the government</a:t>
            </a:r>
          </a:p>
          <a:p>
            <a:pPr eaLnBrk="1" hangingPunct="1">
              <a:lnSpc>
                <a:spcPct val="90000"/>
              </a:lnSpc>
            </a:pPr>
            <a:r>
              <a:rPr lang="en-US" altLang="en-US" sz="2800" smtClean="0"/>
              <a:t>As the 1960s unfolded, this optimism declined</a:t>
            </a:r>
          </a:p>
          <a:p>
            <a:pPr eaLnBrk="1" hangingPunct="1">
              <a:lnSpc>
                <a:spcPct val="90000"/>
              </a:lnSpc>
            </a:pPr>
            <a:r>
              <a:rPr lang="en-US" altLang="en-US" sz="2800" smtClean="0"/>
              <a:t>Most disquieting was the government’s response to political protest</a:t>
            </a:r>
          </a:p>
          <a:p>
            <a:pPr eaLnBrk="1" hangingPunct="1">
              <a:lnSpc>
                <a:spcPct val="90000"/>
              </a:lnSpc>
            </a:pPr>
            <a:r>
              <a:rPr lang="en-US" altLang="en-US" sz="2800" smtClean="0"/>
              <a:t>The state faced a “legitimacy crisis”; citizens no longer trusted the motives or competence of government officials</a:t>
            </a:r>
          </a:p>
          <a:p>
            <a:pPr eaLnBrk="1" hangingPunct="1">
              <a:lnSpc>
                <a:spcPct val="90000"/>
              </a:lnSpc>
            </a:pPr>
            <a:r>
              <a:rPr lang="en-US" altLang="en-US" sz="2800" smtClean="0"/>
              <a:t>This atmosphere created a ripe environment for harvesting a theory that blamed the state for the crime problem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30723" name="Rectangle 3"/>
          <p:cNvSpPr>
            <a:spLocks noGrp="1" noChangeArrowheads="1"/>
          </p:cNvSpPr>
          <p:nvPr>
            <p:ph idx="1"/>
          </p:nvPr>
        </p:nvSpPr>
        <p:spPr>
          <a:xfrm>
            <a:off x="457200" y="1719263"/>
            <a:ext cx="8229600" cy="4986337"/>
          </a:xfrm>
        </p:spPr>
        <p:txBody>
          <a:bodyPr>
            <a:normAutofit fontScale="92500" lnSpcReduction="20000"/>
          </a:bodyPr>
          <a:lstStyle/>
          <a:p>
            <a:pPr eaLnBrk="1" hangingPunct="1">
              <a:defRPr/>
            </a:pPr>
            <a:r>
              <a:rPr lang="en-US" sz="3200" dirty="0" smtClean="0"/>
              <a:t>Labeling theory has a profound impact on social policy</a:t>
            </a:r>
          </a:p>
          <a:p>
            <a:pPr eaLnBrk="1" hangingPunct="1">
              <a:defRPr/>
            </a:pPr>
            <a:r>
              <a:rPr lang="en-US" sz="3200" dirty="0" smtClean="0"/>
              <a:t>The prescription for policy change was eminently logical and straightforward: If state intervention causes crime, then steps should be taken to limit it</a:t>
            </a:r>
          </a:p>
          <a:p>
            <a:pPr eaLnBrk="1" hangingPunct="1">
              <a:defRPr/>
            </a:pPr>
            <a:r>
              <a:rPr lang="en-US" sz="3200" dirty="0" smtClean="0"/>
              <a:t>Four policies: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Decriminalization</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Diversion</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Due process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Deinstitutionalization </a:t>
            </a:r>
          </a:p>
          <a:p>
            <a:pPr eaLnBrk="1" hangingPunct="1">
              <a:defRPr/>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altLang="en-US" smtClean="0"/>
              <a:t>Decriminalization</a:t>
            </a:r>
          </a:p>
        </p:txBody>
      </p:sp>
      <p:sp>
        <p:nvSpPr>
          <p:cNvPr id="31747" name="Rectangle 3"/>
          <p:cNvSpPr>
            <a:spLocks noGrp="1" noChangeArrowheads="1"/>
          </p:cNvSpPr>
          <p:nvPr>
            <p:ph idx="1"/>
          </p:nvPr>
        </p:nvSpPr>
        <p:spPr/>
        <p:txBody>
          <a:bodyPr>
            <a:normAutofit fontScale="92500" lnSpcReduction="20000"/>
          </a:bodyPr>
          <a:lstStyle/>
          <a:p>
            <a:pPr eaLnBrk="1" hangingPunct="1">
              <a:defRPr/>
            </a:pPr>
            <a:r>
              <a:rPr lang="en-US" sz="3200" dirty="0" smtClean="0"/>
              <a:t>The criminalization of victimless deviance, such as drug use, creates crime in various ways</a:t>
            </a:r>
          </a:p>
          <a:p>
            <a:pPr eaLnBrk="1" hangingPunct="1">
              <a:defRPr/>
            </a:pPr>
            <a:endParaRPr lang="en-US" sz="1000" dirty="0" smtClean="0"/>
          </a:p>
          <a:p>
            <a:pPr lvl="1" eaLnBrk="1" hangingPunct="1">
              <a:defRPr/>
            </a:pPr>
            <a:r>
              <a:rPr lang="en-US" dirty="0" smtClean="0"/>
              <a:t>The mere existence of the laws turns those who participate in the behavior into candidates for arrest and criminal justice processing</a:t>
            </a:r>
          </a:p>
          <a:p>
            <a:pPr lvl="1" eaLnBrk="1" hangingPunct="1">
              <a:defRPr/>
            </a:pPr>
            <a:endParaRPr lang="en-US" sz="1000" dirty="0" smtClean="0"/>
          </a:p>
          <a:p>
            <a:pPr lvl="1" eaLnBrk="1" hangingPunct="1">
              <a:defRPr/>
            </a:pPr>
            <a:r>
              <a:rPr lang="en-US" dirty="0" smtClean="0"/>
              <a:t>It often drives them to commit related offenses</a:t>
            </a:r>
          </a:p>
          <a:p>
            <a:pPr lvl="1" eaLnBrk="1" hangingPunct="1">
              <a:defRPr/>
            </a:pPr>
            <a:endParaRPr lang="en-US" sz="1000" dirty="0" smtClean="0"/>
          </a:p>
          <a:p>
            <a:pPr lvl="1" eaLnBrk="1" hangingPunct="1">
              <a:defRPr/>
            </a:pPr>
            <a:r>
              <a:rPr lang="en-US" dirty="0" smtClean="0"/>
              <a:t>It creates a lucrative illicit market</a:t>
            </a:r>
          </a:p>
          <a:p>
            <a:pPr lvl="1" eaLnBrk="1" hangingPunct="1">
              <a:defRPr/>
            </a:pPr>
            <a:endParaRPr lang="en-US" sz="500" dirty="0" smtClean="0"/>
          </a:p>
          <a:p>
            <a:pPr lvl="1" eaLnBrk="1" hangingPunct="1">
              <a:defRPr/>
            </a:pPr>
            <a:r>
              <a:rPr lang="en-US" dirty="0" smtClean="0"/>
              <a:t>The existence of the illicit market fosters strong incentives for the corruption of law enforcement officials</a:t>
            </a:r>
          </a:p>
          <a:p>
            <a:pPr lvl="1" eaLnBrk="1" hangingPunct="1">
              <a:defRPr/>
            </a:pPr>
            <a:endParaRPr lang="en-US" dirty="0" smtClean="0"/>
          </a:p>
          <a:p>
            <a:pPr eaLnBrk="1" hangingPunct="1">
              <a:defRPr/>
            </a:pP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altLang="en-US" smtClean="0"/>
              <a:t>Decriminalization </a:t>
            </a:r>
          </a:p>
        </p:txBody>
      </p:sp>
      <p:sp>
        <p:nvSpPr>
          <p:cNvPr id="35843" name="Rectangle 3"/>
          <p:cNvSpPr>
            <a:spLocks noGrp="1" noChangeArrowheads="1"/>
          </p:cNvSpPr>
          <p:nvPr>
            <p:ph idx="1"/>
          </p:nvPr>
        </p:nvSpPr>
        <p:spPr/>
        <p:txBody>
          <a:bodyPr/>
          <a:lstStyle/>
          <a:p>
            <a:pPr eaLnBrk="1" hangingPunct="1"/>
            <a:r>
              <a:rPr lang="en-US" altLang="en-US" smtClean="0"/>
              <a:t>Labeling theorists argued for the prudent use of decriminalization— the removal of many forms of conduct from the scope of the criminal law</a:t>
            </a:r>
          </a:p>
          <a:p>
            <a:pPr eaLnBrk="1" hangingPunct="1"/>
            <a:endParaRPr lang="en-US" altLang="en-US" sz="1000" smtClean="0"/>
          </a:p>
          <a:p>
            <a:pPr eaLnBrk="1" hangingPunct="1"/>
            <a:r>
              <a:rPr lang="en-US" altLang="en-US" smtClean="0"/>
              <a:t>The goal is to limit the law’s reach</a:t>
            </a:r>
          </a:p>
          <a:p>
            <a:pPr lvl="1" eaLnBrk="1" hangingPunct="1"/>
            <a:endParaRPr lang="en-US" altLang="en-US" sz="1000" smtClean="0"/>
          </a:p>
          <a:p>
            <a:pPr lvl="1" eaLnBrk="1" hangingPunct="1"/>
            <a:r>
              <a:rPr lang="en-US" altLang="en-US" smtClean="0"/>
              <a:t>Seen with abortion laws, marijuana laws, the criminal status of pornographic material, and gambling laws</a:t>
            </a:r>
          </a:p>
          <a:p>
            <a:pPr eaLnBrk="1" hangingPunct="1"/>
            <a:endParaRPr lang="en-US" altLang="en-US" smtClean="0"/>
          </a:p>
          <a:p>
            <a:pPr eaLnBrk="1" hangingPunct="1"/>
            <a:endParaRPr lang="en-US" alt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mtClean="0"/>
              <a:t>Diversion</a:t>
            </a:r>
          </a:p>
        </p:txBody>
      </p:sp>
      <p:sp>
        <p:nvSpPr>
          <p:cNvPr id="36867" name="Rectangle 3"/>
          <p:cNvSpPr>
            <a:spLocks noGrp="1" noChangeArrowheads="1"/>
          </p:cNvSpPr>
          <p:nvPr>
            <p:ph idx="1"/>
          </p:nvPr>
        </p:nvSpPr>
        <p:spPr/>
        <p:txBody>
          <a:bodyPr/>
          <a:lstStyle/>
          <a:p>
            <a:pPr eaLnBrk="1" hangingPunct="1"/>
            <a:r>
              <a:rPr lang="en-US" altLang="en-US" smtClean="0"/>
              <a:t>Divert from the criminal justice sanction</a:t>
            </a:r>
          </a:p>
          <a:p>
            <a:pPr eaLnBrk="1" hangingPunct="1"/>
            <a:endParaRPr lang="en-US" altLang="en-US" sz="1000" smtClean="0"/>
          </a:p>
          <a:p>
            <a:pPr eaLnBrk="1" hangingPunct="1"/>
            <a:r>
              <a:rPr lang="en-US" altLang="en-US" smtClean="0"/>
              <a:t>Some examples of diversion:</a:t>
            </a:r>
          </a:p>
          <a:p>
            <a:pPr lvl="1" eaLnBrk="1" hangingPunct="1"/>
            <a:r>
              <a:rPr lang="en-US" altLang="en-US" smtClean="0"/>
              <a:t>Youth service bureaus, welfare agencies, and special schools</a:t>
            </a:r>
          </a:p>
          <a:p>
            <a:pPr lvl="1" eaLnBrk="1" hangingPunct="1"/>
            <a:r>
              <a:rPr lang="en-US" altLang="en-US" smtClean="0"/>
              <a:t>Privately run mental health agencies, community substance abuse programs, government sponsored job training classes</a:t>
            </a:r>
          </a:p>
          <a:p>
            <a:pPr lvl="1" eaLnBrk="1" hangingPunct="1"/>
            <a:r>
              <a:rPr lang="en-US" altLang="en-US" smtClean="0"/>
              <a:t>Home incarceration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altLang="en-US" smtClean="0"/>
              <a:t>Diversion</a:t>
            </a:r>
          </a:p>
        </p:txBody>
      </p:sp>
      <p:sp>
        <p:nvSpPr>
          <p:cNvPr id="35843" name="Rectangle 3"/>
          <p:cNvSpPr>
            <a:spLocks noGrp="1" noChangeArrowheads="1"/>
          </p:cNvSpPr>
          <p:nvPr>
            <p:ph idx="1"/>
          </p:nvPr>
        </p:nvSpPr>
        <p:spPr/>
        <p:txBody>
          <a:bodyPr>
            <a:normAutofit fontScale="92500" lnSpcReduction="10000"/>
          </a:bodyPr>
          <a:lstStyle/>
          <a:p>
            <a:pPr eaLnBrk="1" hangingPunct="1">
              <a:defRPr/>
            </a:pPr>
            <a:r>
              <a:rPr lang="en-US" dirty="0" smtClean="0"/>
              <a:t>Originally conceived as an alternative to involvement in the criminal justice system or to incarceration, diversion programs most often have functioned as add-ons to the system</a:t>
            </a:r>
          </a:p>
          <a:p>
            <a:pPr eaLnBrk="1" hangingPunct="1">
              <a:defRPr/>
            </a:pPr>
            <a:endParaRPr lang="en-US" sz="1000" dirty="0" smtClean="0"/>
          </a:p>
          <a:p>
            <a:pPr eaLnBrk="1" hangingPunct="1">
              <a:defRPr/>
            </a:pPr>
            <a:r>
              <a:rPr lang="en-US" dirty="0" smtClean="0"/>
              <a:t>Diversion has “widened the net” of state control by creating a “system with an even greater reach”</a:t>
            </a:r>
          </a:p>
          <a:p>
            <a:pPr eaLnBrk="1" hangingPunct="1">
              <a:defRPr/>
            </a:pPr>
            <a:endParaRPr lang="en-US" sz="1000" dirty="0"/>
          </a:p>
          <a:p>
            <a:pPr eaLnBrk="1" hangingPunct="1">
              <a:defRPr/>
            </a:pPr>
            <a:r>
              <a:rPr lang="en-US" dirty="0" smtClean="0"/>
              <a:t>However, drug and other specialty courts show some promise</a:t>
            </a:r>
          </a:p>
          <a:p>
            <a:pPr eaLnBrk="1" hangingPunct="1">
              <a:defRPr/>
            </a:pPr>
            <a:endParaRPr lang="en-US" dirty="0" smtClean="0"/>
          </a:p>
          <a:p>
            <a:pPr eaLnBrk="1" hangingPunct="1">
              <a:defRPr/>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en-US" altLang="en-US" smtClean="0"/>
              <a:t>Due Process</a:t>
            </a:r>
          </a:p>
        </p:txBody>
      </p:sp>
      <p:sp>
        <p:nvSpPr>
          <p:cNvPr id="36867" name="Rectangle 3"/>
          <p:cNvSpPr>
            <a:spLocks noGrp="1" noChangeArrowheads="1"/>
          </p:cNvSpPr>
          <p:nvPr>
            <p:ph idx="1"/>
          </p:nvPr>
        </p:nvSpPr>
        <p:spPr>
          <a:xfrm>
            <a:off x="457200" y="1719263"/>
            <a:ext cx="8229600" cy="5138737"/>
          </a:xfrm>
        </p:spPr>
        <p:txBody>
          <a:bodyPr>
            <a:normAutofit fontScale="92500" lnSpcReduction="10000"/>
          </a:bodyPr>
          <a:lstStyle/>
          <a:p>
            <a:pPr eaLnBrk="1" hangingPunct="1">
              <a:defRPr/>
            </a:pPr>
            <a:r>
              <a:rPr lang="en-US" sz="3200" dirty="0" smtClean="0"/>
              <a:t>Labeling theorists also were quick to join the mounting due process movement, which sought to extend to offenders legal protections</a:t>
            </a:r>
          </a:p>
          <a:p>
            <a:pPr eaLnBrk="1" hangingPunct="1">
              <a:defRPr/>
            </a:pPr>
            <a:r>
              <a:rPr lang="en-US" sz="3200" dirty="0" smtClean="0"/>
              <a:t>Individual justice must give way to a return to the rule of law</a:t>
            </a:r>
          </a:p>
          <a:p>
            <a:pPr lvl="1" eaLnBrk="1" hangingPunct="1">
              <a:defRPr/>
            </a:pPr>
            <a:endParaRPr lang="en-US" sz="500" dirty="0" smtClean="0"/>
          </a:p>
          <a:p>
            <a:pPr lvl="1" eaLnBrk="1" hangingPunct="1">
              <a:defRPr/>
            </a:pPr>
            <a:r>
              <a:rPr lang="en-US" dirty="0" smtClean="0"/>
              <a:t>Individualized treatment discriminated against the powerless</a:t>
            </a:r>
            <a:endParaRPr lang="en-US" sz="1000" dirty="0" smtClean="0"/>
          </a:p>
          <a:p>
            <a:pPr eaLnBrk="1" hangingPunct="1">
              <a:defRPr/>
            </a:pPr>
            <a:r>
              <a:rPr lang="en-US" sz="3200" dirty="0" smtClean="0"/>
              <a:t>Punishments should be prescribed by law, and sentences should be determinate</a:t>
            </a:r>
          </a:p>
          <a:p>
            <a:pPr lvl="1" eaLnBrk="1" hangingPunct="1">
              <a:defRPr/>
            </a:pPr>
            <a:endParaRPr lang="en-US" sz="500" dirty="0" smtClean="0"/>
          </a:p>
          <a:p>
            <a:pPr lvl="1" eaLnBrk="1" hangingPunct="1">
              <a:defRPr/>
            </a:pPr>
            <a:r>
              <a:rPr lang="en-US" dirty="0" smtClean="0"/>
              <a:t>Reduce discretion</a:t>
            </a:r>
          </a:p>
          <a:p>
            <a:pPr eaLnBrk="1" hangingPunct="1">
              <a:defRPr/>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en-US" altLang="en-US" smtClean="0"/>
              <a:t>Due Process</a:t>
            </a:r>
          </a:p>
        </p:txBody>
      </p:sp>
      <p:sp>
        <p:nvSpPr>
          <p:cNvPr id="39939" name="Rectangle 3"/>
          <p:cNvSpPr>
            <a:spLocks noGrp="1" noChangeArrowheads="1"/>
          </p:cNvSpPr>
          <p:nvPr>
            <p:ph idx="1"/>
          </p:nvPr>
        </p:nvSpPr>
        <p:spPr/>
        <p:txBody>
          <a:bodyPr/>
          <a:lstStyle/>
          <a:p>
            <a:pPr eaLnBrk="1" hangingPunct="1">
              <a:lnSpc>
                <a:spcPct val="80000"/>
              </a:lnSpc>
            </a:pPr>
            <a:r>
              <a:rPr lang="en-US" altLang="en-US" smtClean="0"/>
              <a:t>Hope that these policies would result in shorter and more equitable sentences and thus would reduce the extent and worst effects of state intervention</a:t>
            </a:r>
          </a:p>
          <a:p>
            <a:pPr eaLnBrk="1" hangingPunct="1">
              <a:lnSpc>
                <a:spcPct val="80000"/>
              </a:lnSpc>
            </a:pPr>
            <a:endParaRPr lang="en-US" altLang="en-US" sz="1100" smtClean="0"/>
          </a:p>
          <a:p>
            <a:pPr lvl="1" eaLnBrk="1" hangingPunct="1">
              <a:lnSpc>
                <a:spcPct val="80000"/>
              </a:lnSpc>
            </a:pPr>
            <a:r>
              <a:rPr lang="en-US" altLang="en-US" smtClean="0"/>
              <a:t>Due process has provided offenders with needed protections against state abuse of discretion</a:t>
            </a:r>
          </a:p>
          <a:p>
            <a:pPr eaLnBrk="1" hangingPunct="1">
              <a:lnSpc>
                <a:spcPct val="80000"/>
              </a:lnSpc>
            </a:pPr>
            <a:endParaRPr lang="en-US" altLang="en-US" sz="1100" smtClean="0"/>
          </a:p>
          <a:p>
            <a:pPr lvl="1" eaLnBrk="1" hangingPunct="1">
              <a:lnSpc>
                <a:spcPct val="80000"/>
              </a:lnSpc>
            </a:pPr>
            <a:r>
              <a:rPr lang="en-US" altLang="en-US" smtClean="0"/>
              <a:t>However, it remains unclear whether the corresponding attack on rehabilitation has succeeded in creating a system that is less committed to interventionist policies and more committed to humanistic ideals</a:t>
            </a:r>
          </a:p>
          <a:p>
            <a:pPr eaLnBrk="1" hangingPunct="1">
              <a:lnSpc>
                <a:spcPct val="80000"/>
              </a:lnSpc>
            </a:pPr>
            <a:endParaRPr lang="en-US" altLang="en-US" sz="2400" smtClean="0"/>
          </a:p>
          <a:p>
            <a:pPr eaLnBrk="1" hangingPunct="1">
              <a:lnSpc>
                <a:spcPct val="80000"/>
              </a:lnSpc>
            </a:pPr>
            <a:endParaRPr lang="en-US" altLang="en-US" sz="24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en-US" altLang="en-US" smtClean="0"/>
              <a:t>Deinstitutionalization</a:t>
            </a:r>
          </a:p>
        </p:txBody>
      </p:sp>
      <p:sp>
        <p:nvSpPr>
          <p:cNvPr id="38915" name="Rectangle 3"/>
          <p:cNvSpPr>
            <a:spLocks noGrp="1" noChangeArrowheads="1"/>
          </p:cNvSpPr>
          <p:nvPr>
            <p:ph idx="1"/>
          </p:nvPr>
        </p:nvSpPr>
        <p:spPr/>
        <p:txBody>
          <a:bodyPr>
            <a:normAutofit lnSpcReduction="10000"/>
          </a:bodyPr>
          <a:lstStyle/>
          <a:p>
            <a:pPr eaLnBrk="1" hangingPunct="1">
              <a:defRPr/>
            </a:pPr>
            <a:r>
              <a:rPr lang="en-US" dirty="0" smtClean="0"/>
              <a:t>Labeling theorists took special pains to detail the criminogenic effects of incarceration and to vigorously advocate the policy of lessening prison populations through deinstitutionalization</a:t>
            </a:r>
          </a:p>
          <a:p>
            <a:pPr eaLnBrk="1" hangingPunct="1">
              <a:defRPr/>
            </a:pPr>
            <a:endParaRPr lang="en-US" sz="1100" dirty="0" smtClean="0"/>
          </a:p>
          <a:p>
            <a:pPr eaLnBrk="1" hangingPunct="1">
              <a:defRPr/>
            </a:pPr>
            <a:r>
              <a:rPr lang="en-US" dirty="0" smtClean="0"/>
              <a:t>However, the U.S. has abandoned the idea of deinstitutionalization and chosen instead to incarcerate offenders in unprecedented numbers</a:t>
            </a:r>
          </a:p>
          <a:p>
            <a:pPr eaLnBrk="1" hangingPunct="1">
              <a:defRPr/>
            </a:pPr>
            <a:endParaRPr lang="en-US" sz="2400" dirty="0" smtClean="0"/>
          </a:p>
          <a:p>
            <a:pPr eaLnBrk="1" hangingPunct="1">
              <a:defRPr/>
            </a:pPr>
            <a:endParaRPr lang="en-US"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pPr eaLnBrk="1" hangingPunct="1"/>
            <a:r>
              <a:rPr lang="en-US" altLang="en-US" smtClean="0"/>
              <a:t>Extending Labeling Theory </a:t>
            </a:r>
          </a:p>
        </p:txBody>
      </p:sp>
      <p:sp>
        <p:nvSpPr>
          <p:cNvPr id="39939" name="Rectangle 3"/>
          <p:cNvSpPr>
            <a:spLocks noGrp="1" noChangeArrowheads="1"/>
          </p:cNvSpPr>
          <p:nvPr>
            <p:ph idx="1"/>
          </p:nvPr>
        </p:nvSpPr>
        <p:spPr>
          <a:xfrm>
            <a:off x="457200" y="1719263"/>
            <a:ext cx="8229600" cy="4910137"/>
          </a:xfrm>
        </p:spPr>
        <p:txBody>
          <a:bodyPr>
            <a:normAutofit fontScale="92500" lnSpcReduction="20000"/>
          </a:bodyPr>
          <a:lstStyle/>
          <a:p>
            <a:pPr eaLnBrk="1" hangingPunct="1">
              <a:defRPr/>
            </a:pPr>
            <a:r>
              <a:rPr lang="en-US" sz="3200" dirty="0" smtClean="0"/>
              <a:t>The key issue is not simply whether a sanction is applied but also the </a:t>
            </a:r>
            <a:r>
              <a:rPr lang="en-US" sz="3200" i="1" dirty="0" smtClean="0"/>
              <a:t>quality </a:t>
            </a:r>
            <a:r>
              <a:rPr lang="en-US" sz="3200" dirty="0" smtClean="0"/>
              <a:t>of the sanction—what actually happens to an offender during the criminal justice process</a:t>
            </a:r>
          </a:p>
          <a:p>
            <a:pPr eaLnBrk="1" hangingPunct="1">
              <a:defRPr/>
            </a:pPr>
            <a:endParaRPr lang="en-US" sz="3200" dirty="0" smtClean="0"/>
          </a:p>
          <a:p>
            <a:pPr eaLnBrk="1" hangingPunct="1">
              <a:defRPr/>
            </a:pPr>
            <a:r>
              <a:rPr lang="en-US" sz="3200" dirty="0" smtClean="0"/>
              <a:t>Two important attempts have been made to develop a theory of how the quality of sanctioning affects re-offending:</a:t>
            </a:r>
          </a:p>
          <a:p>
            <a:pPr lvl="1" eaLnBrk="1" hangingPunct="1">
              <a:defRPr/>
            </a:pPr>
            <a:endParaRPr lang="en-US" sz="500" dirty="0" smtClean="0"/>
          </a:p>
          <a:p>
            <a:pPr marL="858837" lvl="1" indent="-514350" eaLnBrk="1" hangingPunct="1">
              <a:buFont typeface="+mj-lt"/>
              <a:buAutoNum type="arabicPeriod"/>
              <a:defRPr/>
            </a:pPr>
            <a:r>
              <a:rPr lang="en-US" dirty="0" smtClean="0"/>
              <a:t>Braithwaite’s </a:t>
            </a:r>
            <a:r>
              <a:rPr lang="en-US" i="1" dirty="0" smtClean="0"/>
              <a:t>theory of shame and reintegration</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Sherman’s </a:t>
            </a:r>
            <a:r>
              <a:rPr lang="en-US" i="1" dirty="0" smtClean="0"/>
              <a:t>defiance theory</a:t>
            </a:r>
          </a:p>
          <a:p>
            <a:pPr marL="858837" lvl="1" indent="-514350" eaLnBrk="1" hangingPunct="1">
              <a:buFont typeface="+mj-lt"/>
              <a:buAutoNum type="arabicPeriod"/>
              <a:defRPr/>
            </a:pPr>
            <a:endParaRPr lang="en-US" sz="600" i="1" dirty="0" smtClean="0"/>
          </a:p>
          <a:p>
            <a:pPr marL="858837" lvl="1" indent="-514350" eaLnBrk="1" hangingPunct="1">
              <a:buFont typeface="+mj-lt"/>
              <a:buAutoNum type="arabicPeriod"/>
              <a:defRPr/>
            </a:pPr>
            <a:r>
              <a:rPr lang="en-US" dirty="0" smtClean="0"/>
              <a:t>Rose and Clear’s macro-level </a:t>
            </a:r>
            <a:r>
              <a:rPr lang="en-US" i="1" dirty="0" smtClean="0"/>
              <a:t>coerced mobility theory</a:t>
            </a:r>
            <a:endParaRPr lang="en-US" dirty="0" smtClean="0"/>
          </a:p>
          <a:p>
            <a:pPr eaLnBrk="1" hangingPunct="1">
              <a:defRPr/>
            </a:pPr>
            <a:endParaRPr lang="en-US" sz="2400" dirty="0" smtClean="0"/>
          </a:p>
          <a:p>
            <a:pPr eaLnBrk="1" hangingPunct="1">
              <a:defRPr/>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6147" name="Rectangle 3"/>
          <p:cNvSpPr>
            <a:spLocks noGrp="1" noChangeArrowheads="1"/>
          </p:cNvSpPr>
          <p:nvPr>
            <p:ph idx="1"/>
          </p:nvPr>
        </p:nvSpPr>
        <p:spPr>
          <a:xfrm>
            <a:off x="457200" y="1719263"/>
            <a:ext cx="8229600" cy="4833937"/>
          </a:xfrm>
        </p:spPr>
        <p:txBody>
          <a:bodyPr>
            <a:normAutofit fontScale="92500" lnSpcReduction="20000"/>
          </a:bodyPr>
          <a:lstStyle/>
          <a:p>
            <a:pPr eaLnBrk="1" hangingPunct="1">
              <a:defRPr/>
            </a:pPr>
            <a:r>
              <a:rPr lang="en-US" sz="3200" dirty="0" smtClean="0"/>
              <a:t>Labeling theorists urged criminologists to surrender the idea that behaviors are somehow inherently criminal or deviant</a:t>
            </a:r>
          </a:p>
          <a:p>
            <a:pPr eaLnBrk="1" hangingPunct="1">
              <a:defRPr/>
            </a:pPr>
            <a:endParaRPr lang="en-US" sz="3200" dirty="0" smtClean="0"/>
          </a:p>
          <a:p>
            <a:pPr eaLnBrk="1" hangingPunct="1">
              <a:defRPr/>
            </a:pPr>
            <a:r>
              <a:rPr lang="en-US" sz="3200" dirty="0" smtClean="0"/>
              <a:t>What makes an act criminal is not the harm it incurs but rather whether this label is conferred on the act by the state</a:t>
            </a:r>
          </a:p>
          <a:p>
            <a:pPr eaLnBrk="1" hangingPunct="1">
              <a:defRPr/>
            </a:pPr>
            <a:endParaRPr lang="en-US" sz="3200" dirty="0" smtClean="0"/>
          </a:p>
          <a:p>
            <a:pPr eaLnBrk="1" hangingPunct="1">
              <a:defRPr/>
            </a:pPr>
            <a:r>
              <a:rPr lang="en-US" sz="3200" dirty="0" smtClean="0"/>
              <a:t>It is the nature of society that determines whether a crime has occurred</a:t>
            </a:r>
          </a:p>
          <a:p>
            <a:pPr eaLnBrk="1" hangingPunct="1">
              <a:defRPr/>
            </a:pPr>
            <a:endParaRPr lang="en-US" sz="500" dirty="0" smtClean="0"/>
          </a:p>
          <a:p>
            <a:pPr lvl="1" eaLnBrk="1" hangingPunct="1">
              <a:defRPr/>
            </a:pPr>
            <a:r>
              <a:rPr lang="en-US" dirty="0" smtClean="0"/>
              <a:t>Changes over time, across societies, etc.</a:t>
            </a:r>
          </a:p>
          <a:p>
            <a:pPr eaLnBrk="1" hangingPunct="1">
              <a:defRPr/>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3011" name="Rectangle 3"/>
          <p:cNvSpPr>
            <a:spLocks noGrp="1" noChangeArrowheads="1"/>
          </p:cNvSpPr>
          <p:nvPr>
            <p:ph idx="1"/>
          </p:nvPr>
        </p:nvSpPr>
        <p:spPr/>
        <p:txBody>
          <a:bodyPr/>
          <a:lstStyle/>
          <a:p>
            <a:pPr eaLnBrk="1" hangingPunct="1"/>
            <a:r>
              <a:rPr lang="en-US" altLang="en-US" smtClean="0"/>
              <a:t>Took up the issue of the conditions under which societal reaction increases crime or decreases crime</a:t>
            </a:r>
          </a:p>
          <a:p>
            <a:pPr eaLnBrk="1" hangingPunct="1"/>
            <a:endParaRPr lang="en-US" altLang="en-US" sz="1000" smtClean="0"/>
          </a:p>
          <a:p>
            <a:pPr eaLnBrk="1" hangingPunct="1"/>
            <a:r>
              <a:rPr lang="en-US" altLang="en-US" smtClean="0"/>
              <a:t>Legal violations evoke formal attempts by the state and informal efforts by intimates and community members to control the misconduct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4035" name="Rectangle 3"/>
          <p:cNvSpPr>
            <a:spLocks noGrp="1" noChangeArrowheads="1"/>
          </p:cNvSpPr>
          <p:nvPr>
            <p:ph idx="1"/>
          </p:nvPr>
        </p:nvSpPr>
        <p:spPr/>
        <p:txBody>
          <a:bodyPr/>
          <a:lstStyle/>
          <a:p>
            <a:pPr eaLnBrk="1" hangingPunct="1"/>
            <a:r>
              <a:rPr lang="en-US" altLang="en-US" smtClean="0"/>
              <a:t>Central to social control is </a:t>
            </a:r>
            <a:r>
              <a:rPr lang="en-US" altLang="en-US" i="1" smtClean="0"/>
              <a:t>shaming</a:t>
            </a:r>
            <a:r>
              <a:rPr lang="en-US" altLang="en-US" smtClean="0"/>
              <a:t> </a:t>
            </a:r>
          </a:p>
          <a:p>
            <a:pPr lvl="1" eaLnBrk="1" hangingPunct="1"/>
            <a:endParaRPr lang="en-US" altLang="en-US" sz="1000" smtClean="0"/>
          </a:p>
          <a:p>
            <a:pPr lvl="1" eaLnBrk="1" hangingPunct="1"/>
            <a:r>
              <a:rPr lang="en-US" altLang="en-US" smtClean="0"/>
              <a:t>All process of expressing disapproval which have the intention or effect of invoking remorse in the person being shamed and/or condemnation by others who become aware of the shaming</a:t>
            </a:r>
          </a:p>
          <a:p>
            <a:pPr lvl="1" eaLnBrk="1" hangingPunct="1"/>
            <a:endParaRPr lang="en-US" altLang="en-US" sz="1000" smtClean="0"/>
          </a:p>
          <a:p>
            <a:pPr lvl="1" eaLnBrk="1" hangingPunct="1"/>
            <a:r>
              <a:rPr lang="en-US" altLang="en-US" smtClean="0"/>
              <a:t>Shaming can be:</a:t>
            </a:r>
          </a:p>
          <a:p>
            <a:pPr marL="1149350" lvl="2" indent="-457200" eaLnBrk="1" hangingPunct="1">
              <a:buFont typeface="Arial" charset="0"/>
              <a:buAutoNum type="arabicPeriod"/>
            </a:pPr>
            <a:endParaRPr lang="en-US" altLang="en-US" sz="500" smtClean="0"/>
          </a:p>
          <a:p>
            <a:pPr marL="1149350" lvl="2" indent="-457200" eaLnBrk="1" hangingPunct="1">
              <a:buFont typeface="Arial" charset="0"/>
              <a:buAutoNum type="arabicPeriod"/>
            </a:pPr>
            <a:r>
              <a:rPr lang="en-US" altLang="en-US" smtClean="0"/>
              <a:t>Disintegrative</a:t>
            </a:r>
          </a:p>
          <a:p>
            <a:pPr marL="1149350" lvl="2" indent="-457200" eaLnBrk="1" hangingPunct="1">
              <a:buFont typeface="Arial" charset="0"/>
              <a:buAutoNum type="arabicPeriod"/>
            </a:pPr>
            <a:endParaRPr lang="en-US" altLang="en-US" sz="500" smtClean="0"/>
          </a:p>
          <a:p>
            <a:pPr marL="1149350" lvl="2" indent="-457200" eaLnBrk="1" hangingPunct="1">
              <a:buFont typeface="Arial" charset="0"/>
              <a:buAutoNum type="arabicPeriod"/>
            </a:pPr>
            <a:r>
              <a:rPr lang="en-US" altLang="en-US" smtClean="0"/>
              <a:t>Reintegrative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3011" name="Rectangle 3"/>
          <p:cNvSpPr>
            <a:spLocks noGrp="1" noChangeArrowheads="1"/>
          </p:cNvSpPr>
          <p:nvPr>
            <p:ph idx="1"/>
          </p:nvPr>
        </p:nvSpPr>
        <p:spPr>
          <a:xfrm>
            <a:off x="457200" y="1719263"/>
            <a:ext cx="8229600" cy="4833937"/>
          </a:xfrm>
        </p:spPr>
        <p:txBody>
          <a:bodyPr>
            <a:normAutofit fontScale="92500" lnSpcReduction="20000"/>
          </a:bodyPr>
          <a:lstStyle/>
          <a:p>
            <a:pPr eaLnBrk="1" hangingPunct="1">
              <a:defRPr/>
            </a:pPr>
            <a:r>
              <a:rPr lang="en-US" sz="3200" i="1" dirty="0" smtClean="0"/>
              <a:t>Disintegrative Shaming</a:t>
            </a:r>
            <a:endParaRPr lang="en-US" sz="3200" dirty="0" smtClean="0"/>
          </a:p>
          <a:p>
            <a:pPr lvl="1" eaLnBrk="1" hangingPunct="1">
              <a:defRPr/>
            </a:pPr>
            <a:endParaRPr lang="en-US" sz="500" dirty="0" smtClean="0"/>
          </a:p>
          <a:p>
            <a:pPr lvl="1" eaLnBrk="1" hangingPunct="1">
              <a:defRPr/>
            </a:pPr>
            <a:endParaRPr lang="en-US" sz="600" dirty="0" smtClean="0"/>
          </a:p>
          <a:p>
            <a:pPr lvl="1" eaLnBrk="1" hangingPunct="1">
              <a:defRPr/>
            </a:pPr>
            <a:r>
              <a:rPr lang="en-US" dirty="0" smtClean="0"/>
              <a:t>Stigmatizes and excludes, thereby creating a class of outcasts</a:t>
            </a:r>
          </a:p>
          <a:p>
            <a:pPr lvl="1" eaLnBrk="1" hangingPunct="1">
              <a:buFont typeface="Wingdings" pitchFamily="2" charset="2"/>
              <a:buNone/>
              <a:defRPr/>
            </a:pPr>
            <a:endParaRPr lang="en-US" sz="500" dirty="0" smtClean="0"/>
          </a:p>
          <a:p>
            <a:pPr lvl="1" eaLnBrk="1" hangingPunct="1">
              <a:defRPr/>
            </a:pPr>
            <a:endParaRPr lang="en-US" sz="600" dirty="0" smtClean="0"/>
          </a:p>
          <a:p>
            <a:pPr lvl="1" eaLnBrk="1" hangingPunct="1">
              <a:defRPr/>
            </a:pPr>
            <a:r>
              <a:rPr lang="en-US" dirty="0" smtClean="0"/>
              <a:t>Branded as a criminal beyond forgiveness which leads to a further entrenchment into crime since denied employment and other legitimate opportunities</a:t>
            </a:r>
          </a:p>
          <a:p>
            <a:pPr eaLnBrk="1" hangingPunct="1">
              <a:defRPr/>
            </a:pPr>
            <a:endParaRPr lang="en-US" sz="1300" i="1" dirty="0" smtClean="0"/>
          </a:p>
          <a:p>
            <a:pPr eaLnBrk="1" hangingPunct="1">
              <a:defRPr/>
            </a:pPr>
            <a:r>
              <a:rPr lang="en-US" sz="3200" i="1" dirty="0" smtClean="0"/>
              <a:t>Reintegrative Shaming</a:t>
            </a:r>
            <a:endParaRPr lang="en-US" sz="3200" dirty="0" smtClean="0"/>
          </a:p>
          <a:p>
            <a:pPr lvl="1" eaLnBrk="1" hangingPunct="1">
              <a:defRPr/>
            </a:pPr>
            <a:endParaRPr lang="en-US" sz="1000" dirty="0" smtClean="0"/>
          </a:p>
          <a:p>
            <a:pPr lvl="1" eaLnBrk="1" hangingPunct="1">
              <a:defRPr/>
            </a:pPr>
            <a:endParaRPr lang="en-US" sz="600" dirty="0" smtClean="0"/>
          </a:p>
          <a:p>
            <a:pPr lvl="1" eaLnBrk="1" hangingPunct="1">
              <a:defRPr/>
            </a:pPr>
            <a:r>
              <a:rPr lang="en-US" dirty="0" smtClean="0"/>
              <a:t>An illegal act initially evokes community disapproval bur then is followed by attempts to reintegrate the offender back into the community through words or gestures of forgiveness</a:t>
            </a:r>
          </a:p>
          <a:p>
            <a:pPr lvl="1" eaLnBrk="1" hangingPunct="1">
              <a:defRPr/>
            </a:pPr>
            <a:endParaRPr lang="en-US" sz="6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6083" name="Rectangle 3"/>
          <p:cNvSpPr>
            <a:spLocks noGrp="1" noChangeArrowheads="1"/>
          </p:cNvSpPr>
          <p:nvPr>
            <p:ph idx="1"/>
          </p:nvPr>
        </p:nvSpPr>
        <p:spPr/>
        <p:txBody>
          <a:bodyPr/>
          <a:lstStyle/>
          <a:p>
            <a:pPr eaLnBrk="1" hangingPunct="1"/>
            <a:r>
              <a:rPr lang="en-US" altLang="en-US" smtClean="0"/>
              <a:t>In this case, shaming has two faces:</a:t>
            </a:r>
          </a:p>
          <a:p>
            <a:pPr lvl="1" eaLnBrk="1" hangingPunct="1"/>
            <a:endParaRPr lang="en-US" altLang="en-US" sz="1000" smtClean="0"/>
          </a:p>
          <a:p>
            <a:pPr lvl="1" eaLnBrk="1" hangingPunct="1"/>
            <a:r>
              <a:rPr lang="en-US" altLang="en-US" smtClean="0"/>
              <a:t>It makes certain that the inappropriateness of the misconduct is known to the offender and all observers</a:t>
            </a:r>
          </a:p>
          <a:p>
            <a:pPr lvl="1" eaLnBrk="1" hangingPunct="1"/>
            <a:endParaRPr lang="en-US" altLang="en-US" sz="1000" smtClean="0"/>
          </a:p>
          <a:p>
            <a:pPr lvl="1" eaLnBrk="1" hangingPunct="1"/>
            <a:r>
              <a:rPr lang="en-US" altLang="en-US" smtClean="0"/>
              <a:t>It presents an opportunity to restore the offender to membership in the group</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5059" name="Rectangle 3"/>
          <p:cNvSpPr>
            <a:spLocks noGrp="1" noChangeArrowheads="1"/>
          </p:cNvSpPr>
          <p:nvPr>
            <p:ph idx="1"/>
          </p:nvPr>
        </p:nvSpPr>
        <p:spPr>
          <a:xfrm>
            <a:off x="457200" y="1719263"/>
            <a:ext cx="8229600" cy="4833937"/>
          </a:xfrm>
        </p:spPr>
        <p:txBody>
          <a:bodyPr>
            <a:normAutofit fontScale="92500"/>
          </a:bodyPr>
          <a:lstStyle/>
          <a:p>
            <a:pPr eaLnBrk="1" hangingPunct="1">
              <a:defRPr/>
            </a:pPr>
            <a:r>
              <a:rPr lang="en-US" sz="3200" dirty="0" smtClean="0"/>
              <a:t>The underlying social context determines the degree to which shaming will be reintegrative or disintegrative</a:t>
            </a:r>
          </a:p>
          <a:p>
            <a:pPr eaLnBrk="1" hangingPunct="1">
              <a:defRPr/>
            </a:pPr>
            <a:r>
              <a:rPr lang="en-US" sz="3200" dirty="0" smtClean="0"/>
              <a:t>America lacks the cultural and institutional basis that would encourage seeing offenders as part of an interdependent community</a:t>
            </a:r>
          </a:p>
          <a:p>
            <a:pPr eaLnBrk="1" hangingPunct="1">
              <a:defRPr/>
            </a:pPr>
            <a:endParaRPr lang="en-US" sz="500" dirty="0" smtClean="0"/>
          </a:p>
          <a:p>
            <a:pPr lvl="1" eaLnBrk="1" hangingPunct="1">
              <a:defRPr/>
            </a:pPr>
            <a:r>
              <a:rPr lang="en-US" dirty="0" smtClean="0"/>
              <a:t>Social control has a strong disintegrative quality</a:t>
            </a:r>
          </a:p>
          <a:p>
            <a:pPr eaLnBrk="1" hangingPunct="1">
              <a:defRPr/>
            </a:pPr>
            <a:endParaRPr lang="en-US" sz="1000" dirty="0" smtClean="0"/>
          </a:p>
          <a:p>
            <a:pPr eaLnBrk="1" hangingPunct="1">
              <a:defRPr/>
            </a:pPr>
            <a:r>
              <a:rPr lang="en-US" sz="3200" dirty="0" smtClean="0"/>
              <a:t>Communitarian societies, like Japan, prefer to have reintegrative shaming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mtClean="0"/>
              <a:t>Braithwaite’s Theory of Shaming and Crime</a:t>
            </a:r>
          </a:p>
        </p:txBody>
      </p:sp>
      <p:sp>
        <p:nvSpPr>
          <p:cNvPr id="48131" name="Rectangle 3"/>
          <p:cNvSpPr>
            <a:spLocks noGrp="1" noChangeArrowheads="1"/>
          </p:cNvSpPr>
          <p:nvPr>
            <p:ph idx="1"/>
          </p:nvPr>
        </p:nvSpPr>
        <p:spPr>
          <a:xfrm>
            <a:off x="457200" y="1524000"/>
            <a:ext cx="8229600" cy="4833938"/>
          </a:xfrm>
        </p:spPr>
        <p:txBody>
          <a:bodyPr/>
          <a:lstStyle/>
          <a:p>
            <a:pPr eaLnBrk="1" hangingPunct="1"/>
            <a:r>
              <a:rPr lang="en-US" altLang="en-US" smtClean="0"/>
              <a:t>Enriched labeling theory by illuminating not only that shaming (or labeling) varies on its nature and effects but also why this variation ultimately is contingent on the society in which shaming takes place</a:t>
            </a:r>
          </a:p>
          <a:p>
            <a:pPr eaLnBrk="1" hangingPunct="1"/>
            <a:r>
              <a:rPr lang="en-US" altLang="en-US" smtClean="0"/>
              <a:t>Braithwaite, Ahmed, and Braithwaite have marshaled evidence from an array of quantitative and qualitative sources consistent with the theory</a:t>
            </a:r>
          </a:p>
          <a:p>
            <a:pPr eaLnBrk="1" hangingPunct="1"/>
            <a:r>
              <a:rPr lang="en-US" altLang="en-US" smtClean="0"/>
              <a:t>Self-report studies have yielded promising by mixed results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en-US" altLang="en-US" smtClean="0"/>
              <a:t>Sherman’s Defiance Theory</a:t>
            </a:r>
          </a:p>
        </p:txBody>
      </p:sp>
      <p:sp>
        <p:nvSpPr>
          <p:cNvPr id="49155" name="Rectangle 3"/>
          <p:cNvSpPr>
            <a:spLocks noGrp="1" noChangeArrowheads="1"/>
          </p:cNvSpPr>
          <p:nvPr>
            <p:ph idx="1"/>
          </p:nvPr>
        </p:nvSpPr>
        <p:spPr/>
        <p:txBody>
          <a:bodyPr/>
          <a:lstStyle/>
          <a:p>
            <a:pPr eaLnBrk="1" hangingPunct="1"/>
            <a:r>
              <a:rPr lang="en-US" altLang="en-US" smtClean="0"/>
              <a:t>Began with the observation that labeling theory does not account for the many examples of sanctions reducing crime</a:t>
            </a:r>
          </a:p>
          <a:p>
            <a:pPr eaLnBrk="1" hangingPunct="1"/>
            <a:endParaRPr lang="en-US" altLang="en-US" sz="1000" smtClean="0"/>
          </a:p>
          <a:p>
            <a:pPr eaLnBrk="1" hangingPunct="1"/>
            <a:r>
              <a:rPr lang="en-US" altLang="en-US" smtClean="0"/>
              <a:t>Sherman asked: Under what conditions does each type of criminal sanction: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Reduce,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Increase, or </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Have no effect on future crimes?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altLang="en-US" smtClean="0"/>
              <a:t>Sherman’s Defiance Theory</a:t>
            </a:r>
          </a:p>
        </p:txBody>
      </p:sp>
      <p:sp>
        <p:nvSpPr>
          <p:cNvPr id="50179" name="Rectangle 3"/>
          <p:cNvSpPr>
            <a:spLocks noGrp="1" noChangeArrowheads="1"/>
          </p:cNvSpPr>
          <p:nvPr>
            <p:ph idx="1"/>
          </p:nvPr>
        </p:nvSpPr>
        <p:spPr/>
        <p:txBody>
          <a:bodyPr/>
          <a:lstStyle/>
          <a:p>
            <a:pPr eaLnBrk="1" hangingPunct="1"/>
            <a:r>
              <a:rPr lang="en-US" altLang="en-US" smtClean="0"/>
              <a:t>The central concept is that of </a:t>
            </a:r>
            <a:r>
              <a:rPr lang="en-US" altLang="en-US" i="1" smtClean="0"/>
              <a:t>defiance</a:t>
            </a:r>
          </a:p>
          <a:p>
            <a:pPr lvl="1" eaLnBrk="1" hangingPunct="1"/>
            <a:endParaRPr lang="en-US" altLang="en-US" sz="1000" smtClean="0"/>
          </a:p>
          <a:p>
            <a:pPr lvl="1" eaLnBrk="1" hangingPunct="1"/>
            <a:r>
              <a:rPr lang="en-US" altLang="en-US" smtClean="0"/>
              <a:t>The net increase in the prevalence, incidence, or seriousness of future offending against a sanctioning community caused by a proud, shameless reaction to the administration of a criminal sanction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smtClean="0"/>
              <a:t>Sherman’s Defiance Theory</a:t>
            </a:r>
          </a:p>
        </p:txBody>
      </p:sp>
      <p:sp>
        <p:nvSpPr>
          <p:cNvPr id="49155" name="Rectangle 3"/>
          <p:cNvSpPr>
            <a:spLocks noGrp="1" noChangeArrowheads="1"/>
          </p:cNvSpPr>
          <p:nvPr>
            <p:ph idx="1"/>
          </p:nvPr>
        </p:nvSpPr>
        <p:spPr/>
        <p:txBody>
          <a:bodyPr>
            <a:normAutofit fontScale="92500" lnSpcReduction="20000"/>
          </a:bodyPr>
          <a:lstStyle/>
          <a:p>
            <a:pPr eaLnBrk="1" hangingPunct="1">
              <a:defRPr/>
            </a:pPr>
            <a:r>
              <a:rPr lang="en-US" sz="3200" dirty="0" smtClean="0"/>
              <a:t>Factors that increase criminality</a:t>
            </a:r>
          </a:p>
          <a:p>
            <a:pPr lvl="1" eaLnBrk="1" hangingPunct="1">
              <a:defRPr/>
            </a:pPr>
            <a:endParaRPr lang="en-US" sz="1000" dirty="0" smtClean="0"/>
          </a:p>
          <a:p>
            <a:pPr lvl="1" eaLnBrk="1" hangingPunct="1">
              <a:defRPr/>
            </a:pPr>
            <a:r>
              <a:rPr lang="en-US" dirty="0" smtClean="0"/>
              <a:t>When offenders have few social binds to the community, there is little to restrain their defiance, and arising criminal inclinations</a:t>
            </a:r>
          </a:p>
          <a:p>
            <a:pPr lvl="1" eaLnBrk="1" hangingPunct="1">
              <a:defRPr/>
            </a:pPr>
            <a:endParaRPr lang="en-US" sz="1000" dirty="0" smtClean="0"/>
          </a:p>
          <a:p>
            <a:pPr lvl="1" eaLnBrk="1" hangingPunct="1">
              <a:defRPr/>
            </a:pPr>
            <a:r>
              <a:rPr lang="en-US" dirty="0" smtClean="0"/>
              <a:t>Offenders are more likely to be defiant when they perceive the sanction as stigmatizing not their actions but rather the offenders personally</a:t>
            </a:r>
          </a:p>
          <a:p>
            <a:pPr lvl="1" eaLnBrk="1" hangingPunct="1">
              <a:defRPr/>
            </a:pPr>
            <a:endParaRPr lang="en-US" sz="1000" dirty="0" smtClean="0"/>
          </a:p>
          <a:p>
            <a:pPr lvl="1" eaLnBrk="1" hangingPunct="1">
              <a:defRPr/>
            </a:pPr>
            <a:r>
              <a:rPr lang="en-US" dirty="0" smtClean="0"/>
              <a:t>When offenders are treated unfairly or with disrespect, they are more likely to act defiantly</a:t>
            </a:r>
          </a:p>
          <a:p>
            <a:pPr lvl="2" eaLnBrk="1" hangingPunct="1">
              <a:defRPr/>
            </a:pPr>
            <a:endParaRPr lang="en-US" sz="500" dirty="0" smtClean="0"/>
          </a:p>
          <a:p>
            <a:pPr lvl="2" eaLnBrk="1" hangingPunct="1">
              <a:defRPr/>
            </a:pPr>
            <a:r>
              <a:rPr lang="en-US" dirty="0" smtClean="0"/>
              <a:t>Criminal sanctions are not given legitimacy; rather, the sanctions evoke anger and defiance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Sherman’s Defiance Theory</a:t>
            </a:r>
          </a:p>
        </p:txBody>
      </p:sp>
      <p:sp>
        <p:nvSpPr>
          <p:cNvPr id="3" name="Content Placeholder 2"/>
          <p:cNvSpPr>
            <a:spLocks noGrp="1"/>
          </p:cNvSpPr>
          <p:nvPr>
            <p:ph idx="1"/>
          </p:nvPr>
        </p:nvSpPr>
        <p:spPr/>
        <p:txBody>
          <a:bodyPr>
            <a:normAutofit fontScale="92500" lnSpcReduction="10000"/>
          </a:bodyPr>
          <a:lstStyle/>
          <a:p>
            <a:pPr>
              <a:defRPr/>
            </a:pPr>
            <a:r>
              <a:rPr lang="en-US" sz="3200" dirty="0" smtClean="0"/>
              <a:t>Few empirical tests</a:t>
            </a:r>
          </a:p>
          <a:p>
            <a:pPr lvl="1">
              <a:defRPr/>
            </a:pPr>
            <a:endParaRPr lang="en-US" sz="500" dirty="0" smtClean="0"/>
          </a:p>
          <a:p>
            <a:pPr lvl="1">
              <a:defRPr/>
            </a:pPr>
            <a:r>
              <a:rPr lang="en-US" dirty="0" smtClean="0"/>
              <a:t>Existing data sets do not contain measures of the theory’s key components</a:t>
            </a:r>
          </a:p>
          <a:p>
            <a:pPr lvl="1">
              <a:defRPr/>
            </a:pPr>
            <a:endParaRPr lang="en-US" sz="500" dirty="0" smtClean="0"/>
          </a:p>
          <a:p>
            <a:pPr lvl="1">
              <a:defRPr/>
            </a:pPr>
            <a:r>
              <a:rPr lang="en-US" dirty="0" smtClean="0"/>
              <a:t>Of the studies conducted, there has been mixed support</a:t>
            </a:r>
          </a:p>
          <a:p>
            <a:pPr lvl="1">
              <a:defRPr/>
            </a:pPr>
            <a:endParaRPr lang="en-US" sz="1000" dirty="0" smtClean="0"/>
          </a:p>
          <a:p>
            <a:pPr>
              <a:defRPr/>
            </a:pPr>
            <a:r>
              <a:rPr lang="en-US" sz="3200" dirty="0" smtClean="0"/>
              <a:t>Policy implications</a:t>
            </a:r>
          </a:p>
          <a:p>
            <a:pPr>
              <a:defRPr/>
            </a:pPr>
            <a:endParaRPr lang="en-US" sz="500" dirty="0" smtClean="0"/>
          </a:p>
          <a:p>
            <a:pPr lvl="1">
              <a:defRPr/>
            </a:pPr>
            <a:r>
              <a:rPr lang="en-US" dirty="0" smtClean="0"/>
              <a:t>Unless attention is paid to the quality of relationships between inner-city youth and criminal justice representatives, attempts to sanction these offenders may be counterproductive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7171" name="Rectangle 3"/>
          <p:cNvSpPr>
            <a:spLocks noGrp="1" noChangeArrowheads="1"/>
          </p:cNvSpPr>
          <p:nvPr>
            <p:ph idx="1"/>
          </p:nvPr>
        </p:nvSpPr>
        <p:spPr>
          <a:xfrm>
            <a:off x="381000" y="1600200"/>
            <a:ext cx="8229600" cy="4986338"/>
          </a:xfrm>
        </p:spPr>
        <p:txBody>
          <a:bodyPr/>
          <a:lstStyle/>
          <a:p>
            <a:pPr eaLnBrk="1" hangingPunct="1"/>
            <a:r>
              <a:rPr lang="en-US" altLang="en-US" smtClean="0"/>
              <a:t>Labeling theorists argued that criminologists could ill afford to neglect the nature and effects of societal reaction, particularly when the state was the labeling agent</a:t>
            </a:r>
          </a:p>
          <a:p>
            <a:pPr eaLnBrk="1" hangingPunct="1"/>
            <a:r>
              <a:rPr lang="en-US" altLang="en-US" smtClean="0"/>
              <a:t>Origins of criminal labels</a:t>
            </a:r>
          </a:p>
          <a:p>
            <a:pPr lvl="1" eaLnBrk="1" hangingPunct="1"/>
            <a:endParaRPr lang="en-US" altLang="en-US" sz="500" smtClean="0"/>
          </a:p>
          <a:p>
            <a:pPr lvl="1" eaLnBrk="1" hangingPunct="1"/>
            <a:r>
              <a:rPr lang="en-US" altLang="en-US" sz="2400" smtClean="0"/>
              <a:t>Marijuana – Howard Becker – Federal Bureau of Narcotics</a:t>
            </a:r>
          </a:p>
          <a:p>
            <a:pPr lvl="1" eaLnBrk="1" hangingPunct="1"/>
            <a:r>
              <a:rPr lang="en-US" altLang="en-US" sz="2400" smtClean="0"/>
              <a:t>Delinquency – Andrew Platt – affluent women </a:t>
            </a:r>
          </a:p>
          <a:p>
            <a:pPr lvl="1" eaLnBrk="1" hangingPunct="1"/>
            <a:r>
              <a:rPr lang="en-US" altLang="en-US" sz="2400" smtClean="0"/>
              <a:t>Child abuse – Stephan Pfohl – pediatric radiologists </a:t>
            </a:r>
          </a:p>
          <a:p>
            <a:pPr lvl="1" eaLnBrk="1" hangingPunct="1"/>
            <a:r>
              <a:rPr lang="en-US" altLang="en-US" sz="2400" smtClean="0"/>
              <a:t>“Wife-beating” – Kathleen Tierney – media and feminist organizations</a:t>
            </a:r>
          </a:p>
          <a:p>
            <a:pPr eaLnBrk="1" hangingPunct="1"/>
            <a:endParaRPr lang="en-US" altLang="en-US"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altLang="en-US" smtClean="0"/>
              <a:t>Sherman’s Defiance Theory</a:t>
            </a:r>
          </a:p>
        </p:txBody>
      </p:sp>
      <p:sp>
        <p:nvSpPr>
          <p:cNvPr id="50179" name="Rectangle 3"/>
          <p:cNvSpPr>
            <a:spLocks noGrp="1" noChangeArrowheads="1"/>
          </p:cNvSpPr>
          <p:nvPr>
            <p:ph idx="1"/>
          </p:nvPr>
        </p:nvSpPr>
        <p:spPr/>
        <p:txBody>
          <a:bodyPr>
            <a:normAutofit lnSpcReduction="10000"/>
          </a:bodyPr>
          <a:lstStyle/>
          <a:p>
            <a:pPr eaLnBrk="1" hangingPunct="1">
              <a:defRPr/>
            </a:pPr>
            <a:r>
              <a:rPr lang="en-US" dirty="0" smtClean="0"/>
              <a:t>Factors that increase criminality </a:t>
            </a:r>
          </a:p>
          <a:p>
            <a:pPr eaLnBrk="1" hangingPunct="1">
              <a:defRPr/>
            </a:pPr>
            <a:endParaRPr lang="en-US" sz="1200" dirty="0" smtClean="0"/>
          </a:p>
          <a:p>
            <a:pPr lvl="1" eaLnBrk="1" hangingPunct="1">
              <a:defRPr/>
            </a:pPr>
            <a:r>
              <a:rPr lang="en-US" dirty="0" smtClean="0"/>
              <a:t>When offenders deny or refuse to acknowledge the stigmatizing shame that has been opposed on them, they are more likely to respond with pride and use crime to exact revenge on conventional society</a:t>
            </a:r>
          </a:p>
          <a:p>
            <a:pPr eaLnBrk="1" hangingPunct="1">
              <a:defRPr/>
            </a:pPr>
            <a:endParaRPr lang="en-US" sz="1100" dirty="0" smtClean="0"/>
          </a:p>
          <a:p>
            <a:pPr lvl="1" eaLnBrk="1" hangingPunct="1">
              <a:defRPr/>
            </a:pPr>
            <a:r>
              <a:rPr lang="en-US" dirty="0" smtClean="0"/>
              <a:t>Criminal sanctions can backfire, and through processes such as defiance, create the kind of self-fulfilling prophecy first identified by labeling theorists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eaLnBrk="1" hangingPunct="1"/>
            <a:r>
              <a:rPr lang="en-US" altLang="en-US" smtClean="0"/>
              <a:t>Rose and Clear’s Coerced Mobility Theory</a:t>
            </a:r>
          </a:p>
        </p:txBody>
      </p:sp>
      <p:sp>
        <p:nvSpPr>
          <p:cNvPr id="51203" name="Rectangle 3"/>
          <p:cNvSpPr>
            <a:spLocks noGrp="1" noChangeArrowheads="1"/>
          </p:cNvSpPr>
          <p:nvPr>
            <p:ph idx="1"/>
          </p:nvPr>
        </p:nvSpPr>
        <p:spPr/>
        <p:txBody>
          <a:bodyPr>
            <a:normAutofit fontScale="92500" lnSpcReduction="20000"/>
          </a:bodyPr>
          <a:lstStyle/>
          <a:p>
            <a:pPr eaLnBrk="1" hangingPunct="1">
              <a:defRPr/>
            </a:pPr>
            <a:r>
              <a:rPr lang="en-US" sz="3200" dirty="0" smtClean="0"/>
              <a:t>Explored what happens when the government adopts a policy of mass incarceration that disproportionately removes young, minority males from inner cities at the macro- or community-level</a:t>
            </a:r>
          </a:p>
          <a:p>
            <a:pPr lvl="1" eaLnBrk="1" hangingPunct="1">
              <a:defRPr/>
            </a:pPr>
            <a:endParaRPr lang="en-US" sz="1000" dirty="0" smtClean="0"/>
          </a:p>
          <a:p>
            <a:pPr lvl="1" eaLnBrk="1" hangingPunct="1">
              <a:defRPr/>
            </a:pPr>
            <a:r>
              <a:rPr lang="en-US" dirty="0" smtClean="0"/>
              <a:t>Nearly 1 in 10 African Americans aged 26-30 are incarcerated</a:t>
            </a:r>
          </a:p>
          <a:p>
            <a:pPr eaLnBrk="1" hangingPunct="1">
              <a:buFont typeface="Wingdings" pitchFamily="2" charset="2"/>
              <a:buNone/>
              <a:defRPr/>
            </a:pPr>
            <a:endParaRPr lang="en-US" sz="1000" dirty="0" smtClean="0"/>
          </a:p>
          <a:p>
            <a:pPr lvl="1" eaLnBrk="1" hangingPunct="1">
              <a:defRPr/>
            </a:pPr>
            <a:r>
              <a:rPr lang="en-US" dirty="0" smtClean="0"/>
              <a:t>Conceptualize this incarceration as a form of </a:t>
            </a:r>
            <a:r>
              <a:rPr lang="en-US" i="1" dirty="0" smtClean="0"/>
              <a:t>coerced mobility</a:t>
            </a:r>
            <a:r>
              <a:rPr lang="en-US" dirty="0" smtClean="0"/>
              <a:t> </a:t>
            </a:r>
          </a:p>
          <a:p>
            <a:pPr lvl="1" eaLnBrk="1" hangingPunct="1">
              <a:defRPr/>
            </a:pPr>
            <a:endParaRPr lang="en-US" sz="500" dirty="0" smtClean="0"/>
          </a:p>
          <a:p>
            <a:pPr lvl="2" eaLnBrk="1" hangingPunct="1">
              <a:defRPr/>
            </a:pPr>
            <a:r>
              <a:rPr lang="en-US" sz="2200" dirty="0" smtClean="0"/>
              <a:t>A practice that regularly takes large numbers of males out of inner-city communities for prolonged absences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mtClean="0"/>
              <a:t>Rose and Clear’s Coerced Mobility Theory</a:t>
            </a:r>
          </a:p>
        </p:txBody>
      </p:sp>
      <p:sp>
        <p:nvSpPr>
          <p:cNvPr id="52227" name="Rectangle 3"/>
          <p:cNvSpPr>
            <a:spLocks noGrp="1" noChangeArrowheads="1"/>
          </p:cNvSpPr>
          <p:nvPr>
            <p:ph idx="1"/>
          </p:nvPr>
        </p:nvSpPr>
        <p:spPr>
          <a:xfrm>
            <a:off x="457200" y="1719263"/>
            <a:ext cx="8229600" cy="4833937"/>
          </a:xfrm>
        </p:spPr>
        <p:txBody>
          <a:bodyPr>
            <a:normAutofit fontScale="70000" lnSpcReduction="20000"/>
          </a:bodyPr>
          <a:lstStyle/>
          <a:p>
            <a:pPr eaLnBrk="1" hangingPunct="1">
              <a:lnSpc>
                <a:spcPct val="90000"/>
              </a:lnSpc>
              <a:defRPr/>
            </a:pPr>
            <a:r>
              <a:rPr lang="en-US" sz="4300" dirty="0" smtClean="0"/>
              <a:t>Theorize that the mass coerced mobility of minority males may well have the unanticipated consequence of increasing, rather than decreasing, a community’s crime rate</a:t>
            </a:r>
          </a:p>
          <a:p>
            <a:pPr eaLnBrk="1" hangingPunct="1">
              <a:lnSpc>
                <a:spcPct val="90000"/>
              </a:lnSpc>
              <a:defRPr/>
            </a:pPr>
            <a:r>
              <a:rPr lang="en-US" sz="4300" dirty="0" smtClean="0"/>
              <a:t>Offenders are community liabilities and also community assets</a:t>
            </a:r>
          </a:p>
          <a:p>
            <a:pPr eaLnBrk="1" hangingPunct="1">
              <a:lnSpc>
                <a:spcPct val="90000"/>
              </a:lnSpc>
              <a:defRPr/>
            </a:pPr>
            <a:endParaRPr lang="en-US" sz="1000" dirty="0" smtClean="0"/>
          </a:p>
          <a:p>
            <a:pPr lvl="1" eaLnBrk="1" hangingPunct="1">
              <a:lnSpc>
                <a:spcPct val="90000"/>
              </a:lnSpc>
              <a:defRPr/>
            </a:pPr>
            <a:r>
              <a:rPr lang="en-US" dirty="0" smtClean="0"/>
              <a:t>Their incarceration lessens liabilities as well as depleting the community of assets</a:t>
            </a:r>
          </a:p>
          <a:p>
            <a:pPr lvl="1" eaLnBrk="1" hangingPunct="1">
              <a:lnSpc>
                <a:spcPct val="90000"/>
              </a:lnSpc>
              <a:defRPr/>
            </a:pPr>
            <a:endParaRPr lang="en-US" sz="400" dirty="0" smtClean="0"/>
          </a:p>
          <a:p>
            <a:pPr lvl="2" eaLnBrk="1" hangingPunct="1">
              <a:lnSpc>
                <a:spcPct val="90000"/>
              </a:lnSpc>
              <a:defRPr/>
            </a:pPr>
            <a:r>
              <a:rPr lang="en-US" dirty="0" smtClean="0"/>
              <a:t>Removes sources of income, family life, supervision levels,  depletes the “marriage pool”, etc.</a:t>
            </a:r>
          </a:p>
          <a:p>
            <a:pPr lvl="2" eaLnBrk="1" hangingPunct="1">
              <a:lnSpc>
                <a:spcPct val="90000"/>
              </a:lnSpc>
              <a:defRPr/>
            </a:pPr>
            <a:endParaRPr lang="en-US" sz="400" dirty="0" smtClean="0"/>
          </a:p>
          <a:p>
            <a:pPr lvl="2" eaLnBrk="1" hangingPunct="1">
              <a:lnSpc>
                <a:spcPct val="90000"/>
              </a:lnSpc>
              <a:defRPr/>
            </a:pPr>
            <a:r>
              <a:rPr lang="en-US" dirty="0" smtClean="0"/>
              <a:t>Many return from prison and import prison cultural values and networks</a:t>
            </a:r>
          </a:p>
          <a:p>
            <a:pPr lvl="2" eaLnBrk="1" hangingPunct="1">
              <a:lnSpc>
                <a:spcPct val="90000"/>
              </a:lnSpc>
              <a:defRPr/>
            </a:pPr>
            <a:endParaRPr lang="en-US" sz="400" dirty="0" smtClean="0"/>
          </a:p>
          <a:p>
            <a:pPr lvl="2" eaLnBrk="1" hangingPunct="1">
              <a:lnSpc>
                <a:spcPct val="90000"/>
              </a:lnSpc>
              <a:defRPr/>
            </a:pPr>
            <a:r>
              <a:rPr lang="en-US" dirty="0" smtClean="0"/>
              <a:t>Additionally, the stigma of incarceration is lessened</a:t>
            </a:r>
          </a:p>
          <a:p>
            <a:pPr lvl="1" eaLnBrk="1" hangingPunct="1">
              <a:lnSpc>
                <a:spcPct val="90000"/>
              </a:lnSpc>
              <a:defRPr/>
            </a:pPr>
            <a:endParaRPr lang="en-US" sz="600" dirty="0" smtClean="0"/>
          </a:p>
          <a:p>
            <a:pPr lvl="1" eaLnBrk="1" hangingPunct="1">
              <a:lnSpc>
                <a:spcPct val="90000"/>
              </a:lnSpc>
              <a:defRPr/>
            </a:pPr>
            <a:endParaRPr lang="en-US" sz="500" dirty="0" smtClean="0"/>
          </a:p>
          <a:p>
            <a:pPr lvl="1" eaLnBrk="1" hangingPunct="1">
              <a:lnSpc>
                <a:spcPct val="90000"/>
              </a:lnSpc>
              <a:defRPr/>
            </a:pPr>
            <a:r>
              <a:rPr lang="en-US" dirty="0" smtClean="0"/>
              <a:t>The impact on neighborhoods will differ by the area’s affluence and social organization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eaLnBrk="1" hangingPunct="1"/>
            <a:r>
              <a:rPr lang="en-US" altLang="en-US" smtClean="0"/>
              <a:t>Rose and Clear’s Coerced Mobility Theory</a:t>
            </a:r>
          </a:p>
        </p:txBody>
      </p:sp>
      <p:sp>
        <p:nvSpPr>
          <p:cNvPr id="56323" name="Rectangle 3"/>
          <p:cNvSpPr>
            <a:spLocks noGrp="1" noChangeArrowheads="1"/>
          </p:cNvSpPr>
          <p:nvPr>
            <p:ph idx="1"/>
          </p:nvPr>
        </p:nvSpPr>
        <p:spPr/>
        <p:txBody>
          <a:bodyPr/>
          <a:lstStyle/>
          <a:p>
            <a:pPr eaLnBrk="1" hangingPunct="1">
              <a:lnSpc>
                <a:spcPct val="90000"/>
              </a:lnSpc>
            </a:pPr>
            <a:r>
              <a:rPr lang="en-US" altLang="en-US" smtClean="0"/>
              <a:t>State social controls have important secondary effects on family and neighborhood structure</a:t>
            </a:r>
          </a:p>
          <a:p>
            <a:pPr eaLnBrk="1" hangingPunct="1">
              <a:lnSpc>
                <a:spcPct val="90000"/>
              </a:lnSpc>
            </a:pPr>
            <a:endParaRPr lang="en-US" altLang="en-US" sz="1000" smtClean="0"/>
          </a:p>
          <a:p>
            <a:pPr eaLnBrk="1" hangingPunct="1">
              <a:lnSpc>
                <a:spcPct val="90000"/>
              </a:lnSpc>
            </a:pPr>
            <a:r>
              <a:rPr lang="en-US" altLang="en-US" smtClean="0"/>
              <a:t>These impede the neighborhood’s capacity for social control</a:t>
            </a:r>
          </a:p>
          <a:p>
            <a:pPr eaLnBrk="1" hangingPunct="1">
              <a:lnSpc>
                <a:spcPct val="90000"/>
              </a:lnSpc>
            </a:pPr>
            <a:endParaRPr lang="en-US" altLang="en-US" sz="1000" smtClean="0"/>
          </a:p>
          <a:p>
            <a:pPr eaLnBrk="1" hangingPunct="1">
              <a:lnSpc>
                <a:spcPct val="90000"/>
              </a:lnSpc>
            </a:pPr>
            <a:r>
              <a:rPr lang="en-US" altLang="en-US" smtClean="0"/>
              <a:t>At the ecological level, the side effects of policies intended to fight crime may exacerbate problems that lead to crime in the first place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pPr eaLnBrk="1" hangingPunct="1"/>
            <a:r>
              <a:rPr lang="en-US" altLang="en-US" sz="3800" smtClean="0"/>
              <a:t>Policy Implications: Restorative Justice and Prisoner Reentry</a:t>
            </a:r>
          </a:p>
        </p:txBody>
      </p:sp>
      <p:sp>
        <p:nvSpPr>
          <p:cNvPr id="57347" name="Rectangle 3"/>
          <p:cNvSpPr>
            <a:spLocks noGrp="1" noChangeArrowheads="1"/>
          </p:cNvSpPr>
          <p:nvPr>
            <p:ph idx="1"/>
          </p:nvPr>
        </p:nvSpPr>
        <p:spPr/>
        <p:txBody>
          <a:bodyPr/>
          <a:lstStyle/>
          <a:p>
            <a:pPr eaLnBrk="1" hangingPunct="1"/>
            <a:r>
              <a:rPr lang="en-US" altLang="en-US" smtClean="0"/>
              <a:t>Find ways to blunt the negative, criminogenic effects of criminal justice sanctions</a:t>
            </a:r>
          </a:p>
          <a:p>
            <a:pPr eaLnBrk="1" hangingPunct="1"/>
            <a:endParaRPr lang="en-US" altLang="en-US" sz="1000" smtClean="0"/>
          </a:p>
          <a:p>
            <a:pPr eaLnBrk="1" hangingPunct="1"/>
            <a:r>
              <a:rPr lang="en-US" altLang="en-US" smtClean="0"/>
              <a:t>Restorative justice rejects the logic that equates the state’s harming of an offender with victims’ receiving any meaningful sense of justice</a:t>
            </a:r>
          </a:p>
          <a:p>
            <a:pPr eaLnBrk="1" hangingPunct="1"/>
            <a:endParaRPr lang="en-US" altLang="en-US" sz="50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pPr eaLnBrk="1" hangingPunct="1"/>
            <a:r>
              <a:rPr lang="en-US" altLang="en-US" sz="3800" smtClean="0"/>
              <a:t>Policy Implications: Restorative Justice and Prisoner Reentry</a:t>
            </a:r>
          </a:p>
        </p:txBody>
      </p:sp>
      <p:sp>
        <p:nvSpPr>
          <p:cNvPr id="58371" name="Rectangle 3"/>
          <p:cNvSpPr>
            <a:spLocks noGrp="1" noChangeArrowheads="1"/>
          </p:cNvSpPr>
          <p:nvPr>
            <p:ph idx="1"/>
          </p:nvPr>
        </p:nvSpPr>
        <p:spPr/>
        <p:txBody>
          <a:bodyPr/>
          <a:lstStyle/>
          <a:p>
            <a:pPr eaLnBrk="1" hangingPunct="1"/>
            <a:r>
              <a:rPr lang="en-US" altLang="en-US" smtClean="0"/>
              <a:t>Advocates of restorative justice suggest that the guiding principle of the criminal sanction should be to decrease harm by restoring:</a:t>
            </a:r>
          </a:p>
          <a:p>
            <a:pPr lvl="1" eaLnBrk="1" hangingPunct="1"/>
            <a:endParaRPr lang="en-US" altLang="en-US" sz="500" smtClean="0"/>
          </a:p>
          <a:p>
            <a:pPr lvl="1" eaLnBrk="1" hangingPunct="1"/>
            <a:r>
              <a:rPr lang="en-US" altLang="en-US" sz="2400" smtClean="0"/>
              <a:t>The victim and</a:t>
            </a:r>
          </a:p>
          <a:p>
            <a:pPr lvl="1" eaLnBrk="1" hangingPunct="1"/>
            <a:endParaRPr lang="en-US" altLang="en-US" sz="500" smtClean="0"/>
          </a:p>
          <a:p>
            <a:pPr lvl="1" eaLnBrk="1" hangingPunct="1"/>
            <a:r>
              <a:rPr lang="en-US" altLang="en-US" sz="2400" smtClean="0"/>
              <a:t>The offender to the community</a:t>
            </a:r>
          </a:p>
          <a:p>
            <a:pPr eaLnBrk="1" hangingPunct="1"/>
            <a:endParaRPr lang="en-US" altLang="en-US" sz="1000" smtClean="0"/>
          </a:p>
          <a:p>
            <a:pPr eaLnBrk="1" hangingPunct="1"/>
            <a:r>
              <a:rPr lang="en-US" altLang="en-US" smtClean="0"/>
              <a:t>The goal is to reintegrate the offender into the community</a:t>
            </a:r>
          </a:p>
          <a:p>
            <a:pPr eaLnBrk="1" hangingPunct="1"/>
            <a:endParaRPr lang="en-US" altLang="en-US" sz="500" smtClean="0"/>
          </a:p>
          <a:p>
            <a:pPr lvl="1" eaLnBrk="1" hangingPunct="1"/>
            <a:r>
              <a:rPr lang="en-US" altLang="en-US" sz="2400" smtClean="0"/>
              <a:t>Often through a victim-offender conference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pPr eaLnBrk="1" hangingPunct="1"/>
            <a:r>
              <a:rPr lang="en-US" altLang="en-US" sz="3800" smtClean="0"/>
              <a:t>Policy Implications: Restorative Justice and Prisoner Reentry</a:t>
            </a:r>
          </a:p>
        </p:txBody>
      </p:sp>
      <p:sp>
        <p:nvSpPr>
          <p:cNvPr id="57347" name="Rectangle 3"/>
          <p:cNvSpPr>
            <a:spLocks noGrp="1" noChangeArrowheads="1"/>
          </p:cNvSpPr>
          <p:nvPr>
            <p:ph idx="1"/>
          </p:nvPr>
        </p:nvSpPr>
        <p:spPr>
          <a:xfrm>
            <a:off x="457200" y="1719263"/>
            <a:ext cx="8229600" cy="4757737"/>
          </a:xfrm>
        </p:spPr>
        <p:txBody>
          <a:bodyPr>
            <a:normAutofit fontScale="92500" lnSpcReduction="20000"/>
          </a:bodyPr>
          <a:lstStyle/>
          <a:p>
            <a:pPr eaLnBrk="1" hangingPunct="1">
              <a:defRPr/>
            </a:pPr>
            <a:r>
              <a:rPr lang="en-US" sz="3200" dirty="0" smtClean="0"/>
              <a:t>In Braithwaite’s terms, restorative justice is built on the premise of reintegrative shaming rather than stigmatizing shaming</a:t>
            </a:r>
          </a:p>
          <a:p>
            <a:pPr lvl="1" eaLnBrk="1" hangingPunct="1">
              <a:defRPr/>
            </a:pPr>
            <a:endParaRPr lang="en-US" sz="1000" dirty="0" smtClean="0"/>
          </a:p>
          <a:p>
            <a:pPr lvl="1" eaLnBrk="1" hangingPunct="1">
              <a:defRPr/>
            </a:pPr>
            <a:r>
              <a:rPr lang="en-US" dirty="0" smtClean="0"/>
              <a:t>However, studies assessing restorative justice are mostly directed toward minor offenders</a:t>
            </a:r>
          </a:p>
          <a:p>
            <a:pPr lvl="2" eaLnBrk="1" hangingPunct="1">
              <a:defRPr/>
            </a:pPr>
            <a:endParaRPr lang="en-US" sz="500" dirty="0" smtClean="0"/>
          </a:p>
          <a:p>
            <a:pPr lvl="2" eaLnBrk="1" hangingPunct="1">
              <a:defRPr/>
            </a:pPr>
            <a:r>
              <a:rPr lang="en-US" dirty="0" smtClean="0"/>
              <a:t>There are some very promising results but also conflicting findings</a:t>
            </a:r>
          </a:p>
          <a:p>
            <a:pPr lvl="2" eaLnBrk="1" hangingPunct="1">
              <a:defRPr/>
            </a:pPr>
            <a:endParaRPr lang="en-US" sz="500" dirty="0" smtClean="0"/>
          </a:p>
          <a:p>
            <a:pPr lvl="3" eaLnBrk="1" hangingPunct="1">
              <a:defRPr/>
            </a:pPr>
            <a:r>
              <a:rPr lang="en-US" dirty="0" smtClean="0"/>
              <a:t>Most effects of restorative justice are relatively small but significant</a:t>
            </a:r>
          </a:p>
          <a:p>
            <a:pPr lvl="3" eaLnBrk="1" hangingPunct="1">
              <a:defRPr/>
            </a:pPr>
            <a:endParaRPr lang="en-US" sz="500" dirty="0" smtClean="0"/>
          </a:p>
          <a:p>
            <a:pPr lvl="3" eaLnBrk="1" hangingPunct="1">
              <a:defRPr/>
            </a:pPr>
            <a:r>
              <a:rPr lang="en-US" dirty="0" smtClean="0"/>
              <a:t>When court-ordered, they have no effect on recidivism; when non-coerced , they have they show the largest reduction</a:t>
            </a:r>
          </a:p>
          <a:p>
            <a:pPr lvl="3" eaLnBrk="1" hangingPunct="1">
              <a:defRPr/>
            </a:pPr>
            <a:endParaRPr lang="en-US" sz="500" dirty="0" smtClean="0"/>
          </a:p>
          <a:p>
            <a:pPr lvl="3" eaLnBrk="1" hangingPunct="1">
              <a:defRPr/>
            </a:pPr>
            <a:r>
              <a:rPr lang="en-US" dirty="0" smtClean="0"/>
              <a:t>More effective with low-risk offenders, but other research shows they are more effective with more serious offenders</a:t>
            </a:r>
          </a:p>
          <a:p>
            <a:pPr lvl="3" eaLnBrk="1" hangingPunct="1">
              <a:defRPr/>
            </a:pP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altLang="en-US" sz="3800" smtClean="0"/>
              <a:t>Policy Implications: Restorative Justice and Prisoner Reentry</a:t>
            </a:r>
          </a:p>
        </p:txBody>
      </p:sp>
      <p:sp>
        <p:nvSpPr>
          <p:cNvPr id="60419" name="Rectangle 3"/>
          <p:cNvSpPr>
            <a:spLocks noGrp="1" noChangeArrowheads="1"/>
          </p:cNvSpPr>
          <p:nvPr>
            <p:ph idx="1"/>
          </p:nvPr>
        </p:nvSpPr>
        <p:spPr/>
        <p:txBody>
          <a:bodyPr/>
          <a:lstStyle/>
          <a:p>
            <a:pPr eaLnBrk="1" hangingPunct="1"/>
            <a:r>
              <a:rPr lang="en-US" altLang="en-US" smtClean="0"/>
              <a:t>Many offenders leave prison with their criminogenic needs untreated or worsened by their stay behind bars</a:t>
            </a:r>
          </a:p>
          <a:p>
            <a:pPr eaLnBrk="1" hangingPunct="1"/>
            <a:endParaRPr lang="en-US" altLang="en-US" sz="1000" smtClean="0"/>
          </a:p>
          <a:p>
            <a:pPr eaLnBrk="1" hangingPunct="1"/>
            <a:r>
              <a:rPr lang="en-US" altLang="en-US" smtClean="0"/>
              <a:t>Within the last decade, there has been a new realization that failing to address prisoner reentry and pursuing a policy of stigmatizing reintegration exacerbate recidivism and pose a threat to public safety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122238"/>
            <a:ext cx="8001000" cy="1295400"/>
          </a:xfrm>
        </p:spPr>
        <p:txBody>
          <a:bodyPr/>
          <a:lstStyle/>
          <a:p>
            <a:r>
              <a:rPr lang="en-US" altLang="en-US" sz="3800" smtClean="0"/>
              <a:t>Policy Implications: Restorative Justice and Prisoner Reentry</a:t>
            </a:r>
          </a:p>
        </p:txBody>
      </p:sp>
      <p:sp>
        <p:nvSpPr>
          <p:cNvPr id="61443" name="Content Placeholder 2"/>
          <p:cNvSpPr>
            <a:spLocks noGrp="1"/>
          </p:cNvSpPr>
          <p:nvPr>
            <p:ph idx="1"/>
          </p:nvPr>
        </p:nvSpPr>
        <p:spPr/>
        <p:txBody>
          <a:bodyPr/>
          <a:lstStyle/>
          <a:p>
            <a:r>
              <a:rPr lang="en-US" altLang="en-US" smtClean="0"/>
              <a:t>Many offenders face collateral consequences or what Alexander (2010) calls “New Jim Crow”</a:t>
            </a:r>
          </a:p>
          <a:p>
            <a:endParaRPr lang="en-US" altLang="en-US" sz="1000" smtClean="0"/>
          </a:p>
          <a:p>
            <a:pPr lvl="1"/>
            <a:r>
              <a:rPr lang="en-US" altLang="en-US" smtClean="0"/>
              <a:t>Legalized exclusion in voting, government benefits, and employment requiring state licensure seen especially among African Americans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altLang="en-US" sz="3800" smtClean="0"/>
              <a:t>Policy Implications: Restorative Justice and Prisoner Reentry</a:t>
            </a:r>
          </a:p>
        </p:txBody>
      </p:sp>
      <p:sp>
        <p:nvSpPr>
          <p:cNvPr id="62467" name="Rectangle 3"/>
          <p:cNvSpPr>
            <a:spLocks noGrp="1" noChangeArrowheads="1"/>
          </p:cNvSpPr>
          <p:nvPr>
            <p:ph idx="1"/>
          </p:nvPr>
        </p:nvSpPr>
        <p:spPr/>
        <p:txBody>
          <a:bodyPr/>
          <a:lstStyle/>
          <a:p>
            <a:pPr eaLnBrk="1" hangingPunct="1"/>
            <a:r>
              <a:rPr lang="en-US" altLang="en-US" smtClean="0"/>
              <a:t>To combat this problem, we need to:</a:t>
            </a:r>
          </a:p>
          <a:p>
            <a:pPr lvl="1" eaLnBrk="1" hangingPunct="1"/>
            <a:endParaRPr lang="en-US" altLang="en-US" sz="1000" smtClean="0"/>
          </a:p>
          <a:p>
            <a:pPr lvl="1" eaLnBrk="1" hangingPunct="1"/>
            <a:r>
              <a:rPr lang="en-US" altLang="en-US" smtClean="0"/>
              <a:t>Start reentry preparation while offenders are in prison</a:t>
            </a:r>
          </a:p>
          <a:p>
            <a:pPr lvl="1" eaLnBrk="1" hangingPunct="1"/>
            <a:endParaRPr lang="en-US" altLang="en-US" sz="1000" smtClean="0"/>
          </a:p>
          <a:p>
            <a:pPr lvl="1" eaLnBrk="1" hangingPunct="1"/>
            <a:r>
              <a:rPr lang="en-US" altLang="en-US" smtClean="0"/>
              <a:t>Focus on the challenges and crises that are faced immediately upon release</a:t>
            </a:r>
          </a:p>
          <a:p>
            <a:pPr lvl="1" eaLnBrk="1" hangingPunct="1"/>
            <a:endParaRPr lang="en-US" altLang="en-US" sz="1000" smtClean="0"/>
          </a:p>
          <a:p>
            <a:pPr lvl="1" eaLnBrk="1" hangingPunct="1"/>
            <a:r>
              <a:rPr lang="en-US" altLang="en-US" smtClean="0"/>
              <a:t>Provide treatment services and support to facilitate long-term community reintegration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8195" name="Rectangle 3"/>
          <p:cNvSpPr>
            <a:spLocks noGrp="1" noChangeArrowheads="1"/>
          </p:cNvSpPr>
          <p:nvPr>
            <p:ph idx="1"/>
          </p:nvPr>
        </p:nvSpPr>
        <p:spPr/>
        <p:txBody>
          <a:bodyPr/>
          <a:lstStyle/>
          <a:p>
            <a:pPr eaLnBrk="1" hangingPunct="1">
              <a:lnSpc>
                <a:spcPct val="90000"/>
              </a:lnSpc>
            </a:pPr>
            <a:r>
              <a:rPr lang="en-US" altLang="en-US" smtClean="0"/>
              <a:t>What the state designated as criminal was not a constant but rather the result of concrete efforts by men and women to construct a different reality</a:t>
            </a:r>
          </a:p>
          <a:p>
            <a:pPr eaLnBrk="1" hangingPunct="1">
              <a:lnSpc>
                <a:spcPct val="90000"/>
              </a:lnSpc>
            </a:pPr>
            <a:endParaRPr lang="en-US" altLang="en-US" sz="1000" smtClean="0"/>
          </a:p>
          <a:p>
            <a:pPr eaLnBrk="1" hangingPunct="1">
              <a:lnSpc>
                <a:spcPct val="90000"/>
              </a:lnSpc>
            </a:pPr>
            <a:r>
              <a:rPr lang="en-US" altLang="en-US" smtClean="0"/>
              <a:t>Behaviors criminalized only when the social context is ripe for change and groups exist that were sufficiently motivated and powerful to bring about legal reform</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Conclusion</a:t>
            </a:r>
          </a:p>
        </p:txBody>
      </p:sp>
      <p:sp>
        <p:nvSpPr>
          <p:cNvPr id="63491" name="Content Placeholder 2"/>
          <p:cNvSpPr>
            <a:spLocks noGrp="1"/>
          </p:cNvSpPr>
          <p:nvPr>
            <p:ph idx="1"/>
          </p:nvPr>
        </p:nvSpPr>
        <p:spPr>
          <a:xfrm>
            <a:off x="457200" y="1600200"/>
            <a:ext cx="8229600" cy="4530725"/>
          </a:xfrm>
        </p:spPr>
        <p:txBody>
          <a:bodyPr/>
          <a:lstStyle/>
          <a:p>
            <a:r>
              <a:rPr lang="en-US" altLang="en-US" smtClean="0"/>
              <a:t>Labeling theory’s distinctive focus on societal reaction succeeded in sensitizing criminologists to the important insights that the criminal nature of behavior is socially constructed by the response to it and that a variety of factors can shape who comes to bear a criminal label</a:t>
            </a:r>
          </a:p>
          <a:p>
            <a:r>
              <a:rPr lang="en-US" altLang="en-US" smtClean="0"/>
              <a:t>Also showed sanctions can be criminogenic</a:t>
            </a:r>
          </a:p>
          <a:p>
            <a:r>
              <a:rPr lang="en-US" altLang="en-US" smtClean="0"/>
              <a:t>Thus, scholars must continue to understand and research differential impact of sanctions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9219" name="Rectangle 3"/>
          <p:cNvSpPr>
            <a:spLocks noGrp="1" noChangeArrowheads="1"/>
          </p:cNvSpPr>
          <p:nvPr>
            <p:ph idx="1"/>
          </p:nvPr>
        </p:nvSpPr>
        <p:spPr/>
        <p:txBody>
          <a:bodyPr>
            <a:normAutofit fontScale="92500"/>
          </a:bodyPr>
          <a:lstStyle/>
          <a:p>
            <a:pPr eaLnBrk="1" hangingPunct="1">
              <a:defRPr/>
            </a:pPr>
            <a:r>
              <a:rPr lang="en-US" dirty="0" smtClean="0"/>
              <a:t>A lawbreaker’s behavior is only one factor in determining whether a criminal label is conferred</a:t>
            </a:r>
          </a:p>
          <a:p>
            <a:pPr eaLnBrk="1" hangingPunct="1">
              <a:defRPr/>
            </a:pPr>
            <a:endParaRPr lang="en-US" sz="1000" dirty="0" smtClean="0"/>
          </a:p>
          <a:p>
            <a:pPr lvl="1" eaLnBrk="1" hangingPunct="1">
              <a:defRPr/>
            </a:pPr>
            <a:r>
              <a:rPr lang="en-US" dirty="0" smtClean="0"/>
              <a:t>Many studies illustrate this point:</a:t>
            </a:r>
          </a:p>
          <a:p>
            <a:pPr eaLnBrk="1" hangingPunct="1">
              <a:defRPr/>
            </a:pPr>
            <a:endParaRPr lang="en-US" sz="500" dirty="0" smtClean="0"/>
          </a:p>
          <a:p>
            <a:pPr lvl="2" eaLnBrk="1" hangingPunct="1">
              <a:defRPr/>
            </a:pPr>
            <a:r>
              <a:rPr lang="en-US" dirty="0" smtClean="0"/>
              <a:t>Black Panther bumper sticker study (</a:t>
            </a:r>
            <a:r>
              <a:rPr lang="en-US" dirty="0" err="1" smtClean="0"/>
              <a:t>Heusenstamm</a:t>
            </a:r>
            <a:r>
              <a:rPr lang="en-US" dirty="0" smtClean="0"/>
              <a:t>, 1975)</a:t>
            </a:r>
          </a:p>
          <a:p>
            <a:pPr eaLnBrk="1" hangingPunct="1">
              <a:defRPr/>
            </a:pPr>
            <a:endParaRPr lang="en-US" sz="500" dirty="0" smtClean="0"/>
          </a:p>
          <a:p>
            <a:pPr lvl="2" eaLnBrk="1" hangingPunct="1">
              <a:defRPr/>
            </a:pPr>
            <a:r>
              <a:rPr lang="en-US" dirty="0" smtClean="0"/>
              <a:t>Juveniles’ demeanor (</a:t>
            </a:r>
            <a:r>
              <a:rPr lang="en-US" dirty="0" err="1" smtClean="0"/>
              <a:t>Piliavin</a:t>
            </a:r>
            <a:r>
              <a:rPr lang="en-US" dirty="0" smtClean="0"/>
              <a:t> and Briar, 1964)</a:t>
            </a:r>
          </a:p>
          <a:p>
            <a:pPr eaLnBrk="1" hangingPunct="1">
              <a:defRPr/>
            </a:pPr>
            <a:endParaRPr lang="en-US" sz="500" dirty="0" smtClean="0"/>
          </a:p>
          <a:p>
            <a:pPr lvl="2" eaLnBrk="1" hangingPunct="1">
              <a:defRPr/>
            </a:pPr>
            <a:r>
              <a:rPr lang="en-US" dirty="0" smtClean="0"/>
              <a:t>Customers reporting shoplifting (</a:t>
            </a:r>
            <a:r>
              <a:rPr lang="en-US" dirty="0" err="1" smtClean="0"/>
              <a:t>Steffensmeier</a:t>
            </a:r>
            <a:r>
              <a:rPr lang="en-US" dirty="0" smtClean="0"/>
              <a:t> and Terry, 1973)</a:t>
            </a:r>
          </a:p>
          <a:p>
            <a:pPr lvl="2" eaLnBrk="1" hangingPunct="1">
              <a:defRPr/>
            </a:pPr>
            <a:endParaRPr lang="en-US" sz="1100" dirty="0" smtClean="0"/>
          </a:p>
          <a:p>
            <a:pPr lvl="2" eaLnBrk="1" hangingPunct="1">
              <a:defRPr/>
            </a:pPr>
            <a:r>
              <a:rPr lang="en-US" dirty="0" smtClean="0"/>
              <a:t>“Saints” and “Roughnecks” (Chambliss, 1984)</a:t>
            </a:r>
          </a:p>
          <a:p>
            <a:pPr lvl="2" eaLnBrk="1" hangingPunct="1">
              <a:defRPr/>
            </a:pPr>
            <a:endParaRPr lang="en-US" sz="1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10243" name="Rectangle 3"/>
          <p:cNvSpPr>
            <a:spLocks noGrp="1" noChangeArrowheads="1"/>
          </p:cNvSpPr>
          <p:nvPr>
            <p:ph idx="1"/>
          </p:nvPr>
        </p:nvSpPr>
        <p:spPr/>
        <p:txBody>
          <a:bodyPr>
            <a:normAutofit fontScale="92500"/>
          </a:bodyPr>
          <a:lstStyle/>
          <a:p>
            <a:pPr eaLnBrk="1" hangingPunct="1">
              <a:defRPr/>
            </a:pPr>
            <a:r>
              <a:rPr lang="en-US" dirty="0" smtClean="0"/>
              <a:t>The nature of state criminal intervention is not simply a matter of an objective response to illegal behavior but rather is shaped intimately by a range of extralegal contingencies</a:t>
            </a:r>
          </a:p>
          <a:p>
            <a:pPr eaLnBrk="1" hangingPunct="1">
              <a:defRPr/>
            </a:pPr>
            <a:endParaRPr lang="en-US" sz="1000" dirty="0" smtClean="0"/>
          </a:p>
          <a:p>
            <a:pPr lvl="1" eaLnBrk="1" hangingPunct="1">
              <a:defRPr/>
            </a:pPr>
            <a:r>
              <a:rPr lang="en-US" dirty="0" smtClean="0"/>
              <a:t>Influenced by individual characteristics such as race, class, and gender</a:t>
            </a:r>
          </a:p>
          <a:p>
            <a:pPr lvl="1" eaLnBrk="1" hangingPunct="1">
              <a:defRPr/>
            </a:pPr>
            <a:endParaRPr lang="en-US" sz="1000" dirty="0" smtClean="0"/>
          </a:p>
          <a:p>
            <a:pPr lvl="1" eaLnBrk="1" hangingPunct="1">
              <a:defRPr/>
            </a:pPr>
            <a:r>
              <a:rPr lang="en-US" dirty="0" smtClean="0"/>
              <a:t>Rates of labeling also vary according to the resources available to and political demands placed on police and other criminal justice organizations</a:t>
            </a:r>
          </a:p>
          <a:p>
            <a:pPr eaLnBrk="1" hangingPunct="1">
              <a:defRPr/>
            </a:pPr>
            <a:endParaRPr lang="en-US" dirty="0" smtClean="0"/>
          </a:p>
          <a:p>
            <a:pPr eaLnBrk="1" hangingPunct="1">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The Social Construction of Crime</a:t>
            </a:r>
          </a:p>
        </p:txBody>
      </p:sp>
      <p:sp>
        <p:nvSpPr>
          <p:cNvPr id="11267"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Official measures of crime depend not only on how many offenses are committed but also on the arrest practices of police</a:t>
            </a:r>
          </a:p>
          <a:p>
            <a:pPr eaLnBrk="1" hangingPunct="1">
              <a:lnSpc>
                <a:spcPct val="90000"/>
              </a:lnSpc>
              <a:defRPr/>
            </a:pPr>
            <a:endParaRPr lang="en-US" sz="1000" dirty="0" smtClean="0"/>
          </a:p>
          <a:p>
            <a:pPr lvl="1" eaLnBrk="1" hangingPunct="1">
              <a:lnSpc>
                <a:spcPct val="90000"/>
              </a:lnSpc>
              <a:defRPr/>
            </a:pPr>
            <a:r>
              <a:rPr lang="en-US" dirty="0" smtClean="0"/>
              <a:t>Official crime statistics may be inaccurate to the extent they reflect a systematic bias in enforcement against certain groups or fluctuations in the willingness of police to enforce certain laws</a:t>
            </a:r>
          </a:p>
          <a:p>
            <a:pPr eaLnBrk="1" hangingPunct="1">
              <a:lnSpc>
                <a:spcPct val="90000"/>
              </a:lnSpc>
              <a:defRPr/>
            </a:pPr>
            <a:endParaRPr lang="en-US" sz="1000" dirty="0" smtClean="0"/>
          </a:p>
          <a:p>
            <a:pPr eaLnBrk="1" hangingPunct="1">
              <a:lnSpc>
                <a:spcPct val="90000"/>
              </a:lnSpc>
              <a:defRPr/>
            </a:pPr>
            <a:r>
              <a:rPr lang="en-US" dirty="0" smtClean="0"/>
              <a:t>Labeling and reacting to people as criminals composed the major source of chronic involvement in illegal activity</a:t>
            </a:r>
          </a:p>
          <a:p>
            <a:pPr eaLnBrk="1" hangingPunct="1">
              <a:lnSpc>
                <a:spcPct val="90000"/>
              </a:lnSpc>
              <a:defRPr/>
            </a:pPr>
            <a:endParaRPr lang="en-US" dirty="0" smtClean="0"/>
          </a:p>
          <a:p>
            <a:pPr eaLnBrk="1" hangingPunct="1">
              <a:lnSpc>
                <a:spcPct val="90000"/>
              </a:lnSpc>
              <a:defRPr/>
            </a:pPr>
            <a:endParaRPr lang="en-US" dirty="0" smtClean="0"/>
          </a:p>
        </p:txBody>
      </p:sp>
    </p:spTree>
  </p:cSld>
  <p:clrMapOvr>
    <a:masterClrMapping/>
  </p:clrMapOvr>
</p:sld>
</file>

<file path=ppt/theme/theme1.xml><?xml version="1.0" encoding="utf-8"?>
<a:theme xmlns:a="http://schemas.openxmlformats.org/drawingml/2006/main" name="Theme1">
  <a:themeElements>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574</TotalTime>
  <Words>3582</Words>
  <Application>Microsoft Office PowerPoint</Application>
  <PresentationFormat>On-screen Show (4:3)</PresentationFormat>
  <Paragraphs>508</Paragraphs>
  <Slides>60</Slides>
  <Notes>57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Wingdings</vt:lpstr>
      <vt:lpstr>Calibri</vt:lpstr>
      <vt:lpstr>Theme1</vt:lpstr>
      <vt:lpstr>Criminological Theory</vt:lpstr>
      <vt:lpstr>Introduction</vt:lpstr>
      <vt:lpstr>Introduction </vt:lpstr>
      <vt:lpstr>The Social Construction of Crime</vt:lpstr>
      <vt:lpstr>The Social Construction of Crime</vt:lpstr>
      <vt:lpstr>The Social Construction of Crime</vt:lpstr>
      <vt:lpstr>The Social Construction of Crime</vt:lpstr>
      <vt:lpstr>The Social Construction of Crime</vt:lpstr>
      <vt:lpstr>The Social Construction of Crime</vt:lpstr>
      <vt:lpstr>Labeling as Criminogenic: Creating Career Criminals</vt:lpstr>
      <vt:lpstr>Early Statements of Labeling Theory</vt:lpstr>
      <vt:lpstr>Labeling as Criminogenic: Creating Career Criminals</vt:lpstr>
      <vt:lpstr>Labeling as Criminogenic: Creating Career Criminals</vt:lpstr>
      <vt:lpstr>Labeling as a Self-Fulfilling Prophecy</vt:lpstr>
      <vt:lpstr>Labeling as a Self-Fulfilling Prophecy</vt:lpstr>
      <vt:lpstr>Labeling as a Self-Fulfilling Prophecy</vt:lpstr>
      <vt:lpstr>Labeling as a Self-Fulfilling Prophecy</vt:lpstr>
      <vt:lpstr>Labeling as a Self-Fulfilling Prophecy</vt:lpstr>
      <vt:lpstr>Labeling as a Self-Fulfilling Prophecy</vt:lpstr>
      <vt:lpstr>Assessing Labeling Theory</vt:lpstr>
      <vt:lpstr>Assessing Labeling Theory</vt:lpstr>
      <vt:lpstr>Assessing Labeling Theory</vt:lpstr>
      <vt:lpstr>Assessing Labeling Theory</vt:lpstr>
      <vt:lpstr>Assessing Labeling Theory</vt:lpstr>
      <vt:lpstr>Assessing Labeling Theory</vt:lpstr>
      <vt:lpstr>Assessing Labeling Theory</vt:lpstr>
      <vt:lpstr>Tests of Labeling Theory</vt:lpstr>
      <vt:lpstr>Tests of Labeling Theory</vt:lpstr>
      <vt:lpstr>Future Directions in Labeling Theory</vt:lpstr>
      <vt:lpstr>Labeling Theory in Context</vt:lpstr>
      <vt:lpstr>The Consequences of Theory: Policy Implications</vt:lpstr>
      <vt:lpstr>Decriminalization</vt:lpstr>
      <vt:lpstr>Decriminalization </vt:lpstr>
      <vt:lpstr>Diversion</vt:lpstr>
      <vt:lpstr>Diversion</vt:lpstr>
      <vt:lpstr>Due Process</vt:lpstr>
      <vt:lpstr>Due Process</vt:lpstr>
      <vt:lpstr>Deinstitutionalization</vt:lpstr>
      <vt:lpstr>Extending Labeling Theory </vt:lpstr>
      <vt:lpstr>Braithwaite’s Theory of Shaming and Crime</vt:lpstr>
      <vt:lpstr>Braithwaite’s Theory of Shaming and Crime</vt:lpstr>
      <vt:lpstr>Braithwaite’s Theory of Shaming and Crime</vt:lpstr>
      <vt:lpstr>Braithwaite’s Theory of Shaming and Crime</vt:lpstr>
      <vt:lpstr>Braithwaite’s Theory of Shaming and Crime</vt:lpstr>
      <vt:lpstr>Braithwaite’s Theory of Shaming and Crime</vt:lpstr>
      <vt:lpstr>Sherman’s Defiance Theory</vt:lpstr>
      <vt:lpstr>Sherman’s Defiance Theory</vt:lpstr>
      <vt:lpstr>Sherman’s Defiance Theory</vt:lpstr>
      <vt:lpstr>Sherman’s Defiance Theory</vt:lpstr>
      <vt:lpstr>Sherman’s Defiance Theory</vt:lpstr>
      <vt:lpstr>Rose and Clear’s Coerced Mobility Theory</vt:lpstr>
      <vt:lpstr>Rose and Clear’s Coerced Mobility Theory</vt:lpstr>
      <vt:lpstr>Rose and Clear’s Coerced Mobility Theory</vt:lpstr>
      <vt:lpstr>Policy Implications: Restorative Justice and Prisoner Reentry</vt:lpstr>
      <vt:lpstr>Policy Implications: Restorative Justice and Prisoner Reentry</vt:lpstr>
      <vt:lpstr>Policy Implications: Restorative Justice and Prisoner Reentry</vt:lpstr>
      <vt:lpstr>Policy Implications: Restorative Justice and Prisoner Reentry</vt:lpstr>
      <vt:lpstr>Policy Implications: Restorative Justice and Prisoner Reentry</vt:lpstr>
      <vt:lpstr>Policy Implications: Restorative Justice and Prisoner Reentry</vt:lpstr>
      <vt:lpstr>Conclusion</vt:lpstr>
    </vt:vector>
  </TitlesOfParts>
  <Company>Harold Washington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dc:title>
  <dc:creator>712F</dc:creator>
  <cp:lastModifiedBy>Carol</cp:lastModifiedBy>
  <cp:revision>67</cp:revision>
  <dcterms:created xsi:type="dcterms:W3CDTF">2006-12-13T22:06:16Z</dcterms:created>
  <dcterms:modified xsi:type="dcterms:W3CDTF">2015-10-06T20:20:02Z</dcterms:modified>
</cp:coreProperties>
</file>