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9"/>
  </p:notesMasterIdLst>
  <p:sldIdLst>
    <p:sldId id="256" r:id="rId2"/>
    <p:sldId id="257" r:id="rId3"/>
    <p:sldId id="258" r:id="rId4"/>
    <p:sldId id="259" r:id="rId5"/>
    <p:sldId id="260" r:id="rId6"/>
    <p:sldId id="261" r:id="rId7"/>
    <p:sldId id="262" r:id="rId8"/>
    <p:sldId id="263" r:id="rId9"/>
    <p:sldId id="264" r:id="rId10"/>
    <p:sldId id="265" r:id="rId11"/>
    <p:sldId id="304" r:id="rId12"/>
    <p:sldId id="266" r:id="rId13"/>
    <p:sldId id="267" r:id="rId14"/>
    <p:sldId id="268" r:id="rId15"/>
    <p:sldId id="269" r:id="rId16"/>
    <p:sldId id="318" r:id="rId17"/>
    <p:sldId id="313" r:id="rId18"/>
    <p:sldId id="314" r:id="rId19"/>
    <p:sldId id="315" r:id="rId20"/>
    <p:sldId id="316" r:id="rId21"/>
    <p:sldId id="317" r:id="rId22"/>
    <p:sldId id="319" r:id="rId23"/>
    <p:sldId id="320" r:id="rId24"/>
    <p:sldId id="321" r:id="rId25"/>
    <p:sldId id="270" r:id="rId26"/>
    <p:sldId id="271" r:id="rId27"/>
    <p:sldId id="272" r:id="rId28"/>
    <p:sldId id="305" r:id="rId29"/>
    <p:sldId id="273" r:id="rId30"/>
    <p:sldId id="274" r:id="rId31"/>
    <p:sldId id="306" r:id="rId32"/>
    <p:sldId id="276" r:id="rId33"/>
    <p:sldId id="277" r:id="rId34"/>
    <p:sldId id="278" r:id="rId35"/>
    <p:sldId id="279" r:id="rId36"/>
    <p:sldId id="280" r:id="rId37"/>
    <p:sldId id="307" r:id="rId38"/>
    <p:sldId id="281" r:id="rId39"/>
    <p:sldId id="308" r:id="rId40"/>
    <p:sldId id="282" r:id="rId41"/>
    <p:sldId id="283" r:id="rId42"/>
    <p:sldId id="284" r:id="rId43"/>
    <p:sldId id="285" r:id="rId44"/>
    <p:sldId id="286" r:id="rId45"/>
    <p:sldId id="287" r:id="rId46"/>
    <p:sldId id="288" r:id="rId47"/>
    <p:sldId id="290" r:id="rId48"/>
    <p:sldId id="291" r:id="rId49"/>
    <p:sldId id="292" r:id="rId50"/>
    <p:sldId id="293" r:id="rId51"/>
    <p:sldId id="294" r:id="rId52"/>
    <p:sldId id="295" r:id="rId53"/>
    <p:sldId id="296" r:id="rId54"/>
    <p:sldId id="309" r:id="rId55"/>
    <p:sldId id="297" r:id="rId56"/>
    <p:sldId id="298" r:id="rId57"/>
    <p:sldId id="299" r:id="rId58"/>
    <p:sldId id="300" r:id="rId59"/>
    <p:sldId id="301" r:id="rId60"/>
    <p:sldId id="302" r:id="rId61"/>
    <p:sldId id="303" r:id="rId62"/>
    <p:sldId id="310" r:id="rId63"/>
    <p:sldId id="322" r:id="rId64"/>
    <p:sldId id="323" r:id="rId65"/>
    <p:sldId id="324" r:id="rId66"/>
    <p:sldId id="311" r:id="rId67"/>
    <p:sldId id="312" r:id="rId6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326"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658A666-E614-42D0-A9CE-58ABA71CEE55}" type="datetimeFigureOut">
              <a:rPr lang="en-US"/>
              <a:pPr>
                <a:defRPr/>
              </a:pPr>
              <a:t>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2699281-1437-4E6A-9809-9ECB4B351E8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E29291-3E0F-4542-A2C9-EF3C26E8D5BF}"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D2F689-E680-4C32-B511-87BF15F328D9}" type="slidenum">
              <a:rPr lang="en-US" altLang="en-US" smtClean="0"/>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687F2D-BC14-44EB-92AB-47CB306DE964}" type="slidenum">
              <a:rPr lang="en-US"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1CE3FB-4ADE-48DF-850A-9DA733D74D9E}" type="slidenum">
              <a:rPr lang="en-US" altLang="en-US" smtClean="0"/>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F2F22F-A691-4BDF-A1E3-549A2A9BDF02}" type="slidenum">
              <a:rPr lang="en-US" altLang="en-US" smtClean="0"/>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9C6D8C-E669-4FD2-9D87-22CFF4506D2A}" type="slidenum">
              <a:rPr lang="en-US" altLang="en-US" smtClean="0"/>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4EFC00-53FC-448B-BFE8-EA66084869F9}" type="slidenum">
              <a:rPr lang="en-US" altLang="en-US" smtClean="0"/>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AB0370-43D7-48D4-A6AA-272167C48C54}" type="slidenum">
              <a:rPr lang="en-US" altLang="en-US" smtClean="0"/>
              <a:pPr/>
              <a:t>25</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667841-F401-4ACB-B53F-89530A31EDCC}" type="slidenum">
              <a:rPr lang="en-US" altLang="en-US" smtClean="0"/>
              <a:pPr/>
              <a:t>26</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FE1663-064C-4744-A6D3-7A5261AAAAA2}" type="slidenum">
              <a:rPr lang="en-US" altLang="en-US" smtClean="0"/>
              <a:pPr/>
              <a:t>27</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F17FB-B5BA-483D-B492-76B96F1C41E4}" type="slidenum">
              <a:rPr lang="en-US" altLang="en-US" smtClean="0"/>
              <a:pPr/>
              <a:t>28</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B77A9E-BD48-4B57-A273-BC1669DCD8A4}" type="slidenum">
              <a:rPr lang="en-US"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FFAD27-5C6C-4168-A6CC-C21E6DDDA13E}" type="slidenum">
              <a:rPr lang="en-US" altLang="en-US" smtClean="0"/>
              <a:pPr/>
              <a:t>29</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6AC13B-383D-48A1-ACB4-78E1577FD39E}" type="slidenum">
              <a:rPr lang="en-US" altLang="en-US" smtClean="0"/>
              <a:pPr/>
              <a:t>30</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76EB77-B431-48BB-B6C1-BF1F8875AAE1}" type="slidenum">
              <a:rPr lang="en-US" altLang="en-US" smtClean="0"/>
              <a:pPr/>
              <a:t>31</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5ABD56-B55E-4B51-91F9-9224ED1F9FA0}" type="slidenum">
              <a:rPr lang="en-US" altLang="en-US" smtClean="0"/>
              <a:pPr/>
              <a:t>32</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F22AB4-3F4C-41ED-AEA0-0D5C3B773F82}" type="slidenum">
              <a:rPr lang="en-US" altLang="en-US" smtClean="0"/>
              <a:pPr/>
              <a:t>33</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E34348-C6FE-4FAD-A109-384E9BD50A96}" type="slidenum">
              <a:rPr lang="en-US" altLang="en-US" smtClean="0"/>
              <a:pPr/>
              <a:t>34</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521158-A4DB-423F-B253-CA3FDBBD8FE0}" type="slidenum">
              <a:rPr lang="en-US" altLang="en-US" smtClean="0"/>
              <a:pPr/>
              <a:t>35</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FE4027-F261-47A0-9C71-2A911B9D508C}" type="slidenum">
              <a:rPr lang="en-US" altLang="en-US" smtClean="0"/>
              <a:pPr/>
              <a:t>36</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17844C-E99D-4BDC-9331-D12A3A8655CF}" type="slidenum">
              <a:rPr lang="en-US" altLang="en-US" smtClean="0"/>
              <a:pPr/>
              <a:t>37</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7371CA-AE86-4B55-B2AF-FDCDA6397198}" type="slidenum">
              <a:rPr lang="en-US" altLang="en-US" smtClean="0"/>
              <a:pPr/>
              <a:t>38</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BE8530-064B-4387-B2BB-CBB6EBFE3DFE}" type="slidenum">
              <a:rPr lang="en-US" altLang="en-US" smtClean="0"/>
              <a:pPr/>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F1BCDE-B3E2-46BD-B1E0-34931D8C0B83}" type="slidenum">
              <a:rPr lang="en-US" altLang="en-US" smtClean="0"/>
              <a:pPr/>
              <a:t>39</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885E50-3180-4923-B34C-6DEC264D1103}" type="slidenum">
              <a:rPr lang="en-US" altLang="en-US" smtClean="0"/>
              <a:pPr/>
              <a:t>40</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F8F0FD-7A21-4A3A-9927-279E0C5FEE64}" type="slidenum">
              <a:rPr lang="en-US" altLang="en-US" smtClean="0"/>
              <a:pPr/>
              <a:t>41</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9801D-E542-459D-AD1C-FBFD55C6344E}" type="slidenum">
              <a:rPr lang="en-US" altLang="en-US" smtClean="0"/>
              <a:pPr/>
              <a:t>42</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0CE16-165E-4906-B584-FF8292D8B030}" type="slidenum">
              <a:rPr lang="en-US" altLang="en-US" smtClean="0"/>
              <a:pPr/>
              <a:t>43</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B40218-05D1-455B-A27C-437A81466F0D}" type="slidenum">
              <a:rPr lang="en-US" altLang="en-US" smtClean="0"/>
              <a:pPr/>
              <a:t>44</a:t>
            </a:fld>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00FCC3-D59F-464D-8788-1D64A3597CDC}" type="slidenum">
              <a:rPr lang="en-US" altLang="en-US" smtClean="0"/>
              <a:pPr/>
              <a:t>45</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FBA050-51E7-4A16-8AD6-9AAA7457E5A4}" type="slidenum">
              <a:rPr lang="en-US" altLang="en-US" smtClean="0"/>
              <a:pPr/>
              <a:t>46</a:t>
            </a:fld>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971AEE-7374-4E60-92FD-DD3632E6031D}" type="slidenum">
              <a:rPr lang="en-US" altLang="en-US" smtClean="0"/>
              <a:pPr/>
              <a:t>47</a:t>
            </a:fld>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CC6759-A849-4E7A-B96D-3AFDB54D1B50}" type="slidenum">
              <a:rPr lang="en-US" altLang="en-US" smtClean="0"/>
              <a:pPr/>
              <a:t>48</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FB20E5-89BB-4C3B-9671-406A28D845B7}" type="slidenum">
              <a:rPr lang="en-US" altLang="en-US" smtClean="0"/>
              <a:pPr/>
              <a:t>4</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706EA6-CB70-47EA-A83B-C77FDAF70D99}" type="slidenum">
              <a:rPr lang="en-US" altLang="en-US" smtClean="0"/>
              <a:pPr/>
              <a:t>49</a:t>
            </a:fld>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E0AB67-426A-4BA4-889C-231779C7694F}" type="slidenum">
              <a:rPr lang="en-US" altLang="en-US" smtClean="0"/>
              <a:pPr/>
              <a:t>50</a:t>
            </a:fld>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9C8FE4-9FC2-4C3D-9C7B-00E960FFA474}" type="slidenum">
              <a:rPr lang="en-US" altLang="en-US" smtClean="0"/>
              <a:pPr/>
              <a:t>51</a:t>
            </a:fld>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DD138D-DB6A-4A63-BDDC-C67D24DF2DE9}" type="slidenum">
              <a:rPr lang="en-US" altLang="en-US" smtClean="0"/>
              <a:pPr/>
              <a:t>52</a:t>
            </a:fld>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947FAC-6661-4567-80AD-EEE8D50EF73E}" type="slidenum">
              <a:rPr lang="en-US" altLang="en-US" smtClean="0"/>
              <a:pPr/>
              <a:t>53</a:t>
            </a:fld>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1ABBED-27CA-4859-8A6C-115E8D0B0D45}" type="slidenum">
              <a:rPr lang="en-US" altLang="en-US" smtClean="0"/>
              <a:pPr/>
              <a:t>54</a:t>
            </a:fld>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B1054D-99FD-4197-B993-6BA86C208CE7}" type="slidenum">
              <a:rPr lang="en-US" altLang="en-US" smtClean="0"/>
              <a:pPr/>
              <a:t>55</a:t>
            </a:fld>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ABBE3F-257B-4B07-8D27-3D997C4508EF}" type="slidenum">
              <a:rPr lang="en-US" altLang="en-US" smtClean="0"/>
              <a:pPr/>
              <a:t>56</a:t>
            </a:fld>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06C798-E3D3-4136-A17A-14391BA90965}" type="slidenum">
              <a:rPr lang="en-US" altLang="en-US" smtClean="0"/>
              <a:pPr/>
              <a:t>57</a:t>
            </a:fld>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20B437-EFA3-4C40-9EE6-49F7A0BC1E95}" type="slidenum">
              <a:rPr lang="en-US" altLang="en-US" smtClean="0"/>
              <a:pPr/>
              <a:t>58</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8E5C19-6881-4EA7-81C5-9C6CFDBB82D7}" type="slidenum">
              <a:rPr lang="en-US" altLang="en-US" smtClean="0"/>
              <a:pPr/>
              <a:t>5</a:t>
            </a:fld>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412FF-16CF-4E8C-B55A-E09096DF94A7}" type="slidenum">
              <a:rPr lang="en-US" altLang="en-US" smtClean="0"/>
              <a:pPr/>
              <a:t>59</a:t>
            </a:fld>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3FCF91-CBD9-40B0-89BB-1C674C6C30FD}" type="slidenum">
              <a:rPr lang="en-US" altLang="en-US" smtClean="0"/>
              <a:pPr/>
              <a:t>60</a:t>
            </a:fld>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720E39-A336-4C1C-BE0E-A5210C757FE0}" type="slidenum">
              <a:rPr lang="en-US" altLang="en-US" smtClean="0"/>
              <a:pPr/>
              <a:t>61</a:t>
            </a:fld>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A92828-0FDA-4978-80F6-250637EA2428}" type="slidenum">
              <a:rPr lang="en-US" altLang="en-US" smtClean="0"/>
              <a:pPr/>
              <a:t>62</a:t>
            </a:fld>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FC52CE-EC19-4E1B-B0E5-67E9461FC002}" type="slidenum">
              <a:rPr lang="en-US" altLang="en-US" smtClean="0"/>
              <a:pPr/>
              <a:t>66</a:t>
            </a:fld>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C2D015-EA86-4A69-B18F-73AAC9A0F304}" type="slidenum">
              <a:rPr lang="en-US" altLang="en-US" smtClean="0"/>
              <a:pPr/>
              <a:t>67</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2DE910-5A30-42AE-B517-E9EE435D9B45}"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544A72-646D-4588-BDAE-1B28FB748008}" type="slidenum">
              <a:rPr lang="en-US"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8572DF-7BE8-4F99-989F-0601F109A5B2}"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F71808-F5C6-494A-B737-DC8B73507567}"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174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174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r>
              <a:rPr lang="en-US"/>
              <a:t>Lilly, Cullen, Ball, Criminological Theory Sixth Edition. ©2015 SAGE Publications</a:t>
            </a:r>
          </a:p>
        </p:txBody>
      </p:sp>
      <p:sp>
        <p:nvSpPr>
          <p:cNvPr id="40" name="Rectangle 7"/>
          <p:cNvSpPr>
            <a:spLocks noGrp="1" noChangeArrowheads="1"/>
          </p:cNvSpPr>
          <p:nvPr>
            <p:ph type="sldNum" sz="quarter" idx="12"/>
          </p:nvPr>
        </p:nvSpPr>
        <p:spPr/>
        <p:txBody>
          <a:bodyPr/>
          <a:lstStyle>
            <a:lvl1pPr>
              <a:defRPr/>
            </a:lvl1pPr>
          </a:lstStyle>
          <a:p>
            <a:pPr>
              <a:defRPr/>
            </a:pPr>
            <a:fld id="{4E7718EB-43EC-4948-A536-99E4C9DAC73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E6475B44-B180-4EE7-8768-003A73D6FA0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52B57A48-5165-4155-A260-F24673DF2B3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dirty="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B05858E4-EB53-4F4D-BABD-09BB2E192A0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EA9DD171-EA61-4EFB-BFEC-F4C4AFBB3A8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1E2D8732-8877-4FF5-9DFD-C323F9EAD35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77844BA0-94D7-44C4-AEE0-D63FFCDE1DE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9" name="Rectangle 7"/>
          <p:cNvSpPr>
            <a:spLocks noGrp="1" noChangeArrowheads="1"/>
          </p:cNvSpPr>
          <p:nvPr>
            <p:ph type="sldNum" sz="quarter" idx="12"/>
          </p:nvPr>
        </p:nvSpPr>
        <p:spPr>
          <a:ln/>
        </p:spPr>
        <p:txBody>
          <a:bodyPr/>
          <a:lstStyle>
            <a:lvl1pPr>
              <a:defRPr/>
            </a:lvl1pPr>
          </a:lstStyle>
          <a:p>
            <a:pPr>
              <a:defRPr/>
            </a:pPr>
            <a:fld id="{436CED33-7A0A-46B6-8232-270B43197D6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5" name="Rectangle 7"/>
          <p:cNvSpPr>
            <a:spLocks noGrp="1" noChangeArrowheads="1"/>
          </p:cNvSpPr>
          <p:nvPr>
            <p:ph type="sldNum" sz="quarter" idx="12"/>
          </p:nvPr>
        </p:nvSpPr>
        <p:spPr>
          <a:ln/>
        </p:spPr>
        <p:txBody>
          <a:bodyPr/>
          <a:lstStyle>
            <a:lvl1pPr>
              <a:defRPr/>
            </a:lvl1pPr>
          </a:lstStyle>
          <a:p>
            <a:pPr>
              <a:defRPr/>
            </a:pPr>
            <a:fld id="{C55910F8-646F-404A-A746-102166FF3CF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4" name="Rectangle 7"/>
          <p:cNvSpPr>
            <a:spLocks noGrp="1" noChangeArrowheads="1"/>
          </p:cNvSpPr>
          <p:nvPr>
            <p:ph type="sldNum" sz="quarter" idx="12"/>
          </p:nvPr>
        </p:nvSpPr>
        <p:spPr>
          <a:ln/>
        </p:spPr>
        <p:txBody>
          <a:bodyPr/>
          <a:lstStyle>
            <a:lvl1pPr>
              <a:defRPr/>
            </a:lvl1pPr>
          </a:lstStyle>
          <a:p>
            <a:pPr>
              <a:defRPr/>
            </a:pPr>
            <a:fld id="{C1F27D9E-BAA8-4E6F-A16B-DE9A01DA2D7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268D5917-7A47-465E-832C-D37CD4F80A2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71C57133-5FD7-44DA-9323-8B973472036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US"/>
          </a:p>
        </p:txBody>
      </p:sp>
      <p:sp>
        <p:nvSpPr>
          <p:cNvPr id="163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r>
              <a:rPr lang="en-US"/>
              <a:t>Lilly, Cullen, Ball, Criminological Theory Sixth Edition. ©2015 SAGE Publications</a:t>
            </a:r>
          </a:p>
        </p:txBody>
      </p:sp>
      <p:sp>
        <p:nvSpPr>
          <p:cNvPr id="163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566F675E-8E7E-4215-9523-3124E2AD3BD9}" type="slidenum">
              <a:rPr lang="en-US"/>
              <a:pPr>
                <a:defRPr/>
              </a:pPr>
              <a:t>‹#›</a:t>
            </a:fld>
            <a:endParaRPr 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64"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eaLnBrk="1" fontAlgn="base" hangingPunct="1">
        <a:spcBef>
          <a:spcPct val="0"/>
        </a:spcBef>
        <a:spcAft>
          <a:spcPct val="0"/>
        </a:spcAft>
        <a:defRPr sz="3900" b="1">
          <a:solidFill>
            <a:schemeClr val="tx2"/>
          </a:solidFill>
          <a:latin typeface="Arial" charset="0"/>
          <a:cs typeface="Arial" charset="0"/>
        </a:defRPr>
      </a:lvl6pPr>
      <a:lvl7pPr marL="914400" algn="l" rtl="0" eaLnBrk="1" fontAlgn="base" hangingPunct="1">
        <a:spcBef>
          <a:spcPct val="0"/>
        </a:spcBef>
        <a:spcAft>
          <a:spcPct val="0"/>
        </a:spcAft>
        <a:defRPr sz="3900" b="1">
          <a:solidFill>
            <a:schemeClr val="tx2"/>
          </a:solidFill>
          <a:latin typeface="Arial" charset="0"/>
          <a:cs typeface="Arial" charset="0"/>
        </a:defRPr>
      </a:lvl7pPr>
      <a:lvl8pPr marL="1371600" algn="l" rtl="0" eaLnBrk="1" fontAlgn="base" hangingPunct="1">
        <a:spcBef>
          <a:spcPct val="0"/>
        </a:spcBef>
        <a:spcAft>
          <a:spcPct val="0"/>
        </a:spcAft>
        <a:defRPr sz="3900" b="1">
          <a:solidFill>
            <a:schemeClr val="tx2"/>
          </a:solidFill>
          <a:latin typeface="Arial" charset="0"/>
          <a:cs typeface="Arial" charset="0"/>
        </a:defRPr>
      </a:lvl8pPr>
      <a:lvl9pPr marL="1828800" algn="l" rtl="0" eaLnBrk="1" fontAlgn="base" hangingPunct="1">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mtClean="0"/>
              <a:t>Chapter Sixteen</a:t>
            </a:r>
          </a:p>
        </p:txBody>
      </p:sp>
      <p:sp>
        <p:nvSpPr>
          <p:cNvPr id="3075" name="Rectangle 3"/>
          <p:cNvSpPr>
            <a:spLocks noGrp="1" noChangeArrowheads="1"/>
          </p:cNvSpPr>
          <p:nvPr>
            <p:ph type="subTitle" idx="1"/>
          </p:nvPr>
        </p:nvSpPr>
        <p:spPr/>
        <p:txBody>
          <a:bodyPr/>
          <a:lstStyle/>
          <a:p>
            <a:pPr eaLnBrk="1" hangingPunct="1"/>
            <a:r>
              <a:rPr lang="en-US" altLang="en-US" smtClean="0"/>
              <a:t>The Development of Criminals: Life-Course Theories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z="3200" smtClean="0"/>
              <a:t>Elliott and Colleagues’ Integrated Strain-Control Paradigm</a:t>
            </a:r>
          </a:p>
        </p:txBody>
      </p:sp>
      <p:sp>
        <p:nvSpPr>
          <p:cNvPr id="12291" name="Rectangle 3"/>
          <p:cNvSpPr>
            <a:spLocks noGrp="1" noChangeArrowheads="1"/>
          </p:cNvSpPr>
          <p:nvPr>
            <p:ph idx="1"/>
          </p:nvPr>
        </p:nvSpPr>
        <p:spPr/>
        <p:txBody>
          <a:bodyPr>
            <a:normAutofit fontScale="85000" lnSpcReduction="20000"/>
          </a:bodyPr>
          <a:lstStyle/>
          <a:p>
            <a:pPr eaLnBrk="1" hangingPunct="1">
              <a:defRPr/>
            </a:pPr>
            <a:r>
              <a:rPr lang="en-US" dirty="0" smtClean="0"/>
              <a:t>In the second pathway to crime, strong bonds initially insulate the child from conduct problems, but strain attenuates bonds in adolescence, allowing youths to participate in delinquent peer groups, and, in turn, to engage in stable criminal behavior</a:t>
            </a:r>
          </a:p>
          <a:p>
            <a:pPr lvl="1">
              <a:defRPr/>
            </a:pPr>
            <a:endParaRPr lang="en-US" sz="500" dirty="0" smtClean="0"/>
          </a:p>
          <a:p>
            <a:pPr lvl="1">
              <a:defRPr/>
            </a:pPr>
            <a:r>
              <a:rPr lang="en-US" sz="2800" dirty="0" smtClean="0"/>
              <a:t>A s</a:t>
            </a:r>
            <a:r>
              <a:rPr lang="en-US" sz="2800" dirty="0" smtClean="0">
                <a:ea typeface="+mn-ea"/>
              </a:rPr>
              <a:t>mall proportion of youth might experience so much strain from blocked goals that they proceed directly into delinquency</a:t>
            </a:r>
          </a:p>
          <a:p>
            <a:pPr lvl="1">
              <a:defRPr/>
            </a:pPr>
            <a:endParaRPr lang="en-US" sz="500" dirty="0" smtClean="0"/>
          </a:p>
          <a:p>
            <a:pPr lvl="1">
              <a:defRPr/>
            </a:pPr>
            <a:r>
              <a:rPr lang="en-US" sz="2800" dirty="0" smtClean="0"/>
              <a:t>Others </a:t>
            </a:r>
            <a:r>
              <a:rPr lang="en-US" sz="2800" dirty="0" smtClean="0">
                <a:ea typeface="+mn-ea"/>
              </a:rPr>
              <a:t>might lose their commitment to success goals—become alienated from conventional ideas of success—and seek some adventure or thrills</a:t>
            </a:r>
          </a:p>
          <a:p>
            <a:pPr lvl="1">
              <a:defRPr/>
            </a:pPr>
            <a:endParaRPr lang="en-US" sz="500" dirty="0" smtClean="0"/>
          </a:p>
          <a:p>
            <a:pPr lvl="1">
              <a:defRPr/>
            </a:pPr>
            <a:r>
              <a:rPr lang="en-US" sz="2800" dirty="0" smtClean="0"/>
              <a:t>Most often, </a:t>
            </a:r>
            <a:r>
              <a:rPr lang="en-US" dirty="0" smtClean="0">
                <a:ea typeface="+mn-ea"/>
              </a:rPr>
              <a:t>youths whose bonds are strained and weakened become involved in delinquent peer groups</a:t>
            </a:r>
            <a:endParaRPr lang="en-US"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3200" smtClean="0"/>
              <a:t>Elliott and Colleagues’ Integrated Strain-Control Paradigm</a:t>
            </a:r>
          </a:p>
        </p:txBody>
      </p:sp>
      <p:sp>
        <p:nvSpPr>
          <p:cNvPr id="3" name="Content Placeholder 2"/>
          <p:cNvSpPr>
            <a:spLocks noGrp="1"/>
          </p:cNvSpPr>
          <p:nvPr>
            <p:ph idx="1"/>
          </p:nvPr>
        </p:nvSpPr>
        <p:spPr>
          <a:xfrm>
            <a:off x="457200" y="1719263"/>
            <a:ext cx="8229600" cy="4757737"/>
          </a:xfrm>
        </p:spPr>
        <p:txBody>
          <a:bodyPr>
            <a:normAutofit fontScale="92500" lnSpcReduction="10000"/>
          </a:bodyPr>
          <a:lstStyle/>
          <a:p>
            <a:pPr>
              <a:defRPr/>
            </a:pPr>
            <a:r>
              <a:rPr lang="en-US" sz="3200" dirty="0" smtClean="0"/>
              <a:t>Elliot et al. showed empirical support for this theory</a:t>
            </a:r>
          </a:p>
          <a:p>
            <a:pPr>
              <a:defRPr/>
            </a:pPr>
            <a:endParaRPr lang="en-US" sz="3200" dirty="0" smtClean="0"/>
          </a:p>
          <a:p>
            <a:pPr>
              <a:defRPr/>
            </a:pPr>
            <a:r>
              <a:rPr lang="en-US" sz="3200" dirty="0" smtClean="0"/>
              <a:t>But some questions, remain:</a:t>
            </a:r>
          </a:p>
          <a:p>
            <a:pPr lvl="1">
              <a:defRPr/>
            </a:pPr>
            <a:endParaRPr lang="en-US" sz="500" dirty="0" smtClean="0"/>
          </a:p>
          <a:p>
            <a:pPr lvl="1">
              <a:defRPr/>
            </a:pPr>
            <a:r>
              <a:rPr lang="en-US" sz="2800" dirty="0" smtClean="0"/>
              <a:t>I</a:t>
            </a:r>
            <a:r>
              <a:rPr lang="en-US" sz="2800" dirty="0" smtClean="0">
                <a:ea typeface="+mn-ea"/>
              </a:rPr>
              <a:t>t is not clear why social learning variables would have effects only during adolescence and only through delinquent peer groups</a:t>
            </a:r>
          </a:p>
          <a:p>
            <a:pPr lvl="1">
              <a:defRPr/>
            </a:pPr>
            <a:endParaRPr lang="en-US" sz="500" dirty="0" smtClean="0">
              <a:ea typeface="+mn-ea"/>
            </a:endParaRPr>
          </a:p>
          <a:p>
            <a:pPr lvl="1">
              <a:defRPr/>
            </a:pPr>
            <a:r>
              <a:rPr lang="en-US" sz="2800" dirty="0" smtClean="0">
                <a:ea typeface="+mn-ea"/>
              </a:rPr>
              <a:t>Elliot et al. largely saw the family as a socializing agent that inculcates bonds and not, again, as a context in which social learning occurs</a:t>
            </a:r>
            <a:endParaRPr lang="en-US" sz="2800"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altLang="en-US" smtClean="0"/>
              <a:t>Thornberry’s Interactional Theory</a:t>
            </a:r>
          </a:p>
        </p:txBody>
      </p:sp>
      <p:sp>
        <p:nvSpPr>
          <p:cNvPr id="13315" name="Rectangle 3"/>
          <p:cNvSpPr>
            <a:spLocks noGrp="1" noChangeArrowheads="1"/>
          </p:cNvSpPr>
          <p:nvPr>
            <p:ph idx="1"/>
          </p:nvPr>
        </p:nvSpPr>
        <p:spPr/>
        <p:txBody>
          <a:bodyPr>
            <a:normAutofit fontScale="92500" lnSpcReduction="10000"/>
          </a:bodyPr>
          <a:lstStyle/>
          <a:p>
            <a:pPr eaLnBrk="1" hangingPunct="1">
              <a:lnSpc>
                <a:spcPct val="90000"/>
              </a:lnSpc>
              <a:defRPr/>
            </a:pPr>
            <a:r>
              <a:rPr lang="en-US" dirty="0" smtClean="0"/>
              <a:t>Human behavior occurs in social interaction and can therefore be explained by models that focus on interactional processes</a:t>
            </a:r>
          </a:p>
          <a:p>
            <a:pPr eaLnBrk="1" hangingPunct="1">
              <a:lnSpc>
                <a:spcPct val="90000"/>
              </a:lnSpc>
              <a:defRPr/>
            </a:pPr>
            <a:endParaRPr lang="en-US" sz="1000" dirty="0" smtClean="0"/>
          </a:p>
          <a:p>
            <a:pPr eaLnBrk="1" hangingPunct="1">
              <a:lnSpc>
                <a:spcPct val="90000"/>
              </a:lnSpc>
              <a:defRPr/>
            </a:pPr>
            <a:r>
              <a:rPr lang="en-US" dirty="0" smtClean="0"/>
              <a:t>Key causal conditions are not invariably stable over time, but rather may differ depending on whether the nature of the interaction between parents and children changes</a:t>
            </a:r>
          </a:p>
          <a:p>
            <a:pPr eaLnBrk="1" hangingPunct="1">
              <a:lnSpc>
                <a:spcPct val="90000"/>
              </a:lnSpc>
              <a:defRPr/>
            </a:pPr>
            <a:endParaRPr lang="en-US" sz="1000" dirty="0" smtClean="0"/>
          </a:p>
          <a:p>
            <a:pPr>
              <a:defRPr/>
            </a:pPr>
            <a:r>
              <a:rPr lang="en-US" dirty="0" smtClean="0"/>
              <a:t>Delinquents not only are influenced by their social surroundings but also have an impact on others through their behavior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altLang="en-US" smtClean="0"/>
              <a:t>Thornberry’s Interactional Theory</a:t>
            </a:r>
          </a:p>
        </p:txBody>
      </p:sp>
      <p:sp>
        <p:nvSpPr>
          <p:cNvPr id="15363" name="Rectangle 3"/>
          <p:cNvSpPr>
            <a:spLocks noGrp="1" noChangeArrowheads="1"/>
          </p:cNvSpPr>
          <p:nvPr>
            <p:ph idx="1"/>
          </p:nvPr>
        </p:nvSpPr>
        <p:spPr/>
        <p:txBody>
          <a:bodyPr/>
          <a:lstStyle/>
          <a:p>
            <a:pPr eaLnBrk="1" hangingPunct="1"/>
            <a:r>
              <a:rPr lang="en-US" altLang="en-US" smtClean="0"/>
              <a:t>During childhood, youngsters develop attachments to parents</a:t>
            </a:r>
          </a:p>
          <a:p>
            <a:pPr eaLnBrk="1" hangingPunct="1"/>
            <a:endParaRPr lang="en-US" altLang="en-US" sz="500" smtClean="0"/>
          </a:p>
          <a:p>
            <a:pPr lvl="1" eaLnBrk="1" hangingPunct="1"/>
            <a:r>
              <a:rPr lang="en-US" altLang="en-US" smtClean="0"/>
              <a:t>If children fail to develop strong attachments to parents, they are free to explore other behavioral options and encounter delinquent peers</a:t>
            </a:r>
          </a:p>
          <a:p>
            <a:pPr lvl="1" eaLnBrk="1" hangingPunct="1"/>
            <a:endParaRPr lang="en-US" altLang="en-US" sz="1000" smtClean="0"/>
          </a:p>
          <a:p>
            <a:pPr eaLnBrk="1" hangingPunct="1"/>
            <a:r>
              <a:rPr lang="en-US" altLang="en-US" smtClean="0"/>
              <a:t>Thornberry integrates social control and social learning theories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altLang="en-US" smtClean="0"/>
              <a:t>Thornberry’s Interactional Theory</a:t>
            </a:r>
          </a:p>
        </p:txBody>
      </p:sp>
      <p:sp>
        <p:nvSpPr>
          <p:cNvPr id="15363" name="Rectangle 3"/>
          <p:cNvSpPr>
            <a:spLocks noGrp="1" noChangeArrowheads="1"/>
          </p:cNvSpPr>
          <p:nvPr>
            <p:ph idx="1"/>
          </p:nvPr>
        </p:nvSpPr>
        <p:spPr/>
        <p:txBody>
          <a:bodyPr>
            <a:normAutofit fontScale="92500"/>
          </a:bodyPr>
          <a:lstStyle/>
          <a:p>
            <a:pPr eaLnBrk="1" hangingPunct="1">
              <a:lnSpc>
                <a:spcPct val="90000"/>
              </a:lnSpc>
              <a:defRPr/>
            </a:pPr>
            <a:r>
              <a:rPr lang="en-US" dirty="0" smtClean="0"/>
              <a:t>Two key theoretical insights:</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The variables in the model have reciprocal effects</a:t>
            </a:r>
          </a:p>
          <a:p>
            <a:pPr marL="858837" lvl="1" indent="-514350" eaLnBrk="1" hangingPunct="1">
              <a:lnSpc>
                <a:spcPct val="90000"/>
              </a:lnSpc>
              <a:buFont typeface="+mj-lt"/>
              <a:buAutoNum type="arabicPeriod"/>
              <a:defRPr/>
            </a:pPr>
            <a:endParaRPr lang="en-US" sz="300" dirty="0" smtClean="0"/>
          </a:p>
          <a:p>
            <a:pPr marL="1154112" lvl="2" indent="-514350" eaLnBrk="1" hangingPunct="1">
              <a:lnSpc>
                <a:spcPct val="90000"/>
              </a:lnSpc>
              <a:defRPr/>
            </a:pPr>
            <a:r>
              <a:rPr lang="en-US" dirty="0" smtClean="0"/>
              <a:t>Interactional processes create behavioral trajectories which can result in cumulative disadvantage</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The effects of variables differ with a person’s stage in the life course</a:t>
            </a:r>
          </a:p>
          <a:p>
            <a:pPr marL="858837" lvl="1" indent="-514350" eaLnBrk="1" hangingPunct="1">
              <a:lnSpc>
                <a:spcPct val="90000"/>
              </a:lnSpc>
              <a:buFont typeface="+mj-lt"/>
              <a:buAutoNum type="arabicPeriod"/>
              <a:defRPr/>
            </a:pPr>
            <a:endParaRPr lang="en-US" sz="1000" dirty="0" smtClean="0"/>
          </a:p>
          <a:p>
            <a:pPr eaLnBrk="1" hangingPunct="1">
              <a:lnSpc>
                <a:spcPct val="90000"/>
              </a:lnSpc>
              <a:defRPr/>
            </a:pPr>
            <a:r>
              <a:rPr lang="en-US" dirty="0" smtClean="0"/>
              <a:t>This work alerted us to the fact that criminal behavior emerges in the context of the developmental process in which the person and environment interact with one another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smtClean="0"/>
              <a:t>Thornberry’s Interactional Theory</a:t>
            </a:r>
          </a:p>
        </p:txBody>
      </p:sp>
      <p:sp>
        <p:nvSpPr>
          <p:cNvPr id="17411" name="Rectangle 3"/>
          <p:cNvSpPr>
            <a:spLocks noGrp="1" noChangeArrowheads="1"/>
          </p:cNvSpPr>
          <p:nvPr>
            <p:ph idx="1"/>
          </p:nvPr>
        </p:nvSpPr>
        <p:spPr/>
        <p:txBody>
          <a:bodyPr/>
          <a:lstStyle/>
          <a:p>
            <a:pPr eaLnBrk="1" hangingPunct="1">
              <a:lnSpc>
                <a:spcPct val="90000"/>
              </a:lnSpc>
            </a:pPr>
            <a:r>
              <a:rPr lang="en-US" altLang="en-US" smtClean="0"/>
              <a:t>Thornberry sought to explain why onset into misconduct might occur at different stages in the life course:</a:t>
            </a:r>
          </a:p>
          <a:p>
            <a:pPr eaLnBrk="1" hangingPunct="1">
              <a:lnSpc>
                <a:spcPct val="90000"/>
              </a:lnSpc>
            </a:pPr>
            <a:endParaRPr lang="en-US" altLang="en-US" sz="500" smtClean="0"/>
          </a:p>
          <a:p>
            <a:pPr marL="857250" lvl="1" indent="-514350" eaLnBrk="1" hangingPunct="1">
              <a:lnSpc>
                <a:spcPct val="90000"/>
              </a:lnSpc>
              <a:buFont typeface="Arial" charset="0"/>
              <a:buAutoNum type="arabicPeriod"/>
            </a:pPr>
            <a:r>
              <a:rPr lang="en-US" altLang="en-US" smtClean="0"/>
              <a:t>Those who manifest conduct problems in childhood</a:t>
            </a:r>
          </a:p>
          <a:p>
            <a:pPr marL="857250" lvl="1" indent="-514350" eaLnBrk="1" hangingPunct="1">
              <a:lnSpc>
                <a:spcPct val="90000"/>
              </a:lnSpc>
              <a:buFont typeface="Arial" charset="0"/>
              <a:buAutoNum type="arabicPeriod"/>
            </a:pPr>
            <a:endParaRPr lang="en-US" altLang="en-US" sz="500" smtClean="0"/>
          </a:p>
          <a:p>
            <a:pPr marL="857250" lvl="1" indent="-514350" eaLnBrk="1" hangingPunct="1">
              <a:lnSpc>
                <a:spcPct val="90000"/>
              </a:lnSpc>
              <a:buFont typeface="Arial" charset="0"/>
              <a:buAutoNum type="arabicPeriod"/>
            </a:pPr>
            <a:r>
              <a:rPr lang="en-US" altLang="en-US" smtClean="0"/>
              <a:t>The majority of youth begin offending between the ages 12-16</a:t>
            </a:r>
          </a:p>
          <a:p>
            <a:pPr marL="857250" lvl="1" indent="-514350" eaLnBrk="1" hangingPunct="1">
              <a:lnSpc>
                <a:spcPct val="90000"/>
              </a:lnSpc>
              <a:buFont typeface="Arial" charset="0"/>
              <a:buAutoNum type="arabicPeriod"/>
            </a:pPr>
            <a:endParaRPr lang="en-US" altLang="en-US" sz="500" smtClean="0"/>
          </a:p>
          <a:p>
            <a:pPr marL="857250" lvl="1" indent="-514350" eaLnBrk="1" hangingPunct="1">
              <a:lnSpc>
                <a:spcPct val="90000"/>
              </a:lnSpc>
              <a:buFont typeface="Arial" charset="0"/>
              <a:buAutoNum type="arabicPeriod"/>
            </a:pPr>
            <a:r>
              <a:rPr lang="en-US" altLang="en-US" smtClean="0"/>
              <a:t>The late bloomers who wait until adulthood to begin offending</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Farrington’s ICAP Theory</a:t>
            </a:r>
          </a:p>
        </p:txBody>
      </p:sp>
      <p:sp>
        <p:nvSpPr>
          <p:cNvPr id="3" name="Content Placeholder 2"/>
          <p:cNvSpPr>
            <a:spLocks noGrp="1"/>
          </p:cNvSpPr>
          <p:nvPr>
            <p:ph idx="1"/>
          </p:nvPr>
        </p:nvSpPr>
        <p:spPr/>
        <p:txBody>
          <a:bodyPr>
            <a:normAutofit fontScale="77500" lnSpcReduction="20000"/>
          </a:bodyPr>
          <a:lstStyle/>
          <a:p>
            <a:pPr>
              <a:spcBef>
                <a:spcPts val="1000"/>
              </a:spcBef>
              <a:defRPr/>
            </a:pPr>
            <a:r>
              <a:rPr lang="en-US" dirty="0"/>
              <a:t>I</a:t>
            </a:r>
            <a:r>
              <a:rPr lang="en-US" dirty="0" smtClean="0"/>
              <a:t>ntegrated </a:t>
            </a:r>
            <a:r>
              <a:rPr lang="en-US" dirty="0"/>
              <a:t>cognitive antisocial potential (</a:t>
            </a:r>
            <a:r>
              <a:rPr lang="en-US" dirty="0" err="1"/>
              <a:t>ICAP</a:t>
            </a:r>
            <a:r>
              <a:rPr lang="en-US" dirty="0"/>
              <a:t>) </a:t>
            </a:r>
            <a:r>
              <a:rPr lang="en-US" dirty="0" smtClean="0"/>
              <a:t>theory	</a:t>
            </a:r>
          </a:p>
          <a:p>
            <a:pPr lvl="1">
              <a:spcBef>
                <a:spcPts val="1000"/>
              </a:spcBef>
              <a:defRPr/>
            </a:pPr>
            <a:r>
              <a:rPr lang="en-US" dirty="0"/>
              <a:t>I</a:t>
            </a:r>
            <a:r>
              <a:rPr lang="en-US" dirty="0" smtClean="0"/>
              <a:t>ntegrates </a:t>
            </a:r>
            <a:r>
              <a:rPr lang="en-US" dirty="0"/>
              <a:t>ideas from many other theories, including strain, control, learning, labeling, and </a:t>
            </a:r>
            <a:r>
              <a:rPr lang="en-US" dirty="0" smtClean="0"/>
              <a:t>rational choice approaches</a:t>
            </a:r>
          </a:p>
          <a:p>
            <a:pPr lvl="1">
              <a:spcBef>
                <a:spcPts val="1000"/>
              </a:spcBef>
              <a:defRPr/>
            </a:pPr>
            <a:r>
              <a:rPr lang="en-US" dirty="0"/>
              <a:t>K</a:t>
            </a:r>
            <a:r>
              <a:rPr lang="en-US" dirty="0" smtClean="0"/>
              <a:t>ey </a:t>
            </a:r>
            <a:r>
              <a:rPr lang="en-US" dirty="0"/>
              <a:t>construct is “antisocial potential” (</a:t>
            </a:r>
            <a:r>
              <a:rPr lang="en-US" dirty="0" smtClean="0"/>
              <a:t>AP)</a:t>
            </a:r>
          </a:p>
          <a:p>
            <a:pPr lvl="1">
              <a:spcBef>
                <a:spcPts val="1000"/>
              </a:spcBef>
              <a:defRPr/>
            </a:pPr>
            <a:r>
              <a:rPr lang="en-US" dirty="0"/>
              <a:t>A</a:t>
            </a:r>
            <a:r>
              <a:rPr lang="en-US" dirty="0" smtClean="0"/>
              <a:t>ssumes </a:t>
            </a:r>
            <a:r>
              <a:rPr lang="en-US" dirty="0"/>
              <a:t>that the translation from antisocial potential to antisocial behavior depends on cognitive (thinking and decision-making) processes that take into account opportunities and victims</a:t>
            </a:r>
            <a:endParaRPr lang="en-US" dirty="0" smtClean="0"/>
          </a:p>
          <a:p>
            <a:pPr>
              <a:spcBef>
                <a:spcPts val="1000"/>
              </a:spcBef>
              <a:defRPr/>
            </a:pPr>
            <a:r>
              <a:rPr lang="en-US" dirty="0" smtClean="0"/>
              <a:t>Proposed </a:t>
            </a:r>
            <a:r>
              <a:rPr lang="en-US" dirty="0"/>
              <a:t>to explain offending by lower-class </a:t>
            </a:r>
            <a:r>
              <a:rPr lang="en-US" dirty="0" smtClean="0"/>
              <a:t>males, </a:t>
            </a:r>
            <a:r>
              <a:rPr lang="en-US" dirty="0"/>
              <a:t>although there is no reason why its core construct might not have broader </a:t>
            </a:r>
            <a:r>
              <a:rPr lang="en-US" dirty="0" smtClean="0"/>
              <a:t>applicability</a:t>
            </a:r>
          </a:p>
          <a:p>
            <a:pPr>
              <a:spcBef>
                <a:spcPts val="1000"/>
              </a:spcBef>
              <a:defRPr/>
            </a:pPr>
            <a:r>
              <a:rPr lang="en-US" dirty="0" smtClean="0"/>
              <a:t>Based off the </a:t>
            </a:r>
            <a:r>
              <a:rPr lang="en-US" dirty="0"/>
              <a:t>Cambridge Study in Delinquent </a:t>
            </a:r>
            <a:r>
              <a:rPr lang="en-US" dirty="0" smtClean="0"/>
              <a:t>Development</a:t>
            </a:r>
          </a:p>
          <a:p>
            <a:pPr>
              <a:spcBef>
                <a:spcPts val="1000"/>
              </a:spcBef>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Farrington’s ICAP Theory</a:t>
            </a:r>
          </a:p>
        </p:txBody>
      </p:sp>
      <p:sp>
        <p:nvSpPr>
          <p:cNvPr id="3" name="Content Placeholder 2"/>
          <p:cNvSpPr>
            <a:spLocks noGrp="1"/>
          </p:cNvSpPr>
          <p:nvPr>
            <p:ph idx="1"/>
          </p:nvPr>
        </p:nvSpPr>
        <p:spPr/>
        <p:txBody>
          <a:bodyPr>
            <a:normAutofit fontScale="92500" lnSpcReduction="10000"/>
          </a:bodyPr>
          <a:lstStyle/>
          <a:p>
            <a:pPr>
              <a:spcBef>
                <a:spcPts val="1000"/>
              </a:spcBef>
              <a:defRPr/>
            </a:pPr>
            <a:r>
              <a:rPr lang="en-US" i="1" dirty="0" smtClean="0"/>
              <a:t>Antisocial </a:t>
            </a:r>
            <a:r>
              <a:rPr lang="en-US" i="1" dirty="0"/>
              <a:t>potential</a:t>
            </a:r>
            <a:r>
              <a:rPr lang="en-US" dirty="0"/>
              <a:t> (or “</a:t>
            </a:r>
            <a:r>
              <a:rPr lang="en-US" dirty="0" smtClean="0"/>
              <a:t>AP”) is the </a:t>
            </a:r>
            <a:r>
              <a:rPr lang="en-US" dirty="0"/>
              <a:t>propensity of people to engage in antisocial conduct, including </a:t>
            </a:r>
            <a:r>
              <a:rPr lang="en-US" dirty="0" smtClean="0"/>
              <a:t>crime</a:t>
            </a:r>
          </a:p>
          <a:p>
            <a:pPr lvl="1">
              <a:spcBef>
                <a:spcPts val="1000"/>
              </a:spcBef>
              <a:defRPr/>
            </a:pPr>
            <a:r>
              <a:rPr lang="en-US" dirty="0" smtClean="0"/>
              <a:t>Varies </a:t>
            </a:r>
            <a:r>
              <a:rPr lang="en-US" dirty="0"/>
              <a:t>on a </a:t>
            </a:r>
            <a:r>
              <a:rPr lang="en-US" dirty="0" smtClean="0"/>
              <a:t>continuum </a:t>
            </a:r>
            <a:r>
              <a:rPr lang="en-US" dirty="0"/>
              <a:t>from low to </a:t>
            </a:r>
            <a:r>
              <a:rPr lang="en-US" dirty="0" smtClean="0"/>
              <a:t>high</a:t>
            </a:r>
          </a:p>
          <a:p>
            <a:pPr lvl="1">
              <a:spcBef>
                <a:spcPts val="1000"/>
              </a:spcBef>
              <a:defRPr/>
            </a:pPr>
            <a:r>
              <a:rPr lang="en-US" dirty="0" smtClean="0"/>
              <a:t>Highly </a:t>
            </a:r>
            <a:r>
              <a:rPr lang="en-US" dirty="0"/>
              <a:t>skewed, with some people having a little antisocial </a:t>
            </a:r>
            <a:r>
              <a:rPr lang="en-US" dirty="0" smtClean="0"/>
              <a:t>potential </a:t>
            </a:r>
            <a:r>
              <a:rPr lang="en-US" dirty="0"/>
              <a:t>and a few having a </a:t>
            </a:r>
            <a:r>
              <a:rPr lang="en-US" dirty="0" smtClean="0"/>
              <a:t>lot</a:t>
            </a:r>
          </a:p>
          <a:p>
            <a:pPr lvl="1">
              <a:spcBef>
                <a:spcPts val="1000"/>
              </a:spcBef>
              <a:defRPr/>
            </a:pPr>
            <a:r>
              <a:rPr lang="en-US" dirty="0"/>
              <a:t>Those with high AP tend to be life-course-persistent offenders who engage in many different kinds of </a:t>
            </a:r>
            <a:r>
              <a:rPr lang="en-US" dirty="0" smtClean="0"/>
              <a:t>crime</a:t>
            </a:r>
          </a:p>
          <a:p>
            <a:pPr lvl="1">
              <a:spcBef>
                <a:spcPts val="1000"/>
              </a:spcBef>
              <a:defRPr/>
            </a:pPr>
            <a:r>
              <a:rPr lang="en-US" dirty="0" smtClean="0"/>
              <a:t>Distinguishes </a:t>
            </a:r>
            <a:r>
              <a:rPr lang="en-US" dirty="0"/>
              <a:t>between two kinds of antisocial potential: long-term (LT) and short-term (ST</a:t>
            </a:r>
            <a:r>
              <a:rPr lang="en-US" dirty="0" smtClean="0"/>
              <a:t>)</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Farrington’s ICAP Theory</a:t>
            </a:r>
          </a:p>
        </p:txBody>
      </p:sp>
      <p:sp>
        <p:nvSpPr>
          <p:cNvPr id="20483" name="Content Placeholder 2"/>
          <p:cNvSpPr>
            <a:spLocks noGrp="1"/>
          </p:cNvSpPr>
          <p:nvPr>
            <p:ph idx="1"/>
          </p:nvPr>
        </p:nvSpPr>
        <p:spPr/>
        <p:txBody>
          <a:bodyPr/>
          <a:lstStyle/>
          <a:p>
            <a:pPr>
              <a:spcBef>
                <a:spcPts val="1000"/>
              </a:spcBef>
            </a:pPr>
            <a:r>
              <a:rPr lang="en-US" altLang="en-US" i="1" smtClean="0"/>
              <a:t>Individual differences</a:t>
            </a:r>
            <a:r>
              <a:rPr lang="en-US" altLang="en-US" smtClean="0"/>
              <a:t> theory</a:t>
            </a:r>
          </a:p>
          <a:p>
            <a:pPr>
              <a:spcBef>
                <a:spcPts val="1000"/>
              </a:spcBef>
            </a:pPr>
            <a:r>
              <a:rPr lang="en-US" altLang="en-US" smtClean="0"/>
              <a:t>Antisocial potential is a relatively stable trait that people carry with them across the life course</a:t>
            </a:r>
          </a:p>
          <a:p>
            <a:pPr lvl="1">
              <a:spcBef>
                <a:spcPts val="1000"/>
              </a:spcBef>
            </a:pPr>
            <a:r>
              <a:rPr lang="en-US" altLang="en-US" smtClean="0"/>
              <a:t>Affects people </a:t>
            </a:r>
            <a:r>
              <a:rPr lang="en-US" altLang="en-US" i="1" smtClean="0"/>
              <a:t>long term</a:t>
            </a: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Farrington’s ICAP Theory</a:t>
            </a:r>
          </a:p>
        </p:txBody>
      </p:sp>
      <p:sp>
        <p:nvSpPr>
          <p:cNvPr id="3" name="Content Placeholder 2"/>
          <p:cNvSpPr>
            <a:spLocks noGrp="1"/>
          </p:cNvSpPr>
          <p:nvPr>
            <p:ph idx="1"/>
          </p:nvPr>
        </p:nvSpPr>
        <p:spPr/>
        <p:txBody>
          <a:bodyPr>
            <a:normAutofit fontScale="85000" lnSpcReduction="20000"/>
          </a:bodyPr>
          <a:lstStyle/>
          <a:p>
            <a:pPr>
              <a:spcBef>
                <a:spcPts val="1000"/>
              </a:spcBef>
              <a:defRPr/>
            </a:pPr>
            <a:r>
              <a:rPr lang="en-US" dirty="0"/>
              <a:t>F</a:t>
            </a:r>
            <a:r>
              <a:rPr lang="en-US" dirty="0" smtClean="0"/>
              <a:t>ive </a:t>
            </a:r>
            <a:r>
              <a:rPr lang="en-US" dirty="0"/>
              <a:t>sources of long-term </a:t>
            </a:r>
            <a:r>
              <a:rPr lang="en-US" dirty="0" smtClean="0"/>
              <a:t>AP</a:t>
            </a:r>
          </a:p>
          <a:p>
            <a:pPr marL="858837" lvl="1" indent="-514350">
              <a:spcBef>
                <a:spcPts val="1000"/>
              </a:spcBef>
              <a:buFont typeface="+mj-lt"/>
              <a:buAutoNum type="arabicPeriod"/>
              <a:defRPr/>
            </a:pPr>
            <a:r>
              <a:rPr lang="en-US" dirty="0" smtClean="0"/>
              <a:t>People </a:t>
            </a:r>
            <a:r>
              <a:rPr lang="en-US" dirty="0"/>
              <a:t>are </a:t>
            </a:r>
            <a:r>
              <a:rPr lang="en-US" dirty="0" smtClean="0"/>
              <a:t>energized </a:t>
            </a:r>
            <a:r>
              <a:rPr lang="en-US" dirty="0"/>
              <a:t>by a desire for </a:t>
            </a:r>
            <a:r>
              <a:rPr lang="en-US" dirty="0" smtClean="0"/>
              <a:t>material </a:t>
            </a:r>
            <a:r>
              <a:rPr lang="en-US" dirty="0"/>
              <a:t>goods, status among intimates, excitement, and sexual </a:t>
            </a:r>
            <a:r>
              <a:rPr lang="en-US" dirty="0" smtClean="0"/>
              <a:t>satisfaction (strain theory)</a:t>
            </a:r>
          </a:p>
          <a:p>
            <a:pPr marL="858837" lvl="1" indent="-514350">
              <a:spcBef>
                <a:spcPts val="1000"/>
              </a:spcBef>
              <a:buFont typeface="+mj-lt"/>
              <a:buAutoNum type="arabicPeriod"/>
              <a:defRPr/>
            </a:pPr>
            <a:r>
              <a:rPr lang="en-US" dirty="0"/>
              <a:t>A</a:t>
            </a:r>
            <a:r>
              <a:rPr lang="en-US" dirty="0" smtClean="0"/>
              <a:t>ntisocial </a:t>
            </a:r>
            <a:r>
              <a:rPr lang="en-US" dirty="0"/>
              <a:t>models—found in certain social settings—foster </a:t>
            </a:r>
            <a:r>
              <a:rPr lang="en-US" dirty="0" smtClean="0"/>
              <a:t>AP (social learning)</a:t>
            </a:r>
          </a:p>
          <a:p>
            <a:pPr marL="858837" lvl="1" indent="-514350">
              <a:spcBef>
                <a:spcPts val="1000"/>
              </a:spcBef>
              <a:buFont typeface="+mj-lt"/>
              <a:buAutoNum type="arabicPeriod"/>
              <a:defRPr/>
            </a:pPr>
            <a:r>
              <a:rPr lang="en-US" dirty="0"/>
              <a:t>F</a:t>
            </a:r>
            <a:r>
              <a:rPr lang="en-US" dirty="0" smtClean="0"/>
              <a:t>ocus </a:t>
            </a:r>
            <a:r>
              <a:rPr lang="en-US" dirty="0"/>
              <a:t>is on poor parental child-rearing practices and on the failure to develop close emotional attachment </a:t>
            </a:r>
            <a:r>
              <a:rPr lang="en-US" dirty="0" smtClean="0"/>
              <a:t>bonds (control theory)</a:t>
            </a:r>
          </a:p>
          <a:p>
            <a:pPr marL="858837" lvl="1" indent="-514350">
              <a:spcBef>
                <a:spcPts val="1000"/>
              </a:spcBef>
              <a:buFont typeface="+mj-lt"/>
              <a:buAutoNum type="arabicPeriod"/>
              <a:defRPr/>
            </a:pPr>
            <a:r>
              <a:rPr lang="en-US" dirty="0" smtClean="0"/>
              <a:t>Life </a:t>
            </a:r>
            <a:r>
              <a:rPr lang="en-US" dirty="0"/>
              <a:t>events can have diverse effects; thus, marital separation might increase AP, whereas entering a good marriage could decrease </a:t>
            </a:r>
            <a:r>
              <a:rPr lang="en-US" dirty="0" smtClean="0"/>
              <a:t>AP (age-graded social bond)</a:t>
            </a:r>
          </a:p>
          <a:p>
            <a:pPr marL="858837" lvl="1" indent="-514350">
              <a:spcBef>
                <a:spcPts val="1000"/>
              </a:spcBef>
              <a:buFont typeface="+mj-lt"/>
              <a:buAutoNum type="arabicPeriod"/>
              <a:defRPr/>
            </a:pPr>
            <a:r>
              <a:rPr lang="en-US" dirty="0"/>
              <a:t>I</a:t>
            </a:r>
            <a:r>
              <a:rPr lang="en-US" dirty="0" smtClean="0"/>
              <a:t>mpulsiveness</a:t>
            </a:r>
          </a:p>
          <a:p>
            <a:pPr marL="858837" lvl="1" indent="-514350">
              <a:spcBef>
                <a:spcPts val="1000"/>
              </a:spcBef>
              <a:buFont typeface="+mj-lt"/>
              <a:buAutoNum type="arabicPeriod"/>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smtClean="0"/>
              <a:t>Introduction</a:t>
            </a:r>
          </a:p>
        </p:txBody>
      </p:sp>
      <p:sp>
        <p:nvSpPr>
          <p:cNvPr id="4099" name="Rectangle 3"/>
          <p:cNvSpPr>
            <a:spLocks noGrp="1" noChangeArrowheads="1"/>
          </p:cNvSpPr>
          <p:nvPr>
            <p:ph idx="1"/>
          </p:nvPr>
        </p:nvSpPr>
        <p:spPr/>
        <p:txBody>
          <a:bodyPr>
            <a:normAutofit lnSpcReduction="10000"/>
          </a:bodyPr>
          <a:lstStyle/>
          <a:p>
            <a:pPr eaLnBrk="1" hangingPunct="1">
              <a:defRPr/>
            </a:pPr>
            <a:r>
              <a:rPr lang="en-US" dirty="0" smtClean="0"/>
              <a:t>The age-crime curve</a:t>
            </a:r>
          </a:p>
          <a:p>
            <a:pPr eaLnBrk="1" hangingPunct="1">
              <a:defRPr/>
            </a:pPr>
            <a:endParaRPr lang="en-US" sz="500" dirty="0" smtClean="0"/>
          </a:p>
          <a:p>
            <a:pPr lvl="1" eaLnBrk="1" hangingPunct="1">
              <a:defRPr/>
            </a:pPr>
            <a:r>
              <a:rPr lang="en-US" sz="2000" dirty="0" smtClean="0"/>
              <a:t>The curve peaks at approx. 17 years of age</a:t>
            </a:r>
          </a:p>
          <a:p>
            <a:pPr eaLnBrk="1" hangingPunct="1">
              <a:defRPr/>
            </a:pPr>
            <a:endParaRPr lang="en-US" sz="500" dirty="0" smtClean="0"/>
          </a:p>
          <a:p>
            <a:pPr lvl="1" eaLnBrk="1" hangingPunct="1">
              <a:defRPr/>
            </a:pPr>
            <a:r>
              <a:rPr lang="en-US" sz="2000" dirty="0" smtClean="0"/>
              <a:t>The curve rises steeply between 7 and 17 years of age, and then declines</a:t>
            </a:r>
          </a:p>
          <a:p>
            <a:pPr eaLnBrk="1" hangingPunct="1">
              <a:defRPr/>
            </a:pPr>
            <a:endParaRPr lang="en-US" sz="500" dirty="0" smtClean="0"/>
          </a:p>
          <a:p>
            <a:pPr lvl="1" eaLnBrk="1" hangingPunct="1">
              <a:defRPr/>
            </a:pPr>
            <a:r>
              <a:rPr lang="en-US" sz="2000" dirty="0" smtClean="0"/>
              <a:t>The majority criminal offenders are teenagers</a:t>
            </a:r>
          </a:p>
          <a:p>
            <a:pPr eaLnBrk="1" hangingPunct="1">
              <a:defRPr/>
            </a:pPr>
            <a:endParaRPr lang="en-US" sz="1000" dirty="0" smtClean="0"/>
          </a:p>
          <a:p>
            <a:pPr eaLnBrk="1" hangingPunct="1">
              <a:defRPr/>
            </a:pPr>
            <a:r>
              <a:rPr lang="en-US" dirty="0" smtClean="0"/>
              <a:t>Solving the riddle of crime causation now depended on figuring out what unique features of adolescence prompted youths to suddenly break the law</a:t>
            </a:r>
          </a:p>
          <a:p>
            <a:pPr lvl="1" eaLnBrk="1" hangingPunct="1">
              <a:defRPr/>
            </a:pPr>
            <a:r>
              <a:rPr lang="en-US" dirty="0" smtClean="0"/>
              <a:t>Much cross-sectional research on this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Farrington’s ICAP Theory</a:t>
            </a:r>
          </a:p>
        </p:txBody>
      </p:sp>
      <p:sp>
        <p:nvSpPr>
          <p:cNvPr id="3" name="Content Placeholder 2"/>
          <p:cNvSpPr>
            <a:spLocks noGrp="1"/>
          </p:cNvSpPr>
          <p:nvPr>
            <p:ph idx="1"/>
          </p:nvPr>
        </p:nvSpPr>
        <p:spPr/>
        <p:txBody>
          <a:bodyPr>
            <a:normAutofit lnSpcReduction="10000"/>
          </a:bodyPr>
          <a:lstStyle/>
          <a:p>
            <a:pPr>
              <a:spcBef>
                <a:spcPts val="1000"/>
              </a:spcBef>
              <a:defRPr/>
            </a:pPr>
            <a:r>
              <a:rPr lang="en-US" dirty="0" smtClean="0"/>
              <a:t>The </a:t>
            </a:r>
            <a:r>
              <a:rPr lang="en-US" dirty="0" err="1"/>
              <a:t>ICAP</a:t>
            </a:r>
            <a:r>
              <a:rPr lang="en-US" dirty="0"/>
              <a:t> model has a second component: a consideration of short-term antisocial </a:t>
            </a:r>
            <a:r>
              <a:rPr lang="en-US" dirty="0" smtClean="0"/>
              <a:t>potential</a:t>
            </a:r>
            <a:endParaRPr lang="en-US" dirty="0"/>
          </a:p>
          <a:p>
            <a:pPr>
              <a:spcBef>
                <a:spcPts val="1000"/>
              </a:spcBef>
              <a:defRPr/>
            </a:pPr>
            <a:r>
              <a:rPr lang="en-US" dirty="0" smtClean="0"/>
              <a:t>Complete </a:t>
            </a:r>
            <a:r>
              <a:rPr lang="en-US" dirty="0"/>
              <a:t>theory should address two types of </a:t>
            </a:r>
            <a:r>
              <a:rPr lang="en-US" i="1" dirty="0" smtClean="0"/>
              <a:t>variation</a:t>
            </a:r>
          </a:p>
          <a:p>
            <a:pPr lvl="1">
              <a:spcBef>
                <a:spcPts val="1000"/>
              </a:spcBef>
              <a:defRPr/>
            </a:pPr>
            <a:r>
              <a:rPr lang="en-US" dirty="0"/>
              <a:t>W</a:t>
            </a:r>
            <a:r>
              <a:rPr lang="en-US" dirty="0" smtClean="0"/>
              <a:t>hy </a:t>
            </a:r>
            <a:r>
              <a:rPr lang="en-US" dirty="0"/>
              <a:t>one person might be more likely to offend than another person </a:t>
            </a:r>
            <a:r>
              <a:rPr lang="en-US" dirty="0" smtClean="0"/>
              <a:t>(</a:t>
            </a:r>
            <a:r>
              <a:rPr lang="en-US" i="1" dirty="0" smtClean="0"/>
              <a:t>between-individual</a:t>
            </a:r>
            <a:r>
              <a:rPr lang="en-US" dirty="0" smtClean="0"/>
              <a:t> </a:t>
            </a:r>
            <a:r>
              <a:rPr lang="en-US" dirty="0"/>
              <a:t>variation</a:t>
            </a:r>
            <a:r>
              <a:rPr lang="en-US" dirty="0" smtClean="0"/>
              <a:t>)</a:t>
            </a:r>
          </a:p>
          <a:p>
            <a:pPr lvl="1">
              <a:spcBef>
                <a:spcPts val="1000"/>
              </a:spcBef>
              <a:defRPr/>
            </a:pPr>
            <a:r>
              <a:rPr lang="en-US" dirty="0"/>
              <a:t>E</a:t>
            </a:r>
            <a:r>
              <a:rPr lang="en-US" dirty="0" smtClean="0"/>
              <a:t>ach </a:t>
            </a:r>
            <a:r>
              <a:rPr lang="en-US" dirty="0"/>
              <a:t>individual will tend to engage in certain behaviors more at one time than at another</a:t>
            </a:r>
            <a:r>
              <a:rPr lang="en-US" i="1" dirty="0"/>
              <a:t> </a:t>
            </a:r>
            <a:r>
              <a:rPr lang="en-US" dirty="0" smtClean="0"/>
              <a:t>(</a:t>
            </a:r>
            <a:r>
              <a:rPr lang="en-US" i="1" dirty="0" smtClean="0"/>
              <a:t>within-individual</a:t>
            </a:r>
            <a:r>
              <a:rPr lang="en-US" dirty="0" smtClean="0"/>
              <a:t> </a:t>
            </a:r>
            <a:r>
              <a:rPr lang="en-US" dirty="0"/>
              <a:t>variation)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Farrington’s ICAP Theory</a:t>
            </a:r>
          </a:p>
        </p:txBody>
      </p:sp>
      <p:sp>
        <p:nvSpPr>
          <p:cNvPr id="3" name="Content Placeholder 2"/>
          <p:cNvSpPr>
            <a:spLocks noGrp="1"/>
          </p:cNvSpPr>
          <p:nvPr>
            <p:ph idx="1"/>
          </p:nvPr>
        </p:nvSpPr>
        <p:spPr/>
        <p:txBody>
          <a:bodyPr>
            <a:normAutofit lnSpcReduction="10000"/>
          </a:bodyPr>
          <a:lstStyle/>
          <a:p>
            <a:pPr>
              <a:spcBef>
                <a:spcPts val="1000"/>
              </a:spcBef>
              <a:defRPr/>
            </a:pPr>
            <a:r>
              <a:rPr lang="en-US" dirty="0"/>
              <a:t>S</a:t>
            </a:r>
            <a:r>
              <a:rPr lang="en-US" dirty="0" smtClean="0"/>
              <a:t>hort-term </a:t>
            </a:r>
            <a:r>
              <a:rPr lang="en-US" dirty="0"/>
              <a:t>AP varies within individuals according to short-term energizing factors such as being bored, angry, drunk, or frustrated, or being encouraged by male </a:t>
            </a:r>
            <a:r>
              <a:rPr lang="en-US" dirty="0" smtClean="0"/>
              <a:t>peers</a:t>
            </a:r>
          </a:p>
          <a:p>
            <a:pPr lvl="1">
              <a:spcBef>
                <a:spcPts val="1000"/>
              </a:spcBef>
              <a:defRPr/>
            </a:pPr>
            <a:r>
              <a:rPr lang="en-US" dirty="0"/>
              <a:t>Routines can affect access to the opportunity to offend, including targets to </a:t>
            </a:r>
            <a:r>
              <a:rPr lang="en-US" dirty="0" smtClean="0"/>
              <a:t>victimize</a:t>
            </a:r>
          </a:p>
          <a:p>
            <a:pPr>
              <a:spcBef>
                <a:spcPts val="1000"/>
              </a:spcBef>
              <a:defRPr/>
            </a:pPr>
            <a:r>
              <a:rPr lang="en-US" dirty="0" smtClean="0"/>
              <a:t>Final </a:t>
            </a:r>
            <a:r>
              <a:rPr lang="en-US" dirty="0"/>
              <a:t>stage in </a:t>
            </a:r>
            <a:r>
              <a:rPr lang="en-US" dirty="0" smtClean="0"/>
              <a:t>the theory is </a:t>
            </a:r>
            <a:r>
              <a:rPr lang="en-US" dirty="0"/>
              <a:t>the decision to engage in a specific crime in a specific location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Farrington’s ICAP Theory</a:t>
            </a:r>
          </a:p>
        </p:txBody>
      </p:sp>
      <p:sp>
        <p:nvSpPr>
          <p:cNvPr id="3" name="Content Placeholder 2"/>
          <p:cNvSpPr>
            <a:spLocks noGrp="1"/>
          </p:cNvSpPr>
          <p:nvPr>
            <p:ph idx="1"/>
          </p:nvPr>
        </p:nvSpPr>
        <p:spPr/>
        <p:txBody>
          <a:bodyPr>
            <a:normAutofit fontScale="92500" lnSpcReduction="20000"/>
          </a:bodyPr>
          <a:lstStyle/>
          <a:p>
            <a:pPr>
              <a:spcBef>
                <a:spcPts val="1000"/>
              </a:spcBef>
              <a:defRPr/>
            </a:pPr>
            <a:r>
              <a:rPr lang="en-US" dirty="0" smtClean="0"/>
              <a:t>Cognitive </a:t>
            </a:r>
            <a:r>
              <a:rPr lang="en-US" dirty="0"/>
              <a:t>processes shape choices, including the individual’s perception of “the subjective benefits, costs, and probabilities of the different outcomes and stored behavioral repertoires or </a:t>
            </a:r>
            <a:r>
              <a:rPr lang="en-US" dirty="0" smtClean="0"/>
              <a:t>scripts</a:t>
            </a:r>
          </a:p>
          <a:p>
            <a:pPr>
              <a:spcBef>
                <a:spcPts val="1000"/>
              </a:spcBef>
              <a:defRPr/>
            </a:pPr>
            <a:r>
              <a:rPr lang="en-US" dirty="0" smtClean="0"/>
              <a:t>Those </a:t>
            </a:r>
            <a:r>
              <a:rPr lang="en-US" dirty="0"/>
              <a:t>with low AP will not break the law even if the benefits </a:t>
            </a:r>
            <a:r>
              <a:rPr lang="en-US" dirty="0" smtClean="0"/>
              <a:t>outweigh </a:t>
            </a:r>
            <a:r>
              <a:rPr lang="en-US" dirty="0"/>
              <a:t>the costs </a:t>
            </a:r>
            <a:r>
              <a:rPr lang="en-US" dirty="0" smtClean="0"/>
              <a:t>and </a:t>
            </a:r>
            <a:r>
              <a:rPr lang="en-US" dirty="0"/>
              <a:t>those with </a:t>
            </a:r>
            <a:r>
              <a:rPr lang="en-US" dirty="0" smtClean="0"/>
              <a:t>high </a:t>
            </a:r>
            <a:r>
              <a:rPr lang="en-US" dirty="0"/>
              <a:t>AP </a:t>
            </a:r>
            <a:r>
              <a:rPr lang="en-US" dirty="0" smtClean="0"/>
              <a:t>may commit </a:t>
            </a:r>
            <a:r>
              <a:rPr lang="en-US" dirty="0"/>
              <a:t>offenses when it is not </a:t>
            </a:r>
            <a:r>
              <a:rPr lang="en-US" dirty="0" smtClean="0"/>
              <a:t>rational</a:t>
            </a:r>
          </a:p>
          <a:p>
            <a:pPr lvl="1">
              <a:spcBef>
                <a:spcPts val="1000"/>
              </a:spcBef>
              <a:defRPr/>
            </a:pPr>
            <a:r>
              <a:rPr lang="en-US" dirty="0"/>
              <a:t>L</a:t>
            </a:r>
            <a:r>
              <a:rPr lang="en-US" dirty="0" smtClean="0"/>
              <a:t>ong-term </a:t>
            </a:r>
            <a:r>
              <a:rPr lang="en-US" dirty="0"/>
              <a:t>antisocial potential might be increased if a criminal act proves rewarding</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Farrington’s ICAP Theory</a:t>
            </a:r>
          </a:p>
        </p:txBody>
      </p:sp>
      <p:sp>
        <p:nvSpPr>
          <p:cNvPr id="3" name="Content Placeholder 2"/>
          <p:cNvSpPr>
            <a:spLocks noGrp="1"/>
          </p:cNvSpPr>
          <p:nvPr>
            <p:ph idx="1"/>
          </p:nvPr>
        </p:nvSpPr>
        <p:spPr/>
        <p:txBody>
          <a:bodyPr>
            <a:normAutofit fontScale="92500" lnSpcReduction="10000"/>
          </a:bodyPr>
          <a:lstStyle/>
          <a:p>
            <a:pPr>
              <a:spcBef>
                <a:spcPts val="1000"/>
              </a:spcBef>
              <a:defRPr/>
            </a:pPr>
            <a:r>
              <a:rPr lang="en-US" dirty="0"/>
              <a:t>T</a:t>
            </a:r>
            <a:r>
              <a:rPr lang="en-US" dirty="0" smtClean="0"/>
              <a:t>hree </a:t>
            </a:r>
            <a:r>
              <a:rPr lang="en-US" dirty="0"/>
              <a:t>key </a:t>
            </a:r>
            <a:r>
              <a:rPr lang="en-US" dirty="0" smtClean="0"/>
              <a:t>components of </a:t>
            </a:r>
            <a:r>
              <a:rPr lang="en-US" dirty="0" err="1" smtClean="0"/>
              <a:t>ICAP</a:t>
            </a:r>
            <a:endParaRPr lang="en-US" dirty="0" smtClean="0"/>
          </a:p>
          <a:p>
            <a:pPr marL="858837" lvl="1" indent="-514350">
              <a:spcBef>
                <a:spcPts val="1000"/>
              </a:spcBef>
              <a:buFont typeface="+mj-lt"/>
              <a:buAutoNum type="arabicPeriod"/>
              <a:defRPr/>
            </a:pPr>
            <a:r>
              <a:rPr lang="en-US" dirty="0"/>
              <a:t>T</a:t>
            </a:r>
            <a:r>
              <a:rPr lang="en-US" dirty="0" smtClean="0"/>
              <a:t>he </a:t>
            </a:r>
            <a:r>
              <a:rPr lang="en-US" dirty="0"/>
              <a:t>risk factors that lead some people to have a high potential to be antisocial over their life </a:t>
            </a:r>
            <a:r>
              <a:rPr lang="en-US" dirty="0" smtClean="0"/>
              <a:t>course</a:t>
            </a:r>
          </a:p>
          <a:p>
            <a:pPr marL="858837" lvl="1" indent="-514350">
              <a:spcBef>
                <a:spcPts val="1000"/>
              </a:spcBef>
              <a:buFont typeface="+mj-lt"/>
              <a:buAutoNum type="arabicPeriod"/>
              <a:defRPr/>
            </a:pPr>
            <a:r>
              <a:rPr lang="en-US" dirty="0"/>
              <a:t>T</a:t>
            </a:r>
            <a:r>
              <a:rPr lang="en-US" dirty="0" smtClean="0"/>
              <a:t>he </a:t>
            </a:r>
            <a:r>
              <a:rPr lang="en-US" dirty="0"/>
              <a:t>situational factors that cause antisocial potential to become salient and make committing a crime seem a viable </a:t>
            </a:r>
            <a:r>
              <a:rPr lang="en-US" dirty="0" smtClean="0"/>
              <a:t>choice</a:t>
            </a:r>
          </a:p>
          <a:p>
            <a:pPr marL="858837" lvl="1" indent="-514350">
              <a:spcBef>
                <a:spcPts val="1000"/>
              </a:spcBef>
              <a:buFont typeface="+mj-lt"/>
              <a:buAutoNum type="arabicPeriod"/>
              <a:defRPr/>
            </a:pPr>
            <a:r>
              <a:rPr lang="en-US" dirty="0"/>
              <a:t>T</a:t>
            </a:r>
            <a:r>
              <a:rPr lang="en-US" dirty="0" smtClean="0"/>
              <a:t>he </a:t>
            </a:r>
            <a:r>
              <a:rPr lang="en-US" dirty="0"/>
              <a:t>cognitive processes that either encourage or discourage the decision to </a:t>
            </a:r>
            <a:r>
              <a:rPr lang="en-US" dirty="0" smtClean="0"/>
              <a:t>offend</a:t>
            </a:r>
          </a:p>
          <a:p>
            <a:pPr lvl="1">
              <a:spcBef>
                <a:spcPts val="1000"/>
              </a:spcBef>
              <a:defRPr/>
            </a:pPr>
            <a:r>
              <a:rPr lang="en-US" dirty="0" smtClean="0"/>
              <a:t>Components </a:t>
            </a:r>
            <a:r>
              <a:rPr lang="en-US" dirty="0"/>
              <a:t>may have feedback effects </a:t>
            </a:r>
            <a:r>
              <a:rPr lang="en-US" dirty="0" smtClean="0"/>
              <a:t>may </a:t>
            </a:r>
            <a:r>
              <a:rPr lang="en-US" dirty="0"/>
              <a:t>vary at different stages in the life course, and may affect the onset, persistence, and desistance of crime differently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Farrington’s ICAP Theory</a:t>
            </a:r>
          </a:p>
        </p:txBody>
      </p:sp>
      <p:sp>
        <p:nvSpPr>
          <p:cNvPr id="26627" name="Content Placeholder 2"/>
          <p:cNvSpPr>
            <a:spLocks noGrp="1"/>
          </p:cNvSpPr>
          <p:nvPr>
            <p:ph idx="1"/>
          </p:nvPr>
        </p:nvSpPr>
        <p:spPr/>
        <p:txBody>
          <a:bodyPr/>
          <a:lstStyle/>
          <a:p>
            <a:pPr>
              <a:spcBef>
                <a:spcPts val="1000"/>
              </a:spcBef>
            </a:pPr>
            <a:r>
              <a:rPr lang="en-US" altLang="en-US" smtClean="0"/>
              <a:t>Important implications for crime prevention</a:t>
            </a:r>
          </a:p>
          <a:p>
            <a:pPr lvl="1">
              <a:spcBef>
                <a:spcPts val="1000"/>
              </a:spcBef>
            </a:pPr>
            <a:r>
              <a:rPr lang="en-US" altLang="en-US" smtClean="0"/>
              <a:t>Crime can be reduced through: </a:t>
            </a:r>
          </a:p>
          <a:p>
            <a:pPr lvl="2">
              <a:spcBef>
                <a:spcPts val="1000"/>
              </a:spcBef>
            </a:pPr>
            <a:r>
              <a:rPr lang="en-US" altLang="en-US" smtClean="0"/>
              <a:t>Early intervention programs that stop the development of long-term AP</a:t>
            </a:r>
          </a:p>
          <a:p>
            <a:pPr lvl="2">
              <a:spcBef>
                <a:spcPts val="1000"/>
              </a:spcBef>
            </a:pPr>
            <a:r>
              <a:rPr lang="en-US" altLang="en-US" smtClean="0"/>
              <a:t>Crime prevention programs that diminish situational motivations and opportunities to offend</a:t>
            </a:r>
          </a:p>
          <a:p>
            <a:pPr lvl="2">
              <a:spcBef>
                <a:spcPts val="1000"/>
              </a:spcBef>
            </a:pPr>
            <a:r>
              <a:rPr lang="en-US" altLang="en-US" smtClean="0"/>
              <a:t>Rehabilitation programs that seek to change both AP and how it affects thinking about crime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altLang="en-US" smtClean="0"/>
              <a:t>Integrated Theories: Policy Implications</a:t>
            </a:r>
          </a:p>
        </p:txBody>
      </p:sp>
      <p:sp>
        <p:nvSpPr>
          <p:cNvPr id="17411" name="Rectangle 3"/>
          <p:cNvSpPr>
            <a:spLocks noGrp="1" noChangeArrowheads="1"/>
          </p:cNvSpPr>
          <p:nvPr>
            <p:ph idx="1"/>
          </p:nvPr>
        </p:nvSpPr>
        <p:spPr/>
        <p:txBody>
          <a:bodyPr>
            <a:normAutofit lnSpcReduction="10000"/>
          </a:bodyPr>
          <a:lstStyle/>
          <a:p>
            <a:pPr eaLnBrk="1" hangingPunct="1">
              <a:defRPr/>
            </a:pPr>
            <a:r>
              <a:rPr lang="en-US" dirty="0" smtClean="0"/>
              <a:t>The policy implications of integrated theories would be largely consistent with social learning, control, and strain theories</a:t>
            </a:r>
          </a:p>
          <a:p>
            <a:pPr lvl="1">
              <a:defRPr/>
            </a:pPr>
            <a:endParaRPr lang="en-US" sz="500" dirty="0" smtClean="0">
              <a:ea typeface="+mn-ea"/>
            </a:endParaRPr>
          </a:p>
          <a:p>
            <a:pPr lvl="1">
              <a:defRPr/>
            </a:pPr>
            <a:r>
              <a:rPr lang="en-US" dirty="0" smtClean="0">
                <a:ea typeface="+mn-ea"/>
              </a:rPr>
              <a:t>Favor interventions that strengthen families and parent–child attachments, increase school commitment, and foster prosocial peer group interactions</a:t>
            </a:r>
            <a:endParaRPr lang="en-US" dirty="0" smtClean="0"/>
          </a:p>
          <a:p>
            <a:pPr eaLnBrk="1" hangingPunct="1">
              <a:defRPr/>
            </a:pPr>
            <a:endParaRPr lang="en-US" sz="1000" dirty="0" smtClean="0"/>
          </a:p>
          <a:p>
            <a:pPr eaLnBrk="1" hangingPunct="1">
              <a:defRPr/>
            </a:pPr>
            <a:r>
              <a:rPr lang="en-US" dirty="0" smtClean="0"/>
              <a:t>However, there is the tendency of integrated theorists to focus on childhood and on development into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altLang="en-US" smtClean="0"/>
              <a:t>Life-Course Criminology: Continuity and Change</a:t>
            </a:r>
          </a:p>
        </p:txBody>
      </p:sp>
      <p:sp>
        <p:nvSpPr>
          <p:cNvPr id="28675" name="Rectangle 3"/>
          <p:cNvSpPr>
            <a:spLocks noGrp="1" noChangeArrowheads="1"/>
          </p:cNvSpPr>
          <p:nvPr>
            <p:ph idx="1"/>
          </p:nvPr>
        </p:nvSpPr>
        <p:spPr/>
        <p:txBody>
          <a:bodyPr/>
          <a:lstStyle/>
          <a:p>
            <a:pPr eaLnBrk="1" hangingPunct="1"/>
            <a:r>
              <a:rPr lang="en-US" altLang="en-US" smtClean="0"/>
              <a:t>Aside from continuity, scholars observed that the behavior of offending can change or experience discontinuity</a:t>
            </a:r>
          </a:p>
          <a:p>
            <a:pPr eaLnBrk="1" hangingPunct="1"/>
            <a:endParaRPr lang="en-US" altLang="en-US" sz="1000" smtClean="0"/>
          </a:p>
          <a:p>
            <a:pPr eaLnBrk="1" hangingPunct="1"/>
            <a:r>
              <a:rPr lang="en-US" altLang="en-US" smtClean="0"/>
              <a:t>A key theoretical issue in life-course criminology is explaining both continuity and change in offending</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altLang="en-US" smtClean="0"/>
              <a:t>Life-Course Criminology: Continuity and Change</a:t>
            </a:r>
          </a:p>
        </p:txBody>
      </p:sp>
      <p:sp>
        <p:nvSpPr>
          <p:cNvPr id="19459" name="Rectangle 3"/>
          <p:cNvSpPr>
            <a:spLocks noGrp="1" noChangeArrowheads="1"/>
          </p:cNvSpPr>
          <p:nvPr>
            <p:ph idx="1"/>
          </p:nvPr>
        </p:nvSpPr>
        <p:spPr/>
        <p:txBody>
          <a:bodyPr/>
          <a:lstStyle/>
          <a:p>
            <a:pPr eaLnBrk="1" hangingPunct="1">
              <a:defRPr/>
            </a:pPr>
            <a:r>
              <a:rPr lang="en-US" dirty="0" smtClean="0"/>
              <a:t>Four types of life-course theories (See Table 15.1):</a:t>
            </a:r>
          </a:p>
          <a:p>
            <a:pPr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Theories arguing that there is </a:t>
            </a:r>
            <a:r>
              <a:rPr lang="en-US" i="1" dirty="0" smtClean="0"/>
              <a:t>only</a:t>
            </a:r>
            <a:r>
              <a:rPr lang="en-US" dirty="0" smtClean="0"/>
              <a:t> continuity in offending</a:t>
            </a:r>
          </a:p>
          <a:p>
            <a:pPr lvl="1" eaLnBrk="1" hangingPunct="1">
              <a:buFont typeface="+mj-lt"/>
              <a:buAutoNum type="arabicPeriod"/>
              <a:defRPr/>
            </a:pPr>
            <a:endParaRPr lang="en-US" sz="100" dirty="0" smtClean="0"/>
          </a:p>
          <a:p>
            <a:pPr marL="858837" lvl="1" indent="-514350" eaLnBrk="1" hangingPunct="1">
              <a:buFont typeface="+mj-lt"/>
              <a:buAutoNum type="arabicPeriod"/>
              <a:defRPr/>
            </a:pPr>
            <a:r>
              <a:rPr lang="en-US" dirty="0" smtClean="0"/>
              <a:t>Theories stating that offending is marked by </a:t>
            </a:r>
            <a:r>
              <a:rPr lang="en-US" i="1" dirty="0" smtClean="0"/>
              <a:t>either </a:t>
            </a:r>
            <a:r>
              <a:rPr lang="en-US" dirty="0" smtClean="0"/>
              <a:t>continuity or change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Theories contending that offending is marked by continuity </a:t>
            </a:r>
            <a:r>
              <a:rPr lang="en-US" i="1" dirty="0" smtClean="0"/>
              <a:t>and</a:t>
            </a:r>
            <a:r>
              <a:rPr lang="en-US" dirty="0" smtClean="0"/>
              <a:t> change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Theories that focus </a:t>
            </a:r>
            <a:r>
              <a:rPr lang="en-US" i="1" dirty="0" smtClean="0"/>
              <a:t>chiefly </a:t>
            </a:r>
            <a:r>
              <a:rPr lang="en-US" dirty="0" smtClean="0"/>
              <a:t>on change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Life-Course Criminology: Continuity and Change</a:t>
            </a:r>
          </a:p>
        </p:txBody>
      </p:sp>
      <p:sp>
        <p:nvSpPr>
          <p:cNvPr id="30723" name="Content Placeholder 2"/>
          <p:cNvSpPr>
            <a:spLocks noGrp="1"/>
          </p:cNvSpPr>
          <p:nvPr>
            <p:ph idx="1"/>
          </p:nvPr>
        </p:nvSpPr>
        <p:spPr/>
        <p:txBody>
          <a:bodyPr/>
          <a:lstStyle/>
          <a:p>
            <a:r>
              <a:rPr lang="en-US" altLang="en-US" smtClean="0"/>
              <a:t>Controversy also concerning whether continuity and/or change in offending is part of a </a:t>
            </a:r>
            <a:r>
              <a:rPr lang="en-US" altLang="en-US" i="1" smtClean="0"/>
              <a:t>developmental process</a:t>
            </a:r>
          </a:p>
          <a:p>
            <a:endParaRPr lang="en-US" altLang="en-US" sz="500" smtClean="0"/>
          </a:p>
          <a:p>
            <a:pPr lvl="1"/>
            <a:r>
              <a:rPr lang="en-US" altLang="en-US" smtClean="0"/>
              <a:t>Does it occur in predictable stages (Moffitt) or is it unpredictable (Sampson and Laub)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en-US" altLang="en-US" sz="3200" smtClean="0"/>
              <a:t>Criminology in Crisis: Gottfredson and Hirschi Revisited</a:t>
            </a:r>
          </a:p>
        </p:txBody>
      </p:sp>
      <p:sp>
        <p:nvSpPr>
          <p:cNvPr id="20483" name="Rectangle 3"/>
          <p:cNvSpPr>
            <a:spLocks noGrp="1" noChangeArrowheads="1"/>
          </p:cNvSpPr>
          <p:nvPr>
            <p:ph idx="1"/>
          </p:nvPr>
        </p:nvSpPr>
        <p:spPr/>
        <p:txBody>
          <a:bodyPr>
            <a:normAutofit fontScale="92500" lnSpcReduction="20000"/>
          </a:bodyPr>
          <a:lstStyle/>
          <a:p>
            <a:pPr eaLnBrk="1" hangingPunct="1">
              <a:defRPr/>
            </a:pPr>
            <a:r>
              <a:rPr lang="en-US" dirty="0" smtClean="0"/>
              <a:t>Gottfredson and Hirschi argue children who manifest conduct problems during childhood are the same ones who manifest delinquency during their teens</a:t>
            </a:r>
          </a:p>
          <a:p>
            <a:pPr eaLnBrk="1" hangingPunct="1">
              <a:defRPr/>
            </a:pPr>
            <a:endParaRPr lang="en-US" sz="1000" dirty="0" smtClean="0"/>
          </a:p>
          <a:p>
            <a:pPr eaLnBrk="1" hangingPunct="1">
              <a:defRPr/>
            </a:pPr>
            <a:r>
              <a:rPr lang="en-US" dirty="0" smtClean="0"/>
              <a:t>The major cause of low self-control appears to be ineffective childrearing</a:t>
            </a:r>
          </a:p>
          <a:p>
            <a:pPr eaLnBrk="1" hangingPunct="1">
              <a:defRPr/>
            </a:pPr>
            <a:endParaRPr lang="en-US" sz="1000" dirty="0" smtClean="0"/>
          </a:p>
          <a:p>
            <a:pPr eaLnBrk="1" hangingPunct="1">
              <a:defRPr/>
            </a:pPr>
            <a:r>
              <a:rPr lang="en-US" dirty="0" smtClean="0"/>
              <a:t>In short, Gottfredson and Hirschi proposed a theory of continuity or stability in offending with differences in self-control the main determinant of stability in waywardness from childhood to adulthood</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smtClean="0"/>
              <a:t>Introduction</a:t>
            </a:r>
          </a:p>
        </p:txBody>
      </p:sp>
      <p:sp>
        <p:nvSpPr>
          <p:cNvPr id="5123" name="Rectangle 3"/>
          <p:cNvSpPr>
            <a:spLocks noGrp="1" noChangeArrowheads="1"/>
          </p:cNvSpPr>
          <p:nvPr>
            <p:ph idx="1"/>
          </p:nvPr>
        </p:nvSpPr>
        <p:spPr/>
        <p:txBody>
          <a:bodyPr>
            <a:normAutofit fontScale="92500"/>
          </a:bodyPr>
          <a:lstStyle/>
          <a:p>
            <a:pPr eaLnBrk="1" hangingPunct="1">
              <a:defRPr/>
            </a:pPr>
            <a:r>
              <a:rPr lang="en-US" dirty="0" smtClean="0"/>
              <a:t>Longitudinal studies showed that involvement in crime during early adolescence was related to criminal conduct during late adolescence and during early adulthood</a:t>
            </a:r>
          </a:p>
          <a:p>
            <a:pPr lvl="1" eaLnBrk="1" hangingPunct="1">
              <a:defRPr/>
            </a:pPr>
            <a:r>
              <a:rPr lang="en-US" dirty="0" smtClean="0"/>
              <a:t>Criminal careers</a:t>
            </a:r>
          </a:p>
          <a:p>
            <a:pPr eaLnBrk="1" hangingPunct="1">
              <a:defRPr/>
            </a:pPr>
            <a:endParaRPr lang="en-US" sz="1000" dirty="0" smtClean="0"/>
          </a:p>
          <a:p>
            <a:pPr eaLnBrk="1" hangingPunct="1">
              <a:defRPr/>
            </a:pPr>
            <a:r>
              <a:rPr lang="en-US" dirty="0" smtClean="0"/>
              <a:t>Criminal career research: When does crime begin (onset), how long crime lasts (duration or persistence), how frequently crime is committed (incidence), and when crime stops (desistance)?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eaLnBrk="1" hangingPunct="1"/>
            <a:r>
              <a:rPr lang="en-US" altLang="en-US" sz="3200" smtClean="0"/>
              <a:t>Criminology in Crisis: Gottfredson and Hirschi Revisited</a:t>
            </a:r>
          </a:p>
        </p:txBody>
      </p:sp>
      <p:sp>
        <p:nvSpPr>
          <p:cNvPr id="21507" name="Rectangle 3"/>
          <p:cNvSpPr>
            <a:spLocks noGrp="1" noChangeArrowheads="1"/>
          </p:cNvSpPr>
          <p:nvPr>
            <p:ph idx="1"/>
          </p:nvPr>
        </p:nvSpPr>
        <p:spPr>
          <a:xfrm>
            <a:off x="457200" y="1719263"/>
            <a:ext cx="8229600" cy="4910137"/>
          </a:xfrm>
        </p:spPr>
        <p:txBody>
          <a:bodyPr>
            <a:normAutofit fontScale="77500" lnSpcReduction="20000"/>
          </a:bodyPr>
          <a:lstStyle/>
          <a:p>
            <a:pPr eaLnBrk="1" hangingPunct="1">
              <a:defRPr/>
            </a:pPr>
            <a:r>
              <a:rPr lang="en-US" sz="3400" dirty="0" smtClean="0"/>
              <a:t>Stability is the result of persistent heterogeneity</a:t>
            </a:r>
          </a:p>
          <a:p>
            <a:pPr lvl="1">
              <a:defRPr/>
            </a:pPr>
            <a:endParaRPr lang="en-US" sz="500" dirty="0" smtClean="0">
              <a:ea typeface="+mn-ea"/>
            </a:endParaRPr>
          </a:p>
          <a:p>
            <a:pPr lvl="1">
              <a:defRPr/>
            </a:pPr>
            <a:endParaRPr lang="en-US" sz="600" dirty="0" smtClean="0">
              <a:ea typeface="+mn-ea"/>
            </a:endParaRPr>
          </a:p>
          <a:p>
            <a:pPr lvl="1">
              <a:defRPr/>
            </a:pPr>
            <a:r>
              <a:rPr lang="en-US" sz="2400" dirty="0" smtClean="0">
                <a:ea typeface="+mn-ea"/>
              </a:rPr>
              <a:t>A stable underlying individual differences that people carry with them across situations at any one time and across their life courses</a:t>
            </a:r>
            <a:endParaRPr lang="en-US" sz="2400" dirty="0" smtClean="0"/>
          </a:p>
          <a:p>
            <a:pPr eaLnBrk="1" hangingPunct="1">
              <a:defRPr/>
            </a:pPr>
            <a:endParaRPr lang="en-US" sz="1000" dirty="0" smtClean="0"/>
          </a:p>
          <a:p>
            <a:pPr lvl="1" eaLnBrk="1" hangingPunct="1">
              <a:defRPr/>
            </a:pPr>
            <a:r>
              <a:rPr lang="en-US" dirty="0" smtClean="0"/>
              <a:t>Opposite of state dependence which sees crime as evoking certain reactions, changing the offender, or changing a life situation </a:t>
            </a:r>
          </a:p>
          <a:p>
            <a:pPr lvl="1" eaLnBrk="1" hangingPunct="1">
              <a:defRPr/>
            </a:pPr>
            <a:endParaRPr lang="en-US" sz="1300" dirty="0" smtClean="0"/>
          </a:p>
          <a:p>
            <a:pPr eaLnBrk="1" hangingPunct="1">
              <a:defRPr/>
            </a:pPr>
            <a:r>
              <a:rPr lang="en-US" sz="3400" dirty="0" smtClean="0"/>
              <a:t>At issue, however, is whether low self-control is a key to the individual difference that accounts for continuity in misconduct</a:t>
            </a:r>
          </a:p>
          <a:p>
            <a:pPr eaLnBrk="1" hangingPunct="1">
              <a:defRPr/>
            </a:pPr>
            <a:endParaRPr lang="en-US" sz="3400" dirty="0" smtClean="0"/>
          </a:p>
          <a:p>
            <a:pPr eaLnBrk="1" hangingPunct="1">
              <a:defRPr/>
            </a:pPr>
            <a:r>
              <a:rPr lang="en-US" sz="3400" dirty="0" smtClean="0"/>
              <a:t>The theory’s simplicity seems to ignore the reality that other factors are involved in causing continuity in offending</a:t>
            </a:r>
          </a:p>
          <a:p>
            <a:pPr eaLnBrk="1" hangingPunct="1">
              <a:defRPr/>
            </a:pPr>
            <a:endParaRPr lang="en-US"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z="3200" smtClean="0"/>
              <a:t>Criminology in Crisis: Gottfredson and Hirschi Revisited</a:t>
            </a:r>
          </a:p>
        </p:txBody>
      </p:sp>
      <p:sp>
        <p:nvSpPr>
          <p:cNvPr id="3" name="Content Placeholder 2"/>
          <p:cNvSpPr>
            <a:spLocks noGrp="1"/>
          </p:cNvSpPr>
          <p:nvPr>
            <p:ph idx="1"/>
          </p:nvPr>
        </p:nvSpPr>
        <p:spPr/>
        <p:txBody>
          <a:bodyPr>
            <a:normAutofit lnSpcReduction="10000"/>
          </a:bodyPr>
          <a:lstStyle/>
          <a:p>
            <a:pPr>
              <a:defRPr/>
            </a:pPr>
            <a:r>
              <a:rPr lang="en-US" dirty="0" smtClean="0"/>
              <a:t>Gottfredson and Hirschi  allow for </a:t>
            </a:r>
            <a:r>
              <a:rPr lang="en-US" i="1" dirty="0" smtClean="0"/>
              <a:t>intra-individual change—that is, change that occurs </a:t>
            </a:r>
            <a:r>
              <a:rPr lang="en-US" dirty="0" smtClean="0"/>
              <a:t>within an individual over time. By contrast, they argue for stability in </a:t>
            </a:r>
            <a:r>
              <a:rPr lang="en-US" i="1" dirty="0" smtClean="0"/>
              <a:t>interindividual </a:t>
            </a:r>
            <a:r>
              <a:rPr lang="en-US" dirty="0" smtClean="0"/>
              <a:t>differences in self-control and participating in offending and other deviant behavior</a:t>
            </a:r>
          </a:p>
          <a:p>
            <a:pPr lvl="1">
              <a:defRPr/>
            </a:pPr>
            <a:endParaRPr lang="en-US" sz="500" dirty="0" smtClean="0">
              <a:ea typeface="+mn-ea"/>
            </a:endParaRPr>
          </a:p>
          <a:p>
            <a:pPr lvl="1">
              <a:defRPr/>
            </a:pPr>
            <a:r>
              <a:rPr lang="en-US" dirty="0" smtClean="0">
                <a:ea typeface="+mn-ea"/>
              </a:rPr>
              <a:t>Once levels of self-control are set in childhood, a person with low self-control will always have less self-control across the entire life course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a:xfrm>
            <a:off x="457200" y="228600"/>
            <a:ext cx="7543800" cy="1295400"/>
          </a:xfrm>
        </p:spPr>
        <p:txBody>
          <a:bodyPr/>
          <a:lstStyle/>
          <a:p>
            <a:pPr eaLnBrk="1" hangingPunct="1"/>
            <a:r>
              <a:rPr lang="en-US" altLang="en-US" sz="3200" smtClean="0"/>
              <a:t>Patterson’s Social Interactional Developmental Model: Early-Onset Delinquency</a:t>
            </a:r>
          </a:p>
        </p:txBody>
      </p:sp>
      <p:sp>
        <p:nvSpPr>
          <p:cNvPr id="23555" name="Rectangle 3"/>
          <p:cNvSpPr>
            <a:spLocks noGrp="1" noChangeArrowheads="1"/>
          </p:cNvSpPr>
          <p:nvPr>
            <p:ph idx="1"/>
          </p:nvPr>
        </p:nvSpPr>
        <p:spPr/>
        <p:txBody>
          <a:bodyPr>
            <a:normAutofit fontScale="85000" lnSpcReduction="20000"/>
          </a:bodyPr>
          <a:lstStyle/>
          <a:p>
            <a:pPr eaLnBrk="1" hangingPunct="1">
              <a:defRPr/>
            </a:pPr>
            <a:r>
              <a:rPr lang="en-US" dirty="0" smtClean="0"/>
              <a:t>Antisocial behavior seems to be a developmental trait that begins early in life and often continues into adolescence and adulthood</a:t>
            </a:r>
          </a:p>
          <a:p>
            <a:pPr eaLnBrk="1" hangingPunct="1">
              <a:defRPr/>
            </a:pPr>
            <a:endParaRPr lang="en-US" sz="1000" dirty="0" smtClean="0"/>
          </a:p>
          <a:p>
            <a:pPr>
              <a:defRPr/>
            </a:pPr>
            <a:r>
              <a:rPr lang="en-US" dirty="0" smtClean="0"/>
              <a:t>A key to understanding this development is that it is “social-interactional”</a:t>
            </a:r>
          </a:p>
          <a:p>
            <a:pPr lvl="1">
              <a:defRPr/>
            </a:pPr>
            <a:endParaRPr lang="en-US" sz="500" dirty="0" smtClean="0">
              <a:ea typeface="+mn-ea"/>
            </a:endParaRPr>
          </a:p>
          <a:p>
            <a:pPr lvl="1">
              <a:defRPr/>
            </a:pPr>
            <a:r>
              <a:rPr lang="en-US" dirty="0" smtClean="0">
                <a:ea typeface="+mn-ea"/>
              </a:rPr>
              <a:t>Children and their environment are in constant interchange</a:t>
            </a:r>
            <a:endParaRPr lang="en-US" dirty="0" smtClean="0"/>
          </a:p>
          <a:p>
            <a:pPr eaLnBrk="1" hangingPunct="1">
              <a:defRPr/>
            </a:pPr>
            <a:endParaRPr lang="en-US" sz="1000" dirty="0" smtClean="0"/>
          </a:p>
          <a:p>
            <a:pPr eaLnBrk="1" hangingPunct="1">
              <a:defRPr/>
            </a:pPr>
            <a:r>
              <a:rPr lang="en-US" dirty="0" smtClean="0"/>
              <a:t>Linked the start of antisocial misconduct to dysfunctional families</a:t>
            </a:r>
          </a:p>
          <a:p>
            <a:pPr eaLnBrk="1" hangingPunct="1">
              <a:defRPr/>
            </a:pPr>
            <a:endParaRPr lang="en-US" sz="600" dirty="0" smtClean="0"/>
          </a:p>
          <a:p>
            <a:pPr lvl="1" eaLnBrk="1" hangingPunct="1">
              <a:defRPr/>
            </a:pPr>
            <a:r>
              <a:rPr lang="en-US" dirty="0" smtClean="0"/>
              <a:t>Coercion is a way of life and often positively rewarded</a:t>
            </a:r>
          </a:p>
          <a:p>
            <a:pPr eaLnBrk="1" hangingPunct="1">
              <a:defRPr/>
            </a:pPr>
            <a:endParaRPr lang="en-US" sz="1000" dirty="0" smtClean="0"/>
          </a:p>
          <a:p>
            <a:pPr eaLnBrk="1" hangingPunct="1">
              <a:defRPr/>
            </a:pPr>
            <a:r>
              <a:rPr lang="en-US" dirty="0" smtClean="0"/>
              <a:t>As antisocial children move outside the home, they manifest child conduct problems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a:xfrm>
            <a:off x="457200" y="228600"/>
            <a:ext cx="7543800" cy="1295400"/>
          </a:xfrm>
        </p:spPr>
        <p:txBody>
          <a:bodyPr/>
          <a:lstStyle/>
          <a:p>
            <a:pPr eaLnBrk="1" hangingPunct="1"/>
            <a:r>
              <a:rPr lang="en-US" altLang="en-US" sz="3200" smtClean="0"/>
              <a:t>Patterson’s Social Interactional Developmental Model: Early-Onset Delinquency</a:t>
            </a:r>
          </a:p>
        </p:txBody>
      </p:sp>
      <p:sp>
        <p:nvSpPr>
          <p:cNvPr id="24579" name="Rectangle 3"/>
          <p:cNvSpPr>
            <a:spLocks noGrp="1" noChangeArrowheads="1"/>
          </p:cNvSpPr>
          <p:nvPr>
            <p:ph idx="1"/>
          </p:nvPr>
        </p:nvSpPr>
        <p:spPr/>
        <p:txBody>
          <a:bodyPr/>
          <a:lstStyle/>
          <a:p>
            <a:pPr eaLnBrk="1" hangingPunct="1">
              <a:defRPr/>
            </a:pPr>
            <a:r>
              <a:rPr lang="en-US" dirty="0" smtClean="0"/>
              <a:t>Three factors disrupt family management practices:</a:t>
            </a:r>
          </a:p>
          <a:p>
            <a:pPr lvl="1" eaLnBrk="1" hangingPunct="1">
              <a:defRPr/>
            </a:pPr>
            <a:endParaRPr lang="en-US" sz="500" dirty="0" smtClean="0"/>
          </a:p>
          <a:p>
            <a:pPr marL="858837" lvl="1" indent="-514350" eaLnBrk="1" hangingPunct="1">
              <a:buFont typeface="+mj-lt"/>
              <a:buAutoNum type="arabicPeriod"/>
              <a:defRPr/>
            </a:pPr>
            <a:r>
              <a:rPr lang="en-US" dirty="0" smtClean="0"/>
              <a:t>Parents who are antisocial often employ ineffective discipline with their own children</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Social disadvantage seems to be related to more physical and authoritarian parenting styles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When families experience stress, effective parental management of children may be disrupted</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a:xfrm>
            <a:off x="457200" y="76200"/>
            <a:ext cx="7543800" cy="1295400"/>
          </a:xfrm>
        </p:spPr>
        <p:txBody>
          <a:bodyPr/>
          <a:lstStyle/>
          <a:p>
            <a:pPr eaLnBrk="1" hangingPunct="1"/>
            <a:r>
              <a:rPr lang="en-US" altLang="en-US" smtClean="0"/>
              <a:t>Patterson and Yoerger: Late-Onset Delinquency</a:t>
            </a:r>
          </a:p>
        </p:txBody>
      </p:sp>
      <p:sp>
        <p:nvSpPr>
          <p:cNvPr id="36867" name="Rectangle 3"/>
          <p:cNvSpPr>
            <a:spLocks noGrp="1" noChangeArrowheads="1"/>
          </p:cNvSpPr>
          <p:nvPr>
            <p:ph idx="1"/>
          </p:nvPr>
        </p:nvSpPr>
        <p:spPr/>
        <p:txBody>
          <a:bodyPr/>
          <a:lstStyle/>
          <a:p>
            <a:pPr eaLnBrk="1" hangingPunct="1"/>
            <a:r>
              <a:rPr lang="en-US" altLang="en-US" smtClean="0"/>
              <a:t>Proposed a developmental model for late-onset delinquency using the marginality hypothesis</a:t>
            </a:r>
          </a:p>
          <a:p>
            <a:pPr eaLnBrk="1" hangingPunct="1"/>
            <a:endParaRPr lang="en-US" altLang="en-US" sz="1000" smtClean="0"/>
          </a:p>
          <a:p>
            <a:pPr eaLnBrk="1" hangingPunct="1"/>
            <a:r>
              <a:rPr lang="en-US" altLang="en-US" smtClean="0"/>
              <a:t>For the late-onset group, the key causal mechanism is a deviant peer group</a:t>
            </a:r>
          </a:p>
          <a:p>
            <a:pPr eaLnBrk="1" hangingPunct="1"/>
            <a:endParaRPr lang="en-US" altLang="en-US" sz="1000" smtClean="0"/>
          </a:p>
          <a:p>
            <a:pPr eaLnBrk="1" hangingPunct="1"/>
            <a:r>
              <a:rPr lang="en-US" altLang="en-US" smtClean="0"/>
              <a:t>Late-onset delinquents are less likely to persist and more likely to desist from serious offending</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pPr eaLnBrk="1" hangingPunct="1"/>
            <a:r>
              <a:rPr lang="en-US" altLang="en-US" smtClean="0"/>
              <a:t>Patterson: Intervening with Families</a:t>
            </a:r>
          </a:p>
        </p:txBody>
      </p:sp>
      <p:sp>
        <p:nvSpPr>
          <p:cNvPr id="37891" name="Rectangle 3"/>
          <p:cNvSpPr>
            <a:spLocks noGrp="1" noChangeArrowheads="1"/>
          </p:cNvSpPr>
          <p:nvPr>
            <p:ph idx="1"/>
          </p:nvPr>
        </p:nvSpPr>
        <p:spPr/>
        <p:txBody>
          <a:bodyPr/>
          <a:lstStyle/>
          <a:p>
            <a:pPr eaLnBrk="1" hangingPunct="1"/>
            <a:r>
              <a:rPr lang="en-US" altLang="en-US" smtClean="0"/>
              <a:t>Argued that the solution to the problem of delinquency lies in early intervention with dysfunctional families</a:t>
            </a:r>
          </a:p>
          <a:p>
            <a:pPr eaLnBrk="1" hangingPunct="1"/>
            <a:endParaRPr lang="en-US" altLang="en-US" sz="500" smtClean="0"/>
          </a:p>
          <a:p>
            <a:pPr lvl="1" eaLnBrk="1" hangingPunct="1"/>
            <a:r>
              <a:rPr lang="en-US" altLang="en-US" smtClean="0"/>
              <a:t>Oregon Social Learning Center with parent management training programs</a:t>
            </a:r>
          </a:p>
          <a:p>
            <a:pPr eaLnBrk="1" hangingPunct="1">
              <a:buFont typeface="Wingdings" pitchFamily="2" charset="2"/>
              <a:buNone/>
            </a:pP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a:xfrm>
            <a:off x="457200" y="228600"/>
            <a:ext cx="7543800" cy="1295400"/>
          </a:xfrm>
        </p:spPr>
        <p:txBody>
          <a:bodyPr/>
          <a:lstStyle/>
          <a:p>
            <a:pPr eaLnBrk="1" hangingPunct="1"/>
            <a:r>
              <a:rPr lang="en-US" altLang="en-US" sz="3200" smtClean="0"/>
              <a:t>Moffitt’s Life-Course Persistent/Adolescence-Limited Theory</a:t>
            </a:r>
          </a:p>
        </p:txBody>
      </p:sp>
      <p:sp>
        <p:nvSpPr>
          <p:cNvPr id="38915" name="Rectangle 3"/>
          <p:cNvSpPr>
            <a:spLocks noGrp="1" noChangeArrowheads="1"/>
          </p:cNvSpPr>
          <p:nvPr>
            <p:ph idx="1"/>
          </p:nvPr>
        </p:nvSpPr>
        <p:spPr/>
        <p:txBody>
          <a:bodyPr/>
          <a:lstStyle/>
          <a:p>
            <a:pPr eaLnBrk="1" hangingPunct="1"/>
            <a:r>
              <a:rPr lang="en-US" altLang="en-US" sz="2600" smtClean="0"/>
              <a:t>Argued that offending is marked by either continuity </a:t>
            </a:r>
            <a:r>
              <a:rPr lang="en-US" altLang="en-US" sz="2600" i="1" smtClean="0"/>
              <a:t>or</a:t>
            </a:r>
            <a:r>
              <a:rPr lang="en-US" altLang="en-US" sz="2600" smtClean="0"/>
              <a:t> change</a:t>
            </a:r>
          </a:p>
          <a:p>
            <a:pPr eaLnBrk="1" hangingPunct="1"/>
            <a:r>
              <a:rPr lang="en-US" altLang="en-US" sz="2600" smtClean="0"/>
              <a:t>Antisocial behavior during childhood and shows continuity in misconduct into and beyond adolescence is related to life-course persistent offenders (LCP)</a:t>
            </a:r>
          </a:p>
          <a:p>
            <a:pPr lvl="1" eaLnBrk="1" hangingPunct="1"/>
            <a:endParaRPr lang="en-US" altLang="en-US" sz="500" smtClean="0"/>
          </a:p>
          <a:p>
            <a:pPr lvl="1" eaLnBrk="1" hangingPunct="1"/>
            <a:r>
              <a:rPr lang="en-US" altLang="en-US" sz="2000" smtClean="0"/>
              <a:t>5-10% of the male population</a:t>
            </a:r>
            <a:endParaRPr lang="en-US" altLang="en-US" sz="1000" smtClean="0"/>
          </a:p>
          <a:p>
            <a:pPr eaLnBrk="1" hangingPunct="1"/>
            <a:r>
              <a:rPr lang="en-US" altLang="en-US" sz="2600" smtClean="0"/>
              <a:t>Adolescent limited offenders (AL) have no antisocial tendencies during childhood, deviate during adolescence, and desist as they reach adulthood</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28600"/>
            <a:ext cx="7543800" cy="1295400"/>
          </a:xfrm>
        </p:spPr>
        <p:txBody>
          <a:bodyPr/>
          <a:lstStyle/>
          <a:p>
            <a:r>
              <a:rPr lang="en-US" altLang="en-US" sz="3200" smtClean="0"/>
              <a:t>Moffitt’s Life-Course Persistent/Adolescence-Limited Theory</a:t>
            </a:r>
          </a:p>
        </p:txBody>
      </p:sp>
      <p:sp>
        <p:nvSpPr>
          <p:cNvPr id="3" name="Content Placeholder 2"/>
          <p:cNvSpPr>
            <a:spLocks noGrp="1"/>
          </p:cNvSpPr>
          <p:nvPr>
            <p:ph idx="1"/>
          </p:nvPr>
        </p:nvSpPr>
        <p:spPr/>
        <p:txBody>
          <a:bodyPr/>
          <a:lstStyle/>
          <a:p>
            <a:pPr>
              <a:defRPr/>
            </a:pPr>
            <a:r>
              <a:rPr lang="en-US" dirty="0" smtClean="0"/>
              <a:t>Presents a developmental theory in which, while growing up, virtually all youths take one pathway or the other through adolescence and into adulthood</a:t>
            </a:r>
          </a:p>
          <a:p>
            <a:pPr lvl="1">
              <a:defRPr/>
            </a:pPr>
            <a:endParaRPr lang="en-US" sz="500" dirty="0" smtClean="0"/>
          </a:p>
          <a:p>
            <a:pPr marL="858837" lvl="1" indent="-514350">
              <a:buFont typeface="+mj-lt"/>
              <a:buAutoNum type="arabicPeriod"/>
              <a:defRPr/>
            </a:pPr>
            <a:r>
              <a:rPr lang="en-US" dirty="0" smtClean="0"/>
              <a:t>T</a:t>
            </a:r>
            <a:r>
              <a:rPr lang="en-US" dirty="0" smtClean="0">
                <a:ea typeface="+mn-ea"/>
              </a:rPr>
              <a:t>he LCPs who are the high-rate, chronic offenders  marked by neuropsychological deficits</a:t>
            </a:r>
            <a:endParaRPr lang="en-US" dirty="0" smtClean="0"/>
          </a:p>
          <a:p>
            <a:pPr lvl="1">
              <a:buFont typeface="+mj-lt"/>
              <a:buAutoNum type="arabicPeriod"/>
              <a:defRPr/>
            </a:pPr>
            <a:endParaRPr lang="en-US" sz="500" dirty="0" smtClean="0"/>
          </a:p>
          <a:p>
            <a:pPr marL="858837" lvl="1" indent="-514350">
              <a:buFont typeface="+mj-lt"/>
              <a:buAutoNum type="arabicPeriod"/>
              <a:defRPr/>
            </a:pPr>
            <a:r>
              <a:rPr lang="en-US" dirty="0" smtClean="0"/>
              <a:t>T</a:t>
            </a:r>
            <a:r>
              <a:rPr lang="en-US" dirty="0" smtClean="0">
                <a:ea typeface="+mn-ea"/>
              </a:rPr>
              <a:t>he ALs who move in and out of crime without neuropsychological deficits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a:xfrm>
            <a:off x="457200" y="228600"/>
            <a:ext cx="7543800" cy="1295400"/>
          </a:xfrm>
        </p:spPr>
        <p:txBody>
          <a:bodyPr/>
          <a:lstStyle/>
          <a:p>
            <a:pPr eaLnBrk="1" hangingPunct="1"/>
            <a:r>
              <a:rPr lang="en-US" altLang="en-US" sz="3200" smtClean="0"/>
              <a:t>Moffitt’s Life-Course Persistent/Adolescence-Limited Theory: LCP Antisocial Behavior</a:t>
            </a:r>
          </a:p>
        </p:txBody>
      </p:sp>
      <p:sp>
        <p:nvSpPr>
          <p:cNvPr id="40963" name="Rectangle 3"/>
          <p:cNvSpPr>
            <a:spLocks noGrp="1" noChangeArrowheads="1"/>
          </p:cNvSpPr>
          <p:nvPr>
            <p:ph idx="1"/>
          </p:nvPr>
        </p:nvSpPr>
        <p:spPr/>
        <p:txBody>
          <a:bodyPr/>
          <a:lstStyle/>
          <a:p>
            <a:pPr eaLnBrk="1" hangingPunct="1"/>
            <a:r>
              <a:rPr lang="en-US" altLang="en-US" smtClean="0"/>
              <a:t>Continuity is the hallmark of LCP offenders</a:t>
            </a:r>
          </a:p>
          <a:p>
            <a:pPr eaLnBrk="1" hangingPunct="1"/>
            <a:endParaRPr lang="en-US" altLang="en-US" sz="1000" smtClean="0"/>
          </a:p>
          <a:p>
            <a:pPr eaLnBrk="1" hangingPunct="1"/>
            <a:r>
              <a:rPr lang="en-US" altLang="en-US" smtClean="0"/>
              <a:t>Antisocial behavior at any one stage of development is a reflection of contemporary continuity</a:t>
            </a:r>
          </a:p>
          <a:p>
            <a:pPr eaLnBrk="1" hangingPunct="1"/>
            <a:endParaRPr lang="en-US" altLang="en-US" sz="1000" smtClean="0"/>
          </a:p>
          <a:p>
            <a:pPr eaLnBrk="1" hangingPunct="1"/>
            <a:r>
              <a:rPr lang="en-US" altLang="en-US" smtClean="0"/>
              <a:t>These offenders have neuropsychological deficits</a:t>
            </a:r>
          </a:p>
          <a:p>
            <a:pPr eaLnBrk="1" hangingPunct="1"/>
            <a:endParaRPr lang="en-US" altLang="en-US" sz="600" smtClean="0"/>
          </a:p>
          <a:p>
            <a:pPr lvl="1" eaLnBrk="1" hangingPunct="1"/>
            <a:r>
              <a:rPr lang="en-US" altLang="en-US" smtClean="0"/>
              <a:t>Affecting especially verbal development and executive functioning</a:t>
            </a:r>
          </a:p>
          <a:p>
            <a:pPr lvl="1" eaLnBrk="1" hangingPunct="1"/>
            <a:endParaRPr lang="en-US" altLang="en-US" sz="60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28600"/>
            <a:ext cx="7543800" cy="1295400"/>
          </a:xfrm>
        </p:spPr>
        <p:txBody>
          <a:bodyPr/>
          <a:lstStyle/>
          <a:p>
            <a:r>
              <a:rPr lang="en-US" altLang="en-US" sz="3200" smtClean="0"/>
              <a:t>Moffitt’s Life-Course Persistent/Adolescence-Limited Theory: LCP Antisocial Behavior</a:t>
            </a:r>
          </a:p>
        </p:txBody>
      </p:sp>
      <p:sp>
        <p:nvSpPr>
          <p:cNvPr id="3" name="Content Placeholder 2"/>
          <p:cNvSpPr>
            <a:spLocks noGrp="1"/>
          </p:cNvSpPr>
          <p:nvPr>
            <p:ph idx="1"/>
          </p:nvPr>
        </p:nvSpPr>
        <p:spPr/>
        <p:txBody>
          <a:bodyPr/>
          <a:lstStyle/>
          <a:p>
            <a:pPr>
              <a:defRPr/>
            </a:pPr>
            <a:r>
              <a:rPr lang="en-US" dirty="0" smtClean="0"/>
              <a:t>Parents are likely to share common traits with their offspring and are likely to reside in adverse neighborhoods</a:t>
            </a:r>
          </a:p>
          <a:p>
            <a:pPr lvl="1">
              <a:defRPr/>
            </a:pPr>
            <a:endParaRPr lang="en-US" sz="500" dirty="0" smtClean="0">
              <a:ea typeface="+mn-ea"/>
            </a:endParaRPr>
          </a:p>
          <a:p>
            <a:pPr lvl="1">
              <a:defRPr/>
            </a:pPr>
            <a:r>
              <a:rPr lang="en-US" dirty="0" smtClean="0">
                <a:ea typeface="+mn-ea"/>
              </a:rPr>
              <a:t>Use disciplinary methods that intensify the difficult children’s initial problem behaviors and that foster weak parent–child bonds</a:t>
            </a:r>
          </a:p>
          <a:p>
            <a:pPr lvl="1">
              <a:defRPr/>
            </a:pPr>
            <a:endParaRPr lang="en-US" sz="1000" dirty="0" smtClean="0">
              <a:ea typeface="+mn-ea"/>
            </a:endParaRPr>
          </a:p>
          <a:p>
            <a:pPr>
              <a:defRPr/>
            </a:pPr>
            <a:r>
              <a:rPr lang="en-US" dirty="0" smtClean="0"/>
              <a:t>The stability of antisocial behavior also is fundamentally affected by contemporary continuity and cumulative continuity</a:t>
            </a:r>
          </a:p>
          <a:p>
            <a:pPr lvl="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smtClean="0"/>
              <a:t>Introduction</a:t>
            </a:r>
          </a:p>
        </p:txBody>
      </p:sp>
      <p:sp>
        <p:nvSpPr>
          <p:cNvPr id="6147" name="Rectangle 3"/>
          <p:cNvSpPr>
            <a:spLocks noGrp="1" noChangeArrowheads="1"/>
          </p:cNvSpPr>
          <p:nvPr>
            <p:ph idx="1"/>
          </p:nvPr>
        </p:nvSpPr>
        <p:spPr>
          <a:xfrm>
            <a:off x="457200" y="1719263"/>
            <a:ext cx="8229600" cy="4910137"/>
          </a:xfrm>
        </p:spPr>
        <p:txBody>
          <a:bodyPr/>
          <a:lstStyle/>
          <a:p>
            <a:pPr eaLnBrk="1" hangingPunct="1">
              <a:defRPr/>
            </a:pPr>
            <a:r>
              <a:rPr lang="en-US" sz="2600" dirty="0" smtClean="0"/>
              <a:t>There appears to be continuity and stability in antisocial behavior</a:t>
            </a:r>
          </a:p>
          <a:p>
            <a:pPr lvl="1" eaLnBrk="1" hangingPunct="1">
              <a:defRPr/>
            </a:pPr>
            <a:endParaRPr lang="en-US" sz="500" dirty="0" smtClean="0">
              <a:ea typeface="+mn-ea"/>
            </a:endParaRPr>
          </a:p>
          <a:p>
            <a:pPr lvl="1" eaLnBrk="1" hangingPunct="1">
              <a:defRPr/>
            </a:pPr>
            <a:r>
              <a:rPr lang="en-US" sz="2000" dirty="0" smtClean="0">
                <a:ea typeface="+mn-ea"/>
              </a:rPr>
              <a:t>What happens during </a:t>
            </a:r>
            <a:r>
              <a:rPr lang="en-US" sz="2000" i="1" dirty="0" smtClean="0">
                <a:ea typeface="+mn-ea"/>
              </a:rPr>
              <a:t>childhood is related to delinquency during adolescence.</a:t>
            </a:r>
            <a:endParaRPr lang="en-US" sz="2000" dirty="0" smtClean="0"/>
          </a:p>
          <a:p>
            <a:pPr eaLnBrk="1" hangingPunct="1">
              <a:defRPr/>
            </a:pPr>
            <a:endParaRPr lang="en-US" sz="500" dirty="0" smtClean="0"/>
          </a:p>
          <a:p>
            <a:pPr eaLnBrk="1" hangingPunct="1">
              <a:defRPr/>
            </a:pPr>
            <a:r>
              <a:rPr lang="en-US" sz="2600" dirty="0" smtClean="0"/>
              <a:t>If the roots of crime lie in childhood, than most theories of delinquency and crime must be partially incorrect</a:t>
            </a:r>
          </a:p>
          <a:p>
            <a:pPr eaLnBrk="1" hangingPunct="1">
              <a:defRPr/>
            </a:pPr>
            <a:r>
              <a:rPr lang="en-US" sz="2600" dirty="0" smtClean="0"/>
              <a:t>Some scholars called for a developmental criminology or life-course criminology</a:t>
            </a:r>
          </a:p>
          <a:p>
            <a:pPr eaLnBrk="1" hangingPunct="1">
              <a:defRPr/>
            </a:pPr>
            <a:r>
              <a:rPr lang="en-US" sz="2600" dirty="0" smtClean="0"/>
              <a:t>The research in this area was empirical seeking predictors and pathways of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a:xfrm>
            <a:off x="457200" y="228600"/>
            <a:ext cx="7543800" cy="1295400"/>
          </a:xfrm>
        </p:spPr>
        <p:txBody>
          <a:bodyPr/>
          <a:lstStyle/>
          <a:p>
            <a:pPr eaLnBrk="1" hangingPunct="1"/>
            <a:r>
              <a:rPr lang="en-US" altLang="en-US" sz="3200" smtClean="0"/>
              <a:t>Moffitt’s Life-Course Persistent/Adolescence-Limited Theory: LCP Antisocial Behavior</a:t>
            </a:r>
          </a:p>
        </p:txBody>
      </p:sp>
      <p:sp>
        <p:nvSpPr>
          <p:cNvPr id="29699" name="Rectangle 3"/>
          <p:cNvSpPr>
            <a:spLocks noGrp="1" noChangeArrowheads="1"/>
          </p:cNvSpPr>
          <p:nvPr>
            <p:ph idx="1"/>
          </p:nvPr>
        </p:nvSpPr>
        <p:spPr/>
        <p:txBody>
          <a:bodyPr/>
          <a:lstStyle/>
          <a:p>
            <a:pPr eaLnBrk="1" hangingPunct="1">
              <a:defRPr/>
            </a:pPr>
            <a:r>
              <a:rPr lang="en-US" dirty="0" smtClean="0"/>
              <a:t>Cumulative continuity is fostered by two considerations: </a:t>
            </a:r>
          </a:p>
          <a:p>
            <a:pPr lvl="1" eaLnBrk="1" hangingPunct="1">
              <a:defRPr/>
            </a:pPr>
            <a:endParaRPr lang="en-US" sz="500" dirty="0" smtClean="0"/>
          </a:p>
          <a:p>
            <a:pPr marL="858837" lvl="1" indent="-514350" eaLnBrk="1" hangingPunct="1">
              <a:buFont typeface="+mj-lt"/>
              <a:buAutoNum type="arabicPeriod"/>
              <a:defRPr/>
            </a:pPr>
            <a:r>
              <a:rPr lang="en-US" dirty="0" smtClean="0"/>
              <a:t>LCPs have a restricted behavioral repertoire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They become ensnared by consequences of antisocial behavior</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Those who persist in offending into adulthood experience unsavory outcomes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a:xfrm>
            <a:off x="457200" y="228600"/>
            <a:ext cx="7543800" cy="1295400"/>
          </a:xfrm>
        </p:spPr>
        <p:txBody>
          <a:bodyPr/>
          <a:lstStyle/>
          <a:p>
            <a:pPr eaLnBrk="1" hangingPunct="1"/>
            <a:r>
              <a:rPr lang="en-US" altLang="en-US" sz="3200" smtClean="0"/>
              <a:t>Moffitt’s Life-Course Persistent/Adolescence-Limited Theory: AL Antisocial Behavior</a:t>
            </a:r>
          </a:p>
        </p:txBody>
      </p:sp>
      <p:sp>
        <p:nvSpPr>
          <p:cNvPr id="44035" name="Rectangle 3"/>
          <p:cNvSpPr>
            <a:spLocks noGrp="1" noChangeArrowheads="1"/>
          </p:cNvSpPr>
          <p:nvPr>
            <p:ph idx="1"/>
          </p:nvPr>
        </p:nvSpPr>
        <p:spPr/>
        <p:txBody>
          <a:bodyPr/>
          <a:lstStyle/>
          <a:p>
            <a:pPr eaLnBrk="1" hangingPunct="1"/>
            <a:r>
              <a:rPr lang="en-US" altLang="en-US" smtClean="0"/>
              <a:t>The clues to AL behavior are to be found in the unique features of adolescent development</a:t>
            </a:r>
          </a:p>
          <a:p>
            <a:pPr eaLnBrk="1" hangingPunct="1"/>
            <a:endParaRPr lang="en-US" altLang="en-US" sz="1000" smtClean="0"/>
          </a:p>
          <a:p>
            <a:pPr eaLnBrk="1" hangingPunct="1"/>
            <a:r>
              <a:rPr lang="en-US" altLang="en-US" smtClean="0"/>
              <a:t>Adolescents suffer from a maturity gap</a:t>
            </a:r>
          </a:p>
          <a:p>
            <a:pPr eaLnBrk="1" hangingPunct="1"/>
            <a:endParaRPr lang="en-US" altLang="en-US" sz="500" smtClean="0"/>
          </a:p>
          <a:p>
            <a:pPr lvl="1" eaLnBrk="1" hangingPunct="1"/>
            <a:r>
              <a:rPr lang="en-US" altLang="en-US" smtClean="0"/>
              <a:t>The main function of antisocial acts for those facing the maturity gap is that they demonstrate autonomy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a:xfrm>
            <a:off x="457200" y="228600"/>
            <a:ext cx="7543800" cy="1295400"/>
          </a:xfrm>
        </p:spPr>
        <p:txBody>
          <a:bodyPr/>
          <a:lstStyle/>
          <a:p>
            <a:pPr eaLnBrk="1" hangingPunct="1"/>
            <a:r>
              <a:rPr lang="en-US" altLang="en-US" sz="3200" smtClean="0"/>
              <a:t>Moffitt’s Life-Course Persistent/Adolescence-Limited Theory: AL Antisocial Behavior</a:t>
            </a:r>
          </a:p>
        </p:txBody>
      </p:sp>
      <p:sp>
        <p:nvSpPr>
          <p:cNvPr id="45059" name="Rectangle 3"/>
          <p:cNvSpPr>
            <a:spLocks noGrp="1" noChangeArrowheads="1"/>
          </p:cNvSpPr>
          <p:nvPr>
            <p:ph idx="1"/>
          </p:nvPr>
        </p:nvSpPr>
        <p:spPr/>
        <p:txBody>
          <a:bodyPr/>
          <a:lstStyle/>
          <a:p>
            <a:pPr eaLnBrk="1" hangingPunct="1"/>
            <a:r>
              <a:rPr lang="en-US" altLang="en-US" smtClean="0"/>
              <a:t>Adolescent antisocial misconduct is motivated by the maturity gap and is reinforcing by the reactions it evokes</a:t>
            </a:r>
          </a:p>
          <a:p>
            <a:pPr eaLnBrk="1" hangingPunct="1"/>
            <a:endParaRPr lang="en-US" altLang="en-US" sz="1000" smtClean="0"/>
          </a:p>
          <a:p>
            <a:pPr eaLnBrk="1" hangingPunct="1"/>
            <a:r>
              <a:rPr lang="en-US" altLang="en-US" smtClean="0"/>
              <a:t>Antisocial conduct is learned through a process of social mimicking</a:t>
            </a:r>
          </a:p>
          <a:p>
            <a:pPr eaLnBrk="1" hangingPunct="1"/>
            <a:endParaRPr lang="en-US" altLang="en-US" sz="500" smtClean="0"/>
          </a:p>
          <a:p>
            <a:pPr lvl="1" eaLnBrk="1" hangingPunct="1"/>
            <a:r>
              <a:rPr lang="en-US" altLang="en-US" smtClean="0"/>
              <a:t>The critical sources of delinquent modeling are the LCPs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a:xfrm>
            <a:off x="457200" y="228600"/>
            <a:ext cx="7543800" cy="1295400"/>
          </a:xfrm>
        </p:spPr>
        <p:txBody>
          <a:bodyPr/>
          <a:lstStyle/>
          <a:p>
            <a:pPr eaLnBrk="1" hangingPunct="1"/>
            <a:r>
              <a:rPr lang="en-US" altLang="en-US" sz="3200" smtClean="0"/>
              <a:t>Moffitt’s Life-Course Persistent/Adolescence-Limited Theory: AL Antisocial Behavior</a:t>
            </a:r>
          </a:p>
        </p:txBody>
      </p:sp>
      <p:sp>
        <p:nvSpPr>
          <p:cNvPr id="46083" name="Rectangle 3"/>
          <p:cNvSpPr>
            <a:spLocks noGrp="1" noChangeArrowheads="1"/>
          </p:cNvSpPr>
          <p:nvPr>
            <p:ph idx="1"/>
          </p:nvPr>
        </p:nvSpPr>
        <p:spPr/>
        <p:txBody>
          <a:bodyPr/>
          <a:lstStyle/>
          <a:p>
            <a:pPr eaLnBrk="1" hangingPunct="1"/>
            <a:r>
              <a:rPr lang="en-US" altLang="en-US" smtClean="0"/>
              <a:t>The vast majority of ALs do not persist in their offending</a:t>
            </a:r>
          </a:p>
          <a:p>
            <a:pPr eaLnBrk="1" hangingPunct="1"/>
            <a:endParaRPr lang="en-US" altLang="en-US" sz="1000" smtClean="0"/>
          </a:p>
          <a:p>
            <a:pPr eaLnBrk="1" hangingPunct="1"/>
            <a:r>
              <a:rPr lang="en-US" altLang="en-US" smtClean="0"/>
              <a:t>Because ALs are psychologically healthy, as they move into adulthood, they experience waning motivation and are responsive to shifting contingencies</a:t>
            </a:r>
          </a:p>
          <a:p>
            <a:pPr eaLnBrk="1" hangingPunct="1"/>
            <a:endParaRPr lang="en-US" altLang="en-US" sz="500" smtClean="0"/>
          </a:p>
          <a:p>
            <a:pPr lvl="1" eaLnBrk="1" hangingPunct="1"/>
            <a:r>
              <a:rPr lang="en-US" altLang="en-US" smtClean="0"/>
              <a:t>However, some can also become ensnared (e.g., pregnancy, incarceration, etc.)</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a:xfrm>
            <a:off x="457200" y="228600"/>
            <a:ext cx="7543800" cy="1295400"/>
          </a:xfrm>
        </p:spPr>
        <p:txBody>
          <a:bodyPr/>
          <a:lstStyle/>
          <a:p>
            <a:pPr eaLnBrk="1" hangingPunct="1"/>
            <a:r>
              <a:rPr lang="en-US" altLang="en-US" sz="3200" smtClean="0"/>
              <a:t>Moffitt’s Life-Course Persistent/Adolescence-Limited Theory: Assessment</a:t>
            </a:r>
          </a:p>
        </p:txBody>
      </p:sp>
      <p:sp>
        <p:nvSpPr>
          <p:cNvPr id="33795" name="Rectangle 3"/>
          <p:cNvSpPr>
            <a:spLocks noGrp="1" noChangeArrowheads="1"/>
          </p:cNvSpPr>
          <p:nvPr>
            <p:ph idx="1"/>
          </p:nvPr>
        </p:nvSpPr>
        <p:spPr/>
        <p:txBody>
          <a:bodyPr/>
          <a:lstStyle/>
          <a:p>
            <a:pPr eaLnBrk="1" hangingPunct="1">
              <a:defRPr/>
            </a:pPr>
            <a:r>
              <a:rPr lang="en-US" dirty="0" smtClean="0"/>
              <a:t>Two main criticisms:</a:t>
            </a:r>
          </a:p>
          <a:p>
            <a:pPr eaLnBrk="1" hangingPunct="1">
              <a:defRPr/>
            </a:pPr>
            <a:endParaRPr lang="en-US" sz="500" dirty="0" smtClean="0"/>
          </a:p>
          <a:p>
            <a:pPr marL="858837" lvl="1" indent="-514350" eaLnBrk="1" hangingPunct="1">
              <a:buFont typeface="+mj-lt"/>
              <a:buAutoNum type="arabicPeriod"/>
              <a:defRPr/>
            </a:pPr>
            <a:r>
              <a:rPr lang="en-US" dirty="0" smtClean="0"/>
              <a:t>The question arises as to whether offenders can be divided neatly into two groups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Some scholars would argue that LCPs and ALs do not really exist but rather are invented when scholars take a distribution of offenders and draw artificial cutoff points in their data</a:t>
            </a:r>
          </a:p>
          <a:p>
            <a:pPr marL="858837" lvl="1" indent="-514350" eaLnBrk="1" hangingPunct="1">
              <a:buFont typeface="+mj-lt"/>
              <a:buAutoNum type="arabicPeriod"/>
              <a:defRPr/>
            </a:pPr>
            <a:endParaRPr lang="en-US" sz="1000" dirty="0" smtClean="0"/>
          </a:p>
          <a:p>
            <a:pPr marL="509587" indent="-514350" eaLnBrk="1" hangingPunct="1">
              <a:defRPr/>
            </a:pPr>
            <a:r>
              <a:rPr lang="en-US" dirty="0" smtClean="0"/>
              <a:t>Moffitt has presented evidence supporting her theory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pPr eaLnBrk="1" hangingPunct="1"/>
            <a:r>
              <a:rPr lang="en-US" altLang="en-US" smtClean="0"/>
              <a:t>Sampson and Laub: Social Bond Theory Revisited </a:t>
            </a:r>
          </a:p>
        </p:txBody>
      </p:sp>
      <p:sp>
        <p:nvSpPr>
          <p:cNvPr id="34819" name="Rectangle 3"/>
          <p:cNvSpPr>
            <a:spLocks noGrp="1" noChangeArrowheads="1"/>
          </p:cNvSpPr>
          <p:nvPr>
            <p:ph idx="1"/>
          </p:nvPr>
        </p:nvSpPr>
        <p:spPr/>
        <p:txBody>
          <a:bodyPr>
            <a:normAutofit fontScale="92500" lnSpcReduction="20000"/>
          </a:bodyPr>
          <a:lstStyle/>
          <a:p>
            <a:pPr eaLnBrk="1" hangingPunct="1">
              <a:defRPr/>
            </a:pPr>
            <a:r>
              <a:rPr lang="en-US" dirty="0" smtClean="0"/>
              <a:t>Indicated that social bond theory can help to organize our understanding of continuity and change in offending across the entire life course</a:t>
            </a:r>
          </a:p>
          <a:p>
            <a:pPr eaLnBrk="1" hangingPunct="1">
              <a:defRPr/>
            </a:pPr>
            <a:endParaRPr lang="en-US" sz="500" dirty="0" smtClean="0"/>
          </a:p>
          <a:p>
            <a:pPr lvl="1" eaLnBrk="1" hangingPunct="1">
              <a:defRPr/>
            </a:pPr>
            <a:r>
              <a:rPr lang="en-US" dirty="0" smtClean="0"/>
              <a:t>Proposed a theory of age-graded informal social control</a:t>
            </a:r>
          </a:p>
          <a:p>
            <a:pPr eaLnBrk="1" hangingPunct="1">
              <a:defRPr/>
            </a:pPr>
            <a:endParaRPr lang="en-US" sz="1000" dirty="0" smtClean="0"/>
          </a:p>
          <a:p>
            <a:pPr eaLnBrk="1" hangingPunct="1">
              <a:defRPr/>
            </a:pPr>
            <a:r>
              <a:rPr lang="en-US" dirty="0" smtClean="0"/>
              <a:t>Social capital is the capital or resources produced by the quality of relationships between people</a:t>
            </a:r>
          </a:p>
          <a:p>
            <a:pPr eaLnBrk="1" hangingPunct="1">
              <a:defRPr/>
            </a:pPr>
            <a:endParaRPr lang="en-US" sz="500" dirty="0" smtClean="0"/>
          </a:p>
          <a:p>
            <a:pPr lvl="1" eaLnBrk="1" hangingPunct="1">
              <a:defRPr/>
            </a:pPr>
            <a:r>
              <a:rPr lang="en-US" dirty="0" smtClean="0"/>
              <a:t>As bonds strengthen, social capital increases</a:t>
            </a:r>
          </a:p>
          <a:p>
            <a:pPr lvl="1" eaLnBrk="1" hangingPunct="1">
              <a:defRPr/>
            </a:pPr>
            <a:endParaRPr lang="en-US" sz="500" dirty="0" smtClean="0"/>
          </a:p>
          <a:p>
            <a:pPr lvl="1" eaLnBrk="1" hangingPunct="1">
              <a:defRPr/>
            </a:pPr>
            <a:r>
              <a:rPr lang="en-US" dirty="0" smtClean="0"/>
              <a:t>Makes crime too costly to commit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pPr eaLnBrk="1" hangingPunct="1"/>
            <a:r>
              <a:rPr lang="en-US" altLang="en-US" smtClean="0"/>
              <a:t>Sampson and Laub: Social Bond Theory Revisited </a:t>
            </a:r>
          </a:p>
        </p:txBody>
      </p:sp>
      <p:sp>
        <p:nvSpPr>
          <p:cNvPr id="35843" name="Rectangle 3"/>
          <p:cNvSpPr>
            <a:spLocks noGrp="1" noChangeArrowheads="1"/>
          </p:cNvSpPr>
          <p:nvPr>
            <p:ph idx="1"/>
          </p:nvPr>
        </p:nvSpPr>
        <p:spPr/>
        <p:txBody>
          <a:bodyPr>
            <a:normAutofit fontScale="92500" lnSpcReduction="10000"/>
          </a:bodyPr>
          <a:lstStyle/>
          <a:p>
            <a:pPr eaLnBrk="1" hangingPunct="1">
              <a:defRPr/>
            </a:pPr>
            <a:r>
              <a:rPr lang="en-US" dirty="0" smtClean="0"/>
              <a:t>Argued that offending is marked by both continuity </a:t>
            </a:r>
            <a:r>
              <a:rPr lang="en-US" i="1" dirty="0" smtClean="0"/>
              <a:t>and </a:t>
            </a:r>
            <a:r>
              <a:rPr lang="en-US" dirty="0" smtClean="0"/>
              <a:t>change across time</a:t>
            </a:r>
          </a:p>
          <a:p>
            <a:pPr eaLnBrk="1" hangingPunct="1">
              <a:defRPr/>
            </a:pPr>
            <a:endParaRPr lang="en-US" sz="1000" dirty="0" smtClean="0"/>
          </a:p>
          <a:p>
            <a:pPr eaLnBrk="1" hangingPunct="1">
              <a:defRPr/>
            </a:pPr>
            <a:r>
              <a:rPr lang="en-US" dirty="0" smtClean="0"/>
              <a:t>They denied that continuity characterizes a distinct set of offenders and that change characterizes a second distinct set of offenders</a:t>
            </a:r>
          </a:p>
          <a:p>
            <a:pPr eaLnBrk="1" hangingPunct="1">
              <a:defRPr/>
            </a:pPr>
            <a:endParaRPr lang="en-US" sz="1000" dirty="0" smtClean="0"/>
          </a:p>
          <a:p>
            <a:pPr eaLnBrk="1" hangingPunct="1">
              <a:defRPr/>
            </a:pPr>
            <a:r>
              <a:rPr lang="en-US" dirty="0" smtClean="0"/>
              <a:t>Ten years later, they revised their theory</a:t>
            </a:r>
          </a:p>
          <a:p>
            <a:pPr lvl="1" eaLnBrk="1" hangingPunct="1">
              <a:defRPr/>
            </a:pPr>
            <a:endParaRPr lang="en-US" sz="500" dirty="0" smtClean="0"/>
          </a:p>
          <a:p>
            <a:pPr lvl="1" eaLnBrk="1" hangingPunct="1">
              <a:defRPr/>
            </a:pPr>
            <a:r>
              <a:rPr lang="en-US" dirty="0" smtClean="0"/>
              <a:t>Expanded their analysis of the process of desistance suggesting that stopping crime was the result of the convergence of several factors and of human agency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pPr eaLnBrk="1" hangingPunct="1"/>
            <a:r>
              <a:rPr lang="en-US" altLang="en-US" sz="3200" smtClean="0"/>
              <a:t>Sampson and Laub: Age-Graded Theory of Informal Social Control</a:t>
            </a:r>
          </a:p>
        </p:txBody>
      </p:sp>
      <p:sp>
        <p:nvSpPr>
          <p:cNvPr id="37891" name="Rectangle 3"/>
          <p:cNvSpPr>
            <a:spLocks noGrp="1" noChangeArrowheads="1"/>
          </p:cNvSpPr>
          <p:nvPr>
            <p:ph idx="1"/>
          </p:nvPr>
        </p:nvSpPr>
        <p:spPr/>
        <p:txBody>
          <a:bodyPr>
            <a:normAutofit fontScale="92500" lnSpcReduction="10000"/>
          </a:bodyPr>
          <a:lstStyle/>
          <a:p>
            <a:pPr eaLnBrk="1" hangingPunct="1">
              <a:defRPr/>
            </a:pPr>
            <a:r>
              <a:rPr lang="en-US" dirty="0" smtClean="0"/>
              <a:t>Individuals and social control processes exist within a structural context, itself shaped by larger historical and macro-level forces</a:t>
            </a:r>
          </a:p>
          <a:p>
            <a:pPr eaLnBrk="1" hangingPunct="1">
              <a:defRPr/>
            </a:pPr>
            <a:endParaRPr lang="en-US" sz="1000" dirty="0" smtClean="0"/>
          </a:p>
          <a:p>
            <a:pPr eaLnBrk="1" hangingPunct="1">
              <a:defRPr/>
            </a:pPr>
            <a:r>
              <a:rPr lang="en-US" dirty="0" smtClean="0"/>
              <a:t>During the first stages of life, the most salient social control process is found in the family</a:t>
            </a:r>
          </a:p>
          <a:p>
            <a:pPr eaLnBrk="1" hangingPunct="1">
              <a:defRPr/>
            </a:pPr>
            <a:endParaRPr lang="en-US" sz="1000" dirty="0" smtClean="0"/>
          </a:p>
          <a:p>
            <a:pPr eaLnBrk="1" hangingPunct="1">
              <a:defRPr/>
            </a:pPr>
            <a:r>
              <a:rPr lang="en-US" dirty="0" smtClean="0"/>
              <a:t>There is a strong continuity in antisocial behavior running from childhood through adulthood across a variety of life domains</a:t>
            </a:r>
          </a:p>
          <a:p>
            <a:pPr lvl="1" eaLnBrk="1" hangingPunct="1">
              <a:defRPr/>
            </a:pPr>
            <a:endParaRPr lang="en-US" sz="500" dirty="0" smtClean="0"/>
          </a:p>
          <a:p>
            <a:pPr lvl="1" eaLnBrk="1" hangingPunct="1">
              <a:defRPr/>
            </a:pPr>
            <a:r>
              <a:rPr lang="en-US" dirty="0" smtClean="0"/>
              <a:t>Cumulative continuity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pPr eaLnBrk="1" hangingPunct="1"/>
            <a:r>
              <a:rPr lang="en-US" altLang="en-US" sz="3200" smtClean="0"/>
              <a:t>Sampson and Laub: Age-Graded Theory of Informal Social Control</a:t>
            </a:r>
          </a:p>
        </p:txBody>
      </p:sp>
      <p:sp>
        <p:nvSpPr>
          <p:cNvPr id="51203" name="Rectangle 3"/>
          <p:cNvSpPr>
            <a:spLocks noGrp="1" noChangeArrowheads="1"/>
          </p:cNvSpPr>
          <p:nvPr>
            <p:ph idx="1"/>
          </p:nvPr>
        </p:nvSpPr>
        <p:spPr/>
        <p:txBody>
          <a:bodyPr/>
          <a:lstStyle/>
          <a:p>
            <a:pPr eaLnBrk="1" hangingPunct="1"/>
            <a:r>
              <a:rPr lang="en-US" altLang="en-US" smtClean="0"/>
              <a:t>If meaningful social bonds are established during adulthood, they can function as a turning point that leads offenders into conformity</a:t>
            </a:r>
          </a:p>
          <a:p>
            <a:pPr eaLnBrk="1" hangingPunct="1"/>
            <a:endParaRPr lang="en-US" altLang="en-US" sz="500" smtClean="0"/>
          </a:p>
          <a:p>
            <a:pPr lvl="1" eaLnBrk="1" hangingPunct="1"/>
            <a:r>
              <a:rPr lang="en-US" altLang="en-US" smtClean="0"/>
              <a:t>Strong social bonds underlie change</a:t>
            </a:r>
          </a:p>
          <a:p>
            <a:pPr lvl="1" eaLnBrk="1" hangingPunct="1"/>
            <a:endParaRPr lang="en-US" altLang="en-US" sz="1000" smtClean="0"/>
          </a:p>
          <a:p>
            <a:r>
              <a:rPr lang="en-US" altLang="en-US" smtClean="0"/>
              <a:t>Stressed the importance of informal social ties and bonds to society </a:t>
            </a:r>
            <a:r>
              <a:rPr lang="en-US" altLang="en-US" i="1" smtClean="0"/>
              <a:t>at all ages across the life course</a:t>
            </a: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lstStyle/>
          <a:p>
            <a:pPr eaLnBrk="1" hangingPunct="1"/>
            <a:r>
              <a:rPr lang="en-US" altLang="en-US" smtClean="0"/>
              <a:t>Assessing Sampson and Laub</a:t>
            </a:r>
          </a:p>
        </p:txBody>
      </p:sp>
      <p:sp>
        <p:nvSpPr>
          <p:cNvPr id="52227" name="Rectangle 3"/>
          <p:cNvSpPr>
            <a:spLocks noGrp="1" noChangeArrowheads="1"/>
          </p:cNvSpPr>
          <p:nvPr>
            <p:ph idx="1"/>
          </p:nvPr>
        </p:nvSpPr>
        <p:spPr/>
        <p:txBody>
          <a:bodyPr/>
          <a:lstStyle/>
          <a:p>
            <a:pPr eaLnBrk="1" hangingPunct="1">
              <a:lnSpc>
                <a:spcPct val="90000"/>
              </a:lnSpc>
            </a:pPr>
            <a:r>
              <a:rPr lang="en-US" altLang="en-US" smtClean="0"/>
              <a:t>The Glueck’s study of 500 delinquent and 500 non-delinquent boys</a:t>
            </a:r>
          </a:p>
          <a:p>
            <a:pPr eaLnBrk="1" hangingPunct="1">
              <a:lnSpc>
                <a:spcPct val="90000"/>
              </a:lnSpc>
            </a:pPr>
            <a:endParaRPr lang="en-US" altLang="en-US" sz="1000" smtClean="0"/>
          </a:p>
          <a:p>
            <a:pPr eaLnBrk="1" hangingPunct="1">
              <a:lnSpc>
                <a:spcPct val="90000"/>
              </a:lnSpc>
            </a:pPr>
            <a:r>
              <a:rPr lang="en-US" altLang="en-US" smtClean="0"/>
              <a:t>Sampson and Laub used the Glueck’s data to put their theory on the line</a:t>
            </a:r>
          </a:p>
          <a:p>
            <a:pPr eaLnBrk="1" hangingPunct="1">
              <a:lnSpc>
                <a:spcPct val="90000"/>
              </a:lnSpc>
            </a:pPr>
            <a:endParaRPr lang="en-US" altLang="en-US" sz="1000" smtClean="0"/>
          </a:p>
          <a:p>
            <a:pPr eaLnBrk="1" hangingPunct="1">
              <a:lnSpc>
                <a:spcPct val="90000"/>
              </a:lnSpc>
            </a:pPr>
            <a:r>
              <a:rPr lang="en-US" altLang="en-US" smtClean="0"/>
              <a:t>Sampson and Laub showed that family social control mediates the effects of both structural and individual traits on delinquency and that quality social bonds during adulthood can divert persistent offenders away from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altLang="en-US" smtClean="0"/>
              <a:t>Integrated Theories of Crime</a:t>
            </a:r>
          </a:p>
        </p:txBody>
      </p:sp>
      <p:sp>
        <p:nvSpPr>
          <p:cNvPr id="7171" name="Rectangle 3"/>
          <p:cNvSpPr>
            <a:spLocks noGrp="1" noChangeArrowheads="1"/>
          </p:cNvSpPr>
          <p:nvPr>
            <p:ph idx="1"/>
          </p:nvPr>
        </p:nvSpPr>
        <p:spPr/>
        <p:txBody>
          <a:bodyPr/>
          <a:lstStyle/>
          <a:p>
            <a:pPr eaLnBrk="1" hangingPunct="1"/>
            <a:r>
              <a:rPr lang="en-US" altLang="en-US" smtClean="0"/>
              <a:t>An integrated theory typically is an explanation of crime that attempts to merge the insights from two or more theories into a single framework</a:t>
            </a:r>
          </a:p>
          <a:p>
            <a:pPr eaLnBrk="1" hangingPunct="1"/>
            <a:endParaRPr lang="en-US" altLang="en-US" sz="1000" smtClean="0"/>
          </a:p>
          <a:p>
            <a:pPr eaLnBrk="1" hangingPunct="1"/>
            <a:r>
              <a:rPr lang="en-US" altLang="en-US" smtClean="0"/>
              <a:t>The most noted integrated theories tend to combine elements from differential association/social learning theory, strain theory, and control/social bond theory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pPr eaLnBrk="1" hangingPunct="1"/>
            <a:r>
              <a:rPr lang="en-US" altLang="en-US" smtClean="0"/>
              <a:t>Assessing Sampson and Laub</a:t>
            </a:r>
          </a:p>
        </p:txBody>
      </p:sp>
      <p:sp>
        <p:nvSpPr>
          <p:cNvPr id="40963" name="Rectangle 3"/>
          <p:cNvSpPr>
            <a:spLocks noGrp="1" noChangeArrowheads="1"/>
          </p:cNvSpPr>
          <p:nvPr>
            <p:ph idx="1"/>
          </p:nvPr>
        </p:nvSpPr>
        <p:spPr/>
        <p:txBody>
          <a:bodyPr/>
          <a:lstStyle/>
          <a:p>
            <a:pPr eaLnBrk="1" hangingPunct="1">
              <a:defRPr/>
            </a:pPr>
            <a:r>
              <a:rPr lang="en-US" dirty="0" smtClean="0"/>
              <a:t>Two potential challenges to this theory:</a:t>
            </a:r>
          </a:p>
          <a:p>
            <a:pPr lvl="1" eaLnBrk="1" hangingPunct="1">
              <a:defRPr/>
            </a:pPr>
            <a:endParaRPr lang="en-US" sz="500" dirty="0" smtClean="0"/>
          </a:p>
          <a:p>
            <a:pPr marL="858837" lvl="1" indent="-514350" eaLnBrk="1" hangingPunct="1">
              <a:buFont typeface="+mj-lt"/>
              <a:buAutoNum type="arabicPeriod"/>
              <a:defRPr/>
            </a:pPr>
            <a:r>
              <a:rPr lang="en-US" dirty="0" smtClean="0"/>
              <a:t>By embracing social bond theory, Sampson and Laub attributed the crime-reducing effects of quality family life during childhood and of adult conventional relationships to social control</a:t>
            </a:r>
          </a:p>
          <a:p>
            <a:pPr marL="1154112" lvl="2" indent="-514350" eaLnBrk="1" hangingPunct="1">
              <a:buFont typeface="+mj-lt"/>
              <a:buAutoNum type="arabicPeriod"/>
              <a:defRPr/>
            </a:pPr>
            <a:endParaRPr lang="en-US" sz="500" dirty="0" smtClean="0"/>
          </a:p>
          <a:p>
            <a:pPr marL="1154112" lvl="2" indent="-514350" eaLnBrk="1" hangingPunct="1">
              <a:defRPr/>
            </a:pPr>
            <a:r>
              <a:rPr lang="en-US" dirty="0" smtClean="0"/>
              <a:t>Could be differential association</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Sampson and Laub’s perspective may be locked in continuing competition with self-control theory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p:txBody>
          <a:bodyPr/>
          <a:lstStyle/>
          <a:p>
            <a:pPr eaLnBrk="1" hangingPunct="1"/>
            <a:r>
              <a:rPr lang="en-US" altLang="en-US" smtClean="0"/>
              <a:t>Revising the Age-Graded Theory of Crime</a:t>
            </a:r>
          </a:p>
        </p:txBody>
      </p:sp>
      <p:sp>
        <p:nvSpPr>
          <p:cNvPr id="54275" name="Rectangle 3"/>
          <p:cNvSpPr>
            <a:spLocks noGrp="1" noChangeArrowheads="1"/>
          </p:cNvSpPr>
          <p:nvPr>
            <p:ph idx="1"/>
          </p:nvPr>
        </p:nvSpPr>
        <p:spPr/>
        <p:txBody>
          <a:bodyPr/>
          <a:lstStyle/>
          <a:p>
            <a:pPr eaLnBrk="1" hangingPunct="1"/>
            <a:r>
              <a:rPr lang="en-US" altLang="en-US" i="1" smtClean="0"/>
              <a:t>Shared Beginnings, Divergent Lives</a:t>
            </a:r>
            <a:r>
              <a:rPr lang="en-US" altLang="en-US" smtClean="0"/>
              <a:t> (Sampson and Laub, 2003) extended the Glueck’s data set by studying the original data set until they reached the age 70</a:t>
            </a:r>
          </a:p>
          <a:p>
            <a:pPr eaLnBrk="1" hangingPunct="1"/>
            <a:endParaRPr lang="en-US" altLang="en-US" sz="1000" smtClean="0"/>
          </a:p>
          <a:p>
            <a:pPr eaLnBrk="1" hangingPunct="1"/>
            <a:r>
              <a:rPr lang="en-US" altLang="en-US" smtClean="0"/>
              <a:t>Two key findings:</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It appears that desistance from crime is virtually universal</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It is difficult to predict when desistance will occur</a:t>
            </a:r>
            <a:endParaRPr lang="en-US" altLang="en-US" i="1"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pPr eaLnBrk="1" hangingPunct="1"/>
            <a:r>
              <a:rPr lang="en-US" altLang="en-US" smtClean="0"/>
              <a:t>Revising the Age-Graded Theory of Crime</a:t>
            </a:r>
          </a:p>
        </p:txBody>
      </p:sp>
      <p:sp>
        <p:nvSpPr>
          <p:cNvPr id="55299" name="Rectangle 3"/>
          <p:cNvSpPr>
            <a:spLocks noGrp="1" noChangeArrowheads="1"/>
          </p:cNvSpPr>
          <p:nvPr>
            <p:ph idx="1"/>
          </p:nvPr>
        </p:nvSpPr>
        <p:spPr/>
        <p:txBody>
          <a:bodyPr/>
          <a:lstStyle/>
          <a:p>
            <a:pPr eaLnBrk="1" hangingPunct="1">
              <a:lnSpc>
                <a:spcPct val="90000"/>
              </a:lnSpc>
            </a:pPr>
            <a:r>
              <a:rPr lang="en-US" altLang="en-US" smtClean="0"/>
              <a:t>Directly challenges Moffitt’s views:</a:t>
            </a:r>
          </a:p>
          <a:p>
            <a:pPr lvl="1" eaLnBrk="1" hangingPunct="1">
              <a:lnSpc>
                <a:spcPct val="90000"/>
              </a:lnSpc>
            </a:pPr>
            <a:endParaRPr lang="en-US" altLang="en-US" sz="500" smtClean="0"/>
          </a:p>
          <a:p>
            <a:pPr lvl="1" eaLnBrk="1" hangingPunct="1">
              <a:lnSpc>
                <a:spcPct val="90000"/>
              </a:lnSpc>
            </a:pPr>
            <a:r>
              <a:rPr lang="en-US" altLang="en-US" smtClean="0"/>
              <a:t>LCPs do not persist in their offending forever</a:t>
            </a:r>
          </a:p>
          <a:p>
            <a:pPr lvl="1" eaLnBrk="1" hangingPunct="1">
              <a:lnSpc>
                <a:spcPct val="90000"/>
              </a:lnSpc>
            </a:pPr>
            <a:endParaRPr lang="en-US" altLang="en-US" sz="500" smtClean="0"/>
          </a:p>
          <a:p>
            <a:pPr lvl="1" eaLnBrk="1" hangingPunct="1">
              <a:lnSpc>
                <a:spcPct val="90000"/>
              </a:lnSpc>
            </a:pPr>
            <a:r>
              <a:rPr lang="en-US" altLang="en-US" smtClean="0"/>
              <a:t>Desistance is not part of a neatly unfolding developmental sequence</a:t>
            </a:r>
          </a:p>
          <a:p>
            <a:pPr lvl="1" eaLnBrk="1" hangingPunct="1">
              <a:lnSpc>
                <a:spcPct val="90000"/>
              </a:lnSpc>
            </a:pPr>
            <a:endParaRPr lang="en-US" altLang="en-US" sz="100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p:nvPr>
        </p:nvSpPr>
        <p:spPr/>
        <p:txBody>
          <a:bodyPr/>
          <a:lstStyle/>
          <a:p>
            <a:pPr eaLnBrk="1" hangingPunct="1"/>
            <a:r>
              <a:rPr lang="en-US" altLang="en-US" smtClean="0"/>
              <a:t>Revising the Age-Graded Theory of Crime</a:t>
            </a:r>
          </a:p>
        </p:txBody>
      </p:sp>
      <p:sp>
        <p:nvSpPr>
          <p:cNvPr id="44035" name="Rectangle 3"/>
          <p:cNvSpPr>
            <a:spLocks noGrp="1" noChangeArrowheads="1"/>
          </p:cNvSpPr>
          <p:nvPr>
            <p:ph idx="1"/>
          </p:nvPr>
        </p:nvSpPr>
        <p:spPr>
          <a:xfrm>
            <a:off x="457200" y="1719263"/>
            <a:ext cx="8229600" cy="4833937"/>
          </a:xfrm>
        </p:spPr>
        <p:txBody>
          <a:bodyPr>
            <a:normAutofit fontScale="92500" lnSpcReduction="20000"/>
          </a:bodyPr>
          <a:lstStyle/>
          <a:p>
            <a:pPr eaLnBrk="1" hangingPunct="1">
              <a:defRPr/>
            </a:pPr>
            <a:r>
              <a:rPr lang="en-US" sz="3200" dirty="0" smtClean="0"/>
              <a:t>Five aspects to the process of desistance:</a:t>
            </a:r>
          </a:p>
          <a:p>
            <a:pPr eaLnBrk="1" hangingPunct="1">
              <a:defRPr/>
            </a:pPr>
            <a:endParaRPr lang="en-US" sz="600" dirty="0" smtClean="0"/>
          </a:p>
          <a:p>
            <a:pPr marL="858837" lvl="1" indent="-514350" eaLnBrk="1" hangingPunct="1">
              <a:lnSpc>
                <a:spcPct val="90000"/>
              </a:lnSpc>
              <a:buFont typeface="+mj-lt"/>
              <a:buAutoNum type="arabicPeriod"/>
              <a:defRPr/>
            </a:pPr>
            <a:r>
              <a:rPr lang="en-US" dirty="0" smtClean="0"/>
              <a:t>Structural turning points set the stage for change</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These structural events create social bonds that increase the informal controls over offenders</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As offenders move into marriages and jobs, their daily routine activities change to structured and filled with prosocial responsibilities</a:t>
            </a:r>
          </a:p>
          <a:p>
            <a:pPr lvl="1"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This changed, prosocial lifestyle creates desistance by default</a:t>
            </a:r>
          </a:p>
          <a:p>
            <a:pPr lvl="1"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desistance process Sampson and Laub describe constrains, but does not full determine the choices offenders make</a:t>
            </a:r>
          </a:p>
          <a:p>
            <a:pPr marL="858837" lvl="1" indent="-514350" eaLnBrk="1" hangingPunct="1">
              <a:buFont typeface="+mj-lt"/>
              <a:buAutoNum type="arabicPeriod"/>
              <a:defRPr/>
            </a:pPr>
            <a:endParaRPr lang="en-US" sz="400" dirty="0" smtClean="0"/>
          </a:p>
          <a:p>
            <a:pPr marL="1154112" lvl="2" indent="-514350" eaLnBrk="1" hangingPunct="1">
              <a:defRPr/>
            </a:pPr>
            <a:r>
              <a:rPr lang="en-US" dirty="0" smtClean="0"/>
              <a:t>Individuals still exercise human agency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Rethinking Crime: Cognitive Theories of Desistance   </a:t>
            </a:r>
          </a:p>
        </p:txBody>
      </p:sp>
      <p:sp>
        <p:nvSpPr>
          <p:cNvPr id="57347" name="Content Placeholder 2"/>
          <p:cNvSpPr>
            <a:spLocks noGrp="1"/>
          </p:cNvSpPr>
          <p:nvPr>
            <p:ph idx="1"/>
          </p:nvPr>
        </p:nvSpPr>
        <p:spPr/>
        <p:txBody>
          <a:bodyPr/>
          <a:lstStyle/>
          <a:p>
            <a:r>
              <a:rPr lang="en-US" altLang="en-US" smtClean="0"/>
              <a:t>Focus on why individuals are, or are not, trapped on a pathway to crime</a:t>
            </a:r>
          </a:p>
          <a:p>
            <a:endParaRPr lang="en-US" altLang="en-US" sz="1000" smtClean="0"/>
          </a:p>
          <a:p>
            <a:r>
              <a:rPr lang="en-US" altLang="en-US" smtClean="0"/>
              <a:t>The theoretical task is to explain how the way offenders conceptualize their identities and life circumstances facilitates either their continued criminal involvement or their desistance from a life in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p:cNvSpPr>
            <a:spLocks noGrp="1" noChangeArrowheads="1"/>
          </p:cNvSpPr>
          <p:nvPr>
            <p:ph type="title"/>
          </p:nvPr>
        </p:nvSpPr>
        <p:spPr/>
        <p:txBody>
          <a:bodyPr/>
          <a:lstStyle/>
          <a:p>
            <a:pPr eaLnBrk="1" hangingPunct="1"/>
            <a:r>
              <a:rPr lang="en-US" altLang="en-US" smtClean="0"/>
              <a:t>Maruna’s Theory of Redemption Scripts</a:t>
            </a:r>
          </a:p>
        </p:txBody>
      </p:sp>
      <p:sp>
        <p:nvSpPr>
          <p:cNvPr id="58371" name="Rectangle 3"/>
          <p:cNvSpPr>
            <a:spLocks noGrp="1" noChangeArrowheads="1"/>
          </p:cNvSpPr>
          <p:nvPr>
            <p:ph idx="1"/>
          </p:nvPr>
        </p:nvSpPr>
        <p:spPr/>
        <p:txBody>
          <a:bodyPr/>
          <a:lstStyle/>
          <a:p>
            <a:pPr eaLnBrk="1" hangingPunct="1"/>
            <a:r>
              <a:rPr lang="en-US" altLang="en-US" smtClean="0"/>
              <a:t>Maruna was interested in why some offenders had desisted from crime whereas others had not</a:t>
            </a:r>
          </a:p>
          <a:p>
            <a:pPr eaLnBrk="1" hangingPunct="1"/>
            <a:endParaRPr lang="en-US" altLang="en-US" sz="1000" smtClean="0"/>
          </a:p>
          <a:p>
            <a:pPr eaLnBrk="1" hangingPunct="1"/>
            <a:r>
              <a:rPr lang="en-US" altLang="en-US" smtClean="0"/>
              <a:t>Desisters and persisters differed in their cognitive understanding of their lives in crime</a:t>
            </a:r>
          </a:p>
          <a:p>
            <a:pPr eaLnBrk="1" hangingPunct="1"/>
            <a:endParaRPr lang="en-US" altLang="en-US" sz="1000" smtClean="0"/>
          </a:p>
          <a:p>
            <a:pPr eaLnBrk="1" hangingPunct="1"/>
            <a:r>
              <a:rPr lang="en-US" altLang="en-US" i="1" smtClean="0"/>
              <a:t>Condemnation script</a:t>
            </a:r>
            <a:r>
              <a:rPr lang="en-US" altLang="en-US" smtClean="0"/>
              <a:t>: The persistent offender described themselves as doomed to deviance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p:txBody>
          <a:bodyPr/>
          <a:lstStyle/>
          <a:p>
            <a:pPr eaLnBrk="1" hangingPunct="1"/>
            <a:r>
              <a:rPr lang="en-US" altLang="en-US" smtClean="0"/>
              <a:t>Maruna’s Theory of Redemption Scripts</a:t>
            </a:r>
          </a:p>
        </p:txBody>
      </p:sp>
      <p:sp>
        <p:nvSpPr>
          <p:cNvPr id="59395" name="Rectangle 3"/>
          <p:cNvSpPr>
            <a:spLocks noGrp="1" noChangeArrowheads="1"/>
          </p:cNvSpPr>
          <p:nvPr>
            <p:ph idx="1"/>
          </p:nvPr>
        </p:nvSpPr>
        <p:spPr/>
        <p:txBody>
          <a:bodyPr/>
          <a:lstStyle/>
          <a:p>
            <a:pPr eaLnBrk="1" hangingPunct="1">
              <a:lnSpc>
                <a:spcPct val="90000"/>
              </a:lnSpc>
            </a:pPr>
            <a:r>
              <a:rPr lang="en-US" altLang="en-US" i="1" smtClean="0"/>
              <a:t>Redemption scripts</a:t>
            </a:r>
            <a:r>
              <a:rPr lang="en-US" altLang="en-US" smtClean="0"/>
              <a:t>: For desisters is the assertion that their previous criminality was not part of who they really are deep down</a:t>
            </a:r>
          </a:p>
          <a:p>
            <a:pPr eaLnBrk="1" hangingPunct="1">
              <a:lnSpc>
                <a:spcPct val="90000"/>
              </a:lnSpc>
            </a:pPr>
            <a:endParaRPr lang="en-US" altLang="en-US" sz="1000" smtClean="0"/>
          </a:p>
          <a:p>
            <a:pPr eaLnBrk="1" hangingPunct="1">
              <a:lnSpc>
                <a:spcPct val="90000"/>
              </a:lnSpc>
            </a:pPr>
            <a:r>
              <a:rPr lang="en-US" altLang="en-US" smtClean="0"/>
              <a:t>The past woes help to make them a stronger person</a:t>
            </a:r>
          </a:p>
          <a:p>
            <a:pPr eaLnBrk="1" hangingPunct="1">
              <a:lnSpc>
                <a:spcPct val="90000"/>
              </a:lnSpc>
            </a:pPr>
            <a:endParaRPr lang="en-US" altLang="en-US" sz="1000" smtClean="0"/>
          </a:p>
          <a:p>
            <a:pPr eaLnBrk="1" hangingPunct="1">
              <a:lnSpc>
                <a:spcPct val="90000"/>
              </a:lnSpc>
            </a:pPr>
            <a:r>
              <a:rPr lang="en-US" altLang="en-US" smtClean="0"/>
              <a:t>Offenders who desist experience a fundamental qualitative cognitive transformation that sustains them in the face of dire circumstances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Grp="1" noChangeArrowheads="1"/>
          </p:cNvSpPr>
          <p:nvPr>
            <p:ph type="title"/>
          </p:nvPr>
        </p:nvSpPr>
        <p:spPr/>
        <p:txBody>
          <a:bodyPr/>
          <a:lstStyle/>
          <a:p>
            <a:pPr eaLnBrk="1" hangingPunct="1"/>
            <a:r>
              <a:rPr lang="en-US" altLang="en-US" smtClean="0"/>
              <a:t>Giordano’s et al.’s Theory of Cognitive Transformation</a:t>
            </a:r>
          </a:p>
        </p:txBody>
      </p:sp>
      <p:sp>
        <p:nvSpPr>
          <p:cNvPr id="47107" name="Rectangle 3"/>
          <p:cNvSpPr>
            <a:spLocks noGrp="1" noChangeArrowheads="1"/>
          </p:cNvSpPr>
          <p:nvPr>
            <p:ph idx="1"/>
          </p:nvPr>
        </p:nvSpPr>
        <p:spPr/>
        <p:txBody>
          <a:bodyPr>
            <a:normAutofit fontScale="92500" lnSpcReduction="20000"/>
          </a:bodyPr>
          <a:lstStyle/>
          <a:p>
            <a:pPr eaLnBrk="1" hangingPunct="1">
              <a:defRPr/>
            </a:pPr>
            <a:r>
              <a:rPr lang="en-US" dirty="0" smtClean="0"/>
              <a:t>Giordano et al. explanation of desistance from crime</a:t>
            </a:r>
          </a:p>
          <a:p>
            <a:pPr eaLnBrk="1" hangingPunct="1">
              <a:defRPr/>
            </a:pPr>
            <a:endParaRPr lang="en-US" sz="1000" dirty="0" smtClean="0"/>
          </a:p>
          <a:p>
            <a:pPr eaLnBrk="1" hangingPunct="1">
              <a:defRPr/>
            </a:pPr>
            <a:r>
              <a:rPr lang="en-US" dirty="0" smtClean="0"/>
              <a:t>Offenders are intentional and reflective</a:t>
            </a:r>
          </a:p>
          <a:p>
            <a:pPr eaLnBrk="1" hangingPunct="1">
              <a:defRPr/>
            </a:pPr>
            <a:endParaRPr lang="en-US" sz="1000" dirty="0" smtClean="0"/>
          </a:p>
          <a:p>
            <a:pPr eaLnBrk="1" hangingPunct="1">
              <a:defRPr/>
            </a:pPr>
            <a:r>
              <a:rPr lang="en-US" dirty="0" smtClean="0"/>
              <a:t>The theory departs from Laub and Sampson in two ways:</a:t>
            </a:r>
          </a:p>
          <a:p>
            <a:pPr eaLnBrk="1" hangingPunct="1">
              <a:defRPr/>
            </a:pPr>
            <a:endParaRPr lang="en-US" sz="600" dirty="0" smtClean="0"/>
          </a:p>
          <a:p>
            <a:pPr eaLnBrk="1" hangingPunct="1">
              <a:defRPr/>
            </a:pPr>
            <a:endParaRPr lang="en-US" sz="600" dirty="0" smtClean="0"/>
          </a:p>
          <a:p>
            <a:pPr marL="858837" lvl="1" indent="-514350" eaLnBrk="1" hangingPunct="1">
              <a:buFont typeface="+mj-lt"/>
              <a:buAutoNum type="arabicPeriod"/>
              <a:defRPr/>
            </a:pPr>
            <a:r>
              <a:rPr lang="en-US" dirty="0" smtClean="0"/>
              <a:t>Rather than conceptualizing marriage and employment as turning points, they use the construct of hooks for change</a:t>
            </a:r>
          </a:p>
          <a:p>
            <a:pPr marL="858837" lvl="1" indent="-514350" eaLnBrk="1" hangingPunct="1">
              <a:buFont typeface="+mj-lt"/>
              <a:buAutoNum type="arabicPeriod"/>
              <a:defRPr/>
            </a:pPr>
            <a:endParaRPr lang="en-US" sz="600" dirty="0" smtClean="0">
              <a:ea typeface="+mn-ea"/>
            </a:endParaRPr>
          </a:p>
          <a:p>
            <a:pPr marL="858837" lvl="1" indent="-514350" eaLnBrk="1" hangingPunct="1">
              <a:buFont typeface="+mj-lt"/>
              <a:buAutoNum type="arabicPeriod"/>
              <a:defRPr/>
            </a:pPr>
            <a:r>
              <a:rPr lang="en-US" sz="2800" dirty="0" smtClean="0">
                <a:ea typeface="+mn-ea"/>
              </a:rPr>
              <a:t>see agency as manifesting itself in a “cognitive transformation” that involves four cognitive shifts</a:t>
            </a:r>
            <a:endParaRPr lang="en-US" sz="2800"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p:txBody>
          <a:bodyPr/>
          <a:lstStyle/>
          <a:p>
            <a:pPr eaLnBrk="1" hangingPunct="1"/>
            <a:r>
              <a:rPr lang="en-US" altLang="en-US" smtClean="0"/>
              <a:t>Giordano’s et al.’s Theory of Cognitive Transformation</a:t>
            </a:r>
          </a:p>
        </p:txBody>
      </p:sp>
      <p:sp>
        <p:nvSpPr>
          <p:cNvPr id="61443" name="Rectangle 3"/>
          <p:cNvSpPr>
            <a:spLocks noGrp="1" noChangeArrowheads="1"/>
          </p:cNvSpPr>
          <p:nvPr>
            <p:ph idx="1"/>
          </p:nvPr>
        </p:nvSpPr>
        <p:spPr/>
        <p:txBody>
          <a:bodyPr/>
          <a:lstStyle/>
          <a:p>
            <a:pPr marL="165100" indent="-514350" eaLnBrk="1" hangingPunct="1"/>
            <a:r>
              <a:rPr lang="en-US" altLang="en-US" smtClean="0"/>
              <a:t>Four cognitive shifts:</a:t>
            </a:r>
          </a:p>
          <a:p>
            <a:pPr marL="165100" indent="-514350" eaLnBrk="1" hangingPunct="1"/>
            <a:endParaRPr lang="en-US" altLang="en-US" sz="500" smtClean="0"/>
          </a:p>
          <a:p>
            <a:pPr marL="809625" lvl="2" indent="-514350" eaLnBrk="1" hangingPunct="1">
              <a:buClr>
                <a:schemeClr val="tx2"/>
              </a:buClr>
              <a:buFont typeface="Arial" charset="0"/>
              <a:buAutoNum type="arabicPeriod"/>
            </a:pPr>
            <a:r>
              <a:rPr lang="en-US" altLang="en-US" smtClean="0"/>
              <a:t>For change to transpire, the offender must first develop a general cognitive openness to change</a:t>
            </a:r>
          </a:p>
          <a:p>
            <a:pPr marL="809625" lvl="2" indent="-514350" eaLnBrk="1" hangingPunct="1">
              <a:buClr>
                <a:schemeClr val="tx2"/>
              </a:buClr>
              <a:buFont typeface="Arial" charset="0"/>
              <a:buAutoNum type="arabicPeriod"/>
            </a:pPr>
            <a:endParaRPr lang="en-US" altLang="en-US" sz="500" smtClean="0"/>
          </a:p>
          <a:p>
            <a:pPr marL="809625" lvl="2" indent="-514350" eaLnBrk="1" hangingPunct="1">
              <a:buClr>
                <a:schemeClr val="tx2"/>
              </a:buClr>
              <a:buFont typeface="Arial" charset="0"/>
              <a:buAutoNum type="arabicPeriod"/>
            </a:pPr>
            <a:r>
              <a:rPr lang="en-US" altLang="en-US" smtClean="0"/>
              <a:t>Once this cognitive shift has taken place, offenders must interpret the specific potential  hooks for change that they encounter</a:t>
            </a:r>
          </a:p>
          <a:p>
            <a:pPr marL="809625" lvl="2" indent="-514350" eaLnBrk="1" hangingPunct="1">
              <a:buClr>
                <a:schemeClr val="tx2"/>
              </a:buClr>
              <a:buFont typeface="Arial" charset="0"/>
              <a:buAutoNum type="arabicPeriod"/>
            </a:pPr>
            <a:endParaRPr lang="en-US" altLang="en-US" sz="500" smtClean="0"/>
          </a:p>
          <a:p>
            <a:pPr marL="809625" lvl="2" indent="-514350" eaLnBrk="1" hangingPunct="1">
              <a:buClr>
                <a:schemeClr val="tx2"/>
              </a:buClr>
              <a:buFont typeface="Arial" charset="0"/>
              <a:buAutoNum type="arabicPeriod"/>
            </a:pPr>
            <a:r>
              <a:rPr lang="en-US" altLang="en-US" smtClean="0"/>
              <a:t>This cognitive transformation involves attempts by offenders to envision and begin to fashion an appealing and conventional replacement self that can supplant the marginal one that must be left behind</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p:txBody>
          <a:bodyPr/>
          <a:lstStyle/>
          <a:p>
            <a:pPr eaLnBrk="1" hangingPunct="1"/>
            <a:r>
              <a:rPr lang="en-US" altLang="en-US" smtClean="0"/>
              <a:t>Giordano’s et al.’s Theory of Cognitive Transformation</a:t>
            </a:r>
          </a:p>
        </p:txBody>
      </p:sp>
      <p:sp>
        <p:nvSpPr>
          <p:cNvPr id="62467" name="Rectangle 3"/>
          <p:cNvSpPr>
            <a:spLocks noGrp="1" noChangeArrowheads="1"/>
          </p:cNvSpPr>
          <p:nvPr>
            <p:ph idx="1"/>
          </p:nvPr>
        </p:nvSpPr>
        <p:spPr/>
        <p:txBody>
          <a:bodyPr/>
          <a:lstStyle/>
          <a:p>
            <a:pPr marL="514350" indent="-514350" eaLnBrk="1" hangingPunct="1"/>
            <a:r>
              <a:rPr lang="en-US" altLang="en-US" smtClean="0"/>
              <a:t>Four cognitive shifts:</a:t>
            </a:r>
          </a:p>
          <a:p>
            <a:pPr marL="514350" indent="-514350" eaLnBrk="1" hangingPunct="1"/>
            <a:endParaRPr lang="en-US" altLang="en-US" sz="500" smtClean="0"/>
          </a:p>
          <a:p>
            <a:pPr marL="863600" lvl="1" indent="-514350" eaLnBrk="1" hangingPunct="1">
              <a:buFont typeface="Arial" charset="0"/>
              <a:buAutoNum type="arabicPeriod" startAt="4"/>
            </a:pPr>
            <a:r>
              <a:rPr lang="en-US" altLang="en-US" smtClean="0"/>
              <a:t>The desistance process is relatively complete when the actor no liner sees these same behaviors as positive, viable, or even personally relevant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mtClean="0"/>
              <a:t>Integrated Theories of Crime: Integrated Theorizing</a:t>
            </a:r>
          </a:p>
        </p:txBody>
      </p:sp>
      <p:sp>
        <p:nvSpPr>
          <p:cNvPr id="8195" name="Rectangle 3"/>
          <p:cNvSpPr>
            <a:spLocks noGrp="1" noChangeArrowheads="1"/>
          </p:cNvSpPr>
          <p:nvPr>
            <p:ph idx="1"/>
          </p:nvPr>
        </p:nvSpPr>
        <p:spPr/>
        <p:txBody>
          <a:bodyPr>
            <a:normAutofit fontScale="92500" lnSpcReduction="20000"/>
          </a:bodyPr>
          <a:lstStyle/>
          <a:p>
            <a:pPr>
              <a:defRPr/>
            </a:pPr>
            <a:r>
              <a:rPr lang="en-US" dirty="0" smtClean="0"/>
              <a:t>Integrated theories are not wed to any one perspective, and they are free to incorporate into a single model all factors that might be causes of criminal conduct</a:t>
            </a:r>
          </a:p>
          <a:p>
            <a:pPr lvl="1" eaLnBrk="1" hangingPunct="1">
              <a:buFont typeface="Wingdings" pitchFamily="2" charset="2"/>
              <a:buNone/>
              <a:defRPr/>
            </a:pPr>
            <a:endParaRPr lang="en-US" sz="1100" dirty="0" smtClean="0"/>
          </a:p>
          <a:p>
            <a:pPr eaLnBrk="1" hangingPunct="1">
              <a:defRPr/>
            </a:pPr>
            <a:r>
              <a:rPr lang="en-US" dirty="0" smtClean="0"/>
              <a:t>Two shortcomings: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Integrated theorizing assumes that criminological knowledge will grow more quickly by trying to bring theories together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Integration theory can lead to sloppy theorizing</a:t>
            </a:r>
          </a:p>
          <a:p>
            <a:pPr marL="1154112" lvl="2" indent="-514350" eaLnBrk="1" hangingPunct="1">
              <a:defRPr/>
            </a:pPr>
            <a:endParaRPr lang="en-US" sz="300" dirty="0" smtClean="0"/>
          </a:p>
          <a:p>
            <a:pPr marL="1154112" lvl="2" indent="-514350" eaLnBrk="1" hangingPunct="1">
              <a:defRPr/>
            </a:pPr>
            <a:r>
              <a:rPr lang="en-US" dirty="0" smtClean="0"/>
              <a:t>Theories may have different assumptions, fundamental questions, and predictions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p:txBody>
          <a:bodyPr/>
          <a:lstStyle/>
          <a:p>
            <a:pPr eaLnBrk="1" hangingPunct="1"/>
            <a:r>
              <a:rPr lang="en-US" altLang="en-US" smtClean="0"/>
              <a:t>The Consequences of Theory: Policy Implications</a:t>
            </a:r>
          </a:p>
        </p:txBody>
      </p:sp>
      <p:sp>
        <p:nvSpPr>
          <p:cNvPr id="50179" name="Rectangle 3"/>
          <p:cNvSpPr>
            <a:spLocks noGrp="1" noChangeArrowheads="1"/>
          </p:cNvSpPr>
          <p:nvPr>
            <p:ph idx="1"/>
          </p:nvPr>
        </p:nvSpPr>
        <p:spPr/>
        <p:txBody>
          <a:bodyPr>
            <a:normAutofit fontScale="92500" lnSpcReduction="20000"/>
          </a:bodyPr>
          <a:lstStyle/>
          <a:p>
            <a:pPr eaLnBrk="1" hangingPunct="1">
              <a:defRPr/>
            </a:pPr>
            <a:r>
              <a:rPr lang="en-US" dirty="0" smtClean="0"/>
              <a:t>The most effective way of preventing crime is through early intervention programs</a:t>
            </a:r>
          </a:p>
          <a:p>
            <a:pPr lvl="1" eaLnBrk="1" hangingPunct="1">
              <a:defRPr/>
            </a:pPr>
            <a:endParaRPr lang="en-US" sz="500" dirty="0" smtClean="0"/>
          </a:p>
          <a:p>
            <a:pPr lvl="1" eaLnBrk="1" hangingPunct="1">
              <a:defRPr/>
            </a:pPr>
            <a:r>
              <a:rPr lang="en-US" dirty="0" smtClean="0"/>
              <a:t>Parent training</a:t>
            </a:r>
          </a:p>
          <a:p>
            <a:pPr lvl="1" eaLnBrk="1" hangingPunct="1">
              <a:defRPr/>
            </a:pPr>
            <a:endParaRPr lang="en-US" sz="500" dirty="0" smtClean="0"/>
          </a:p>
          <a:p>
            <a:pPr lvl="1" eaLnBrk="1" hangingPunct="1">
              <a:defRPr/>
            </a:pPr>
            <a:r>
              <a:rPr lang="en-US" dirty="0" smtClean="0"/>
              <a:t>Improving the cognitive development of children</a:t>
            </a:r>
          </a:p>
          <a:p>
            <a:pPr lvl="1" eaLnBrk="1" hangingPunct="1">
              <a:defRPr/>
            </a:pPr>
            <a:endParaRPr lang="en-US" sz="500" dirty="0" smtClean="0"/>
          </a:p>
          <a:p>
            <a:pPr lvl="1" eaLnBrk="1" hangingPunct="1">
              <a:defRPr/>
            </a:pPr>
            <a:r>
              <a:rPr lang="en-US" dirty="0" smtClean="0"/>
              <a:t>Reversing early manifestations of conduct problems</a:t>
            </a:r>
          </a:p>
          <a:p>
            <a:pPr lvl="1" eaLnBrk="1" hangingPunct="1">
              <a:defRPr/>
            </a:pPr>
            <a:endParaRPr lang="en-US" sz="1000" dirty="0" smtClean="0"/>
          </a:p>
          <a:p>
            <a:pPr eaLnBrk="1" hangingPunct="1">
              <a:defRPr/>
            </a:pPr>
            <a:r>
              <a:rPr lang="en-US" dirty="0" smtClean="0"/>
              <a:t>Goal is to decrease the risk factors for the onset of offending and increase protective factors that foster resilience in the face of criminogenic risks</a:t>
            </a:r>
          </a:p>
          <a:p>
            <a:pPr eaLnBrk="1" hangingPunct="1">
              <a:defRPr/>
            </a:pPr>
            <a:endParaRPr lang="en-US" sz="1000" dirty="0" smtClean="0"/>
          </a:p>
          <a:p>
            <a:pPr eaLnBrk="1" hangingPunct="1">
              <a:defRPr/>
            </a:pPr>
            <a:r>
              <a:rPr lang="en-US" dirty="0" smtClean="0"/>
              <a:t>“Prenatal and Early Childhood Nurse Home Visitation Program”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Grp="1" noChangeArrowheads="1"/>
          </p:cNvSpPr>
          <p:nvPr>
            <p:ph type="title"/>
          </p:nvPr>
        </p:nvSpPr>
        <p:spPr/>
        <p:txBody>
          <a:bodyPr/>
          <a:lstStyle/>
          <a:p>
            <a:pPr eaLnBrk="1" hangingPunct="1"/>
            <a:r>
              <a:rPr lang="en-US" altLang="en-US" smtClean="0"/>
              <a:t>The Consequences of Theory: Policy Implications</a:t>
            </a:r>
          </a:p>
        </p:txBody>
      </p:sp>
      <p:sp>
        <p:nvSpPr>
          <p:cNvPr id="64515" name="Rectangle 3"/>
          <p:cNvSpPr>
            <a:spLocks noGrp="1" noChangeArrowheads="1"/>
          </p:cNvSpPr>
          <p:nvPr>
            <p:ph idx="1"/>
          </p:nvPr>
        </p:nvSpPr>
        <p:spPr/>
        <p:txBody>
          <a:bodyPr/>
          <a:lstStyle/>
          <a:p>
            <a:pPr eaLnBrk="1" hangingPunct="1"/>
            <a:r>
              <a:rPr lang="en-US" altLang="en-US" smtClean="0"/>
              <a:t>Many of these theorists argue that incarceration only further ensnares offenders in a criminal trajectory </a:t>
            </a:r>
          </a:p>
          <a:p>
            <a:pPr eaLnBrk="1" hangingPunct="1"/>
            <a:endParaRPr lang="en-US" altLang="en-US" sz="1000" smtClean="0"/>
          </a:p>
          <a:p>
            <a:pPr eaLnBrk="1" hangingPunct="1"/>
            <a:r>
              <a:rPr lang="en-US" altLang="en-US" smtClean="0"/>
              <a:t>Much public support for early intervention</a:t>
            </a:r>
          </a:p>
          <a:p>
            <a:pPr eaLnBrk="1" hangingPunct="1"/>
            <a:endParaRPr lang="en-US" altLang="en-US" sz="1000" smtClean="0"/>
          </a:p>
          <a:p>
            <a:pPr eaLnBrk="1" hangingPunct="1"/>
            <a:r>
              <a:rPr lang="en-US" altLang="en-US" smtClean="0"/>
              <a:t>Evidence that early intervention works</a:t>
            </a:r>
          </a:p>
          <a:p>
            <a:pPr eaLnBrk="1" hangingPunct="1"/>
            <a:endParaRPr lang="en-US" altLang="en-US" sz="1000" smtClean="0"/>
          </a:p>
          <a:p>
            <a:pPr eaLnBrk="1" hangingPunct="1"/>
            <a:r>
              <a:rPr lang="en-US" altLang="en-US" smtClean="0"/>
              <a:t>Evidence that early intervention is cost-effective</a:t>
            </a:r>
          </a:p>
          <a:p>
            <a:pPr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The Consequences of Theory: Policy Implications</a:t>
            </a:r>
          </a:p>
        </p:txBody>
      </p:sp>
      <p:sp>
        <p:nvSpPr>
          <p:cNvPr id="65539" name="Content Placeholder 2"/>
          <p:cNvSpPr>
            <a:spLocks noGrp="1"/>
          </p:cNvSpPr>
          <p:nvPr>
            <p:ph idx="1"/>
          </p:nvPr>
        </p:nvSpPr>
        <p:spPr/>
        <p:txBody>
          <a:bodyPr/>
          <a:lstStyle/>
          <a:p>
            <a:r>
              <a:rPr lang="en-US" altLang="en-US" smtClean="0"/>
              <a:t>Beyond early intervention, life-course research would suggest the need to consider strategies for those who are  not saved as youngsters but persist in the offending into adulthood</a:t>
            </a:r>
          </a:p>
          <a:p>
            <a:endParaRPr lang="en-US" altLang="en-US" sz="500" smtClean="0"/>
          </a:p>
          <a:p>
            <a:pPr lvl="1"/>
            <a:r>
              <a:rPr lang="en-US" altLang="en-US" smtClean="0"/>
              <a:t>Reentry programs could diminish the attenuation of social bonds</a:t>
            </a:r>
          </a:p>
          <a:p>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t>The Consequences of Theory: Policy Implications</a:t>
            </a:r>
          </a:p>
        </p:txBody>
      </p:sp>
      <p:sp>
        <p:nvSpPr>
          <p:cNvPr id="3" name="Content Placeholder 2"/>
          <p:cNvSpPr>
            <a:spLocks noGrp="1"/>
          </p:cNvSpPr>
          <p:nvPr>
            <p:ph idx="1"/>
          </p:nvPr>
        </p:nvSpPr>
        <p:spPr/>
        <p:txBody>
          <a:bodyPr>
            <a:normAutofit fontScale="92500" lnSpcReduction="10000"/>
          </a:bodyPr>
          <a:lstStyle/>
          <a:p>
            <a:pPr>
              <a:spcBef>
                <a:spcPts val="1000"/>
              </a:spcBef>
              <a:defRPr/>
            </a:pPr>
            <a:r>
              <a:rPr lang="en-US" dirty="0"/>
              <a:t>C</a:t>
            </a:r>
            <a:r>
              <a:rPr lang="en-US" dirty="0" smtClean="0"/>
              <a:t>orrectional </a:t>
            </a:r>
            <a:r>
              <a:rPr lang="en-US" dirty="0"/>
              <a:t>interventions based on life-course research have </a:t>
            </a:r>
            <a:r>
              <a:rPr lang="en-US" dirty="0" smtClean="0"/>
              <a:t>occurred</a:t>
            </a:r>
          </a:p>
          <a:p>
            <a:pPr lvl="1">
              <a:spcBef>
                <a:spcPts val="1000"/>
              </a:spcBef>
              <a:defRPr/>
            </a:pPr>
            <a:r>
              <a:rPr lang="en-US" dirty="0"/>
              <a:t>Offender change can be </a:t>
            </a:r>
            <a:r>
              <a:rPr lang="en-US" i="1" dirty="0" smtClean="0"/>
              <a:t>planned</a:t>
            </a:r>
            <a:r>
              <a:rPr lang="en-US" dirty="0" smtClean="0"/>
              <a:t>—done </a:t>
            </a:r>
            <a:r>
              <a:rPr lang="en-US" dirty="0"/>
              <a:t>purposively through a well-designed program—or </a:t>
            </a:r>
            <a:r>
              <a:rPr lang="en-US" i="1" dirty="0" smtClean="0"/>
              <a:t>naturalistic</a:t>
            </a:r>
            <a:r>
              <a:rPr lang="en-US" dirty="0" smtClean="0"/>
              <a:t>—done </a:t>
            </a:r>
            <a:r>
              <a:rPr lang="en-US" dirty="0"/>
              <a:t>outside treatment programs as offenders make choices in how to live their lives in the real </a:t>
            </a:r>
            <a:r>
              <a:rPr lang="en-US" dirty="0" smtClean="0"/>
              <a:t>world</a:t>
            </a:r>
          </a:p>
          <a:p>
            <a:pPr lvl="2">
              <a:spcBef>
                <a:spcPts val="1000"/>
              </a:spcBef>
              <a:defRPr/>
            </a:pPr>
            <a:r>
              <a:rPr lang="en-US" dirty="0"/>
              <a:t>Life-course scholars study naturalistic change when they focus on </a:t>
            </a:r>
            <a:r>
              <a:rPr lang="en-US" i="1" dirty="0" smtClean="0"/>
              <a:t>desistance</a:t>
            </a:r>
          </a:p>
          <a:p>
            <a:pPr lvl="2">
              <a:spcBef>
                <a:spcPts val="1000"/>
              </a:spcBef>
              <a:defRPr/>
            </a:pPr>
            <a:r>
              <a:rPr lang="en-US" dirty="0" smtClean="0"/>
              <a:t>The </a:t>
            </a:r>
            <a:r>
              <a:rPr lang="en-US" dirty="0"/>
              <a:t>key insight scholars have made is that some mechanisms that bring about naturalistic change might be incorporated into correctional programs to bring about planned change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mtClean="0"/>
              <a:t>The Consequences of Theory: Policy Implications</a:t>
            </a:r>
          </a:p>
        </p:txBody>
      </p:sp>
      <p:sp>
        <p:nvSpPr>
          <p:cNvPr id="67587" name="Content Placeholder 2"/>
          <p:cNvSpPr>
            <a:spLocks noGrp="1"/>
          </p:cNvSpPr>
          <p:nvPr>
            <p:ph idx="1"/>
          </p:nvPr>
        </p:nvSpPr>
        <p:spPr/>
        <p:txBody>
          <a:bodyPr/>
          <a:lstStyle/>
          <a:p>
            <a:pPr>
              <a:spcBef>
                <a:spcPts val="1000"/>
              </a:spcBef>
            </a:pPr>
            <a:r>
              <a:rPr lang="en-US" altLang="en-US" smtClean="0"/>
              <a:t>“Creative” corrections—seeks to motivate offenders to build on existing strengths or to add strengths that make living a “good life” possible</a:t>
            </a:r>
          </a:p>
          <a:p>
            <a:pPr marL="857250" lvl="1" indent="-514350">
              <a:spcBef>
                <a:spcPts val="1000"/>
              </a:spcBef>
              <a:buFont typeface="Arial" charset="0"/>
              <a:buAutoNum type="arabicPeriod"/>
            </a:pPr>
            <a:r>
              <a:rPr lang="en-US" altLang="en-US" smtClean="0"/>
              <a:t>Fostering an identity transformation that makes envisioning change possible</a:t>
            </a:r>
          </a:p>
          <a:p>
            <a:pPr marL="857250" lvl="1" indent="-514350">
              <a:spcBef>
                <a:spcPts val="1000"/>
              </a:spcBef>
              <a:buFont typeface="Arial" charset="0"/>
              <a:buAutoNum type="arabicPeriod"/>
            </a:pPr>
            <a:r>
              <a:rPr lang="en-US" altLang="en-US" smtClean="0"/>
              <a:t>Helping offenders to assume social roles that allow them to meet core human needs in a positive rather than in a destructive way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smtClean="0"/>
              <a:t>The Consequences of Theory: Policy Implications</a:t>
            </a:r>
          </a:p>
        </p:txBody>
      </p:sp>
      <p:sp>
        <p:nvSpPr>
          <p:cNvPr id="68611" name="Content Placeholder 2"/>
          <p:cNvSpPr>
            <a:spLocks noGrp="1"/>
          </p:cNvSpPr>
          <p:nvPr>
            <p:ph idx="1"/>
          </p:nvPr>
        </p:nvSpPr>
        <p:spPr/>
        <p:txBody>
          <a:bodyPr/>
          <a:lstStyle/>
          <a:p>
            <a:pPr>
              <a:spcBef>
                <a:spcPts val="1000"/>
              </a:spcBef>
            </a:pPr>
            <a:r>
              <a:rPr lang="en-US" altLang="en-US" smtClean="0"/>
              <a:t>Desistance-based rehabilitation programs suffer from two limitations </a:t>
            </a:r>
          </a:p>
          <a:p>
            <a:pPr marL="857250" lvl="1" indent="-514350">
              <a:spcBef>
                <a:spcPts val="1000"/>
              </a:spcBef>
              <a:buFont typeface="Arial" charset="0"/>
              <a:buAutoNum type="arabicPeriod"/>
            </a:pPr>
            <a:r>
              <a:rPr lang="en-US" altLang="en-US" smtClean="0"/>
              <a:t>Advocates have not generated a substantial body of experimental evidence demonstrating that “creative” programs emphasizing strengths are effective</a:t>
            </a:r>
          </a:p>
          <a:p>
            <a:pPr marL="857250" lvl="1" indent="-514350">
              <a:spcBef>
                <a:spcPts val="1000"/>
              </a:spcBef>
              <a:buFont typeface="Arial" charset="0"/>
              <a:buAutoNum type="arabicPeriod"/>
            </a:pPr>
            <a:r>
              <a:rPr lang="en-US" altLang="en-US" smtClean="0"/>
              <a:t>Advocates have felt the need to attack the risk-need-responsivity (RNR) model for emphasizing offender deficits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Conclusion</a:t>
            </a:r>
          </a:p>
        </p:txBody>
      </p:sp>
      <p:sp>
        <p:nvSpPr>
          <p:cNvPr id="3" name="Content Placeholder 2"/>
          <p:cNvSpPr>
            <a:spLocks noGrp="1"/>
          </p:cNvSpPr>
          <p:nvPr>
            <p:ph idx="1"/>
          </p:nvPr>
        </p:nvSpPr>
        <p:spPr/>
        <p:txBody>
          <a:bodyPr>
            <a:normAutofit fontScale="92500"/>
          </a:bodyPr>
          <a:lstStyle/>
          <a:p>
            <a:pPr>
              <a:defRPr/>
            </a:pPr>
            <a:r>
              <a:rPr lang="en-US" dirty="0" smtClean="0"/>
              <a:t>Criminology is filled with an array of competing theoretical paradigms</a:t>
            </a:r>
          </a:p>
          <a:p>
            <a:pPr lvl="1">
              <a:defRPr/>
            </a:pPr>
            <a:endParaRPr lang="en-US" sz="500" dirty="0" smtClean="0">
              <a:ea typeface="+mn-ea"/>
            </a:endParaRPr>
          </a:p>
          <a:p>
            <a:pPr lvl="1">
              <a:defRPr/>
            </a:pPr>
            <a:r>
              <a:rPr lang="en-US" dirty="0" smtClean="0">
                <a:ea typeface="+mn-ea"/>
              </a:rPr>
              <a:t>Part of this richness in theorizing stems from attempts to revitalize old models in new ways, to integrate traditional approaches into fresh perspectives, and to elaborate ideas that heretofore were underdeveloped within an existing perspective</a:t>
            </a:r>
          </a:p>
          <a:p>
            <a:pPr lvl="1">
              <a:defRPr/>
            </a:pPr>
            <a:endParaRPr lang="en-US" sz="500" dirty="0" smtClean="0">
              <a:ea typeface="+mn-ea"/>
            </a:endParaRPr>
          </a:p>
          <a:p>
            <a:pPr lvl="1">
              <a:defRPr/>
            </a:pPr>
            <a:r>
              <a:rPr lang="en-US" dirty="0" smtClean="0">
                <a:ea typeface="+mn-ea"/>
              </a:rPr>
              <a:t>Part from truly fresh ideas </a:t>
            </a:r>
          </a:p>
          <a:p>
            <a:pPr lvl="1">
              <a:defRPr/>
            </a:pPr>
            <a:endParaRPr lang="en-US" sz="500" dirty="0" smtClean="0">
              <a:ea typeface="+mn-ea"/>
            </a:endParaRPr>
          </a:p>
          <a:p>
            <a:pPr lvl="1">
              <a:defRPr/>
            </a:pPr>
            <a:r>
              <a:rPr lang="en-US" dirty="0" smtClean="0">
                <a:ea typeface="+mn-ea"/>
              </a:rPr>
              <a:t>Part from scholars from different disciplines with different ideologies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smtClean="0"/>
              <a:t>Conclusion </a:t>
            </a:r>
          </a:p>
        </p:txBody>
      </p:sp>
      <p:sp>
        <p:nvSpPr>
          <p:cNvPr id="3" name="Content Placeholder 2"/>
          <p:cNvSpPr>
            <a:spLocks noGrp="1"/>
          </p:cNvSpPr>
          <p:nvPr>
            <p:ph idx="1"/>
          </p:nvPr>
        </p:nvSpPr>
        <p:spPr/>
        <p:txBody>
          <a:bodyPr>
            <a:normAutofit fontScale="85000" lnSpcReduction="20000"/>
          </a:bodyPr>
          <a:lstStyle/>
          <a:p>
            <a:pPr>
              <a:defRPr/>
            </a:pPr>
            <a:r>
              <a:rPr lang="en-US" dirty="0" smtClean="0"/>
              <a:t>Allegiances to contemporary theories will not be a random event; rather, they will continue to be shaped by people’s social experiences and corresponding views of the world</a:t>
            </a:r>
          </a:p>
          <a:p>
            <a:pPr>
              <a:defRPr/>
            </a:pPr>
            <a:endParaRPr lang="en-US" sz="1000" dirty="0" smtClean="0"/>
          </a:p>
          <a:p>
            <a:pPr>
              <a:defRPr/>
            </a:pPr>
            <a:r>
              <a:rPr lang="en-US" dirty="0" smtClean="0"/>
              <a:t>Rapid social changes, such as a serious economic downturn that prompts social protest, could coalesce in such a way as to once again nourish certain theories more than others</a:t>
            </a:r>
          </a:p>
          <a:p>
            <a:pPr>
              <a:defRPr/>
            </a:pPr>
            <a:endParaRPr lang="en-US" sz="1300" dirty="0" smtClean="0"/>
          </a:p>
          <a:p>
            <a:pPr>
              <a:defRPr/>
            </a:pPr>
            <a:r>
              <a:rPr lang="en-US" dirty="0" smtClean="0"/>
              <a:t>Ideas about crime—or what we call theories—are a product of society that develop in a particular context and then have their consequences for social policy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altLang="en-US" sz="3200" smtClean="0"/>
              <a:t>Elliott and Colleagues’ Integrated Strain-Control Paradigm</a:t>
            </a:r>
          </a:p>
        </p:txBody>
      </p:sp>
      <p:sp>
        <p:nvSpPr>
          <p:cNvPr id="9219" name="Rectangle 3"/>
          <p:cNvSpPr>
            <a:spLocks noGrp="1" noChangeArrowheads="1"/>
          </p:cNvSpPr>
          <p:nvPr>
            <p:ph idx="1"/>
          </p:nvPr>
        </p:nvSpPr>
        <p:spPr/>
        <p:txBody>
          <a:bodyPr>
            <a:normAutofit fontScale="92500" lnSpcReduction="20000"/>
          </a:bodyPr>
          <a:lstStyle/>
          <a:p>
            <a:pPr eaLnBrk="1" hangingPunct="1">
              <a:defRPr/>
            </a:pPr>
            <a:r>
              <a:rPr lang="en-US" dirty="0" smtClean="0"/>
              <a:t>Draws on strain, control and social learning theories</a:t>
            </a:r>
          </a:p>
          <a:p>
            <a:pPr eaLnBrk="1" hangingPunct="1">
              <a:defRPr/>
            </a:pPr>
            <a:endParaRPr lang="en-US" sz="1000" dirty="0" smtClean="0"/>
          </a:p>
          <a:p>
            <a:pPr eaLnBrk="1" hangingPunct="1">
              <a:defRPr/>
            </a:pPr>
            <a:r>
              <a:rPr lang="en-US" dirty="0" smtClean="0"/>
              <a:t>Suggests that factors from certain theories might be important at particular stages in life</a:t>
            </a:r>
          </a:p>
          <a:p>
            <a:pPr eaLnBrk="1" hangingPunct="1">
              <a:defRPr/>
            </a:pPr>
            <a:endParaRPr lang="en-US" sz="1000" dirty="0" smtClean="0"/>
          </a:p>
          <a:p>
            <a:pPr eaLnBrk="1" hangingPunct="1">
              <a:defRPr/>
            </a:pPr>
            <a:r>
              <a:rPr lang="en-US" dirty="0" smtClean="0"/>
              <a:t>The theory posits that there may be more than one pathway to delinquency</a:t>
            </a:r>
          </a:p>
          <a:p>
            <a:pPr eaLnBrk="1" hangingPunct="1">
              <a:defRPr/>
            </a:pPr>
            <a:endParaRPr lang="en-US" sz="1000" dirty="0" smtClean="0"/>
          </a:p>
          <a:p>
            <a:pPr eaLnBrk="1" hangingPunct="1">
              <a:defRPr/>
            </a:pPr>
            <a:r>
              <a:rPr lang="en-US" dirty="0" smtClean="0"/>
              <a:t>The model began by focusing on early socialization outcomes</a:t>
            </a:r>
          </a:p>
          <a:p>
            <a:pPr lvl="1">
              <a:defRPr/>
            </a:pPr>
            <a:endParaRPr lang="en-US" sz="600" dirty="0" smtClean="0">
              <a:ea typeface="+mn-ea"/>
            </a:endParaRPr>
          </a:p>
          <a:p>
            <a:pPr lvl="1">
              <a:defRPr/>
            </a:pPr>
            <a:r>
              <a:rPr lang="en-US" sz="2800" dirty="0" smtClean="0">
                <a:ea typeface="+mn-ea"/>
              </a:rPr>
              <a:t>Key feature of childhood is whether children establish strong or weak bonds</a:t>
            </a:r>
            <a:endParaRPr lang="en-US"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z="3200" smtClean="0"/>
              <a:t>Elliott and Colleagues’ Integrated Strain-Control Paradigm</a:t>
            </a:r>
          </a:p>
        </p:txBody>
      </p:sp>
      <p:sp>
        <p:nvSpPr>
          <p:cNvPr id="10243" name="Rectangle 3"/>
          <p:cNvSpPr>
            <a:spLocks noGrp="1" noChangeArrowheads="1"/>
          </p:cNvSpPr>
          <p:nvPr>
            <p:ph idx="1"/>
          </p:nvPr>
        </p:nvSpPr>
        <p:spPr/>
        <p:txBody>
          <a:bodyPr>
            <a:normAutofit fontScale="92500"/>
          </a:bodyPr>
          <a:lstStyle/>
          <a:p>
            <a:pPr eaLnBrk="1" hangingPunct="1">
              <a:defRPr/>
            </a:pPr>
            <a:r>
              <a:rPr lang="en-US" dirty="0" smtClean="0"/>
              <a:t>Divided the social bond into two parts: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i="1" dirty="0" smtClean="0"/>
              <a:t>Integration</a:t>
            </a:r>
            <a:r>
              <a:rPr lang="en-US" dirty="0" smtClean="0"/>
              <a:t>: The extent to which people are involved and attached to conventional groups and institutions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i="1" dirty="0" smtClean="0"/>
              <a:t>Commitment</a:t>
            </a:r>
            <a:r>
              <a:rPr lang="en-US" dirty="0" smtClean="0"/>
              <a:t>: The individual’s personal attachment to conventional roles, groups, and institutions</a:t>
            </a:r>
          </a:p>
          <a:p>
            <a:pPr eaLnBrk="1" hangingPunct="1">
              <a:defRPr/>
            </a:pPr>
            <a:endParaRPr lang="en-US" sz="1100" dirty="0" smtClean="0"/>
          </a:p>
          <a:p>
            <a:pPr eaLnBrk="1" hangingPunct="1">
              <a:defRPr/>
            </a:pPr>
            <a:r>
              <a:rPr lang="en-US" dirty="0" smtClean="0"/>
              <a:t>Those who have strong bonds during childhood, and maintain them through adolescence, have a low probability of engaging in delinquency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altLang="en-US" sz="3200" smtClean="0"/>
              <a:t>Elliott and Colleagues’ Integrated Strain-Control Paradigm</a:t>
            </a:r>
          </a:p>
        </p:txBody>
      </p:sp>
      <p:sp>
        <p:nvSpPr>
          <p:cNvPr id="11267" name="Rectangle 3"/>
          <p:cNvSpPr>
            <a:spLocks noGrp="1" noChangeArrowheads="1"/>
          </p:cNvSpPr>
          <p:nvPr>
            <p:ph idx="1"/>
          </p:nvPr>
        </p:nvSpPr>
        <p:spPr/>
        <p:txBody>
          <a:bodyPr/>
          <a:lstStyle/>
          <a:p>
            <a:pPr eaLnBrk="1" hangingPunct="1">
              <a:lnSpc>
                <a:spcPct val="90000"/>
              </a:lnSpc>
            </a:pPr>
            <a:r>
              <a:rPr lang="en-US" altLang="en-US" smtClean="0"/>
              <a:t>In the pathway to crime, weak bonds in childhood lead to participation to delinquent peer groups, which in turn results in stable criminal behavior</a:t>
            </a:r>
          </a:p>
          <a:p>
            <a:pPr eaLnBrk="1" hangingPunct="1">
              <a:lnSpc>
                <a:spcPct val="90000"/>
              </a:lnSpc>
            </a:pPr>
            <a:endParaRPr lang="en-US" altLang="en-US" sz="1000" smtClean="0"/>
          </a:p>
          <a:p>
            <a:pPr eaLnBrk="1" hangingPunct="1">
              <a:lnSpc>
                <a:spcPct val="90000"/>
              </a:lnSpc>
            </a:pPr>
            <a:r>
              <a:rPr lang="en-US" altLang="en-US" smtClean="0"/>
              <a:t>However, events can occur in adolescence that create sufficient strain on a youth personally or on the social bond to cause the individual’s commitment to and integration into conventional society to attenuate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theme/theme1.xml><?xml version="1.0" encoding="utf-8"?>
<a:theme xmlns:a="http://schemas.openxmlformats.org/drawingml/2006/main" name="Theme1">
  <a:themeElements>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2157</TotalTime>
  <Words>5005</Words>
  <Application>Microsoft Office PowerPoint</Application>
  <PresentationFormat>On-screen Show (4:3)</PresentationFormat>
  <Paragraphs>578</Paragraphs>
  <Slides>67</Slides>
  <Notes>55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Wingdings</vt:lpstr>
      <vt:lpstr>Calibri</vt:lpstr>
      <vt:lpstr>Theme1</vt:lpstr>
      <vt:lpstr>Chapter Sixteen</vt:lpstr>
      <vt:lpstr>Introduction</vt:lpstr>
      <vt:lpstr>Introduction</vt:lpstr>
      <vt:lpstr>Introduction</vt:lpstr>
      <vt:lpstr>Integrated Theories of Crime</vt:lpstr>
      <vt:lpstr>Integrated Theories of Crime: Integrated Theorizing</vt:lpstr>
      <vt:lpstr>Elliott and Colleagues’ Integrated Strain-Control Paradigm</vt:lpstr>
      <vt:lpstr>Elliott and Colleagues’ Integrated Strain-Control Paradigm</vt:lpstr>
      <vt:lpstr>Elliott and Colleagues’ Integrated Strain-Control Paradigm</vt:lpstr>
      <vt:lpstr>Elliott and Colleagues’ Integrated Strain-Control Paradigm</vt:lpstr>
      <vt:lpstr>Elliott and Colleagues’ Integrated Strain-Control Paradigm</vt:lpstr>
      <vt:lpstr>Thornberry’s Interactional Theory</vt:lpstr>
      <vt:lpstr>Thornberry’s Interactional Theory</vt:lpstr>
      <vt:lpstr>Thornberry’s Interactional Theory</vt:lpstr>
      <vt:lpstr>Thornberry’s Interactional Theory</vt:lpstr>
      <vt:lpstr>Farrington’s ICAP Theory</vt:lpstr>
      <vt:lpstr>Farrington’s ICAP Theory</vt:lpstr>
      <vt:lpstr>Farrington’s ICAP Theory</vt:lpstr>
      <vt:lpstr>Farrington’s ICAP Theory</vt:lpstr>
      <vt:lpstr>Farrington’s ICAP Theory</vt:lpstr>
      <vt:lpstr>Farrington’s ICAP Theory</vt:lpstr>
      <vt:lpstr>Farrington’s ICAP Theory</vt:lpstr>
      <vt:lpstr>Farrington’s ICAP Theory</vt:lpstr>
      <vt:lpstr>Farrington’s ICAP Theory</vt:lpstr>
      <vt:lpstr>Integrated Theories: Policy Implications</vt:lpstr>
      <vt:lpstr>Life-Course Criminology: Continuity and Change</vt:lpstr>
      <vt:lpstr>Life-Course Criminology: Continuity and Change</vt:lpstr>
      <vt:lpstr>Life-Course Criminology: Continuity and Change</vt:lpstr>
      <vt:lpstr>Criminology in Crisis: Gottfredson and Hirschi Revisited</vt:lpstr>
      <vt:lpstr>Criminology in Crisis: Gottfredson and Hirschi Revisited</vt:lpstr>
      <vt:lpstr>Criminology in Crisis: Gottfredson and Hirschi Revisited</vt:lpstr>
      <vt:lpstr>Patterson’s Social Interactional Developmental Model: Early-Onset Delinquency</vt:lpstr>
      <vt:lpstr>Patterson’s Social Interactional Developmental Model: Early-Onset Delinquency</vt:lpstr>
      <vt:lpstr>Patterson and Yoerger: Late-Onset Delinquency</vt:lpstr>
      <vt:lpstr>Patterson: Intervening with Families</vt:lpstr>
      <vt:lpstr>Moffitt’s Life-Course Persistent/Adolescence-Limited Theory</vt:lpstr>
      <vt:lpstr>Moffitt’s Life-Course Persistent/Adolescence-Limited Theory</vt:lpstr>
      <vt:lpstr>Moffitt’s Life-Course Persistent/Adolescence-Limited Theory: LCP Antisocial Behavior</vt:lpstr>
      <vt:lpstr>Moffitt’s Life-Course Persistent/Adolescence-Limited Theory: LCP Antisocial Behavior</vt:lpstr>
      <vt:lpstr>Moffitt’s Life-Course Persistent/Adolescence-Limited Theory: LCP Antisocial Behavior</vt:lpstr>
      <vt:lpstr>Moffitt’s Life-Course Persistent/Adolescence-Limited Theory: AL Antisocial Behavior</vt:lpstr>
      <vt:lpstr>Moffitt’s Life-Course Persistent/Adolescence-Limited Theory: AL Antisocial Behavior</vt:lpstr>
      <vt:lpstr>Moffitt’s Life-Course Persistent/Adolescence-Limited Theory: AL Antisocial Behavior</vt:lpstr>
      <vt:lpstr>Moffitt’s Life-Course Persistent/Adolescence-Limited Theory: Assessment</vt:lpstr>
      <vt:lpstr>Sampson and Laub: Social Bond Theory Revisited </vt:lpstr>
      <vt:lpstr>Sampson and Laub: Social Bond Theory Revisited </vt:lpstr>
      <vt:lpstr>Sampson and Laub: Age-Graded Theory of Informal Social Control</vt:lpstr>
      <vt:lpstr>Sampson and Laub: Age-Graded Theory of Informal Social Control</vt:lpstr>
      <vt:lpstr>Assessing Sampson and Laub</vt:lpstr>
      <vt:lpstr>Assessing Sampson and Laub</vt:lpstr>
      <vt:lpstr>Revising the Age-Graded Theory of Crime</vt:lpstr>
      <vt:lpstr>Revising the Age-Graded Theory of Crime</vt:lpstr>
      <vt:lpstr>Revising the Age-Graded Theory of Crime</vt:lpstr>
      <vt:lpstr>Rethinking Crime: Cognitive Theories of Desistance   </vt:lpstr>
      <vt:lpstr>Maruna’s Theory of Redemption Scripts</vt:lpstr>
      <vt:lpstr>Maruna’s Theory of Redemption Scripts</vt:lpstr>
      <vt:lpstr>Giordano’s et al.’s Theory of Cognitive Transformation</vt:lpstr>
      <vt:lpstr>Giordano’s et al.’s Theory of Cognitive Transformation</vt:lpstr>
      <vt:lpstr>Giordano’s et al.’s Theory of Cognitive Transformation</vt:lpstr>
      <vt:lpstr>The Consequences of Theory: Policy Implications</vt:lpstr>
      <vt:lpstr>The Consequences of Theory: Policy Implications</vt:lpstr>
      <vt:lpstr>The Consequences of Theory: Policy Implications</vt:lpstr>
      <vt:lpstr>The Consequences of Theory: Policy Implications</vt:lpstr>
      <vt:lpstr>The Consequences of Theory: Policy Implications</vt:lpstr>
      <vt:lpstr>The Consequences of Theory: Policy Implications</vt:lpstr>
      <vt:lpstr>Conclusion</vt:lpstr>
      <vt:lpstr>Conclusion </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Fourteen</dc:title>
  <dc:creator>Erin Conley-Monroe</dc:creator>
  <cp:lastModifiedBy>Carol</cp:lastModifiedBy>
  <cp:revision>67</cp:revision>
  <dcterms:created xsi:type="dcterms:W3CDTF">2006-12-28T17:56:03Z</dcterms:created>
  <dcterms:modified xsi:type="dcterms:W3CDTF">2015-10-06T20:20:40Z</dcterms:modified>
</cp:coreProperties>
</file>