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536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15364"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5365"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5366" name="Rectangle 6"/>
          <p:cNvSpPr>
            <a:spLocks noGrp="1" noChangeArrowheads="1"/>
          </p:cNvSpPr>
          <p:nvPr>
            <p:ph type="sldNum" sz="quarter" idx="4"/>
          </p:nvPr>
        </p:nvSpPr>
        <p:spPr>
          <a:xfrm>
            <a:off x="6553200" y="6248400"/>
            <a:ext cx="1905000" cy="457200"/>
          </a:xfrm>
        </p:spPr>
        <p:txBody>
          <a:bodyPr/>
          <a:lstStyle>
            <a:lvl1pPr>
              <a:defRPr/>
            </a:lvl1pPr>
          </a:lstStyle>
          <a:p>
            <a:fld id="{102BDDFD-CE06-4130-A0B6-842563D04EE0}" type="slidenum">
              <a:rPr lang="en-US"/>
              <a:pPr/>
              <a:t>‹#›</a:t>
            </a:fld>
            <a:endParaRPr lang="en-US"/>
          </a:p>
        </p:txBody>
      </p:sp>
      <p:sp>
        <p:nvSpPr>
          <p:cNvPr id="15367"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492811-81DC-4AF3-93F7-5666BA008EC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4E9864-A9CB-42C5-ABBB-E957984F261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1AFB99-E5F7-415A-8331-B37226D539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68FF3B-484F-4D94-A67E-BAFB13B9268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3698B8-7863-4AB4-92DD-4239CFDAC5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B123BFD-A12B-4F46-8D22-1471A50989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11C8C3E-A029-47AE-BA15-80D18E7CC7D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4A60E1-87ED-4C86-8095-0EF4B407B3A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0CE9DB-F395-400F-BBD6-37B1D508BB4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E908EB-8B46-4A4E-8464-EDDB266B3E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endParaRPr lang="en-US" sz="2400">
              <a:latin typeface="Times New Roman" pitchFamily="18" charset="0"/>
            </a:endParaRPr>
          </a:p>
        </p:txBody>
      </p:sp>
      <p:sp>
        <p:nvSpPr>
          <p:cNvPr id="1434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n-US"/>
          </a:p>
        </p:txBody>
      </p:sp>
      <p:sp>
        <p:nvSpPr>
          <p:cNvPr id="1434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434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endParaRPr lang="en-US"/>
          </a:p>
        </p:txBody>
      </p:sp>
      <p:sp>
        <p:nvSpPr>
          <p:cNvPr id="1434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fld id="{B4A6F0C8-0425-453C-BDC0-CCB8BCCD88B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defRPr>
      </a:lvl2pPr>
      <a:lvl3pPr algn="l" rtl="0" fontAlgn="base">
        <a:spcBef>
          <a:spcPct val="0"/>
        </a:spcBef>
        <a:spcAft>
          <a:spcPct val="0"/>
        </a:spcAft>
        <a:defRPr sz="3800">
          <a:solidFill>
            <a:schemeClr val="tx2"/>
          </a:solidFill>
          <a:latin typeface="Verdana" pitchFamily="34" charset="0"/>
        </a:defRPr>
      </a:lvl3pPr>
      <a:lvl4pPr algn="l" rtl="0" fontAlgn="base">
        <a:spcBef>
          <a:spcPct val="0"/>
        </a:spcBef>
        <a:spcAft>
          <a:spcPct val="0"/>
        </a:spcAft>
        <a:defRPr sz="3800">
          <a:solidFill>
            <a:schemeClr val="tx2"/>
          </a:solidFill>
          <a:latin typeface="Verdana" pitchFamily="34" charset="0"/>
        </a:defRPr>
      </a:lvl4pPr>
      <a:lvl5pPr algn="l" rtl="0" fontAlgn="base">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An Overview of Psychological Theories of Crime Causation</a:t>
            </a:r>
          </a:p>
        </p:txBody>
      </p:sp>
      <p:sp>
        <p:nvSpPr>
          <p:cNvPr id="2051" name="Rectangle 3"/>
          <p:cNvSpPr>
            <a:spLocks noGrp="1" noChangeArrowheads="1"/>
          </p:cNvSpPr>
          <p:nvPr>
            <p:ph type="subTitle" idx="1"/>
          </p:nvPr>
        </p:nvSpPr>
        <p:spPr/>
        <p:txBody>
          <a:bodyPr/>
          <a:lstStyle/>
          <a:p>
            <a:r>
              <a:rPr lang="en-US" dirty="0"/>
              <a:t>Professor James Byrne</a:t>
            </a:r>
          </a:p>
          <a:p>
            <a:r>
              <a:rPr lang="en-US" smtClean="0"/>
              <a:t>Fall, 2015</a:t>
            </a:r>
            <a:endParaRPr lang="en-US"/>
          </a:p>
          <a:p>
            <a:r>
              <a:rPr lang="en-US" dirty="0"/>
              <a:t>Graduate Criminology Seminar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Differential Association</a:t>
            </a:r>
          </a:p>
        </p:txBody>
      </p:sp>
      <p:sp>
        <p:nvSpPr>
          <p:cNvPr id="24579" name="Rectangle 3"/>
          <p:cNvSpPr>
            <a:spLocks noGrp="1" noChangeArrowheads="1"/>
          </p:cNvSpPr>
          <p:nvPr>
            <p:ph type="body" idx="1"/>
          </p:nvPr>
        </p:nvSpPr>
        <p:spPr/>
        <p:txBody>
          <a:bodyPr/>
          <a:lstStyle/>
          <a:p>
            <a:pPr>
              <a:lnSpc>
                <a:spcPct val="80000"/>
              </a:lnSpc>
            </a:pPr>
            <a:r>
              <a:rPr lang="en-US" sz="1900"/>
              <a:t>Criminal Behavior is learned</a:t>
            </a:r>
          </a:p>
          <a:p>
            <a:pPr>
              <a:lnSpc>
                <a:spcPct val="80000"/>
              </a:lnSpc>
            </a:pPr>
            <a:r>
              <a:rPr lang="en-US" sz="1900"/>
              <a:t>Criminal Behavior is learned in interactions with other persons in a process of communication</a:t>
            </a:r>
          </a:p>
          <a:p>
            <a:pPr>
              <a:lnSpc>
                <a:spcPct val="80000"/>
              </a:lnSpc>
            </a:pPr>
            <a:r>
              <a:rPr lang="en-US" sz="1900"/>
              <a:t>The principle part of the learning of criminal behavior occurs within intimate personal groups</a:t>
            </a:r>
          </a:p>
          <a:p>
            <a:pPr>
              <a:lnSpc>
                <a:spcPct val="80000"/>
              </a:lnSpc>
            </a:pPr>
            <a:r>
              <a:rPr lang="en-US" sz="1900"/>
              <a:t>The learning includes techniques of crime commission, and the motives, drives, rationalizations, and attitudes</a:t>
            </a:r>
          </a:p>
          <a:p>
            <a:pPr>
              <a:lnSpc>
                <a:spcPct val="80000"/>
              </a:lnSpc>
            </a:pPr>
            <a:r>
              <a:rPr lang="en-US" sz="1900"/>
              <a:t>The specific direction of motives and drives is learned from definitions of the legal code as favorable or unfavorable</a:t>
            </a:r>
          </a:p>
          <a:p>
            <a:pPr>
              <a:lnSpc>
                <a:spcPct val="80000"/>
              </a:lnSpc>
            </a:pPr>
            <a:r>
              <a:rPr lang="en-US" sz="1900"/>
              <a:t>A person becomes delinquent because of an excess of definitions favorable to violation of law over definitions unfavorable to violation of law</a:t>
            </a:r>
          </a:p>
          <a:p>
            <a:pPr>
              <a:lnSpc>
                <a:spcPct val="80000"/>
              </a:lnSpc>
            </a:pPr>
            <a:r>
              <a:rPr lang="en-US" sz="1900"/>
              <a:t>Differential associations may vary in frequency, duration, priority, and intensity</a:t>
            </a:r>
          </a:p>
          <a:p>
            <a:pPr>
              <a:lnSpc>
                <a:spcPct val="80000"/>
              </a:lnSpc>
            </a:pPr>
            <a:endParaRPr lang="en-US" sz="1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Cognitive Development Theory</a:t>
            </a:r>
          </a:p>
        </p:txBody>
      </p:sp>
      <p:sp>
        <p:nvSpPr>
          <p:cNvPr id="25603" name="Rectangle 3"/>
          <p:cNvSpPr>
            <a:spLocks noGrp="1" noChangeArrowheads="1"/>
          </p:cNvSpPr>
          <p:nvPr>
            <p:ph type="body" idx="1"/>
          </p:nvPr>
        </p:nvSpPr>
        <p:spPr/>
        <p:txBody>
          <a:bodyPr/>
          <a:lstStyle/>
          <a:p>
            <a:r>
              <a:rPr lang="en-US"/>
              <a:t>Cognitive development theories, initially developed by the Swiss Psychologist Jean Piaget and then refined by Lawrence Kohlberg and his colleagues, essentially argue that offenders have failed to develop their moral judgment capacity beyond the </a:t>
            </a:r>
            <a:r>
              <a:rPr lang="en-US" i="1"/>
              <a:t>pre-conventional</a:t>
            </a:r>
            <a:r>
              <a:rPr lang="en-US"/>
              <a:t> level.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400"/>
              <a:t>Stages of Cognitive Development</a:t>
            </a:r>
          </a:p>
        </p:txBody>
      </p:sp>
      <p:sp>
        <p:nvSpPr>
          <p:cNvPr id="26627" name="Rectangle 3"/>
          <p:cNvSpPr>
            <a:spLocks noGrp="1" noChangeArrowheads="1"/>
          </p:cNvSpPr>
          <p:nvPr>
            <p:ph type="body" idx="1"/>
          </p:nvPr>
        </p:nvSpPr>
        <p:spPr/>
        <p:txBody>
          <a:bodyPr/>
          <a:lstStyle/>
          <a:p>
            <a:pPr>
              <a:lnSpc>
                <a:spcPct val="90000"/>
              </a:lnSpc>
            </a:pPr>
            <a:r>
              <a:rPr lang="en-US" sz="2100"/>
              <a:t>in stage one, the </a:t>
            </a:r>
            <a:r>
              <a:rPr lang="en-US" sz="2100" b="1" i="1"/>
              <a:t>preconventional</a:t>
            </a:r>
            <a:r>
              <a:rPr lang="en-US" sz="2100" b="1"/>
              <a:t> stage</a:t>
            </a:r>
            <a:r>
              <a:rPr lang="en-US" sz="2100"/>
              <a:t>, children (age 9-11) think, "If I steal, what are my chances of getting caught and punished?“</a:t>
            </a:r>
          </a:p>
          <a:p>
            <a:pPr>
              <a:lnSpc>
                <a:spcPct val="90000"/>
              </a:lnSpc>
            </a:pPr>
            <a:r>
              <a:rPr lang="en-US" sz="2100"/>
              <a:t> Stage two is the </a:t>
            </a:r>
            <a:r>
              <a:rPr lang="en-US" sz="2100" b="1" i="1"/>
              <a:t>conventional</a:t>
            </a:r>
            <a:r>
              <a:rPr lang="en-US" sz="2100" b="1"/>
              <a:t> level</a:t>
            </a:r>
            <a:r>
              <a:rPr lang="en-US" sz="2100"/>
              <a:t>, when adolescents think "It is illegal to steal and therefore I should not steal, under any circumstances." </a:t>
            </a:r>
          </a:p>
          <a:p>
            <a:pPr>
              <a:lnSpc>
                <a:spcPct val="90000"/>
              </a:lnSpc>
            </a:pPr>
            <a:r>
              <a:rPr lang="en-US" sz="2100"/>
              <a:t>Stage three is the </a:t>
            </a:r>
            <a:r>
              <a:rPr lang="en-US" sz="2100" b="1" i="1"/>
              <a:t>post-conventional</a:t>
            </a:r>
            <a:r>
              <a:rPr lang="en-US" sz="2100" b="1"/>
              <a:t> level</a:t>
            </a:r>
            <a:r>
              <a:rPr lang="en-US" sz="2100"/>
              <a:t> (adults over 20 years old), when individuals critically examine customs and social rules according to their own sense of universal human rights, moral principals, and duties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400"/>
              <a:t>Cognitive Development and Criminal Thinking</a:t>
            </a:r>
          </a:p>
        </p:txBody>
      </p:sp>
      <p:sp>
        <p:nvSpPr>
          <p:cNvPr id="27651" name="Rectangle 3"/>
          <p:cNvSpPr>
            <a:spLocks noGrp="1" noChangeArrowheads="1"/>
          </p:cNvSpPr>
          <p:nvPr>
            <p:ph type="body" idx="1"/>
          </p:nvPr>
        </p:nvSpPr>
        <p:spPr/>
        <p:txBody>
          <a:bodyPr/>
          <a:lstStyle/>
          <a:p>
            <a:r>
              <a:rPr lang="en-US" sz="2600"/>
              <a:t>Kohlberg observed that we learn morality from those people we interact with on a regular basis—our family, friends, and others in the community. </a:t>
            </a:r>
          </a:p>
          <a:p>
            <a:r>
              <a:rPr lang="en-US" sz="2600"/>
              <a:t>It appears that a subgroup of our population has criminal thinking tendencies</a:t>
            </a:r>
          </a:p>
          <a:p>
            <a:r>
              <a:rPr lang="en-US" sz="2600"/>
              <a:t>There is a thin line between teaching morality  in a cognitive development treatment program and practicing religion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400"/>
              <a:t>Research testing Cognitive Development Theory</a:t>
            </a:r>
          </a:p>
        </p:txBody>
      </p:sp>
      <p:sp>
        <p:nvSpPr>
          <p:cNvPr id="28675" name="Rectangle 3"/>
          <p:cNvSpPr>
            <a:spLocks noGrp="1" noChangeArrowheads="1"/>
          </p:cNvSpPr>
          <p:nvPr>
            <p:ph type="body" idx="1"/>
          </p:nvPr>
        </p:nvSpPr>
        <p:spPr/>
        <p:txBody>
          <a:bodyPr/>
          <a:lstStyle/>
          <a:p>
            <a:r>
              <a:rPr lang="en-US"/>
              <a:t> Treatment programs based on this theory are among the most effective in the field according to the most recent evidence-based review </a:t>
            </a:r>
          </a:p>
          <a:p>
            <a:r>
              <a:rPr lang="en-US"/>
              <a:t>However, these programs may need to be redesigned to address the need for gender-specific, culure-specific, and age-specific programming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Criminal Personality Theories</a:t>
            </a:r>
          </a:p>
        </p:txBody>
      </p:sp>
      <p:sp>
        <p:nvSpPr>
          <p:cNvPr id="29699" name="Rectangle 3"/>
          <p:cNvSpPr>
            <a:spLocks noGrp="1" noChangeArrowheads="1"/>
          </p:cNvSpPr>
          <p:nvPr>
            <p:ph type="body" idx="1"/>
          </p:nvPr>
        </p:nvSpPr>
        <p:spPr/>
        <p:txBody>
          <a:bodyPr/>
          <a:lstStyle/>
          <a:p>
            <a:pPr>
              <a:lnSpc>
                <a:spcPct val="80000"/>
              </a:lnSpc>
            </a:pPr>
            <a:r>
              <a:rPr lang="en-US" sz="1500"/>
              <a:t>a number of prominent criminologists have argued that “ the root causes of crime are not…social issues[ high unemployment, bad schools] but deeply ingrained features of the human personality and its early experiences.</a:t>
            </a:r>
          </a:p>
          <a:p>
            <a:pPr>
              <a:lnSpc>
                <a:spcPct val="80000"/>
              </a:lnSpc>
            </a:pPr>
            <a:r>
              <a:rPr lang="en-US" sz="1500"/>
              <a:t> Low intelligence, an impulsive personality, and a lack of empathy for other people are among the leading individual characteristics of people at risk for becoming offenders”</a:t>
            </a:r>
          </a:p>
          <a:p>
            <a:pPr>
              <a:lnSpc>
                <a:spcPct val="80000"/>
              </a:lnSpc>
            </a:pPr>
            <a:r>
              <a:rPr lang="en-US" sz="1500"/>
              <a:t> Hans Eysenck has completed numerous studies on the impact of personality characteristics on criminality. He theorizes that criminal behavior may be a function of both personality differences (i.e. offenders are more likely to be neurotic and extroverted) </a:t>
            </a:r>
            <a:r>
              <a:rPr lang="en-US" sz="1500" i="1"/>
              <a:t>and </a:t>
            </a:r>
            <a:r>
              <a:rPr lang="en-US" sz="1500"/>
              <a:t>conditioning, in that some individuals are simply more difficult to "condition” than others. Since we "develop a conscience through conditioning," it is not surprising that antisocial behavior is more likely when this process breaks down for some reason.</a:t>
            </a:r>
          </a:p>
          <a:p>
            <a:pPr>
              <a:lnSpc>
                <a:spcPct val="80000"/>
              </a:lnSpc>
            </a:pPr>
            <a:r>
              <a:rPr lang="en-US" sz="1500"/>
              <a:t> Eysenck  argues that there are two sources of poor conditioning:</a:t>
            </a:r>
          </a:p>
          <a:p>
            <a:pPr>
              <a:lnSpc>
                <a:spcPct val="80000"/>
              </a:lnSpc>
            </a:pPr>
            <a:r>
              <a:rPr lang="en-US" sz="1500"/>
              <a:t> (1) personality types -extroverts are more difficult to condition; and </a:t>
            </a:r>
          </a:p>
          <a:p>
            <a:pPr>
              <a:lnSpc>
                <a:spcPct val="80000"/>
              </a:lnSpc>
            </a:pPr>
            <a:r>
              <a:rPr lang="en-US" sz="1500"/>
              <a:t>(2) physiological factors -in particular low cortical arousal. See Eysenck (1977,1989), or the summary of his research included in Siegel( 2007)and Hagan (2002)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400"/>
              <a:t>Policy and Practice Implications of Criminal Personality Theories</a:t>
            </a:r>
          </a:p>
        </p:txBody>
      </p:sp>
      <p:sp>
        <p:nvSpPr>
          <p:cNvPr id="30723" name="Rectangle 3"/>
          <p:cNvSpPr>
            <a:spLocks noGrp="1" noChangeArrowheads="1"/>
          </p:cNvSpPr>
          <p:nvPr>
            <p:ph type="body" idx="1"/>
          </p:nvPr>
        </p:nvSpPr>
        <p:spPr/>
        <p:txBody>
          <a:bodyPr/>
          <a:lstStyle/>
          <a:p>
            <a:r>
              <a:rPr lang="en-US" sz="2600"/>
              <a:t>Since "criminal personality" theory is based on the assumption that offenders have erroneous thinking patterns, it seems certain that intensive, individual therapy would be</a:t>
            </a:r>
            <a:r>
              <a:rPr lang="en-US" sz="2600" b="1"/>
              <a:t> </a:t>
            </a:r>
            <a:r>
              <a:rPr lang="en-US" sz="2600"/>
              <a:t>required to address this problem.</a:t>
            </a:r>
          </a:p>
          <a:p>
            <a:r>
              <a:rPr lang="en-US" sz="2600"/>
              <a:t> Based on this theory, a range of correctional interventions involving direct confrontation of thinking errors and behavior modification techniques can be envisioned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Psychology of Crime</a:t>
            </a:r>
          </a:p>
        </p:txBody>
      </p:sp>
      <p:sp>
        <p:nvSpPr>
          <p:cNvPr id="16387" name="Rectangle 3"/>
          <p:cNvSpPr>
            <a:spLocks noGrp="1" noChangeArrowheads="1"/>
          </p:cNvSpPr>
          <p:nvPr>
            <p:ph type="body" idx="1"/>
          </p:nvPr>
        </p:nvSpPr>
        <p:spPr/>
        <p:txBody>
          <a:bodyPr/>
          <a:lstStyle/>
          <a:p>
            <a:r>
              <a:rPr lang="en-US" b="1"/>
              <a:t>Psychologically-based criminologists </a:t>
            </a:r>
            <a:r>
              <a:rPr lang="en-US"/>
              <a:t>explain criminal behavior as the consequence of individual factors, such as negative early childhood experiences, and inadequate socialization, which results in criminal thinking patterns and/or incomplete cognitive development</a:t>
            </a:r>
            <a:r>
              <a:rPr lang="en-US" b="1"/>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400"/>
              <a:t>Psychological Theory and the Criminal Justice System</a:t>
            </a:r>
          </a:p>
        </p:txBody>
      </p:sp>
      <p:sp>
        <p:nvSpPr>
          <p:cNvPr id="17411" name="Rectangle 3"/>
          <p:cNvSpPr>
            <a:spLocks noGrp="1" noChangeArrowheads="1"/>
          </p:cNvSpPr>
          <p:nvPr>
            <p:ph type="body" idx="1"/>
          </p:nvPr>
        </p:nvSpPr>
        <p:spPr/>
        <p:txBody>
          <a:bodyPr/>
          <a:lstStyle/>
          <a:p>
            <a:pPr>
              <a:lnSpc>
                <a:spcPct val="80000"/>
              </a:lnSpc>
            </a:pPr>
            <a:r>
              <a:rPr lang="en-US" sz="2600"/>
              <a:t>The field of psychology has influenced community corrections in a number of important areas: </a:t>
            </a:r>
          </a:p>
          <a:p>
            <a:pPr>
              <a:lnSpc>
                <a:spcPct val="80000"/>
              </a:lnSpc>
            </a:pPr>
            <a:r>
              <a:rPr lang="en-US" sz="2600"/>
              <a:t>(1) the classification of offenders risk and needs,</a:t>
            </a:r>
          </a:p>
          <a:p>
            <a:pPr>
              <a:lnSpc>
                <a:spcPct val="80000"/>
              </a:lnSpc>
            </a:pPr>
            <a:r>
              <a:rPr lang="en-US" sz="2600"/>
              <a:t> (2) the development of case management plans and offender supervision strategies,</a:t>
            </a:r>
          </a:p>
          <a:p>
            <a:pPr>
              <a:lnSpc>
                <a:spcPct val="80000"/>
              </a:lnSpc>
            </a:pPr>
            <a:r>
              <a:rPr lang="en-US" sz="2600"/>
              <a:t> (3) the techniques used to interview, assess, and counsel offenders, and </a:t>
            </a:r>
          </a:p>
          <a:p>
            <a:pPr>
              <a:lnSpc>
                <a:spcPct val="80000"/>
              </a:lnSpc>
            </a:pPr>
            <a:r>
              <a:rPr lang="en-US" sz="2600"/>
              <a:t>(4) the strategies used to foster compliance with the basic rules of community supervision.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400"/>
              <a:t>Psychological Theories: An Overview</a:t>
            </a:r>
          </a:p>
        </p:txBody>
      </p:sp>
      <p:sp>
        <p:nvSpPr>
          <p:cNvPr id="18435" name="Rectangle 3"/>
          <p:cNvSpPr>
            <a:spLocks noGrp="1" noChangeArrowheads="1"/>
          </p:cNvSpPr>
          <p:nvPr>
            <p:ph type="body" idx="1"/>
          </p:nvPr>
        </p:nvSpPr>
        <p:spPr/>
        <p:txBody>
          <a:bodyPr/>
          <a:lstStyle/>
          <a:p>
            <a:pPr>
              <a:lnSpc>
                <a:spcPct val="80000"/>
              </a:lnSpc>
            </a:pPr>
            <a:r>
              <a:rPr lang="en-US" sz="2100"/>
              <a:t>First, they have focused on </a:t>
            </a:r>
            <a:r>
              <a:rPr lang="en-US" sz="2100" i="1"/>
              <a:t>failures in psychological development</a:t>
            </a:r>
            <a:r>
              <a:rPr lang="en-US" sz="2100" b="1" i="1"/>
              <a:t> </a:t>
            </a:r>
            <a:r>
              <a:rPr lang="en-US" sz="2100"/>
              <a:t>--an overbearing or weak conscience, inner conflict, insufficient moral development, and maternal deprivation with its concomitant failure of attachment.</a:t>
            </a:r>
          </a:p>
          <a:p>
            <a:pPr>
              <a:lnSpc>
                <a:spcPct val="80000"/>
              </a:lnSpc>
            </a:pPr>
            <a:r>
              <a:rPr lang="en-US" sz="2100"/>
              <a:t> Second, they have investigated </a:t>
            </a:r>
            <a:r>
              <a:rPr lang="en-US" sz="2100" i="1"/>
              <a:t>the ways in which aggression and violence are learned</a:t>
            </a:r>
            <a:r>
              <a:rPr lang="en-US" sz="2100" b="1" i="1"/>
              <a:t> </a:t>
            </a:r>
            <a:r>
              <a:rPr lang="en-US" sz="2100"/>
              <a:t>through modeling and direct experience.</a:t>
            </a:r>
          </a:p>
          <a:p>
            <a:pPr>
              <a:lnSpc>
                <a:spcPct val="80000"/>
              </a:lnSpc>
            </a:pPr>
            <a:r>
              <a:rPr lang="en-US" sz="2100"/>
              <a:t> Third, they have investigated the </a:t>
            </a:r>
            <a:r>
              <a:rPr lang="en-US" sz="2100" i="1"/>
              <a:t>personality characteristics</a:t>
            </a:r>
            <a:r>
              <a:rPr lang="en-US" sz="2100" b="1" i="1"/>
              <a:t> </a:t>
            </a:r>
            <a:r>
              <a:rPr lang="en-US" sz="2100"/>
              <a:t>of criminals and found that criminals do tend to be more impulsive, intolerant, and irresponsible than non-criminals. </a:t>
            </a:r>
          </a:p>
          <a:p>
            <a:pPr>
              <a:lnSpc>
                <a:spcPct val="80000"/>
              </a:lnSpc>
            </a:pPr>
            <a:r>
              <a:rPr lang="en-US" sz="2100"/>
              <a:t>Fourth, psychologists have investigated the </a:t>
            </a:r>
            <a:r>
              <a:rPr lang="en-US" sz="2100" i="1"/>
              <a:t>relation of</a:t>
            </a:r>
            <a:r>
              <a:rPr lang="en-US" sz="2100" b="1" i="1"/>
              <a:t> </a:t>
            </a:r>
            <a:r>
              <a:rPr lang="en-US" sz="2100" i="1"/>
              <a:t>criminality to such mental</a:t>
            </a:r>
            <a:r>
              <a:rPr lang="en-US" sz="2100" b="1" i="1"/>
              <a:t> </a:t>
            </a:r>
            <a:r>
              <a:rPr lang="en-US" sz="2100" i="1"/>
              <a:t>disorders as psychosis and psychopathy</a:t>
            </a:r>
            <a:endParaRPr lang="en-US" sz="2100"/>
          </a:p>
          <a:p>
            <a:pPr>
              <a:lnSpc>
                <a:spcPct val="80000"/>
              </a:lnSpc>
              <a:buFont typeface="Wingdings" pitchFamily="2" charset="2"/>
              <a:buNone/>
            </a:pPr>
            <a:endParaRPr lang="en-US"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Psychoanalytic Theories</a:t>
            </a:r>
          </a:p>
        </p:txBody>
      </p:sp>
      <p:sp>
        <p:nvSpPr>
          <p:cNvPr id="19459" name="Rectangle 3"/>
          <p:cNvSpPr>
            <a:spLocks noGrp="1" noChangeArrowheads="1"/>
          </p:cNvSpPr>
          <p:nvPr>
            <p:ph type="body" idx="1"/>
          </p:nvPr>
        </p:nvSpPr>
        <p:spPr/>
        <p:txBody>
          <a:bodyPr/>
          <a:lstStyle/>
          <a:p>
            <a:pPr>
              <a:lnSpc>
                <a:spcPct val="80000"/>
              </a:lnSpc>
            </a:pPr>
            <a:r>
              <a:rPr lang="en-US" sz="2600"/>
              <a:t> Psychoanalytic theorists, such as Sigmund Freud (1856- 1939), explain criminal behavior as follows: </a:t>
            </a:r>
          </a:p>
          <a:p>
            <a:pPr>
              <a:lnSpc>
                <a:spcPct val="80000"/>
              </a:lnSpc>
            </a:pPr>
            <a:r>
              <a:rPr lang="en-US" sz="2600"/>
              <a:t>"(1)The actions and behavior of an adult are understood in terms of childhood development. </a:t>
            </a:r>
          </a:p>
          <a:p>
            <a:pPr>
              <a:lnSpc>
                <a:spcPct val="80000"/>
              </a:lnSpc>
            </a:pPr>
            <a:r>
              <a:rPr lang="en-US" sz="2600"/>
              <a:t>(2)Behavior and unconscious motives are intertwined, and their interaction must be unraveled if we are to understand criminality. </a:t>
            </a:r>
          </a:p>
          <a:p>
            <a:pPr>
              <a:lnSpc>
                <a:spcPct val="80000"/>
              </a:lnSpc>
            </a:pPr>
            <a:r>
              <a:rPr lang="en-US" sz="2600"/>
              <a:t>(3) Criminality is essentially a representation of psychological conflict."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400"/>
              <a:t>Psychoanalytic Theory: Implications for Policy and Practice</a:t>
            </a:r>
          </a:p>
        </p:txBody>
      </p:sp>
      <p:sp>
        <p:nvSpPr>
          <p:cNvPr id="20483" name="Rectangle 3"/>
          <p:cNvSpPr>
            <a:spLocks noGrp="1" noChangeArrowheads="1"/>
          </p:cNvSpPr>
          <p:nvPr>
            <p:ph type="body" idx="1"/>
          </p:nvPr>
        </p:nvSpPr>
        <p:spPr/>
        <p:txBody>
          <a:bodyPr/>
          <a:lstStyle/>
          <a:p>
            <a:r>
              <a:rPr lang="en-US" sz="2600"/>
              <a:t>Advocates of </a:t>
            </a:r>
            <a:r>
              <a:rPr lang="en-US" sz="2600" i="1"/>
              <a:t>psychoanalytic </a:t>
            </a:r>
            <a:r>
              <a:rPr lang="en-US" sz="2600"/>
              <a:t>explanations would emphasize the need for both short and long-term individual and family counseling by trained therapists. </a:t>
            </a:r>
          </a:p>
          <a:p>
            <a:r>
              <a:rPr lang="en-US" sz="2600"/>
              <a:t>A wide range of treatment models are based (in whole or part) on these theoretical assumptions (e.g. individual therapy, group therapy, reality therapy, guided group interaction).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400"/>
              <a:t>Research Testing Psychoanalytic Theory</a:t>
            </a:r>
          </a:p>
        </p:txBody>
      </p:sp>
      <p:sp>
        <p:nvSpPr>
          <p:cNvPr id="21507" name="Rectangle 3"/>
          <p:cNvSpPr>
            <a:spLocks noGrp="1" noChangeArrowheads="1"/>
          </p:cNvSpPr>
          <p:nvPr>
            <p:ph type="body" idx="1"/>
          </p:nvPr>
        </p:nvSpPr>
        <p:spPr/>
        <p:txBody>
          <a:bodyPr/>
          <a:lstStyle/>
          <a:p>
            <a:r>
              <a:rPr lang="en-US"/>
              <a:t>Case Studies by Freud have been challenged for a number of reasons.</a:t>
            </a:r>
          </a:p>
          <a:p>
            <a:r>
              <a:rPr lang="en-US"/>
              <a:t>One reason is obvious: Freud focused on only a subgroup of the general population,</a:t>
            </a:r>
          </a:p>
          <a:p>
            <a:r>
              <a:rPr lang="en-US"/>
              <a:t>Psychoanalytic Theory is difficult to evaluate using traditional research methods.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Social Learning Theories</a:t>
            </a:r>
          </a:p>
        </p:txBody>
      </p:sp>
      <p:sp>
        <p:nvSpPr>
          <p:cNvPr id="22531" name="Rectangle 3"/>
          <p:cNvSpPr>
            <a:spLocks noGrp="1" noChangeArrowheads="1"/>
          </p:cNvSpPr>
          <p:nvPr>
            <p:ph type="body" idx="1"/>
          </p:nvPr>
        </p:nvSpPr>
        <p:spPr/>
        <p:txBody>
          <a:bodyPr/>
          <a:lstStyle/>
          <a:p>
            <a:r>
              <a:rPr lang="en-US"/>
              <a:t>Sutherland’s Theory of Differential Association</a:t>
            </a:r>
          </a:p>
          <a:p>
            <a:r>
              <a:rPr lang="en-US"/>
              <a:t>Ron Akers Social Learning Theory</a:t>
            </a:r>
          </a:p>
          <a:p>
            <a:r>
              <a:rPr lang="en-US"/>
              <a:t>Elijah Anderson’s Code of the Street</a:t>
            </a:r>
          </a:p>
          <a:p>
            <a:r>
              <a:rPr lang="en-US"/>
              <a:t>Lonnie Athens Violentization Theory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What is Social Learning Theory?</a:t>
            </a:r>
          </a:p>
        </p:txBody>
      </p:sp>
      <p:sp>
        <p:nvSpPr>
          <p:cNvPr id="23555" name="Rectangle 3"/>
          <p:cNvSpPr>
            <a:spLocks noGrp="1" noChangeArrowheads="1"/>
          </p:cNvSpPr>
          <p:nvPr>
            <p:ph type="body" idx="1"/>
          </p:nvPr>
        </p:nvSpPr>
        <p:spPr/>
        <p:txBody>
          <a:bodyPr/>
          <a:lstStyle/>
          <a:p>
            <a:r>
              <a:rPr lang="en-US"/>
              <a:t>Adherents of </a:t>
            </a:r>
            <a:r>
              <a:rPr lang="en-US" i="1"/>
              <a:t>social learning theory </a:t>
            </a:r>
            <a:r>
              <a:rPr lang="en-US"/>
              <a:t>make a common-sense claim: behavior is learned when it is reinforced, and not learned when it is not reinforced. </a:t>
            </a:r>
          </a:p>
          <a:p>
            <a:r>
              <a:rPr lang="en-US"/>
              <a:t>Key terminology: differential association, definitions, differential reinforcement, imitation</a:t>
            </a:r>
          </a:p>
          <a:p>
            <a:pPr>
              <a:buFont typeface="Wingdings" pitchFamily="2" charset="2"/>
              <a:buNone/>
            </a:pPr>
            <a:endParaRPr lang="en-US"/>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59</TotalTime>
  <Words>1125</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Profile</vt:lpstr>
      <vt:lpstr>An Overview of Psychological Theories of Crime Causation</vt:lpstr>
      <vt:lpstr>The Psychology of Crime</vt:lpstr>
      <vt:lpstr>Psychological Theory and the Criminal Justice System</vt:lpstr>
      <vt:lpstr>Psychological Theories: An Overview</vt:lpstr>
      <vt:lpstr>Psychoanalytic Theories</vt:lpstr>
      <vt:lpstr>Psychoanalytic Theory: Implications for Policy and Practice</vt:lpstr>
      <vt:lpstr>Research Testing Psychoanalytic Theory</vt:lpstr>
      <vt:lpstr>Social Learning Theories</vt:lpstr>
      <vt:lpstr>What is Social Learning Theory?</vt:lpstr>
      <vt:lpstr>Differential Association</vt:lpstr>
      <vt:lpstr>Cognitive Development Theory</vt:lpstr>
      <vt:lpstr>Stages of Cognitive Development</vt:lpstr>
      <vt:lpstr>Cognitive Development and Criminal Thinking</vt:lpstr>
      <vt:lpstr>Research testing Cognitive Development Theory</vt:lpstr>
      <vt:lpstr>Criminal Personality Theories</vt:lpstr>
      <vt:lpstr>Policy and Practice Implications of Criminal Personality Theories</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Psychological Theories of Crime Causation</dc:title>
  <dc:creator>jbyrne</dc:creator>
  <cp:lastModifiedBy>Carol</cp:lastModifiedBy>
  <cp:revision>3</cp:revision>
  <dcterms:created xsi:type="dcterms:W3CDTF">2010-11-02T19:19:38Z</dcterms:created>
  <dcterms:modified xsi:type="dcterms:W3CDTF">2015-09-21T13:02:37Z</dcterms:modified>
</cp:coreProperties>
</file>