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 id="272" r:id="rId15"/>
    <p:sldId id="273" r:id="rId16"/>
    <p:sldId id="269" r:id="rId17"/>
    <p:sldId id="270" r:id="rId18"/>
    <p:sldId id="271"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1116"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ltLang="en-US"/>
          </a:p>
        </p:txBody>
      </p:sp>
      <p:sp>
        <p:nvSpPr>
          <p:cNvPr id="6" name="Slide Number Placeholder 22"/>
          <p:cNvSpPr>
            <a:spLocks noGrp="1"/>
          </p:cNvSpPr>
          <p:nvPr>
            <p:ph type="sldNum" sz="quarter" idx="12"/>
          </p:nvPr>
        </p:nvSpPr>
        <p:spPr/>
        <p:txBody>
          <a:bodyPr/>
          <a:lstStyle>
            <a:lvl1pPr>
              <a:defRPr/>
            </a:lvl1pPr>
          </a:lstStyle>
          <a:p>
            <a:pPr>
              <a:defRPr/>
            </a:pPr>
            <a:fld id="{0113EECD-5965-447C-B44F-D561C527D3BC}"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ltLang="en-US"/>
          </a:p>
        </p:txBody>
      </p:sp>
      <p:sp>
        <p:nvSpPr>
          <p:cNvPr id="6" name="Slide Number Placeholder 22"/>
          <p:cNvSpPr>
            <a:spLocks noGrp="1"/>
          </p:cNvSpPr>
          <p:nvPr>
            <p:ph type="sldNum" sz="quarter" idx="12"/>
          </p:nvPr>
        </p:nvSpPr>
        <p:spPr/>
        <p:txBody>
          <a:bodyPr/>
          <a:lstStyle>
            <a:lvl1pPr>
              <a:defRPr/>
            </a:lvl1pPr>
          </a:lstStyle>
          <a:p>
            <a:pPr>
              <a:defRPr/>
            </a:pPr>
            <a:fld id="{DA44C3A9-5E64-4DC6-A4E1-32EAA584EC71}"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ltLang="en-US"/>
          </a:p>
        </p:txBody>
      </p:sp>
      <p:sp>
        <p:nvSpPr>
          <p:cNvPr id="6" name="Slide Number Placeholder 22"/>
          <p:cNvSpPr>
            <a:spLocks noGrp="1"/>
          </p:cNvSpPr>
          <p:nvPr>
            <p:ph type="sldNum" sz="quarter" idx="12"/>
          </p:nvPr>
        </p:nvSpPr>
        <p:spPr/>
        <p:txBody>
          <a:bodyPr/>
          <a:lstStyle>
            <a:lvl1pPr>
              <a:defRPr/>
            </a:lvl1pPr>
          </a:lstStyle>
          <a:p>
            <a:pPr>
              <a:defRPr/>
            </a:pPr>
            <a:fld id="{0C5570D1-7D2B-448F-86CE-A209016CAC38}"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ltLang="en-US"/>
          </a:p>
        </p:txBody>
      </p:sp>
      <p:sp>
        <p:nvSpPr>
          <p:cNvPr id="6" name="Slide Number Placeholder 22"/>
          <p:cNvSpPr>
            <a:spLocks noGrp="1"/>
          </p:cNvSpPr>
          <p:nvPr>
            <p:ph type="sldNum" sz="quarter" idx="12"/>
          </p:nvPr>
        </p:nvSpPr>
        <p:spPr/>
        <p:txBody>
          <a:bodyPr/>
          <a:lstStyle>
            <a:lvl1pPr>
              <a:defRPr/>
            </a:lvl1pPr>
          </a:lstStyle>
          <a:p>
            <a:pPr>
              <a:defRPr/>
            </a:pPr>
            <a:fld id="{74F88138-7EB0-4049-BEE8-A606074768F0}"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67F852FD-3139-4D2C-BF60-493A15BBCAB6}" type="slidenum">
              <a:rPr lang="en-US" altLang="en-US"/>
              <a:pPr>
                <a:defRPr/>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ltLang="en-US"/>
          </a:p>
        </p:txBody>
      </p:sp>
      <p:sp>
        <p:nvSpPr>
          <p:cNvPr id="6" name="Footer Placeholder 2"/>
          <p:cNvSpPr>
            <a:spLocks noGrp="1"/>
          </p:cNvSpPr>
          <p:nvPr>
            <p:ph type="ftr" sz="quarter" idx="11"/>
          </p:nvPr>
        </p:nvSpPr>
        <p:spPr/>
        <p:txBody>
          <a:bodyPr/>
          <a:lstStyle>
            <a:lvl1pPr>
              <a:defRPr/>
            </a:lvl1pPr>
          </a:lstStyle>
          <a:p>
            <a:pPr>
              <a:defRPr/>
            </a:pPr>
            <a:endParaRPr lang="en-US" altLang="en-US"/>
          </a:p>
        </p:txBody>
      </p:sp>
      <p:sp>
        <p:nvSpPr>
          <p:cNvPr id="7" name="Slide Number Placeholder 22"/>
          <p:cNvSpPr>
            <a:spLocks noGrp="1"/>
          </p:cNvSpPr>
          <p:nvPr>
            <p:ph type="sldNum" sz="quarter" idx="12"/>
          </p:nvPr>
        </p:nvSpPr>
        <p:spPr/>
        <p:txBody>
          <a:bodyPr/>
          <a:lstStyle>
            <a:lvl1pPr>
              <a:defRPr/>
            </a:lvl1pPr>
          </a:lstStyle>
          <a:p>
            <a:pPr>
              <a:defRPr/>
            </a:pPr>
            <a:fld id="{550BAB3E-96BB-4C05-88E7-C4EC05D6985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ltLang="en-US"/>
          </a:p>
        </p:txBody>
      </p:sp>
      <p:sp>
        <p:nvSpPr>
          <p:cNvPr id="8" name="Footer Placeholder 2"/>
          <p:cNvSpPr>
            <a:spLocks noGrp="1"/>
          </p:cNvSpPr>
          <p:nvPr>
            <p:ph type="ftr" sz="quarter" idx="11"/>
          </p:nvPr>
        </p:nvSpPr>
        <p:spPr/>
        <p:txBody>
          <a:bodyPr/>
          <a:lstStyle>
            <a:lvl1pPr>
              <a:defRPr/>
            </a:lvl1pPr>
          </a:lstStyle>
          <a:p>
            <a:pPr>
              <a:defRPr/>
            </a:pPr>
            <a:endParaRPr lang="en-US" altLang="en-US"/>
          </a:p>
        </p:txBody>
      </p:sp>
      <p:sp>
        <p:nvSpPr>
          <p:cNvPr id="9" name="Slide Number Placeholder 22"/>
          <p:cNvSpPr>
            <a:spLocks noGrp="1"/>
          </p:cNvSpPr>
          <p:nvPr>
            <p:ph type="sldNum" sz="quarter" idx="12"/>
          </p:nvPr>
        </p:nvSpPr>
        <p:spPr/>
        <p:txBody>
          <a:bodyPr/>
          <a:lstStyle>
            <a:lvl1pPr>
              <a:defRPr/>
            </a:lvl1pPr>
          </a:lstStyle>
          <a:p>
            <a:pPr>
              <a:defRPr/>
            </a:pPr>
            <a:fld id="{35B8AFD7-C091-4DC9-933F-52010039A3FA}"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ltLang="en-US"/>
          </a:p>
        </p:txBody>
      </p:sp>
      <p:sp>
        <p:nvSpPr>
          <p:cNvPr id="4" name="Footer Placeholder 2"/>
          <p:cNvSpPr>
            <a:spLocks noGrp="1"/>
          </p:cNvSpPr>
          <p:nvPr>
            <p:ph type="ftr" sz="quarter" idx="11"/>
          </p:nvPr>
        </p:nvSpPr>
        <p:spPr/>
        <p:txBody>
          <a:bodyPr/>
          <a:lstStyle>
            <a:lvl1pPr>
              <a:defRPr/>
            </a:lvl1pPr>
          </a:lstStyle>
          <a:p>
            <a:pPr>
              <a:defRPr/>
            </a:pPr>
            <a:endParaRPr lang="en-US" altLang="en-US"/>
          </a:p>
        </p:txBody>
      </p:sp>
      <p:sp>
        <p:nvSpPr>
          <p:cNvPr id="5" name="Slide Number Placeholder 22"/>
          <p:cNvSpPr>
            <a:spLocks noGrp="1"/>
          </p:cNvSpPr>
          <p:nvPr>
            <p:ph type="sldNum" sz="quarter" idx="12"/>
          </p:nvPr>
        </p:nvSpPr>
        <p:spPr/>
        <p:txBody>
          <a:bodyPr/>
          <a:lstStyle>
            <a:lvl1pPr>
              <a:defRPr/>
            </a:lvl1pPr>
          </a:lstStyle>
          <a:p>
            <a:pPr>
              <a:defRPr/>
            </a:pPr>
            <a:fld id="{EA66C664-0A75-408E-848E-5DA6956DE12E}"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22"/>
          <p:cNvSpPr>
            <a:spLocks noGrp="1"/>
          </p:cNvSpPr>
          <p:nvPr>
            <p:ph type="sldNum" sz="quarter" idx="12"/>
          </p:nvPr>
        </p:nvSpPr>
        <p:spPr/>
        <p:txBody>
          <a:bodyPr/>
          <a:lstStyle>
            <a:lvl1pPr>
              <a:defRPr/>
            </a:lvl1pPr>
          </a:lstStyle>
          <a:p>
            <a:pPr>
              <a:defRPr/>
            </a:pPr>
            <a:fld id="{B0D3B605-AC82-4BC0-A778-19EC6B50CE23}"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ltLang="en-US"/>
          </a:p>
        </p:txBody>
      </p:sp>
      <p:sp>
        <p:nvSpPr>
          <p:cNvPr id="6" name="Footer Placeholder 2"/>
          <p:cNvSpPr>
            <a:spLocks noGrp="1"/>
          </p:cNvSpPr>
          <p:nvPr>
            <p:ph type="ftr" sz="quarter" idx="11"/>
          </p:nvPr>
        </p:nvSpPr>
        <p:spPr/>
        <p:txBody>
          <a:bodyPr/>
          <a:lstStyle>
            <a:lvl1pPr>
              <a:defRPr/>
            </a:lvl1pPr>
          </a:lstStyle>
          <a:p>
            <a:pPr>
              <a:defRPr/>
            </a:pPr>
            <a:endParaRPr lang="en-US" altLang="en-US"/>
          </a:p>
        </p:txBody>
      </p:sp>
      <p:sp>
        <p:nvSpPr>
          <p:cNvPr id="7" name="Slide Number Placeholder 22"/>
          <p:cNvSpPr>
            <a:spLocks noGrp="1"/>
          </p:cNvSpPr>
          <p:nvPr>
            <p:ph type="sldNum" sz="quarter" idx="12"/>
          </p:nvPr>
        </p:nvSpPr>
        <p:spPr/>
        <p:txBody>
          <a:bodyPr/>
          <a:lstStyle>
            <a:lvl1pPr>
              <a:defRPr/>
            </a:lvl1pPr>
          </a:lstStyle>
          <a:p>
            <a:pPr>
              <a:defRPr/>
            </a:pPr>
            <a:fld id="{C0E0CCEF-736B-4C49-81F3-AA2261BBEDEB}"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ltLang="en-US"/>
          </a:p>
        </p:txBody>
      </p:sp>
      <p:sp>
        <p:nvSpPr>
          <p:cNvPr id="6" name="Footer Placeholder 2"/>
          <p:cNvSpPr>
            <a:spLocks noGrp="1"/>
          </p:cNvSpPr>
          <p:nvPr>
            <p:ph type="ftr" sz="quarter" idx="11"/>
          </p:nvPr>
        </p:nvSpPr>
        <p:spPr/>
        <p:txBody>
          <a:bodyPr/>
          <a:lstStyle>
            <a:lvl1pPr>
              <a:defRPr/>
            </a:lvl1pPr>
          </a:lstStyle>
          <a:p>
            <a:pPr>
              <a:defRPr/>
            </a:pPr>
            <a:endParaRPr lang="en-US" altLang="en-US"/>
          </a:p>
        </p:txBody>
      </p:sp>
      <p:sp>
        <p:nvSpPr>
          <p:cNvPr id="7" name="Slide Number Placeholder 22"/>
          <p:cNvSpPr>
            <a:spLocks noGrp="1"/>
          </p:cNvSpPr>
          <p:nvPr>
            <p:ph type="sldNum" sz="quarter" idx="12"/>
          </p:nvPr>
        </p:nvSpPr>
        <p:spPr/>
        <p:txBody>
          <a:bodyPr/>
          <a:lstStyle>
            <a:lvl1pPr>
              <a:defRPr/>
            </a:lvl1pPr>
          </a:lstStyle>
          <a:p>
            <a:pPr>
              <a:defRPr/>
            </a:pPr>
            <a:fld id="{9929BDC0-770B-4554-B782-6C203A2D8633}"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lt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lt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smtClean="0">
                <a:solidFill>
                  <a:schemeClr val="tx1">
                    <a:shade val="50000"/>
                  </a:schemeClr>
                </a:solidFill>
              </a:defRPr>
            </a:lvl1pPr>
          </a:lstStyle>
          <a:p>
            <a:pPr>
              <a:defRPr/>
            </a:pPr>
            <a:fld id="{E75F7756-67EA-424B-BC34-9C49E56B57C4}"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686" r:id="rId1"/>
    <p:sldLayoutId id="2147483687" r:id="rId2"/>
    <p:sldLayoutId id="2147483696"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creen.yahoo.com/war-poverty-didnt-fail-isnt-220240076.html" TargetMode="External"/><Relationship Id="rId2" Type="http://schemas.openxmlformats.org/officeDocument/2006/relationships/hyperlink" Target="http://www.nber.org/papers/w19789.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fontAlgn="auto">
              <a:spcAft>
                <a:spcPts val="0"/>
              </a:spcAft>
              <a:defRPr/>
            </a:pPr>
            <a:r>
              <a:rPr lang="en-US" altLang="en-US"/>
              <a:t>Sociological Theories of Crime Causation</a:t>
            </a:r>
          </a:p>
        </p:txBody>
      </p:sp>
      <p:sp>
        <p:nvSpPr>
          <p:cNvPr id="3075" name="Rectangle 3"/>
          <p:cNvSpPr>
            <a:spLocks noGrp="1" noChangeArrowheads="1"/>
          </p:cNvSpPr>
          <p:nvPr>
            <p:ph type="subTitle" idx="1"/>
          </p:nvPr>
        </p:nvSpPr>
        <p:spPr>
          <a:xfrm>
            <a:off x="1371600" y="3962400"/>
            <a:ext cx="6400800" cy="1752600"/>
          </a:xfrm>
        </p:spPr>
        <p:txBody>
          <a:bodyPr/>
          <a:lstStyle/>
          <a:p>
            <a:r>
              <a:rPr lang="en-US" altLang="en-US" smtClean="0"/>
              <a:t>Professor Byrne</a:t>
            </a:r>
          </a:p>
          <a:p>
            <a:r>
              <a:rPr lang="en-US" altLang="en-US" smtClean="0"/>
              <a:t>Oct.20, 2015 Lecture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fontAlgn="auto">
              <a:spcAft>
                <a:spcPts val="0"/>
              </a:spcAft>
              <a:defRPr/>
            </a:pPr>
            <a:r>
              <a:rPr lang="en-US" altLang="en-US" sz="4000"/>
              <a:t>Is Strain Theory Correct? A Review of the Evidence</a:t>
            </a:r>
          </a:p>
        </p:txBody>
      </p:sp>
      <p:sp>
        <p:nvSpPr>
          <p:cNvPr id="12291" name="Rectangle 3"/>
          <p:cNvSpPr>
            <a:spLocks noGrp="1" noChangeArrowheads="1"/>
          </p:cNvSpPr>
          <p:nvPr>
            <p:ph idx="1"/>
          </p:nvPr>
        </p:nvSpPr>
        <p:spPr/>
        <p:txBody>
          <a:bodyPr/>
          <a:lstStyle/>
          <a:p>
            <a:pPr>
              <a:lnSpc>
                <a:spcPct val="80000"/>
              </a:lnSpc>
            </a:pPr>
            <a:r>
              <a:rPr lang="en-US" altLang="en-US" sz="2400" smtClean="0">
                <a:solidFill>
                  <a:srgbClr val="00FF00"/>
                </a:solidFill>
              </a:rPr>
              <a:t>Proposition 1:The universal emphasis on success is internalized by significant numbers of people in all social classes.</a:t>
            </a:r>
          </a:p>
          <a:p>
            <a:pPr>
              <a:lnSpc>
                <a:spcPct val="80000"/>
              </a:lnSpc>
            </a:pPr>
            <a:r>
              <a:rPr lang="en-US" altLang="en-US" sz="2400" smtClean="0"/>
              <a:t>Several studies have found that the above proposition is not supported.</a:t>
            </a:r>
          </a:p>
          <a:p>
            <a:pPr>
              <a:lnSpc>
                <a:spcPct val="80000"/>
              </a:lnSpc>
            </a:pPr>
            <a:r>
              <a:rPr lang="en-US" altLang="en-US" sz="2400" smtClean="0"/>
              <a:t>Lower class individuals have lower levels of aspirations than do middle class individuals:</a:t>
            </a:r>
          </a:p>
          <a:p>
            <a:pPr>
              <a:lnSpc>
                <a:spcPct val="80000"/>
              </a:lnSpc>
            </a:pPr>
            <a:r>
              <a:rPr lang="en-US" altLang="en-US" sz="2400" smtClean="0"/>
              <a:t>They desire less education, less money, and less prestigious occupations than their middle class counterparts.</a:t>
            </a:r>
          </a:p>
          <a:p>
            <a:pPr>
              <a:lnSpc>
                <a:spcPct val="80000"/>
              </a:lnSpc>
            </a:pPr>
            <a:r>
              <a:rPr lang="en-US" altLang="en-US" sz="2400" smtClean="0"/>
              <a:t>However, relative to what they have, lower class individuals desire as much, if not more, success than do middle class individuals.</a:t>
            </a:r>
          </a:p>
          <a:p>
            <a:pPr>
              <a:lnSpc>
                <a:spcPct val="80000"/>
              </a:lnSpc>
            </a:pPr>
            <a:endParaRPr lang="en-US" altLang="en-US" sz="2400" smtClean="0"/>
          </a:p>
          <a:p>
            <a:pPr>
              <a:lnSpc>
                <a:spcPct val="80000"/>
              </a:lnSpc>
            </a:pPr>
            <a:endParaRPr lang="en-US" altLang="en-US" sz="24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fontAlgn="auto">
              <a:spcAft>
                <a:spcPts val="0"/>
              </a:spcAft>
              <a:defRPr/>
            </a:pPr>
            <a:r>
              <a:rPr lang="en-US" altLang="en-US" sz="4000"/>
              <a:t>A Review of the Evidence: Strain Theory</a:t>
            </a:r>
          </a:p>
        </p:txBody>
      </p:sp>
      <p:sp>
        <p:nvSpPr>
          <p:cNvPr id="13315" name="Rectangle 3"/>
          <p:cNvSpPr>
            <a:spLocks noGrp="1" noChangeArrowheads="1"/>
          </p:cNvSpPr>
          <p:nvPr>
            <p:ph idx="1"/>
          </p:nvPr>
        </p:nvSpPr>
        <p:spPr/>
        <p:txBody>
          <a:bodyPr/>
          <a:lstStyle/>
          <a:p>
            <a:r>
              <a:rPr lang="en-US" altLang="en-US" smtClean="0">
                <a:solidFill>
                  <a:srgbClr val="00FF00"/>
                </a:solidFill>
              </a:rPr>
              <a:t>Proposition 2: Relative to middle class individuals, lower class individuals are less able to achieve their goals through legitimate channels</a:t>
            </a:r>
            <a:r>
              <a:rPr lang="en-US" altLang="en-US" smtClean="0"/>
              <a:t>.</a:t>
            </a:r>
          </a:p>
          <a:p>
            <a:r>
              <a:rPr lang="en-US" altLang="en-US" smtClean="0"/>
              <a:t>The Evidence here is mixed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fontAlgn="auto">
              <a:spcAft>
                <a:spcPts val="0"/>
              </a:spcAft>
              <a:defRPr/>
            </a:pPr>
            <a:r>
              <a:rPr lang="en-US" altLang="en-US" sz="4000"/>
              <a:t>A Review of the Evidence: Strain Theory</a:t>
            </a:r>
          </a:p>
        </p:txBody>
      </p:sp>
      <p:sp>
        <p:nvSpPr>
          <p:cNvPr id="14339" name="Rectangle 3"/>
          <p:cNvSpPr>
            <a:spLocks noGrp="1" noChangeArrowheads="1"/>
          </p:cNvSpPr>
          <p:nvPr>
            <p:ph idx="1"/>
          </p:nvPr>
        </p:nvSpPr>
        <p:spPr/>
        <p:txBody>
          <a:bodyPr/>
          <a:lstStyle/>
          <a:p>
            <a:r>
              <a:rPr lang="en-US" altLang="en-US" smtClean="0">
                <a:solidFill>
                  <a:srgbClr val="00FF00"/>
                </a:solidFill>
              </a:rPr>
              <a:t>Proposition 3: </a:t>
            </a:r>
            <a:r>
              <a:rPr lang="en-US" altLang="en-US" i="1" smtClean="0">
                <a:solidFill>
                  <a:srgbClr val="00FF00"/>
                </a:solidFill>
              </a:rPr>
              <a:t>Strained</a:t>
            </a:r>
            <a:r>
              <a:rPr lang="en-US" altLang="en-US" smtClean="0">
                <a:solidFill>
                  <a:srgbClr val="00FF00"/>
                </a:solidFill>
              </a:rPr>
              <a:t> individuals are more likely to engage in crime.</a:t>
            </a:r>
          </a:p>
          <a:p>
            <a:r>
              <a:rPr lang="en-US" altLang="en-US" smtClean="0">
                <a:solidFill>
                  <a:srgbClr val="00FF00"/>
                </a:solidFill>
              </a:rPr>
              <a:t>The evidence here does not support the theory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fontAlgn="auto">
              <a:spcAft>
                <a:spcPts val="0"/>
              </a:spcAft>
              <a:defRPr/>
            </a:pPr>
            <a:r>
              <a:rPr lang="en-US" altLang="en-US"/>
              <a:t>A Critique of Strain Theory</a:t>
            </a:r>
          </a:p>
        </p:txBody>
      </p:sp>
      <p:sp>
        <p:nvSpPr>
          <p:cNvPr id="15363" name="Rectangle 3"/>
          <p:cNvSpPr>
            <a:spLocks noGrp="1" noChangeArrowheads="1"/>
          </p:cNvSpPr>
          <p:nvPr>
            <p:ph idx="1"/>
          </p:nvPr>
        </p:nvSpPr>
        <p:spPr/>
        <p:txBody>
          <a:bodyPr/>
          <a:lstStyle/>
          <a:p>
            <a:r>
              <a:rPr lang="en-US" altLang="en-US" smtClean="0"/>
              <a:t>The Class-crime connection is overstated.</a:t>
            </a:r>
          </a:p>
          <a:p>
            <a:r>
              <a:rPr lang="en-US" altLang="en-US" i="1" smtClean="0"/>
              <a:t>Strain</a:t>
            </a:r>
            <a:r>
              <a:rPr lang="en-US" altLang="en-US" smtClean="0"/>
              <a:t> should result in more crime; there is too much unexplained conformity in lower class areas.</a:t>
            </a:r>
          </a:p>
          <a:p>
            <a:r>
              <a:rPr lang="en-US" altLang="en-US" smtClean="0"/>
              <a:t>Research testing strain theory relies on official data sources, rather than self-report or NCVS data.</a:t>
            </a:r>
          </a:p>
          <a:p>
            <a:endParaRPr lang="en-US"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Policy Implications of Strain Theory</a:t>
            </a:r>
            <a:endParaRPr lang="en-US" dirty="0"/>
          </a:p>
        </p:txBody>
      </p:sp>
      <p:sp>
        <p:nvSpPr>
          <p:cNvPr id="16387" name="Content Placeholder 2"/>
          <p:cNvSpPr>
            <a:spLocks noGrp="1"/>
          </p:cNvSpPr>
          <p:nvPr>
            <p:ph idx="1"/>
          </p:nvPr>
        </p:nvSpPr>
        <p:spPr/>
        <p:txBody>
          <a:bodyPr/>
          <a:lstStyle/>
          <a:p>
            <a:r>
              <a:rPr lang="en-US" sz="1600" smtClean="0"/>
              <a:t>War on Poverty: the development and expansion of anti-poverty programs in mid-60’s:</a:t>
            </a:r>
          </a:p>
          <a:p>
            <a:r>
              <a:rPr lang="en-US" sz="1600" smtClean="0"/>
              <a:t>TANF: Temporary Assistance to Needy Families</a:t>
            </a:r>
          </a:p>
          <a:p>
            <a:r>
              <a:rPr lang="en-US" sz="1600" smtClean="0"/>
              <a:t>From Food Stamps(1965) to SNAP(2008): Supplemental Nutrition Assistance Program</a:t>
            </a:r>
          </a:p>
          <a:p>
            <a:r>
              <a:rPr lang="en-US" sz="1600" smtClean="0"/>
              <a:t>AFDC: Aid to Families with Dependent Children</a:t>
            </a:r>
          </a:p>
          <a:p>
            <a:r>
              <a:rPr lang="en-US" sz="1600" smtClean="0"/>
              <a:t>TANF: Temporary Assistance to Needy Families</a:t>
            </a:r>
          </a:p>
          <a:p>
            <a:r>
              <a:rPr lang="en-US" sz="1600" smtClean="0"/>
              <a:t>EITC: Earned income tax credit for low and medium income families enacted in 1975.</a:t>
            </a:r>
          </a:p>
          <a:p>
            <a:r>
              <a:rPr lang="en-US" sz="1600" smtClean="0"/>
              <a:t>Medicaid</a:t>
            </a:r>
          </a:p>
          <a:p>
            <a:r>
              <a:rPr lang="en-US" sz="1600" smtClean="0"/>
              <a:t>Other In-Kind Programs, such as ER( emergency assistance), and TRA( temporary rental assistance), Head Start and Upward Bound education programs</a:t>
            </a:r>
          </a:p>
          <a:p>
            <a:r>
              <a:rPr lang="en-US" sz="1600" smtClean="0"/>
              <a:t>Social Insurance Programs: Social Security, Medicare, UI( unemployment insurance)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Effectiveness of Anti-Poverty Programs?</a:t>
            </a:r>
            <a:endParaRPr lang="en-US" dirty="0"/>
          </a:p>
        </p:txBody>
      </p:sp>
      <p:sp>
        <p:nvSpPr>
          <p:cNvPr id="17411" name="Content Placeholder 2"/>
          <p:cNvSpPr>
            <a:spLocks noGrp="1"/>
          </p:cNvSpPr>
          <p:nvPr>
            <p:ph idx="1"/>
          </p:nvPr>
        </p:nvSpPr>
        <p:spPr/>
        <p:txBody>
          <a:bodyPr/>
          <a:lstStyle/>
          <a:p>
            <a:r>
              <a:rPr lang="en-US" sz="1600" smtClean="0"/>
              <a:t>A new </a:t>
            </a:r>
            <a:r>
              <a:rPr lang="en-US" sz="1600" smtClean="0">
                <a:hlinkClick r:id="rId2"/>
              </a:rPr>
              <a:t>paper</a:t>
            </a:r>
            <a:r>
              <a:rPr lang="en-US" sz="1600" smtClean="0"/>
              <a:t> by economist Liana Fox and colleagues calculates historical poverty estimates using the U.S. Census Bureau’s new Supplemental Poverty Measure. That measure accounts for the impact of SNAP, the earned income tax credit, and other government programs on household incomes.</a:t>
            </a:r>
          </a:p>
          <a:p>
            <a:endParaRPr lang="en-US" sz="1600" smtClean="0"/>
          </a:p>
          <a:p>
            <a:r>
              <a:rPr lang="en-US" sz="1600" smtClean="0"/>
              <a:t>Using this supplemental measure, the authors suggest that poverty has declined from 19 percent to 16 percent over the past 50 years. And absent government antipoverty programs, while one-quarter of U.S. households would have been poor in 1967, fully 31 percent would have been poor today</a:t>
            </a:r>
            <a:r>
              <a:rPr lang="en-US" smtClean="0"/>
              <a:t>.</a:t>
            </a:r>
          </a:p>
          <a:p>
            <a:r>
              <a:rPr lang="en-US" smtClean="0">
                <a:hlinkClick r:id="rId3"/>
              </a:rPr>
              <a:t>https://screen.yahoo.com/war-poverty-didnt-fail-isnt-220240076.html</a:t>
            </a:r>
            <a:r>
              <a:rPr lang="en-US" smtClean="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fontAlgn="auto">
              <a:spcAft>
                <a:spcPts val="0"/>
              </a:spcAft>
              <a:defRPr/>
            </a:pPr>
            <a:r>
              <a:rPr lang="en-US" altLang="en-US"/>
              <a:t>Subcultural Theories</a:t>
            </a:r>
          </a:p>
        </p:txBody>
      </p:sp>
      <p:sp>
        <p:nvSpPr>
          <p:cNvPr id="18435" name="Rectangle 3"/>
          <p:cNvSpPr>
            <a:spLocks noGrp="1" noChangeArrowheads="1"/>
          </p:cNvSpPr>
          <p:nvPr>
            <p:ph idx="1"/>
          </p:nvPr>
        </p:nvSpPr>
        <p:spPr/>
        <p:txBody>
          <a:bodyPr/>
          <a:lstStyle/>
          <a:p>
            <a:r>
              <a:rPr lang="en-US" altLang="en-US" smtClean="0"/>
              <a:t>Wolfgang’s Subculture of Violence: Violence at home + Violence in community=situational use of violence by residents</a:t>
            </a:r>
          </a:p>
          <a:p>
            <a:r>
              <a:rPr lang="en-US" altLang="en-US" smtClean="0"/>
              <a:t>Miller’s Theory of Lower Class : Focal Concerns of youth include: </a:t>
            </a:r>
          </a:p>
          <a:p>
            <a:r>
              <a:rPr lang="en-US" altLang="en-US" smtClean="0"/>
              <a:t>Trouble, Toughness, Smartness, Autonomy, Fate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fontAlgn="auto">
              <a:spcAft>
                <a:spcPts val="0"/>
              </a:spcAft>
              <a:defRPr/>
            </a:pPr>
            <a:r>
              <a:rPr lang="en-US" altLang="en-US"/>
              <a:t>Traditional Control Theories</a:t>
            </a:r>
          </a:p>
        </p:txBody>
      </p:sp>
      <p:sp>
        <p:nvSpPr>
          <p:cNvPr id="19459" name="Rectangle 3"/>
          <p:cNvSpPr>
            <a:spLocks noGrp="1" noChangeArrowheads="1"/>
          </p:cNvSpPr>
          <p:nvPr>
            <p:ph idx="1"/>
          </p:nvPr>
        </p:nvSpPr>
        <p:spPr/>
        <p:txBody>
          <a:bodyPr/>
          <a:lstStyle/>
          <a:p>
            <a:r>
              <a:rPr lang="en-US" altLang="en-US" smtClean="0"/>
              <a:t>Control Theory explains conformity</a:t>
            </a:r>
          </a:p>
          <a:p>
            <a:r>
              <a:rPr lang="en-US" altLang="en-US" smtClean="0"/>
              <a:t>Hirshi’s 4 Bonds to Society: When these bonds are weak/broken, individuals are free to deviate</a:t>
            </a:r>
          </a:p>
          <a:p>
            <a:r>
              <a:rPr lang="en-US" altLang="en-US" smtClean="0"/>
              <a:t>Attachment</a:t>
            </a:r>
          </a:p>
          <a:p>
            <a:r>
              <a:rPr lang="en-US" altLang="en-US" smtClean="0"/>
              <a:t>Commitment</a:t>
            </a:r>
          </a:p>
          <a:p>
            <a:r>
              <a:rPr lang="en-US" altLang="en-US" smtClean="0"/>
              <a:t>Involvement</a:t>
            </a:r>
          </a:p>
          <a:p>
            <a:r>
              <a:rPr lang="en-US" altLang="en-US" smtClean="0"/>
              <a:t>Belief</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fontAlgn="auto">
              <a:spcAft>
                <a:spcPts val="0"/>
              </a:spcAft>
              <a:defRPr/>
            </a:pPr>
            <a:r>
              <a:rPr lang="en-US" altLang="en-US"/>
              <a:t>Lifecourse Theory</a:t>
            </a:r>
          </a:p>
        </p:txBody>
      </p:sp>
      <p:sp>
        <p:nvSpPr>
          <p:cNvPr id="20483" name="Rectangle 3"/>
          <p:cNvSpPr>
            <a:spLocks noGrp="1" noChangeArrowheads="1"/>
          </p:cNvSpPr>
          <p:nvPr>
            <p:ph idx="1"/>
          </p:nvPr>
        </p:nvSpPr>
        <p:spPr/>
        <p:txBody>
          <a:bodyPr/>
          <a:lstStyle/>
          <a:p>
            <a:r>
              <a:rPr lang="en-US" altLang="en-US" smtClean="0"/>
              <a:t>Four Key Turning Points in the Life course:</a:t>
            </a:r>
          </a:p>
          <a:p>
            <a:r>
              <a:rPr lang="en-US" altLang="en-US" smtClean="0"/>
              <a:t>Marriage</a:t>
            </a:r>
          </a:p>
          <a:p>
            <a:r>
              <a:rPr lang="en-US" altLang="en-US" smtClean="0"/>
              <a:t>Employment</a:t>
            </a:r>
          </a:p>
          <a:p>
            <a:r>
              <a:rPr lang="en-US" altLang="en-US" smtClean="0"/>
              <a:t>Military</a:t>
            </a:r>
          </a:p>
          <a:p>
            <a:r>
              <a:rPr lang="en-US" altLang="en-US" smtClean="0"/>
              <a:t>Relocation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fontAlgn="auto">
              <a:spcAft>
                <a:spcPts val="0"/>
              </a:spcAft>
              <a:defRPr/>
            </a:pPr>
            <a:r>
              <a:rPr lang="en-US" altLang="en-US"/>
              <a:t>Major Sociological Theories</a:t>
            </a:r>
          </a:p>
        </p:txBody>
      </p:sp>
      <p:sp>
        <p:nvSpPr>
          <p:cNvPr id="4099" name="Rectangle 3"/>
          <p:cNvSpPr>
            <a:spLocks noGrp="1" noChangeArrowheads="1"/>
          </p:cNvSpPr>
          <p:nvPr>
            <p:ph idx="1"/>
          </p:nvPr>
        </p:nvSpPr>
        <p:spPr/>
        <p:txBody>
          <a:bodyPr/>
          <a:lstStyle/>
          <a:p>
            <a:r>
              <a:rPr lang="en-US" altLang="en-US" sz="3600" smtClean="0">
                <a:solidFill>
                  <a:srgbClr val="00FF00"/>
                </a:solidFill>
              </a:rPr>
              <a:t>Strain Theories</a:t>
            </a:r>
            <a:r>
              <a:rPr lang="en-US" altLang="en-US" smtClean="0"/>
              <a:t>: Cohen, Cloward and Ohlin, Merton</a:t>
            </a:r>
          </a:p>
          <a:p>
            <a:r>
              <a:rPr lang="en-US" altLang="en-US" smtClean="0">
                <a:solidFill>
                  <a:srgbClr val="00FF00"/>
                </a:solidFill>
              </a:rPr>
              <a:t>Subcultural Theories</a:t>
            </a:r>
            <a:r>
              <a:rPr lang="en-US" altLang="en-US" smtClean="0"/>
              <a:t>: Wolfgang and Ferracutti, Miller</a:t>
            </a:r>
          </a:p>
          <a:p>
            <a:r>
              <a:rPr lang="en-US" altLang="en-US" smtClean="0">
                <a:solidFill>
                  <a:srgbClr val="00FF00"/>
                </a:solidFill>
              </a:rPr>
              <a:t>Control Theories</a:t>
            </a:r>
            <a:r>
              <a:rPr lang="en-US" altLang="en-US" smtClean="0"/>
              <a:t>: Hirschi and Gottfredson, Reckless, </a:t>
            </a:r>
          </a:p>
          <a:p>
            <a:r>
              <a:rPr lang="en-US" altLang="en-US" smtClean="0">
                <a:solidFill>
                  <a:srgbClr val="00FF00"/>
                </a:solidFill>
              </a:rPr>
              <a:t>Lifecourse Theory</a:t>
            </a:r>
            <a:r>
              <a:rPr lang="en-US" altLang="en-US" smtClean="0"/>
              <a:t> :Sampson and Laub</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fontAlgn="auto">
              <a:spcAft>
                <a:spcPts val="0"/>
              </a:spcAft>
              <a:defRPr/>
            </a:pPr>
            <a:r>
              <a:rPr lang="en-US" altLang="en-US" sz="4000"/>
              <a:t>Strain Theories : Merton, Cohen, Cloward and Ohlin, Agnew</a:t>
            </a:r>
          </a:p>
        </p:txBody>
      </p:sp>
      <p:sp>
        <p:nvSpPr>
          <p:cNvPr id="5123" name="Rectangle 3"/>
          <p:cNvSpPr>
            <a:spLocks noGrp="1" noChangeArrowheads="1"/>
          </p:cNvSpPr>
          <p:nvPr>
            <p:ph idx="1"/>
          </p:nvPr>
        </p:nvSpPr>
        <p:spPr/>
        <p:txBody>
          <a:bodyPr/>
          <a:lstStyle/>
          <a:p>
            <a:r>
              <a:rPr lang="en-US" altLang="en-US" smtClean="0"/>
              <a:t>Strain theories may focus on different aspects of criminal behavior (e.g. juvenile crime, gang formation, specific offender types) but </a:t>
            </a:r>
          </a:p>
          <a:p>
            <a:r>
              <a:rPr lang="en-US" altLang="en-US" smtClean="0"/>
              <a:t>they share one common assumption: some (otherwise moral) people are driven to crime out of the frustration( and illegitimate opportunity structure) associated with living in lower class communities.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fontAlgn="auto">
              <a:spcAft>
                <a:spcPts val="0"/>
              </a:spcAft>
              <a:defRPr/>
            </a:pPr>
            <a:r>
              <a:rPr lang="en-US" altLang="en-US" sz="4000"/>
              <a:t>Robert Merton’s Goals vs. Means Typology of Individual Adaptations</a:t>
            </a:r>
          </a:p>
        </p:txBody>
      </p:sp>
      <p:sp>
        <p:nvSpPr>
          <p:cNvPr id="6147" name="Rectangle 3"/>
          <p:cNvSpPr>
            <a:spLocks noGrp="1" noChangeArrowheads="1"/>
          </p:cNvSpPr>
          <p:nvPr>
            <p:ph idx="1"/>
          </p:nvPr>
        </p:nvSpPr>
        <p:spPr/>
        <p:txBody>
          <a:bodyPr/>
          <a:lstStyle/>
          <a:p>
            <a:r>
              <a:rPr lang="en-US" altLang="en-US" smtClean="0">
                <a:solidFill>
                  <a:srgbClr val="FFFF00"/>
                </a:solidFill>
              </a:rPr>
              <a:t>Conformists</a:t>
            </a:r>
            <a:r>
              <a:rPr lang="en-US" altLang="en-US" smtClean="0"/>
              <a:t>: Accept societal goals and means</a:t>
            </a:r>
          </a:p>
          <a:p>
            <a:r>
              <a:rPr lang="en-US" altLang="en-US" smtClean="0">
                <a:solidFill>
                  <a:srgbClr val="FFFF00"/>
                </a:solidFill>
              </a:rPr>
              <a:t>Innovators</a:t>
            </a:r>
            <a:r>
              <a:rPr lang="en-US" altLang="en-US" smtClean="0"/>
              <a:t>: Accept societal goals but reject means</a:t>
            </a:r>
          </a:p>
          <a:p>
            <a:r>
              <a:rPr lang="en-US" altLang="en-US" smtClean="0">
                <a:solidFill>
                  <a:srgbClr val="FFFF00"/>
                </a:solidFill>
              </a:rPr>
              <a:t>Ritualists: </a:t>
            </a:r>
            <a:r>
              <a:rPr lang="en-US" altLang="en-US" smtClean="0"/>
              <a:t>Reject societal goals but accept means</a:t>
            </a:r>
          </a:p>
          <a:p>
            <a:r>
              <a:rPr lang="en-US" altLang="en-US" smtClean="0">
                <a:solidFill>
                  <a:srgbClr val="FFFF00"/>
                </a:solidFill>
              </a:rPr>
              <a:t>Retreatists</a:t>
            </a:r>
            <a:r>
              <a:rPr lang="en-US" altLang="en-US" smtClean="0"/>
              <a:t>: Reject societal goals and means</a:t>
            </a:r>
          </a:p>
          <a:p>
            <a:r>
              <a:rPr lang="en-US" altLang="en-US" smtClean="0">
                <a:solidFill>
                  <a:srgbClr val="FFFF00"/>
                </a:solidFill>
              </a:rPr>
              <a:t>Rebels</a:t>
            </a:r>
            <a:r>
              <a:rPr lang="en-US" altLang="en-US" smtClean="0"/>
              <a:t>: Redefine both goals and means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fontAlgn="auto">
              <a:spcAft>
                <a:spcPts val="0"/>
              </a:spcAft>
              <a:defRPr/>
            </a:pPr>
            <a:r>
              <a:rPr lang="en-US" altLang="en-US" sz="4000"/>
              <a:t>Cloward and Ohlin’s Theory of Differential Opportunity</a:t>
            </a:r>
          </a:p>
        </p:txBody>
      </p:sp>
      <p:sp>
        <p:nvSpPr>
          <p:cNvPr id="7171" name="Rectangle 3"/>
          <p:cNvSpPr>
            <a:spLocks noGrp="1" noChangeArrowheads="1"/>
          </p:cNvSpPr>
          <p:nvPr>
            <p:ph idx="1"/>
          </p:nvPr>
        </p:nvSpPr>
        <p:spPr/>
        <p:txBody>
          <a:bodyPr/>
          <a:lstStyle/>
          <a:p>
            <a:pPr>
              <a:lnSpc>
                <a:spcPct val="80000"/>
              </a:lnSpc>
            </a:pPr>
            <a:r>
              <a:rPr lang="en-US" altLang="en-US" sz="2400" smtClean="0"/>
              <a:t>Individuals may have blocked access to both legitimate and illegitimate opportunity structure, depending on neighborhood context.</a:t>
            </a:r>
          </a:p>
          <a:p>
            <a:pPr>
              <a:lnSpc>
                <a:spcPct val="80000"/>
              </a:lnSpc>
            </a:pPr>
            <a:r>
              <a:rPr lang="en-US" altLang="en-US" sz="2400" smtClean="0">
                <a:solidFill>
                  <a:srgbClr val="00FF00"/>
                </a:solidFill>
              </a:rPr>
              <a:t>Criminal Subculture</a:t>
            </a:r>
            <a:r>
              <a:rPr lang="en-US" altLang="en-US" sz="2400" smtClean="0"/>
              <a:t>: in some neighborhoods, there is a stable, criminal organization that can be identified.</a:t>
            </a:r>
          </a:p>
          <a:p>
            <a:pPr>
              <a:lnSpc>
                <a:spcPct val="80000"/>
              </a:lnSpc>
            </a:pPr>
            <a:r>
              <a:rPr lang="en-US" altLang="en-US" sz="2400" smtClean="0">
                <a:solidFill>
                  <a:srgbClr val="00FF00"/>
                </a:solidFill>
              </a:rPr>
              <a:t>Conflict Subculture</a:t>
            </a:r>
            <a:r>
              <a:rPr lang="en-US" altLang="en-US" sz="2400" smtClean="0"/>
              <a:t>: in other communities, there is no dominant criminal organization with several groups competing for control.</a:t>
            </a:r>
          </a:p>
          <a:p>
            <a:pPr>
              <a:lnSpc>
                <a:spcPct val="80000"/>
              </a:lnSpc>
            </a:pPr>
            <a:r>
              <a:rPr lang="en-US" altLang="en-US" sz="2400" smtClean="0">
                <a:solidFill>
                  <a:srgbClr val="00FF00"/>
                </a:solidFill>
              </a:rPr>
              <a:t>Retreatist Subculture</a:t>
            </a:r>
            <a:r>
              <a:rPr lang="en-US" altLang="en-US" sz="2400" smtClean="0"/>
              <a:t>: individuals who can not gain entrance into either the criminal or conflict subculture tend to cluster here—these are double failures, who can not make it either legitimately or illegitimately.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fontAlgn="auto">
              <a:spcAft>
                <a:spcPts val="0"/>
              </a:spcAft>
              <a:defRPr/>
            </a:pPr>
            <a:r>
              <a:rPr lang="en-US" altLang="en-US" sz="4000"/>
              <a:t>Albert Cohen’s Theory of Delinquent Gangs</a:t>
            </a:r>
          </a:p>
        </p:txBody>
      </p:sp>
      <p:sp>
        <p:nvSpPr>
          <p:cNvPr id="8195" name="Rectangle 3"/>
          <p:cNvSpPr>
            <a:spLocks noGrp="1" noChangeArrowheads="1"/>
          </p:cNvSpPr>
          <p:nvPr>
            <p:ph idx="1"/>
          </p:nvPr>
        </p:nvSpPr>
        <p:spPr/>
        <p:txBody>
          <a:bodyPr/>
          <a:lstStyle/>
          <a:p>
            <a:pPr>
              <a:lnSpc>
                <a:spcPct val="90000"/>
              </a:lnSpc>
            </a:pPr>
            <a:r>
              <a:rPr lang="en-US" altLang="en-US" smtClean="0"/>
              <a:t>Key terms: prior socialization, labeling, middle class measuring rods, reaction formation, college boys, corner boys, delinquent boys, anti-utilitarian delinquency.</a:t>
            </a:r>
          </a:p>
          <a:p>
            <a:pPr>
              <a:lnSpc>
                <a:spcPct val="90000"/>
              </a:lnSpc>
            </a:pPr>
            <a:r>
              <a:rPr lang="en-US" altLang="en-US" smtClean="0"/>
              <a:t>Theory: In school, kids from lower class areas are labeled as either bad or stupid.</a:t>
            </a:r>
          </a:p>
          <a:p>
            <a:pPr>
              <a:lnSpc>
                <a:spcPct val="90000"/>
              </a:lnSpc>
            </a:pPr>
            <a:r>
              <a:rPr lang="en-US" altLang="en-US" smtClean="0"/>
              <a:t>There are three possible responses to this initial label: (1) try harder, (2) accept it, or (3) reject it and redefine success.</a:t>
            </a:r>
          </a:p>
          <a:p>
            <a:pPr>
              <a:lnSpc>
                <a:spcPct val="90000"/>
              </a:lnSpc>
            </a:pPr>
            <a:endParaRPr lang="en-US"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fontAlgn="auto">
              <a:spcAft>
                <a:spcPts val="0"/>
              </a:spcAft>
              <a:defRPr/>
            </a:pPr>
            <a:r>
              <a:rPr lang="en-US" altLang="en-US"/>
              <a:t>Cohen’s Typology</a:t>
            </a:r>
          </a:p>
        </p:txBody>
      </p:sp>
      <p:sp>
        <p:nvSpPr>
          <p:cNvPr id="9219" name="Rectangle 3"/>
          <p:cNvSpPr>
            <a:spLocks noGrp="1" noChangeArrowheads="1"/>
          </p:cNvSpPr>
          <p:nvPr>
            <p:ph idx="1"/>
          </p:nvPr>
        </p:nvSpPr>
        <p:spPr/>
        <p:txBody>
          <a:bodyPr/>
          <a:lstStyle/>
          <a:p>
            <a:pPr>
              <a:lnSpc>
                <a:spcPct val="80000"/>
              </a:lnSpc>
            </a:pPr>
            <a:r>
              <a:rPr lang="en-US" altLang="en-US" smtClean="0">
                <a:solidFill>
                  <a:srgbClr val="00FF00"/>
                </a:solidFill>
              </a:rPr>
              <a:t>College Boys</a:t>
            </a:r>
            <a:r>
              <a:rPr lang="en-US" altLang="en-US" smtClean="0"/>
              <a:t>: these juveniles continue to strive for educational success.</a:t>
            </a:r>
          </a:p>
          <a:p>
            <a:pPr>
              <a:lnSpc>
                <a:spcPct val="80000"/>
              </a:lnSpc>
            </a:pPr>
            <a:r>
              <a:rPr lang="en-US" altLang="en-US" smtClean="0">
                <a:solidFill>
                  <a:srgbClr val="00FF00"/>
                </a:solidFill>
              </a:rPr>
              <a:t>Corner Boys</a:t>
            </a:r>
            <a:r>
              <a:rPr lang="en-US" altLang="en-US" smtClean="0"/>
              <a:t>: these juveniles lower their expectations and engage in marginal forms of deviance( alcohol, drugs).</a:t>
            </a:r>
          </a:p>
          <a:p>
            <a:pPr>
              <a:lnSpc>
                <a:spcPct val="80000"/>
              </a:lnSpc>
            </a:pPr>
            <a:r>
              <a:rPr lang="en-US" altLang="en-US" smtClean="0">
                <a:solidFill>
                  <a:srgbClr val="00FF00"/>
                </a:solidFill>
              </a:rPr>
              <a:t>Delinquent Boys</a:t>
            </a:r>
            <a:r>
              <a:rPr lang="en-US" altLang="en-US" smtClean="0"/>
              <a:t>: these juveniles reject the negative labels and redefine status in a manner where they can be successful, through a process of reaction formation.</a:t>
            </a:r>
          </a:p>
          <a:p>
            <a:pPr>
              <a:lnSpc>
                <a:spcPct val="80000"/>
              </a:lnSpc>
            </a:pPr>
            <a:r>
              <a:rPr lang="en-US" altLang="en-US" smtClean="0"/>
              <a:t>Today’s delinquent boys are tomorrow’s criminal offenders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fontAlgn="auto">
              <a:spcAft>
                <a:spcPts val="0"/>
              </a:spcAft>
              <a:defRPr/>
            </a:pPr>
            <a:r>
              <a:rPr lang="en-US" altLang="en-US" sz="4000"/>
              <a:t>Modern Strain theory: </a:t>
            </a:r>
            <a:br>
              <a:rPr lang="en-US" altLang="en-US" sz="4000"/>
            </a:br>
            <a:r>
              <a:rPr lang="en-US" altLang="en-US" sz="4000"/>
              <a:t>Robert Agnew</a:t>
            </a:r>
          </a:p>
        </p:txBody>
      </p:sp>
      <p:sp>
        <p:nvSpPr>
          <p:cNvPr id="10243" name="Rectangle 3"/>
          <p:cNvSpPr>
            <a:spLocks noGrp="1" noChangeArrowheads="1"/>
          </p:cNvSpPr>
          <p:nvPr>
            <p:ph idx="1"/>
          </p:nvPr>
        </p:nvSpPr>
        <p:spPr/>
        <p:txBody>
          <a:bodyPr/>
          <a:lstStyle/>
          <a:p>
            <a:pPr>
              <a:lnSpc>
                <a:spcPct val="90000"/>
              </a:lnSpc>
            </a:pPr>
            <a:r>
              <a:rPr lang="en-US" altLang="en-US" smtClean="0"/>
              <a:t>Revised versions of strain theory attempt to explain middle class delinquency.</a:t>
            </a:r>
          </a:p>
          <a:p>
            <a:pPr>
              <a:lnSpc>
                <a:spcPct val="90000"/>
              </a:lnSpc>
            </a:pPr>
            <a:r>
              <a:rPr lang="en-US" altLang="en-US" smtClean="0"/>
              <a:t>Adolescents are more concerned with achievement of immediate goals, rather than the long term goals emphasized by classic strain theories: monetary success or job status.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fontAlgn="auto">
              <a:spcAft>
                <a:spcPts val="0"/>
              </a:spcAft>
              <a:defRPr/>
            </a:pPr>
            <a:r>
              <a:rPr lang="en-US" altLang="en-US" sz="4000"/>
              <a:t>Immediate Goals of Adolescents</a:t>
            </a:r>
          </a:p>
        </p:txBody>
      </p:sp>
      <p:sp>
        <p:nvSpPr>
          <p:cNvPr id="11267" name="Rectangle 3"/>
          <p:cNvSpPr>
            <a:spLocks noGrp="1" noChangeArrowheads="1"/>
          </p:cNvSpPr>
          <p:nvPr>
            <p:ph idx="1"/>
          </p:nvPr>
        </p:nvSpPr>
        <p:spPr/>
        <p:txBody>
          <a:bodyPr/>
          <a:lstStyle/>
          <a:p>
            <a:r>
              <a:rPr lang="en-US" altLang="en-US" smtClean="0"/>
              <a:t>Popularity with the opposite sex</a:t>
            </a:r>
          </a:p>
          <a:p>
            <a:r>
              <a:rPr lang="en-US" altLang="en-US" smtClean="0"/>
              <a:t>Good Grades</a:t>
            </a:r>
          </a:p>
          <a:p>
            <a:r>
              <a:rPr lang="en-US" altLang="en-US" smtClean="0"/>
              <a:t>Athletic Success</a:t>
            </a:r>
          </a:p>
          <a:p>
            <a:r>
              <a:rPr lang="en-US" altLang="en-US" smtClean="0"/>
              <a:t>Owning a car</a:t>
            </a:r>
          </a:p>
          <a:p>
            <a:r>
              <a:rPr lang="en-US" altLang="en-US" smtClean="0"/>
              <a:t>Getting along with parents</a:t>
            </a:r>
          </a:p>
          <a:p>
            <a:r>
              <a:rPr lang="en-US" altLang="en-US" smtClean="0">
                <a:solidFill>
                  <a:srgbClr val="00FF00"/>
                </a:solidFill>
              </a:rPr>
              <a:t>Achievement of immediate goals is independent of social class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339</TotalTime>
  <Words>896</Words>
  <Application>Microsoft Office PowerPoint</Application>
  <PresentationFormat>On-screen Show (4:3)</PresentationFormat>
  <Paragraphs>89</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Verdana</vt:lpstr>
      <vt:lpstr>Arial</vt:lpstr>
      <vt:lpstr>Lucida Sans</vt:lpstr>
      <vt:lpstr>Book Antiqua</vt:lpstr>
      <vt:lpstr>Wingdings 2</vt:lpstr>
      <vt:lpstr>Wingdings</vt:lpstr>
      <vt:lpstr>Wingdings 3</vt:lpstr>
      <vt:lpstr>Calibri</vt:lpstr>
      <vt:lpstr>Apex</vt:lpstr>
      <vt:lpstr>Sociological Theories of Crime Causation</vt:lpstr>
      <vt:lpstr>Major Sociological Theories</vt:lpstr>
      <vt:lpstr>Strain Theories : Merton, Cohen, Cloward and Ohlin, Agnew</vt:lpstr>
      <vt:lpstr>Robert Merton’s Goals vs. Means Typology of Individual Adaptations</vt:lpstr>
      <vt:lpstr>Cloward and Ohlin’s Theory of Differential Opportunity</vt:lpstr>
      <vt:lpstr>Albert Cohen’s Theory of Delinquent Gangs</vt:lpstr>
      <vt:lpstr>Cohen’s Typology</vt:lpstr>
      <vt:lpstr>Modern Strain theory:  Robert Agnew</vt:lpstr>
      <vt:lpstr>Immediate Goals of Adolescents</vt:lpstr>
      <vt:lpstr>Is Strain Theory Correct? A Review of the Evidence</vt:lpstr>
      <vt:lpstr>A Review of the Evidence: Strain Theory</vt:lpstr>
      <vt:lpstr>A Review of the Evidence: Strain Theory</vt:lpstr>
      <vt:lpstr>A Critique of Strain Theory</vt:lpstr>
      <vt:lpstr>Policy Implications of Strain Theory</vt:lpstr>
      <vt:lpstr>Effectiveness of Anti-Poverty Programs?</vt:lpstr>
      <vt:lpstr>Subcultural Theories</vt:lpstr>
      <vt:lpstr>Traditional Control Theories</vt:lpstr>
      <vt:lpstr>Lifecourse Theory</vt:lpstr>
    </vt:vector>
  </TitlesOfParts>
  <Company>UMass Lowell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Sociological Theories of Crime Causation</dc:title>
  <dc:creator>jbyrne</dc:creator>
  <cp:lastModifiedBy>Carol</cp:lastModifiedBy>
  <cp:revision>7</cp:revision>
  <dcterms:created xsi:type="dcterms:W3CDTF">2008-10-30T18:34:51Z</dcterms:created>
  <dcterms:modified xsi:type="dcterms:W3CDTF">2015-10-20T20:35:43Z</dcterms:modified>
</cp:coreProperties>
</file>