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55"/>
  </p:notesMasterIdLst>
  <p:sldIdLst>
    <p:sldId id="256" r:id="rId2"/>
    <p:sldId id="319" r:id="rId3"/>
    <p:sldId id="257" r:id="rId4"/>
    <p:sldId id="300" r:id="rId5"/>
    <p:sldId id="301" r:id="rId6"/>
    <p:sldId id="262" r:id="rId7"/>
    <p:sldId id="263" r:id="rId8"/>
    <p:sldId id="264" r:id="rId9"/>
    <p:sldId id="265" r:id="rId10"/>
    <p:sldId id="266" r:id="rId11"/>
    <p:sldId id="267" r:id="rId12"/>
    <p:sldId id="268" r:id="rId13"/>
    <p:sldId id="302" r:id="rId14"/>
    <p:sldId id="269" r:id="rId15"/>
    <p:sldId id="270" r:id="rId16"/>
    <p:sldId id="271" r:id="rId17"/>
    <p:sldId id="272" r:id="rId18"/>
    <p:sldId id="303" r:id="rId19"/>
    <p:sldId id="273" r:id="rId20"/>
    <p:sldId id="274" r:id="rId21"/>
    <p:sldId id="275" r:id="rId22"/>
    <p:sldId id="304" r:id="rId23"/>
    <p:sldId id="278" r:id="rId24"/>
    <p:sldId id="279" r:id="rId25"/>
    <p:sldId id="281" r:id="rId26"/>
    <p:sldId id="305" r:id="rId27"/>
    <p:sldId id="306" r:id="rId28"/>
    <p:sldId id="283" r:id="rId29"/>
    <p:sldId id="284" r:id="rId30"/>
    <p:sldId id="286" r:id="rId31"/>
    <p:sldId id="310" r:id="rId32"/>
    <p:sldId id="311" r:id="rId33"/>
    <p:sldId id="312" r:id="rId34"/>
    <p:sldId id="313" r:id="rId35"/>
    <p:sldId id="314" r:id="rId36"/>
    <p:sldId id="315" r:id="rId37"/>
    <p:sldId id="316" r:id="rId38"/>
    <p:sldId id="317" r:id="rId39"/>
    <p:sldId id="318" r:id="rId40"/>
    <p:sldId id="288" r:id="rId41"/>
    <p:sldId id="289" r:id="rId42"/>
    <p:sldId id="290" r:id="rId43"/>
    <p:sldId id="291" r:id="rId44"/>
    <p:sldId id="292" r:id="rId45"/>
    <p:sldId id="293" r:id="rId46"/>
    <p:sldId id="307" r:id="rId47"/>
    <p:sldId id="308" r:id="rId48"/>
    <p:sldId id="294" r:id="rId49"/>
    <p:sldId id="296" r:id="rId50"/>
    <p:sldId id="297" r:id="rId51"/>
    <p:sldId id="298" r:id="rId52"/>
    <p:sldId id="299" r:id="rId53"/>
    <p:sldId id="309" r:id="rId5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326" y="-2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8274736-0B51-4CA2-ABE3-B298BF91F0D5}" type="datetimeFigureOut">
              <a:rPr lang="en-US"/>
              <a:pPr>
                <a:defRPr/>
              </a:pPr>
              <a:t>10/6/2015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276F2B7-1E63-4C34-8F9D-3F2971825EE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0873962-E272-4A7C-B45D-B0AF6EF91299}" type="slidenum">
              <a:rPr lang="en-US" altLang="en-US" smtClean="0"/>
              <a:pPr/>
              <a:t>1</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11D57D7-374C-4F72-8FA6-D8AD31362069}" type="slidenum">
              <a:rPr lang="en-US" altLang="en-US" smtClean="0"/>
              <a:pPr/>
              <a:t>11</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6B6BDEC-470A-49BB-ABA0-12105A4E9A3D}" type="slidenum">
              <a:rPr lang="en-US" altLang="en-US" smtClean="0"/>
              <a:pPr/>
              <a:t>12</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8BD627D-E96B-44EF-8DCD-AEFB9B8843AF}" type="slidenum">
              <a:rPr lang="en-US" altLang="en-US" smtClean="0"/>
              <a:pPr/>
              <a:t>13</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92A5619-DCCE-41B0-916A-0CAADB47527D}" type="slidenum">
              <a:rPr lang="en-US" altLang="en-US" smtClean="0"/>
              <a:pPr/>
              <a:t>14</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29C3C34-34A4-4C12-894D-B30F003EE339}" type="slidenum">
              <a:rPr lang="en-US" altLang="en-US" smtClean="0"/>
              <a:pPr/>
              <a:t>15</a:t>
            </a:fld>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BB2B6F-FE69-4AAB-8AA1-96B26A4AF509}" type="slidenum">
              <a:rPr lang="en-US" altLang="en-US" smtClean="0"/>
              <a:pPr/>
              <a:t>16</a:t>
            </a:fld>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6E04762-D36A-480C-90F2-E174A06E37DA}" type="slidenum">
              <a:rPr lang="en-US" altLang="en-US" smtClean="0"/>
              <a:pPr/>
              <a:t>17</a:t>
            </a:fld>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05EB61D-546D-4B91-91C3-6EEAB878CD96}" type="slidenum">
              <a:rPr lang="en-US" altLang="en-US" smtClean="0"/>
              <a:pPr/>
              <a:t>18</a:t>
            </a:fld>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E88CBF-4FB5-4FB5-88F8-16827B3CAC2C}" type="slidenum">
              <a:rPr lang="en-US" altLang="en-US" smtClean="0"/>
              <a:pPr/>
              <a:t>19</a:t>
            </a:fld>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5742429-C895-4B3F-81D9-219AD7676ACA}" type="slidenum">
              <a:rPr lang="en-US" altLang="en-US" smtClean="0"/>
              <a:pPr/>
              <a:t>20</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58D7D75-B103-41FC-BD26-343AF98220B6}" type="slidenum">
              <a:rPr lang="en-US" altLang="en-US" smtClean="0"/>
              <a:pPr/>
              <a:t>3</a:t>
            </a:fld>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58388AE-90C6-4620-B0E9-11A710EEB358}" type="slidenum">
              <a:rPr lang="en-US" altLang="en-US" smtClean="0"/>
              <a:pPr/>
              <a:t>21</a:t>
            </a:fld>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78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26F70DA-AEFB-4286-981A-5ED48E87F394}" type="slidenum">
              <a:rPr lang="en-US" altLang="en-US" smtClean="0"/>
              <a:pPr/>
              <a:t>22</a:t>
            </a:fld>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580DCC-3715-4446-8F4E-23C374E53D22}" type="slidenum">
              <a:rPr lang="en-US" altLang="en-US" smtClean="0"/>
              <a:pPr/>
              <a:t>23</a:t>
            </a:fld>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C02E81-2C9E-4969-BE75-625221F6AD5C}" type="slidenum">
              <a:rPr lang="en-US" altLang="en-US" smtClean="0"/>
              <a:pPr/>
              <a:t>24</a:t>
            </a:fld>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CEDC32-6BEA-40EE-85A2-3FA20DC98975}" type="slidenum">
              <a:rPr lang="en-US" altLang="en-US" smtClean="0"/>
              <a:pPr/>
              <a:t>25</a:t>
            </a:fld>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00C1A3-CBB2-4D10-A9CA-DDB83FCE70E5}" type="slidenum">
              <a:rPr lang="en-US" altLang="en-US" smtClean="0"/>
              <a:pPr/>
              <a:t>26</a:t>
            </a:fld>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0C68E4-6E62-40BC-A20D-2521ACC9B607}" type="slidenum">
              <a:rPr lang="en-US" altLang="en-US" smtClean="0"/>
              <a:pPr/>
              <a:t>27</a:t>
            </a:fld>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3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F7A113-334D-409A-AF61-9C76CE98683E}" type="slidenum">
              <a:rPr lang="en-US" altLang="en-US" smtClean="0"/>
              <a:pPr/>
              <a:t>28</a:t>
            </a:fld>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3B440FE-58FF-4E15-8761-C54DD0A22421}" type="slidenum">
              <a:rPr lang="en-US" altLang="en-US" smtClean="0"/>
              <a:pPr/>
              <a:t>29</a:t>
            </a:fld>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6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E1E3DE2-1A3A-4833-81A7-14D9372FBF6B}" type="slidenum">
              <a:rPr lang="en-US" altLang="en-US" smtClean="0"/>
              <a:pPr/>
              <a:t>30</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1F90A57-FD66-4AFB-8A54-50ECE22B3A74}" type="slidenum">
              <a:rPr lang="en-US" altLang="en-US" smtClean="0"/>
              <a:pPr/>
              <a:t>4</a:t>
            </a:fld>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7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EF262F3-1581-455B-8C37-E6FC65A2AC9B}" type="slidenum">
              <a:rPr lang="en-US" altLang="en-US" smtClean="0"/>
              <a:pPr/>
              <a:t>40</a:t>
            </a:fld>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03B7DA1-62BE-4E0D-AD76-D7EE1DF53B03}" type="slidenum">
              <a:rPr lang="en-US" altLang="en-US" smtClean="0"/>
              <a:pPr/>
              <a:t>41</a:t>
            </a:fld>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9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A64528-9348-45E3-B1A2-1B7AB72461D6}" type="slidenum">
              <a:rPr lang="en-US" altLang="en-US" smtClean="0"/>
              <a:pPr/>
              <a:t>42</a:t>
            </a:fld>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873EB65-086F-40F8-98C0-BC3C601B13E2}" type="slidenum">
              <a:rPr lang="en-US" altLang="en-US" smtClean="0"/>
              <a:pPr/>
              <a:t>43</a:t>
            </a:fld>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11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1F98E5-7CC4-4712-A449-DF3B8B60216C}" type="slidenum">
              <a:rPr lang="en-US" altLang="en-US" smtClean="0"/>
              <a:pPr/>
              <a:t>44</a:t>
            </a:fld>
            <a:endParaRPr lang="en-US"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21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6D233E2-D756-4DD3-AFE8-0BAA5FF43A72}" type="slidenum">
              <a:rPr lang="en-US" altLang="en-US" smtClean="0"/>
              <a:pPr/>
              <a:t>45</a:t>
            </a:fld>
            <a:endParaRPr lang="en-US"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31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D851C7-A5FB-437B-83E8-6ECFC2443557}" type="slidenum">
              <a:rPr lang="en-US" altLang="en-US" smtClean="0"/>
              <a:pPr/>
              <a:t>46</a:t>
            </a:fld>
            <a:endParaRPr lang="en-US"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499E66-4F3D-4A5B-B9C9-75C84EC816CE}" type="slidenum">
              <a:rPr lang="en-US" altLang="en-US" smtClean="0"/>
              <a:pPr/>
              <a:t>47</a:t>
            </a:fld>
            <a:endParaRPr lang="en-US" alt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5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64A1ED8-CDB6-4D6B-80F2-DA51BE43D7D0}" type="slidenum">
              <a:rPr lang="en-US" altLang="en-US" smtClean="0"/>
              <a:pPr/>
              <a:t>48</a:t>
            </a:fld>
            <a:endParaRPr lang="en-US" alt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62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349166C-D617-4490-BA3B-159945B01E23}" type="slidenum">
              <a:rPr lang="en-US" altLang="en-US" smtClean="0"/>
              <a:pPr/>
              <a:t>49</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16A4179-4B47-4D1B-B24F-1BACED72CC12}" type="slidenum">
              <a:rPr lang="en-US" altLang="en-US" smtClean="0"/>
              <a:pPr/>
              <a:t>5</a:t>
            </a:fld>
            <a:endParaRPr lang="en-US"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72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082C10-6131-4796-9274-86D6897D02E6}" type="slidenum">
              <a:rPr lang="en-US" altLang="en-US" smtClean="0"/>
              <a:pPr/>
              <a:t>50</a:t>
            </a:fld>
            <a:endParaRPr lang="en-US" alt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83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8284E1F-676D-426D-A51E-1CB049ACE058}" type="slidenum">
              <a:rPr lang="en-US" altLang="en-US" smtClean="0"/>
              <a:pPr/>
              <a:t>51</a:t>
            </a:fld>
            <a:endParaRPr lang="en-US" alt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93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74EF39-0DA6-4CD6-B87C-E0F9226A10B0}" type="slidenum">
              <a:rPr lang="en-US" altLang="en-US" smtClean="0"/>
              <a:pPr/>
              <a:t>52</a:t>
            </a:fld>
            <a:endParaRPr lang="en-US" alt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03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D9967F5-1FB4-4D67-9804-A81410FE7DF5}" type="slidenum">
              <a:rPr lang="en-US" altLang="en-US" smtClean="0"/>
              <a:pPr/>
              <a:t>53</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A24E583-67DB-45C2-A820-9B1EDF68C1E3}" type="slidenum">
              <a:rPr lang="en-US" altLang="en-US" smtClean="0"/>
              <a:pPr/>
              <a:t>6</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5AEF840-5533-43E0-80EE-46814D18F557}" type="slidenum">
              <a:rPr lang="en-US" altLang="en-US" smtClean="0"/>
              <a:pPr/>
              <a:t>7</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A2DF894-739D-40B2-87A9-1D17FB0C1663}" type="slidenum">
              <a:rPr lang="en-US" altLang="en-US" smtClean="0"/>
              <a:pPr/>
              <a:t>8</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EA9175B-384F-4003-AE1F-1C3C9F308F5B}" type="slidenum">
              <a:rPr lang="en-US" altLang="en-US" smtClean="0"/>
              <a:pPr/>
              <a:t>9</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6032E9B-527F-4D7B-8F25-E851E344A39E}" type="slidenum">
              <a:rPr lang="en-US" altLang="en-US" smtClean="0"/>
              <a:pPr/>
              <a:t>10</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p:spPr>
        <p:txBody>
          <a:bodyPr/>
          <a:lstStyle/>
          <a:p>
            <a:endParaRPr lang="en-US"/>
          </a:p>
        </p:txBody>
      </p:sp>
      <p:sp>
        <p:nvSpPr>
          <p:cNvPr id="60419"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6042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a:lvl1pPr>
          </a:lstStyle>
          <a:p>
            <a:pPr>
              <a:defRPr/>
            </a:pPr>
            <a:fld id="{E7195D95-6B82-4C8B-9DF0-DF4E892EBCD5}"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D0FF1181-FD00-4E07-923F-09F3A4BD29E3}"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047B2161-0640-4849-8F32-AC77153B0F4A}" type="slidenum">
              <a:rPr lang="en-US" altLang="en-US"/>
              <a:pPr>
                <a:defRPr/>
              </a:pPr>
              <a:t>‹#›</a:t>
            </a:fld>
            <a:endParaRPr lang="en-US"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719263"/>
            <a:ext cx="8229600" cy="4411662"/>
          </a:xfrm>
        </p:spPr>
        <p:txBody>
          <a:bodyPr/>
          <a:lstStyle/>
          <a:p>
            <a:pPr lvl="0"/>
            <a:endParaRPr lang="en-US" noProof="0" dirty="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ED6CAD9F-D2E5-49F6-92F8-7EBB852C0738}"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439E7E29-1B30-400F-9402-D22A626758A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5789DB39-7D51-4FE5-A0FE-6AFE7510AA0C}"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2638CF65-EDE4-4AC3-B584-1656D07C9A26}"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F3095E8A-6942-4772-90D9-3849858439A5}"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3E4BE06C-E44E-499C-AE83-190B830781A8}"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735FE08B-B4B5-424B-926D-EEED5874B7F4}"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E984DA24-CD99-430A-B6E0-8FB80239377E}"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B714E5D9-81C9-4EA4-9C2D-499272092289}"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9397"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5939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ltLang="en-US"/>
          </a:p>
        </p:txBody>
      </p:sp>
      <p:sp>
        <p:nvSpPr>
          <p:cNvPr id="59399"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1D4CDD07-F494-4E64-B492-1B82DCF62F68}" type="slidenum">
              <a:rPr lang="en-US" altLang="en-US"/>
              <a:pPr>
                <a:defRPr/>
              </a:pPr>
              <a:t>‹#›</a:t>
            </a:fld>
            <a:endParaRPr lang="en-US" altLang="en-US" dirty="0"/>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5"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6"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7"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8"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39" name="Oval 15"/>
            <p:cNvSpPr>
              <a:spLocks noChangeArrowheads="1"/>
            </p:cNvSpPr>
            <p:nvPr/>
          </p:nvSpPr>
          <p:spPr bwMode="auto">
            <a:xfrm>
              <a:off x="5472" y="1072"/>
              <a:ext cx="76" cy="7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0" name="Oval 16"/>
            <p:cNvSpPr>
              <a:spLocks noChangeArrowheads="1"/>
            </p:cNvSpPr>
            <p:nvPr/>
          </p:nvSpPr>
          <p:spPr bwMode="auto">
            <a:xfrm>
              <a:off x="5136" y="1184"/>
              <a:ext cx="80" cy="76"/>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1" name="Oval 17"/>
            <p:cNvSpPr>
              <a:spLocks noChangeArrowheads="1"/>
            </p:cNvSpPr>
            <p:nvPr/>
          </p:nvSpPr>
          <p:spPr bwMode="auto">
            <a:xfrm>
              <a:off x="5248" y="1184"/>
              <a:ext cx="79" cy="76"/>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2" name="Oval 18"/>
            <p:cNvSpPr>
              <a:spLocks noChangeArrowheads="1"/>
            </p:cNvSpPr>
            <p:nvPr/>
          </p:nvSpPr>
          <p:spPr bwMode="auto">
            <a:xfrm>
              <a:off x="5360" y="1184"/>
              <a:ext cx="76" cy="76"/>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3" name="Oval 19"/>
            <p:cNvSpPr>
              <a:spLocks noChangeArrowheads="1"/>
            </p:cNvSpPr>
            <p:nvPr/>
          </p:nvSpPr>
          <p:spPr bwMode="auto">
            <a:xfrm>
              <a:off x="5472" y="1184"/>
              <a:ext cx="76" cy="76"/>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4" name="Oval 20"/>
            <p:cNvSpPr>
              <a:spLocks noChangeArrowheads="1"/>
            </p:cNvSpPr>
            <p:nvPr/>
          </p:nvSpPr>
          <p:spPr bwMode="auto">
            <a:xfrm>
              <a:off x="5584" y="1184"/>
              <a:ext cx="80" cy="76"/>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7"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8" name="Oval 24"/>
            <p:cNvSpPr>
              <a:spLocks noChangeArrowheads="1"/>
            </p:cNvSpPr>
            <p:nvPr/>
          </p:nvSpPr>
          <p:spPr bwMode="auto">
            <a:xfrm>
              <a:off x="5472" y="1296"/>
              <a:ext cx="76"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1"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2" name="Oval 28"/>
            <p:cNvSpPr>
              <a:spLocks noChangeArrowheads="1"/>
            </p:cNvSpPr>
            <p:nvPr/>
          </p:nvSpPr>
          <p:spPr bwMode="auto">
            <a:xfrm>
              <a:off x="5472" y="1408"/>
              <a:ext cx="76"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6"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7" name="Oval 33"/>
            <p:cNvSpPr>
              <a:spLocks noChangeArrowheads="1"/>
            </p:cNvSpPr>
            <p:nvPr/>
          </p:nvSpPr>
          <p:spPr bwMode="auto">
            <a:xfrm>
              <a:off x="5472" y="1520"/>
              <a:ext cx="76" cy="79"/>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8" name="Oval 34"/>
            <p:cNvSpPr>
              <a:spLocks noChangeArrowheads="1"/>
            </p:cNvSpPr>
            <p:nvPr/>
          </p:nvSpPr>
          <p:spPr bwMode="auto">
            <a:xfrm>
              <a:off x="5136" y="1632"/>
              <a:ext cx="80" cy="76"/>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59" name="Oval 35"/>
            <p:cNvSpPr>
              <a:spLocks noChangeArrowheads="1"/>
            </p:cNvSpPr>
            <p:nvPr/>
          </p:nvSpPr>
          <p:spPr bwMode="auto">
            <a:xfrm>
              <a:off x="5248" y="1632"/>
              <a:ext cx="79" cy="76"/>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60" name="Oval 36"/>
            <p:cNvSpPr>
              <a:spLocks noChangeArrowheads="1"/>
            </p:cNvSpPr>
            <p:nvPr/>
          </p:nvSpPr>
          <p:spPr bwMode="auto">
            <a:xfrm>
              <a:off x="5360" y="1632"/>
              <a:ext cx="76" cy="76"/>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61" name="Oval 37"/>
            <p:cNvSpPr>
              <a:spLocks noChangeArrowheads="1"/>
            </p:cNvSpPr>
            <p:nvPr/>
          </p:nvSpPr>
          <p:spPr bwMode="auto">
            <a:xfrm>
              <a:off x="5472" y="1632"/>
              <a:ext cx="76" cy="76"/>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63" name="Oval 39"/>
            <p:cNvSpPr>
              <a:spLocks noChangeArrowheads="1"/>
            </p:cNvSpPr>
            <p:nvPr/>
          </p:nvSpPr>
          <p:spPr bwMode="auto">
            <a:xfrm>
              <a:off x="5472" y="1744"/>
              <a:ext cx="76"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grpSp>
    </p:spTree>
  </p:cSld>
  <p:clrMap bg1="dk2" tx1="lt1" bg2="dk1" tx2="lt2" accent1="accent1" accent2="accent2" accent3="accent3" accent4="accent4" accent5="accent5" accent6="accent6" hlink="hlink" folHlink="folHlink"/>
  <p:sldLayoutIdLst>
    <p:sldLayoutId id="2147483728"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cs typeface="Arial" charset="0"/>
        </a:defRPr>
      </a:lvl2pPr>
      <a:lvl3pPr algn="l" rtl="0" eaLnBrk="0" fontAlgn="base" hangingPunct="0">
        <a:spcBef>
          <a:spcPct val="0"/>
        </a:spcBef>
        <a:spcAft>
          <a:spcPct val="0"/>
        </a:spcAft>
        <a:defRPr sz="3900" b="1">
          <a:solidFill>
            <a:schemeClr val="tx2"/>
          </a:solidFill>
          <a:latin typeface="Arial" charset="0"/>
          <a:cs typeface="Arial" charset="0"/>
        </a:defRPr>
      </a:lvl3pPr>
      <a:lvl4pPr algn="l" rtl="0" eaLnBrk="0" fontAlgn="base" hangingPunct="0">
        <a:spcBef>
          <a:spcPct val="0"/>
        </a:spcBef>
        <a:spcAft>
          <a:spcPct val="0"/>
        </a:spcAft>
        <a:defRPr sz="3900" b="1">
          <a:solidFill>
            <a:schemeClr val="tx2"/>
          </a:solidFill>
          <a:latin typeface="Arial" charset="0"/>
          <a:cs typeface="Arial" charset="0"/>
        </a:defRPr>
      </a:lvl4pPr>
      <a:lvl5pPr algn="l" rtl="0" eaLnBrk="0" fontAlgn="base" hangingPunct="0">
        <a:spcBef>
          <a:spcPct val="0"/>
        </a:spcBef>
        <a:spcAft>
          <a:spcPct val="0"/>
        </a:spcAft>
        <a:defRPr sz="3900" b="1">
          <a:solidFill>
            <a:schemeClr val="tx2"/>
          </a:solidFill>
          <a:latin typeface="Arial" charset="0"/>
          <a:cs typeface="Arial" charset="0"/>
        </a:defRPr>
      </a:lvl5pPr>
      <a:lvl6pPr marL="457200" algn="l" rtl="0" fontAlgn="base">
        <a:spcBef>
          <a:spcPct val="0"/>
        </a:spcBef>
        <a:spcAft>
          <a:spcPct val="0"/>
        </a:spcAft>
        <a:defRPr sz="3900" b="1">
          <a:solidFill>
            <a:schemeClr val="tx2"/>
          </a:solidFill>
          <a:latin typeface="Arial" charset="0"/>
          <a:cs typeface="Arial" charset="0"/>
        </a:defRPr>
      </a:lvl6pPr>
      <a:lvl7pPr marL="914400" algn="l" rtl="0" fontAlgn="base">
        <a:spcBef>
          <a:spcPct val="0"/>
        </a:spcBef>
        <a:spcAft>
          <a:spcPct val="0"/>
        </a:spcAft>
        <a:defRPr sz="3900" b="1">
          <a:solidFill>
            <a:schemeClr val="tx2"/>
          </a:solidFill>
          <a:latin typeface="Arial" charset="0"/>
          <a:cs typeface="Arial" charset="0"/>
        </a:defRPr>
      </a:lvl7pPr>
      <a:lvl8pPr marL="1371600" algn="l" rtl="0" fontAlgn="base">
        <a:spcBef>
          <a:spcPct val="0"/>
        </a:spcBef>
        <a:spcAft>
          <a:spcPct val="0"/>
        </a:spcAft>
        <a:defRPr sz="3900" b="1">
          <a:solidFill>
            <a:schemeClr val="tx2"/>
          </a:solidFill>
          <a:latin typeface="Arial" charset="0"/>
          <a:cs typeface="Arial" charset="0"/>
        </a:defRPr>
      </a:lvl8pPr>
      <a:lvl9pPr marL="1828800" algn="l" rtl="0" fontAlgn="base">
        <a:spcBef>
          <a:spcPct val="0"/>
        </a:spcBef>
        <a:spcAft>
          <a:spcPct val="0"/>
        </a:spcAft>
        <a:defRPr sz="39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p:txBody>
          <a:bodyPr/>
          <a:lstStyle/>
          <a:p>
            <a:pPr eaLnBrk="1" hangingPunct="1">
              <a:lnSpc>
                <a:spcPct val="90000"/>
              </a:lnSpc>
            </a:pPr>
            <a:r>
              <a:rPr lang="en-US" altLang="en-US" smtClean="0"/>
              <a:t>Crime in American Society:</a:t>
            </a:r>
          </a:p>
          <a:p>
            <a:pPr eaLnBrk="1" hangingPunct="1">
              <a:lnSpc>
                <a:spcPct val="90000"/>
              </a:lnSpc>
            </a:pPr>
            <a:r>
              <a:rPr lang="en-US" altLang="en-US" smtClean="0"/>
              <a:t>Anomie and Strain Theories</a:t>
            </a:r>
          </a:p>
        </p:txBody>
      </p:sp>
      <p:sp>
        <p:nvSpPr>
          <p:cNvPr id="3075" name="Title 1"/>
          <p:cNvSpPr>
            <a:spLocks noGrp="1"/>
          </p:cNvSpPr>
          <p:nvPr>
            <p:ph type="ctrTitle"/>
          </p:nvPr>
        </p:nvSpPr>
        <p:spPr/>
        <p:txBody>
          <a:bodyPr/>
          <a:lstStyle/>
          <a:p>
            <a:r>
              <a:rPr lang="en-US" smtClean="0"/>
              <a:t>Criminological Theory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Anomie</a:t>
            </a:r>
          </a:p>
        </p:txBody>
      </p:sp>
      <p:sp>
        <p:nvSpPr>
          <p:cNvPr id="11267" name="Rectangle 3"/>
          <p:cNvSpPr>
            <a:spLocks noGrp="1" noChangeArrowheads="1"/>
          </p:cNvSpPr>
          <p:nvPr>
            <p:ph type="body" idx="1"/>
          </p:nvPr>
        </p:nvSpPr>
        <p:spPr/>
        <p:txBody>
          <a:bodyPr/>
          <a:lstStyle/>
          <a:p>
            <a:pPr eaLnBrk="1" hangingPunct="1"/>
            <a:r>
              <a:rPr lang="en-US" altLang="en-US" smtClean="0"/>
              <a:t>Innovative conduct becomes especially prevalent as anomie intensifies</a:t>
            </a:r>
          </a:p>
          <a:p>
            <a:pPr eaLnBrk="1" hangingPunct="1"/>
            <a:endParaRPr lang="en-US" altLang="en-US" sz="1000" smtClean="0"/>
          </a:p>
          <a:p>
            <a:pPr eaLnBrk="1" hangingPunct="1"/>
            <a:r>
              <a:rPr lang="en-US" altLang="en-US" smtClean="0"/>
              <a:t>Anomie and deviance are mutually reinforcing</a:t>
            </a:r>
          </a:p>
          <a:p>
            <a:pPr lvl="1" eaLnBrk="1" hangingPunct="1"/>
            <a:r>
              <a:rPr lang="en-US" altLang="en-US" smtClean="0"/>
              <a:t>Weakening of institutionalized norms allows a limited number of people to violate standards, which challenges the norms’ legitimacy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Rejecting Individualism</a:t>
            </a:r>
          </a:p>
        </p:txBody>
      </p:sp>
      <p:sp>
        <p:nvSpPr>
          <p:cNvPr id="12291" name="Rectangle 3"/>
          <p:cNvSpPr>
            <a:spLocks noGrp="1" noChangeArrowheads="1"/>
          </p:cNvSpPr>
          <p:nvPr>
            <p:ph type="body" idx="1"/>
          </p:nvPr>
        </p:nvSpPr>
        <p:spPr/>
        <p:txBody>
          <a:bodyPr/>
          <a:lstStyle/>
          <a:p>
            <a:pPr eaLnBrk="1" hangingPunct="1">
              <a:lnSpc>
                <a:spcPct val="90000"/>
              </a:lnSpc>
            </a:pPr>
            <a:r>
              <a:rPr lang="en-US" altLang="en-US" smtClean="0"/>
              <a:t>Merton contended that the very nature of American society generates considerable crime and deviance</a:t>
            </a:r>
          </a:p>
          <a:p>
            <a:pPr eaLnBrk="1" hangingPunct="1">
              <a:lnSpc>
                <a:spcPct val="90000"/>
              </a:lnSpc>
            </a:pPr>
            <a:endParaRPr lang="en-US" altLang="en-US" sz="500" smtClean="0"/>
          </a:p>
          <a:p>
            <a:pPr lvl="1" eaLnBrk="1" hangingPunct="1">
              <a:lnSpc>
                <a:spcPct val="90000"/>
              </a:lnSpc>
            </a:pPr>
            <a:r>
              <a:rPr lang="en-US" altLang="en-US" smtClean="0"/>
              <a:t>Located the roots of crime                                  and deviance within the very                              fabric of American society</a:t>
            </a:r>
          </a:p>
          <a:p>
            <a:pPr eaLnBrk="1" hangingPunct="1">
              <a:lnSpc>
                <a:spcPct val="90000"/>
              </a:lnSpc>
            </a:pPr>
            <a:endParaRPr lang="en-US" altLang="en-US" sz="500" smtClean="0"/>
          </a:p>
          <a:p>
            <a:pPr lvl="1" eaLnBrk="1" hangingPunct="1">
              <a:lnSpc>
                <a:spcPct val="90000"/>
              </a:lnSpc>
            </a:pPr>
            <a:r>
              <a:rPr lang="en-US" altLang="en-US" smtClean="0"/>
              <a:t>Stressed the criminogenic                                 role of conformity to the                                       universal and conventional                                    cultural goal of pecuniary success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Strain Theory in Context</a:t>
            </a:r>
          </a:p>
        </p:txBody>
      </p:sp>
      <p:sp>
        <p:nvSpPr>
          <p:cNvPr id="13315" name="Rectangle 3"/>
          <p:cNvSpPr>
            <a:spLocks noGrp="1" noChangeArrowheads="1"/>
          </p:cNvSpPr>
          <p:nvPr>
            <p:ph type="body" idx="1"/>
          </p:nvPr>
        </p:nvSpPr>
        <p:spPr/>
        <p:txBody>
          <a:bodyPr/>
          <a:lstStyle/>
          <a:p>
            <a:pPr eaLnBrk="1" hangingPunct="1">
              <a:lnSpc>
                <a:spcPct val="90000"/>
              </a:lnSpc>
            </a:pPr>
            <a:r>
              <a:rPr lang="en-US" altLang="en-US" smtClean="0"/>
              <a:t>Merton’s life seems to mirror the two core features of his paradigm: 1) the significance of the cultural message for all to pursue the American Dream and 2) the differential opportunities people had to reach this universal goal</a:t>
            </a:r>
          </a:p>
          <a:p>
            <a:pPr eaLnBrk="1" hangingPunct="1">
              <a:lnSpc>
                <a:spcPct val="90000"/>
              </a:lnSpc>
            </a:pPr>
            <a:endParaRPr lang="en-US" altLang="en-US" sz="1000" smtClean="0"/>
          </a:p>
          <a:p>
            <a:pPr eaLnBrk="1" hangingPunct="1">
              <a:lnSpc>
                <a:spcPct val="90000"/>
              </a:lnSpc>
            </a:pPr>
            <a:r>
              <a:rPr lang="en-US" altLang="en-US" smtClean="0"/>
              <a:t>For Merton, the dominant reality was cultural homogeneity and universalism </a:t>
            </a:r>
          </a:p>
          <a:p>
            <a:pPr eaLnBrk="1" hangingPunct="1">
              <a:lnSpc>
                <a:spcPct val="90000"/>
              </a:lnSpc>
            </a:pPr>
            <a:endParaRPr lang="en-US" altLang="en-US" sz="600" smtClean="0"/>
          </a:p>
          <a:p>
            <a:pPr lvl="1" eaLnBrk="1" hangingPunct="1">
              <a:lnSpc>
                <a:spcPct val="90000"/>
              </a:lnSpc>
            </a:pPr>
            <a:r>
              <a:rPr lang="en-US" altLang="en-US" smtClean="0"/>
              <a:t>Americans shared a dream and identity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Strain Theory in Context</a:t>
            </a:r>
          </a:p>
        </p:txBody>
      </p:sp>
      <p:sp>
        <p:nvSpPr>
          <p:cNvPr id="14339" name="Rectangle 3"/>
          <p:cNvSpPr>
            <a:spLocks noGrp="1" noChangeArrowheads="1"/>
          </p:cNvSpPr>
          <p:nvPr>
            <p:ph type="body" idx="1"/>
          </p:nvPr>
        </p:nvSpPr>
        <p:spPr/>
        <p:txBody>
          <a:bodyPr/>
          <a:lstStyle/>
          <a:p>
            <a:pPr eaLnBrk="1" hangingPunct="1"/>
            <a:r>
              <a:rPr lang="en-US" altLang="en-US" smtClean="0"/>
              <a:t>Merton did not believe inner-city neighborhoods were fully disorganized and inherently criminogenic </a:t>
            </a:r>
          </a:p>
          <a:p>
            <a:pPr lvl="1" eaLnBrk="1" hangingPunct="1"/>
            <a:endParaRPr lang="en-US" altLang="en-US" sz="1000" smtClean="0"/>
          </a:p>
          <a:p>
            <a:pPr lvl="1" eaLnBrk="1" hangingPunct="1"/>
            <a:r>
              <a:rPr lang="en-US" altLang="en-US" smtClean="0"/>
              <a:t>Residents want to live the cultural dream but were denied the opportunity to leave the slum which produced a pressure to deviate</a:t>
            </a:r>
          </a:p>
          <a:p>
            <a:pPr lvl="1" eaLnBrk="1" hangingPunct="1"/>
            <a:endParaRPr lang="en-US" alt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Social Structure and Anomie</a:t>
            </a:r>
          </a:p>
        </p:txBody>
      </p:sp>
      <p:sp>
        <p:nvSpPr>
          <p:cNvPr id="15363" name="Rectangle 3"/>
          <p:cNvSpPr>
            <a:spLocks noGrp="1" noChangeArrowheads="1"/>
          </p:cNvSpPr>
          <p:nvPr>
            <p:ph type="body" idx="1"/>
          </p:nvPr>
        </p:nvSpPr>
        <p:spPr>
          <a:xfrm>
            <a:off x="457200" y="1719263"/>
            <a:ext cx="7391400" cy="4411662"/>
          </a:xfrm>
        </p:spPr>
        <p:txBody>
          <a:bodyPr/>
          <a:lstStyle/>
          <a:p>
            <a:pPr eaLnBrk="1" hangingPunct="1">
              <a:lnSpc>
                <a:spcPct val="90000"/>
              </a:lnSpc>
            </a:pPr>
            <a:r>
              <a:rPr lang="en-US" altLang="en-US" sz="2600" smtClean="0"/>
              <a:t>Merton’s work received widespread attention in the 1960s</a:t>
            </a:r>
          </a:p>
          <a:p>
            <a:pPr eaLnBrk="1" hangingPunct="1">
              <a:lnSpc>
                <a:spcPct val="90000"/>
              </a:lnSpc>
            </a:pPr>
            <a:endParaRPr lang="en-US" altLang="en-US" sz="1000" smtClean="0"/>
          </a:p>
          <a:p>
            <a:pPr eaLnBrk="1" hangingPunct="1">
              <a:lnSpc>
                <a:spcPct val="90000"/>
              </a:lnSpc>
            </a:pPr>
            <a:r>
              <a:rPr lang="en-US" altLang="en-US" sz="2600" smtClean="0"/>
              <a:t>Prior to 1960, poverty was not viewed as a major social problem</a:t>
            </a:r>
          </a:p>
          <a:p>
            <a:pPr eaLnBrk="1" hangingPunct="1">
              <a:lnSpc>
                <a:spcPct val="90000"/>
              </a:lnSpc>
            </a:pPr>
            <a:endParaRPr lang="en-US" altLang="en-US" sz="900" smtClean="0"/>
          </a:p>
          <a:p>
            <a:pPr eaLnBrk="1" hangingPunct="1">
              <a:lnSpc>
                <a:spcPct val="90000"/>
              </a:lnSpc>
            </a:pPr>
            <a:r>
              <a:rPr lang="en-US" altLang="en-US" sz="2600" smtClean="0"/>
              <a:t>By the early part of the 1960s, </a:t>
            </a:r>
            <a:r>
              <a:rPr lang="en-US" altLang="en-US" sz="2600" i="1" smtClean="0"/>
              <a:t>poverty was seen not as the fault of the individual but as the fault of the system</a:t>
            </a:r>
          </a:p>
          <a:p>
            <a:pPr eaLnBrk="1" hangingPunct="1">
              <a:lnSpc>
                <a:spcPct val="90000"/>
              </a:lnSpc>
            </a:pPr>
            <a:endParaRPr lang="en-US" altLang="en-US" sz="1000" smtClean="0"/>
          </a:p>
          <a:p>
            <a:pPr eaLnBrk="1" hangingPunct="1">
              <a:lnSpc>
                <a:spcPct val="90000"/>
              </a:lnSpc>
            </a:pPr>
            <a:r>
              <a:rPr lang="en-US" altLang="en-US" sz="2600" smtClean="0"/>
              <a:t>Minority and other disadvantaged citizens were being denied equal opportunity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z="3500" smtClean="0"/>
              <a:t>Status Discontent and Delinquency</a:t>
            </a:r>
          </a:p>
        </p:txBody>
      </p:sp>
      <p:sp>
        <p:nvSpPr>
          <p:cNvPr id="16387" name="Rectangle 3"/>
          <p:cNvSpPr>
            <a:spLocks noGrp="1" noChangeArrowheads="1"/>
          </p:cNvSpPr>
          <p:nvPr>
            <p:ph type="body" idx="1"/>
          </p:nvPr>
        </p:nvSpPr>
        <p:spPr/>
        <p:txBody>
          <a:bodyPr/>
          <a:lstStyle/>
          <a:p>
            <a:pPr eaLnBrk="1" hangingPunct="1"/>
            <a:r>
              <a:rPr lang="en-US" altLang="en-US" smtClean="0"/>
              <a:t>Albert Cohen and Richard Cloward’s and Lloyd Ohlin’s work represented important extensions of Merton’s deviance approach</a:t>
            </a:r>
          </a:p>
          <a:p>
            <a:pPr eaLnBrk="1" hangingPunct="1">
              <a:buFont typeface="Wingdings" pitchFamily="2" charset="2"/>
              <a:buNone/>
            </a:pPr>
            <a:endParaRPr lang="en-US" altLang="en-US" sz="600" smtClean="0"/>
          </a:p>
          <a:p>
            <a:pPr lvl="1" eaLnBrk="1" hangingPunct="1"/>
            <a:r>
              <a:rPr lang="en-US" altLang="en-US" smtClean="0"/>
              <a:t>Investigated how this theory could be applied to the study of juvenile gangs in urban areas</a:t>
            </a:r>
          </a:p>
          <a:p>
            <a:pPr eaLnBrk="1" hangingPunct="1"/>
            <a:endParaRPr lang="en-US" altLang="en-US" sz="500" smtClean="0"/>
          </a:p>
          <a:p>
            <a:pPr lvl="1" eaLnBrk="1" hangingPunct="1"/>
            <a:r>
              <a:rPr lang="en-US" altLang="en-US" smtClean="0"/>
              <a:t>Focused on the origins and effects of delinquent subcultural norms</a:t>
            </a:r>
          </a:p>
          <a:p>
            <a:pPr lvl="1" eaLnBrk="1" hangingPunct="1"/>
            <a:endParaRPr lang="en-US" altLang="en-US" sz="500" smtClean="0"/>
          </a:p>
          <a:p>
            <a:pPr lvl="1" eaLnBrk="1" hangingPunct="1"/>
            <a:r>
              <a:rPr lang="en-US" altLang="en-US" smtClean="0"/>
              <a:t>Drew from both Merton and the Chicago School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Delinquent Boys</a:t>
            </a:r>
          </a:p>
        </p:txBody>
      </p:sp>
      <p:sp>
        <p:nvSpPr>
          <p:cNvPr id="17411" name="Rectangle 3"/>
          <p:cNvSpPr>
            <a:spLocks noGrp="1" noChangeArrowheads="1"/>
          </p:cNvSpPr>
          <p:nvPr>
            <p:ph type="body" idx="1"/>
          </p:nvPr>
        </p:nvSpPr>
        <p:spPr/>
        <p:txBody>
          <a:bodyPr/>
          <a:lstStyle/>
          <a:p>
            <a:pPr eaLnBrk="1" hangingPunct="1"/>
            <a:r>
              <a:rPr lang="en-US" altLang="en-US" sz="2600" smtClean="0"/>
              <a:t>Cohen pondered how notions of cultural transmission and structurally induced strain might be reconciled</a:t>
            </a:r>
          </a:p>
          <a:p>
            <a:pPr eaLnBrk="1" hangingPunct="1"/>
            <a:endParaRPr lang="en-US" altLang="en-US" sz="1000" i="1" smtClean="0"/>
          </a:p>
          <a:p>
            <a:pPr eaLnBrk="1" hangingPunct="1"/>
            <a:r>
              <a:rPr lang="en-US" altLang="en-US" sz="2600" i="1" smtClean="0"/>
              <a:t>Delinquent Boys: The Culture of the Gang</a:t>
            </a:r>
            <a:r>
              <a:rPr lang="en-US" altLang="en-US" sz="2600" smtClean="0"/>
              <a:t> (1955): Delinquent gangs and the subcultural values they embrace are concentrated in urban slums</a:t>
            </a:r>
          </a:p>
          <a:p>
            <a:pPr eaLnBrk="1" hangingPunct="1"/>
            <a:endParaRPr lang="en-US" altLang="en-US" sz="1000" smtClean="0"/>
          </a:p>
          <a:p>
            <a:pPr eaLnBrk="1" hangingPunct="1"/>
            <a:r>
              <a:rPr lang="en-US" altLang="en-US" sz="2600" smtClean="0"/>
              <a:t>The content of these subcultures not only is supportive of crime, but also is nonutilitarian, malicious, and negativistic</a:t>
            </a:r>
            <a:endParaRPr lang="en-US" altLang="en-US" sz="2600" i="1"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Delinquent Boys </a:t>
            </a:r>
          </a:p>
        </p:txBody>
      </p:sp>
      <p:sp>
        <p:nvSpPr>
          <p:cNvPr id="18435" name="Rectangle 3"/>
          <p:cNvSpPr>
            <a:spLocks noGrp="1" noChangeArrowheads="1"/>
          </p:cNvSpPr>
          <p:nvPr>
            <p:ph type="body" idx="1"/>
          </p:nvPr>
        </p:nvSpPr>
        <p:spPr/>
        <p:txBody>
          <a:bodyPr/>
          <a:lstStyle/>
          <a:p>
            <a:pPr eaLnBrk="1" hangingPunct="1"/>
            <a:r>
              <a:rPr lang="en-US" altLang="en-US" sz="2600" smtClean="0"/>
              <a:t>Engage in delinquency that is contemptuous of authority and irrational to conventional citizens</a:t>
            </a:r>
          </a:p>
          <a:p>
            <a:pPr eaLnBrk="1" hangingPunct="1"/>
            <a:endParaRPr lang="en-US" altLang="en-US" sz="900" smtClean="0"/>
          </a:p>
          <a:p>
            <a:pPr eaLnBrk="1" hangingPunct="1"/>
            <a:r>
              <a:rPr lang="en-US" altLang="en-US" sz="2600" smtClean="0"/>
              <a:t>Delinquent subcultures arise in response to the special problems that people face</a:t>
            </a:r>
          </a:p>
          <a:p>
            <a:pPr lvl="1" eaLnBrk="1" hangingPunct="1"/>
            <a:r>
              <a:rPr lang="en-US" altLang="en-US" sz="2200" smtClean="0"/>
              <a:t>Lower-class youth are disadvantaged in their efforts to achieve middle-class standards of success and status</a:t>
            </a:r>
          </a:p>
          <a:p>
            <a:pPr lvl="1" eaLnBrk="1" hangingPunct="1"/>
            <a:endParaRPr lang="en-US" altLang="en-US" sz="500" smtClean="0"/>
          </a:p>
          <a:p>
            <a:pPr lvl="1" eaLnBrk="1" hangingPunct="1"/>
            <a:r>
              <a:rPr lang="en-US" altLang="en-US" sz="2200" smtClean="0"/>
              <a:t>Denied status in respectable society because they cannot meet the criteria of the respectable status system</a:t>
            </a:r>
          </a:p>
          <a:p>
            <a:pPr eaLnBrk="1" hangingPunct="1"/>
            <a:endParaRPr lang="en-US" altLang="en-US" sz="500" smtClean="0"/>
          </a:p>
          <a:p>
            <a:pPr lvl="1" eaLnBrk="1" hangingPunct="1"/>
            <a:r>
              <a:rPr lang="en-US" altLang="en-US" sz="2200" smtClean="0"/>
              <a:t>Lower-class youth reject the middle-class goals and norms and substitute oppositional values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Delinquent Boys</a:t>
            </a:r>
          </a:p>
        </p:txBody>
      </p:sp>
      <p:sp>
        <p:nvSpPr>
          <p:cNvPr id="19459" name="Rectangle 3"/>
          <p:cNvSpPr>
            <a:spLocks noGrp="1" noChangeArrowheads="1"/>
          </p:cNvSpPr>
          <p:nvPr>
            <p:ph type="body" idx="1"/>
          </p:nvPr>
        </p:nvSpPr>
        <p:spPr/>
        <p:txBody>
          <a:bodyPr/>
          <a:lstStyle/>
          <a:p>
            <a:pPr eaLnBrk="1" hangingPunct="1">
              <a:lnSpc>
                <a:spcPct val="90000"/>
              </a:lnSpc>
            </a:pPr>
            <a:r>
              <a:rPr lang="en-US" altLang="en-US" smtClean="0"/>
              <a:t>The strains of class-based status discontent are conducive to the emergence of subcultural values supportive of delinquency</a:t>
            </a:r>
          </a:p>
          <a:p>
            <a:pPr eaLnBrk="1" hangingPunct="1">
              <a:lnSpc>
                <a:spcPct val="90000"/>
              </a:lnSpc>
            </a:pPr>
            <a:endParaRPr lang="en-US" altLang="en-US" sz="1200" smtClean="0"/>
          </a:p>
          <a:p>
            <a:pPr eaLnBrk="1" hangingPunct="1">
              <a:lnSpc>
                <a:spcPct val="90000"/>
              </a:lnSpc>
            </a:pPr>
            <a:r>
              <a:rPr lang="en-US" altLang="en-US" smtClean="0"/>
              <a:t>A structural basis exists for the persistence of these delinquent norms and the gang organization they nourish</a:t>
            </a:r>
          </a:p>
          <a:p>
            <a:pPr eaLnBrk="1" hangingPunct="1">
              <a:lnSpc>
                <a:spcPct val="90000"/>
              </a:lnSpc>
            </a:pPr>
            <a:endParaRPr lang="en-US" altLang="en-US" sz="1200" smtClean="0"/>
          </a:p>
          <a:p>
            <a:pPr lvl="1" eaLnBrk="1" hangingPunct="1">
              <a:lnSpc>
                <a:spcPct val="90000"/>
              </a:lnSpc>
            </a:pPr>
            <a:r>
              <a:rPr lang="en-US" altLang="en-US" smtClean="0"/>
              <a:t>Once in existence, the subculture assumes a reality of its own and this criminal culture can be transmitted to youths in the neighborhood.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Delinquency and Opportunity</a:t>
            </a:r>
          </a:p>
        </p:txBody>
      </p:sp>
      <p:sp>
        <p:nvSpPr>
          <p:cNvPr id="20483" name="Rectangle 3"/>
          <p:cNvSpPr>
            <a:spLocks noGrp="1" noChangeArrowheads="1"/>
          </p:cNvSpPr>
          <p:nvPr>
            <p:ph type="body" idx="1"/>
          </p:nvPr>
        </p:nvSpPr>
        <p:spPr/>
        <p:txBody>
          <a:bodyPr/>
          <a:lstStyle/>
          <a:p>
            <a:pPr eaLnBrk="1" hangingPunct="1">
              <a:lnSpc>
                <a:spcPct val="80000"/>
              </a:lnSpc>
            </a:pPr>
            <a:r>
              <a:rPr lang="en-US" altLang="en-US" sz="2600" smtClean="0"/>
              <a:t>Cloward and Ohlin: </a:t>
            </a:r>
            <a:r>
              <a:rPr lang="en-US" altLang="en-US" sz="2600" i="1" smtClean="0"/>
              <a:t>Opportunity Theory</a:t>
            </a:r>
          </a:p>
          <a:p>
            <a:pPr eaLnBrk="1" hangingPunct="1">
              <a:lnSpc>
                <a:spcPct val="80000"/>
              </a:lnSpc>
            </a:pPr>
            <a:endParaRPr lang="en-US" altLang="en-US" sz="900" smtClean="0"/>
          </a:p>
          <a:p>
            <a:pPr eaLnBrk="1" hangingPunct="1">
              <a:lnSpc>
                <a:spcPct val="80000"/>
              </a:lnSpc>
            </a:pPr>
            <a:r>
              <a:rPr lang="en-US" altLang="en-US" sz="2600" smtClean="0"/>
              <a:t>The social structure generates pressures for deviance, pressures experienced most intensely in the lower class</a:t>
            </a:r>
          </a:p>
          <a:p>
            <a:pPr lvl="1" eaLnBrk="1" hangingPunct="1">
              <a:lnSpc>
                <a:spcPct val="80000"/>
              </a:lnSpc>
            </a:pPr>
            <a:endParaRPr lang="en-US" altLang="en-US" sz="400" smtClean="0"/>
          </a:p>
          <a:p>
            <a:pPr lvl="1" eaLnBrk="1" hangingPunct="1">
              <a:lnSpc>
                <a:spcPct val="80000"/>
              </a:lnSpc>
            </a:pPr>
            <a:endParaRPr lang="en-US" altLang="en-US" sz="600" smtClean="0"/>
          </a:p>
          <a:p>
            <a:pPr lvl="1" eaLnBrk="1" hangingPunct="1">
              <a:lnSpc>
                <a:spcPct val="80000"/>
              </a:lnSpc>
            </a:pPr>
            <a:r>
              <a:rPr lang="en-US" altLang="en-US" sz="2200" smtClean="0"/>
              <a:t>Slum youths face the problem of lacking legitimate means – the opportunity – to be successful and earn status, which creates the strain of status discontentment</a:t>
            </a:r>
          </a:p>
          <a:p>
            <a:pPr lvl="1" eaLnBrk="1" hangingPunct="1">
              <a:lnSpc>
                <a:spcPct val="80000"/>
              </a:lnSpc>
            </a:pPr>
            <a:endParaRPr lang="en-US" altLang="en-US" sz="500" smtClean="0"/>
          </a:p>
          <a:p>
            <a:pPr lvl="1" eaLnBrk="1" hangingPunct="1">
              <a:lnSpc>
                <a:spcPct val="80000"/>
              </a:lnSpc>
            </a:pPr>
            <a:r>
              <a:rPr lang="en-US" altLang="en-US" sz="2200" smtClean="0"/>
              <a:t>This disparity between what lower-class youths are led to want and what is actually available to them is the source of a major problem of adjustment and causes intense frustrations and the exploration of nonconformist alternatives</a:t>
            </a:r>
          </a:p>
          <a:p>
            <a:pPr eaLnBrk="1" hangingPunct="1">
              <a:lnSpc>
                <a:spcPct val="80000"/>
              </a:lnSpc>
            </a:pPr>
            <a:endParaRPr lang="en-US" altLang="en-US" sz="26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Strain Theorists Through the Years</a:t>
            </a:r>
            <a:endParaRPr lang="en-US" dirty="0"/>
          </a:p>
        </p:txBody>
      </p:sp>
      <p:sp>
        <p:nvSpPr>
          <p:cNvPr id="3" name="Content Placeholder 2"/>
          <p:cNvSpPr>
            <a:spLocks noGrp="1"/>
          </p:cNvSpPr>
          <p:nvPr>
            <p:ph idx="1"/>
          </p:nvPr>
        </p:nvSpPr>
        <p:spPr/>
        <p:txBody>
          <a:bodyPr/>
          <a:lstStyle/>
          <a:p>
            <a:r>
              <a:rPr lang="en-US" dirty="0" smtClean="0"/>
              <a:t> Robert Merton’s anomie</a:t>
            </a:r>
          </a:p>
          <a:p>
            <a:r>
              <a:rPr lang="en-US" dirty="0" smtClean="0"/>
              <a:t>Albert Cohen’s delinquent boys</a:t>
            </a:r>
          </a:p>
          <a:p>
            <a:r>
              <a:rPr lang="en-US" dirty="0" err="1" smtClean="0"/>
              <a:t>Cloward</a:t>
            </a:r>
            <a:r>
              <a:rPr lang="en-US" dirty="0" smtClean="0"/>
              <a:t> and Ohlin’s differential opportunity</a:t>
            </a:r>
          </a:p>
          <a:p>
            <a:r>
              <a:rPr lang="en-US" dirty="0" smtClean="0"/>
              <a:t>Agnew’s revised strain theory</a:t>
            </a:r>
          </a:p>
          <a:p>
            <a:r>
              <a:rPr lang="en-US" dirty="0" err="1" smtClean="0"/>
              <a:t>Unnever</a:t>
            </a:r>
            <a:r>
              <a:rPr lang="en-US" dirty="0" smtClean="0"/>
              <a:t> and </a:t>
            </a:r>
            <a:r>
              <a:rPr lang="en-US" dirty="0" err="1" smtClean="0"/>
              <a:t>Gabbidon’s</a:t>
            </a:r>
            <a:r>
              <a:rPr lang="en-US" dirty="0" smtClean="0"/>
              <a:t>  </a:t>
            </a:r>
            <a:r>
              <a:rPr lang="en-US" i="1" dirty="0" smtClean="0"/>
              <a:t>A Theory of African American Offending</a:t>
            </a:r>
          </a:p>
          <a:p>
            <a:r>
              <a:rPr lang="en-US" altLang="en-US" sz="3200" dirty="0" err="1" smtClean="0"/>
              <a:t>Messner</a:t>
            </a:r>
            <a:r>
              <a:rPr lang="en-US" altLang="en-US" sz="3200" dirty="0" smtClean="0"/>
              <a:t> and Rosenfeld’s institutional anomie: Crime and the American Dream</a:t>
            </a:r>
          </a:p>
          <a:p>
            <a:r>
              <a:rPr lang="en-US" altLang="en-US" sz="3200" dirty="0" smtClean="0"/>
              <a:t>Elliot Currie: Market economy and crime</a:t>
            </a:r>
            <a:endParaRPr lang="en-US" altLang="en-US" sz="3200"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Delinquency and Opportunity</a:t>
            </a:r>
          </a:p>
        </p:txBody>
      </p:sp>
      <p:sp>
        <p:nvSpPr>
          <p:cNvPr id="21507" name="Rectangle 3"/>
          <p:cNvSpPr>
            <a:spLocks noGrp="1" noChangeArrowheads="1"/>
          </p:cNvSpPr>
          <p:nvPr>
            <p:ph type="body" idx="1"/>
          </p:nvPr>
        </p:nvSpPr>
        <p:spPr/>
        <p:txBody>
          <a:bodyPr/>
          <a:lstStyle/>
          <a:p>
            <a:pPr eaLnBrk="1" hangingPunct="1"/>
            <a:r>
              <a:rPr lang="en-US" altLang="en-US" sz="2600" smtClean="0"/>
              <a:t>People are not free to be any type of criminal they choose to be</a:t>
            </a:r>
          </a:p>
          <a:p>
            <a:pPr eaLnBrk="1" hangingPunct="1"/>
            <a:endParaRPr lang="en-US" altLang="en-US" sz="500" smtClean="0"/>
          </a:p>
          <a:p>
            <a:pPr lvl="1" eaLnBrk="1" hangingPunct="1"/>
            <a:r>
              <a:rPr lang="en-US" altLang="en-US" sz="2200" smtClean="0"/>
              <a:t>Criminal roles are learned through cultural transmission</a:t>
            </a:r>
          </a:p>
          <a:p>
            <a:pPr eaLnBrk="1" hangingPunct="1"/>
            <a:endParaRPr lang="en-US" altLang="en-US" sz="1000" smtClean="0"/>
          </a:p>
          <a:p>
            <a:pPr eaLnBrk="1" hangingPunct="1"/>
            <a:r>
              <a:rPr lang="en-US" altLang="en-US" sz="2600" smtClean="0"/>
              <a:t>One must have access to </a:t>
            </a:r>
            <a:r>
              <a:rPr lang="en-US" altLang="en-US" sz="2600" i="1" smtClean="0"/>
              <a:t>illegitimate means</a:t>
            </a:r>
          </a:p>
          <a:p>
            <a:pPr eaLnBrk="1" hangingPunct="1"/>
            <a:endParaRPr lang="en-US" altLang="en-US" sz="500" smtClean="0"/>
          </a:p>
          <a:p>
            <a:pPr lvl="1" eaLnBrk="1" hangingPunct="1"/>
            <a:r>
              <a:rPr lang="en-US" altLang="en-US" sz="2200" smtClean="0"/>
              <a:t>The selection of adaptations is regulated by the availability throughout the social structure of illegitimate means</a:t>
            </a:r>
          </a:p>
          <a:p>
            <a:pPr eaLnBrk="1" hangingPunct="1"/>
            <a:endParaRPr lang="en-US" altLang="en-US" sz="500" smtClean="0"/>
          </a:p>
          <a:p>
            <a:pPr lvl="1" eaLnBrk="1" hangingPunct="1"/>
            <a:r>
              <a:rPr lang="en-US" altLang="en-US" sz="2200" smtClean="0"/>
              <a:t>Illegitimate means could illuminate why delinquent subcultures existed in slum areas and why they took a particular form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t>Delinquency and Opportunity</a:t>
            </a:r>
          </a:p>
        </p:txBody>
      </p:sp>
      <p:sp>
        <p:nvSpPr>
          <p:cNvPr id="22531" name="Rectangle 3"/>
          <p:cNvSpPr>
            <a:spLocks noGrp="1" noChangeArrowheads="1"/>
          </p:cNvSpPr>
          <p:nvPr>
            <p:ph type="body" idx="1"/>
          </p:nvPr>
        </p:nvSpPr>
        <p:spPr/>
        <p:txBody>
          <a:bodyPr/>
          <a:lstStyle/>
          <a:p>
            <a:pPr eaLnBrk="1" hangingPunct="1">
              <a:lnSpc>
                <a:spcPct val="90000"/>
              </a:lnSpc>
            </a:pPr>
            <a:r>
              <a:rPr lang="en-US" altLang="en-US" smtClean="0"/>
              <a:t>Delinquent subcultures could emerge and persist only in areas where enough youths were concentrated to band together and to support one another’s alienation from conventional values</a:t>
            </a:r>
          </a:p>
          <a:p>
            <a:pPr eaLnBrk="1" hangingPunct="1">
              <a:lnSpc>
                <a:spcPct val="90000"/>
              </a:lnSpc>
            </a:pPr>
            <a:endParaRPr lang="en-US" altLang="en-US" sz="1000" smtClean="0"/>
          </a:p>
          <a:p>
            <a:pPr eaLnBrk="1" hangingPunct="1">
              <a:lnSpc>
                <a:spcPct val="90000"/>
              </a:lnSpc>
            </a:pPr>
            <a:r>
              <a:rPr lang="en-US" altLang="en-US" smtClean="0"/>
              <a:t>The type of collective response that                    the youths could make would be                    shaped by the neighborhood in                which they resided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Delinquency and Opportunity</a:t>
            </a:r>
          </a:p>
        </p:txBody>
      </p:sp>
      <p:sp>
        <p:nvSpPr>
          <p:cNvPr id="23555" name="Rectangle 3"/>
          <p:cNvSpPr>
            <a:spLocks noGrp="1" noChangeArrowheads="1"/>
          </p:cNvSpPr>
          <p:nvPr>
            <p:ph type="body" idx="1"/>
          </p:nvPr>
        </p:nvSpPr>
        <p:spPr/>
        <p:txBody>
          <a:bodyPr/>
          <a:lstStyle/>
          <a:p>
            <a:pPr marL="495300" indent="-495300" eaLnBrk="1" hangingPunct="1">
              <a:lnSpc>
                <a:spcPct val="90000"/>
              </a:lnSpc>
            </a:pPr>
            <a:r>
              <a:rPr lang="en-US" altLang="en-US" sz="2600" smtClean="0"/>
              <a:t>Three types of subcultures:</a:t>
            </a:r>
          </a:p>
          <a:p>
            <a:pPr marL="763588" lvl="1" indent="-419100" eaLnBrk="1" hangingPunct="1">
              <a:lnSpc>
                <a:spcPct val="90000"/>
              </a:lnSpc>
            </a:pPr>
            <a:endParaRPr lang="en-US" altLang="en-US" sz="400" smtClean="0"/>
          </a:p>
          <a:p>
            <a:pPr marL="763588" lvl="1" indent="-419100" eaLnBrk="1" hangingPunct="1">
              <a:lnSpc>
                <a:spcPct val="90000"/>
              </a:lnSpc>
              <a:buFont typeface="Wingdings" pitchFamily="2" charset="2"/>
              <a:buAutoNum type="arabicPeriod"/>
            </a:pPr>
            <a:r>
              <a:rPr lang="en-US" altLang="en-US" sz="2200" smtClean="0"/>
              <a:t>Criminal subculture in organized neighborhoods</a:t>
            </a:r>
          </a:p>
          <a:p>
            <a:pPr marL="763588" lvl="1" indent="-419100" eaLnBrk="1" hangingPunct="1">
              <a:lnSpc>
                <a:spcPct val="90000"/>
              </a:lnSpc>
              <a:buFont typeface="Wingdings" pitchFamily="2" charset="2"/>
              <a:buAutoNum type="arabicPeriod"/>
            </a:pPr>
            <a:endParaRPr lang="en-US" altLang="en-US" sz="400" smtClean="0"/>
          </a:p>
          <a:p>
            <a:pPr marL="763588" lvl="1" indent="-419100" eaLnBrk="1" hangingPunct="1">
              <a:lnSpc>
                <a:spcPct val="90000"/>
              </a:lnSpc>
              <a:buFont typeface="Wingdings" pitchFamily="2" charset="2"/>
              <a:buAutoNum type="arabicPeriod"/>
            </a:pPr>
            <a:r>
              <a:rPr lang="en-US" altLang="en-US" sz="2200" smtClean="0"/>
              <a:t>Conflict or fighting oriented subculture in disorganized neighborhoods</a:t>
            </a:r>
          </a:p>
          <a:p>
            <a:pPr marL="763588" lvl="1" indent="-419100" eaLnBrk="1" hangingPunct="1">
              <a:lnSpc>
                <a:spcPct val="90000"/>
              </a:lnSpc>
              <a:buFont typeface="Wingdings" pitchFamily="2" charset="2"/>
              <a:buAutoNum type="arabicPeriod"/>
            </a:pPr>
            <a:endParaRPr lang="en-US" altLang="en-US" sz="500" smtClean="0"/>
          </a:p>
          <a:p>
            <a:pPr marL="763588" lvl="1" indent="-419100" eaLnBrk="1" hangingPunct="1">
              <a:lnSpc>
                <a:spcPct val="90000"/>
              </a:lnSpc>
              <a:buFont typeface="Wingdings" pitchFamily="2" charset="2"/>
              <a:buAutoNum type="arabicPeriod"/>
            </a:pPr>
            <a:r>
              <a:rPr lang="en-US" altLang="en-US" sz="2200" smtClean="0"/>
              <a:t>The retreatist or drug using subculture when double failures (unable to achieve status legitimately or illegitimately)</a:t>
            </a:r>
          </a:p>
          <a:p>
            <a:pPr marL="495300" indent="-495300" eaLnBrk="1" hangingPunct="1">
              <a:lnSpc>
                <a:spcPct val="90000"/>
              </a:lnSpc>
            </a:pPr>
            <a:endParaRPr lang="en-US" altLang="en-US" sz="900" smtClean="0"/>
          </a:p>
          <a:p>
            <a:pPr marL="495300" indent="-495300" eaLnBrk="1" hangingPunct="1">
              <a:lnSpc>
                <a:spcPct val="90000"/>
              </a:lnSpc>
            </a:pPr>
            <a:r>
              <a:rPr lang="en-US" altLang="en-US" sz="2600" smtClean="0"/>
              <a:t>Cloward and Ohlin believed that opportunity theory - consolidation of cultural transmission and strain traditions - offered a general framework for studying crime and deviance</a:t>
            </a:r>
          </a:p>
          <a:p>
            <a:pPr marL="763588" lvl="1" indent="-419100" eaLnBrk="1" hangingPunct="1">
              <a:lnSpc>
                <a:spcPct val="90000"/>
              </a:lnSpc>
            </a:pPr>
            <a:endParaRPr lang="en-US" altLang="en-US" sz="22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The Criminological Legacy of Strain Theory</a:t>
            </a:r>
          </a:p>
        </p:txBody>
      </p:sp>
      <p:sp>
        <p:nvSpPr>
          <p:cNvPr id="24579" name="Rectangle 3"/>
          <p:cNvSpPr>
            <a:spLocks noGrp="1" noChangeArrowheads="1"/>
          </p:cNvSpPr>
          <p:nvPr>
            <p:ph type="body" idx="1"/>
          </p:nvPr>
        </p:nvSpPr>
        <p:spPr/>
        <p:txBody>
          <a:bodyPr/>
          <a:lstStyle/>
          <a:p>
            <a:pPr eaLnBrk="1" hangingPunct="1"/>
            <a:r>
              <a:rPr lang="en-US" altLang="en-US" smtClean="0"/>
              <a:t>Assessing strain theory:</a:t>
            </a:r>
          </a:p>
          <a:p>
            <a:pPr lvl="1" eaLnBrk="1" hangingPunct="1"/>
            <a:endParaRPr lang="en-US" altLang="en-US" sz="500" smtClean="0"/>
          </a:p>
          <a:p>
            <a:pPr lvl="1" eaLnBrk="1" hangingPunct="1"/>
            <a:r>
              <a:rPr lang="en-US" altLang="en-US" smtClean="0"/>
              <a:t>Criticisms of Merton:</a:t>
            </a:r>
          </a:p>
          <a:p>
            <a:pPr lvl="2" eaLnBrk="1" hangingPunct="1"/>
            <a:endParaRPr lang="en-US" altLang="en-US" sz="300" smtClean="0"/>
          </a:p>
          <a:p>
            <a:pPr lvl="2" eaLnBrk="1" hangingPunct="1"/>
            <a:r>
              <a:rPr lang="en-US" altLang="en-US" smtClean="0"/>
              <a:t>In a society as diverse as the U.S., do all citizens really ascribe to the goal of pecuniary success?</a:t>
            </a:r>
          </a:p>
          <a:p>
            <a:pPr lvl="2" eaLnBrk="1" hangingPunct="1"/>
            <a:endParaRPr lang="en-US" altLang="en-US" sz="300" smtClean="0"/>
          </a:p>
          <a:p>
            <a:pPr lvl="2" eaLnBrk="1" hangingPunct="1"/>
            <a:r>
              <a:rPr lang="en-US" altLang="en-US" smtClean="0"/>
              <a:t>Is strain really more pervasive in the lower classes? </a:t>
            </a:r>
          </a:p>
          <a:p>
            <a:pPr lvl="3" eaLnBrk="1" hangingPunct="1"/>
            <a:r>
              <a:rPr lang="en-US" altLang="en-US" smtClean="0"/>
              <a:t>White-collar crime?</a:t>
            </a:r>
          </a:p>
          <a:p>
            <a:pPr lvl="2" eaLnBrk="1" hangingPunct="1"/>
            <a:endParaRPr lang="en-US" altLang="en-US" sz="300" smtClean="0"/>
          </a:p>
          <a:p>
            <a:pPr lvl="2" eaLnBrk="1" hangingPunct="1"/>
            <a:r>
              <a:rPr lang="en-US" altLang="en-US" smtClean="0"/>
              <a:t>Why did this condition originate and persist?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The Criminological Legacy of Strain Theory</a:t>
            </a:r>
          </a:p>
        </p:txBody>
      </p:sp>
      <p:sp>
        <p:nvSpPr>
          <p:cNvPr id="25603" name="Rectangle 3"/>
          <p:cNvSpPr>
            <a:spLocks noGrp="1" noChangeArrowheads="1"/>
          </p:cNvSpPr>
          <p:nvPr>
            <p:ph type="body" idx="1"/>
          </p:nvPr>
        </p:nvSpPr>
        <p:spPr/>
        <p:txBody>
          <a:bodyPr/>
          <a:lstStyle/>
          <a:p>
            <a:pPr eaLnBrk="1" hangingPunct="1">
              <a:lnSpc>
                <a:spcPct val="90000"/>
              </a:lnSpc>
            </a:pPr>
            <a:r>
              <a:rPr lang="en-US" altLang="en-US" sz="2600" smtClean="0"/>
              <a:t>Assessing strain theory:</a:t>
            </a:r>
          </a:p>
          <a:p>
            <a:pPr lvl="1" eaLnBrk="1" hangingPunct="1">
              <a:lnSpc>
                <a:spcPct val="90000"/>
              </a:lnSpc>
            </a:pPr>
            <a:endParaRPr lang="en-US" altLang="en-US" sz="400" smtClean="0"/>
          </a:p>
          <a:p>
            <a:pPr lvl="1" eaLnBrk="1" hangingPunct="1">
              <a:lnSpc>
                <a:spcPct val="90000"/>
              </a:lnSpc>
            </a:pPr>
            <a:r>
              <a:rPr lang="en-US" altLang="en-US" sz="2200" smtClean="0"/>
              <a:t>Criticisms of Cohen and Cloward and Ohlin:</a:t>
            </a:r>
          </a:p>
          <a:p>
            <a:pPr lvl="2" eaLnBrk="1" hangingPunct="1">
              <a:lnSpc>
                <a:spcPct val="90000"/>
              </a:lnSpc>
            </a:pPr>
            <a:endParaRPr lang="en-US" altLang="en-US" sz="300" smtClean="0"/>
          </a:p>
          <a:p>
            <a:pPr lvl="2" eaLnBrk="1" hangingPunct="1">
              <a:lnSpc>
                <a:spcPct val="90000"/>
              </a:lnSpc>
            </a:pPr>
            <a:r>
              <a:rPr lang="en-US" altLang="en-US" sz="2100" smtClean="0"/>
              <a:t>Do these theorists describe the content of subcultures accurately?</a:t>
            </a:r>
          </a:p>
          <a:p>
            <a:pPr lvl="3" eaLnBrk="1" hangingPunct="1">
              <a:lnSpc>
                <a:spcPct val="90000"/>
              </a:lnSpc>
            </a:pPr>
            <a:endParaRPr lang="en-US" altLang="en-US" sz="200" smtClean="0"/>
          </a:p>
          <a:p>
            <a:pPr lvl="3" eaLnBrk="1" hangingPunct="1">
              <a:lnSpc>
                <a:spcPct val="90000"/>
              </a:lnSpc>
            </a:pPr>
            <a:r>
              <a:rPr lang="en-US" altLang="en-US" sz="1800" smtClean="0"/>
              <a:t>Do all subcultures embrace nonutilitarian, malicious, and negativistic values?</a:t>
            </a:r>
          </a:p>
          <a:p>
            <a:pPr lvl="3" eaLnBrk="1" hangingPunct="1">
              <a:lnSpc>
                <a:spcPct val="90000"/>
              </a:lnSpc>
            </a:pPr>
            <a:endParaRPr lang="en-US" altLang="en-US" sz="200" smtClean="0"/>
          </a:p>
          <a:p>
            <a:pPr lvl="3" eaLnBrk="1" hangingPunct="1">
              <a:lnSpc>
                <a:spcPct val="90000"/>
              </a:lnSpc>
            </a:pPr>
            <a:r>
              <a:rPr lang="en-US" altLang="en-US" sz="1800" smtClean="0"/>
              <a:t>Are there three distinct types of subcultures?</a:t>
            </a:r>
          </a:p>
          <a:p>
            <a:pPr eaLnBrk="1" hangingPunct="1">
              <a:lnSpc>
                <a:spcPct val="90000"/>
              </a:lnSpc>
            </a:pPr>
            <a:endParaRPr lang="en-US" altLang="en-US" sz="1000" smtClean="0"/>
          </a:p>
          <a:p>
            <a:pPr lvl="1" eaLnBrk="1" hangingPunct="1">
              <a:lnSpc>
                <a:spcPct val="90000"/>
              </a:lnSpc>
            </a:pPr>
            <a:r>
              <a:rPr lang="en-US" altLang="en-US" sz="2200" smtClean="0"/>
              <a:t>Empirical critique of strain theory:	</a:t>
            </a:r>
          </a:p>
          <a:p>
            <a:pPr lvl="2" eaLnBrk="1" hangingPunct="1">
              <a:lnSpc>
                <a:spcPct val="90000"/>
              </a:lnSpc>
            </a:pPr>
            <a:endParaRPr lang="en-US" altLang="en-US" sz="500" smtClean="0"/>
          </a:p>
          <a:p>
            <a:pPr lvl="2" eaLnBrk="1" hangingPunct="1">
              <a:lnSpc>
                <a:spcPct val="90000"/>
              </a:lnSpc>
            </a:pPr>
            <a:r>
              <a:rPr lang="en-US" altLang="en-US" sz="2100" smtClean="0"/>
              <a:t>Some have found high aspirations are associated with conformity and low aspirations are associated with delinquency</a:t>
            </a:r>
          </a:p>
          <a:p>
            <a:pPr lvl="2" eaLnBrk="1" hangingPunct="1">
              <a:lnSpc>
                <a:spcPct val="90000"/>
              </a:lnSpc>
            </a:pPr>
            <a:endParaRPr lang="en-US" altLang="en-US" sz="300" smtClean="0"/>
          </a:p>
          <a:p>
            <a:pPr lvl="3" eaLnBrk="1" hangingPunct="1">
              <a:lnSpc>
                <a:spcPct val="90000"/>
              </a:lnSpc>
            </a:pPr>
            <a:r>
              <a:rPr lang="en-US" altLang="en-US" sz="1800" smtClean="0"/>
              <a:t>However, research does find support for strain theory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t>Agnew’s General Strain Theory</a:t>
            </a:r>
          </a:p>
        </p:txBody>
      </p:sp>
      <p:sp>
        <p:nvSpPr>
          <p:cNvPr id="26627" name="Rectangle 3"/>
          <p:cNvSpPr>
            <a:spLocks noGrp="1" noChangeArrowheads="1"/>
          </p:cNvSpPr>
          <p:nvPr>
            <p:ph type="body" idx="1"/>
          </p:nvPr>
        </p:nvSpPr>
        <p:spPr/>
        <p:txBody>
          <a:bodyPr/>
          <a:lstStyle/>
          <a:p>
            <a:pPr eaLnBrk="1" hangingPunct="1"/>
            <a:r>
              <a:rPr lang="en-US" altLang="en-US" smtClean="0"/>
              <a:t>Argued that Merton’s strain theory was too narrow</a:t>
            </a:r>
          </a:p>
          <a:p>
            <a:pPr eaLnBrk="1" hangingPunct="1"/>
            <a:endParaRPr lang="en-US" altLang="en-US" sz="1000" smtClean="0"/>
          </a:p>
          <a:p>
            <a:pPr eaLnBrk="1" hangingPunct="1"/>
            <a:r>
              <a:rPr lang="en-US" altLang="en-US" smtClean="0"/>
              <a:t>There may be other kinds of negative relations or situations that create strain and prompt people to break the law, besides the inability to attain future economic success </a:t>
            </a:r>
          </a:p>
          <a:p>
            <a:pPr eaLnBrk="1" hangingPunct="1"/>
            <a:endParaRPr lang="en-US" altLang="en-US" sz="1000" smtClean="0"/>
          </a:p>
          <a:p>
            <a:pPr eaLnBrk="1" hangingPunct="1"/>
            <a:r>
              <a:rPr lang="en-US" altLang="en-US" smtClean="0"/>
              <a:t>Developed a revised strain theory which was a prelude to his general strain theory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t>Agnew’s General Strain Theory</a:t>
            </a:r>
          </a:p>
        </p:txBody>
      </p:sp>
      <p:sp>
        <p:nvSpPr>
          <p:cNvPr id="27651" name="Rectangle 3"/>
          <p:cNvSpPr>
            <a:spLocks noGrp="1" noChangeArrowheads="1"/>
          </p:cNvSpPr>
          <p:nvPr>
            <p:ph type="body" idx="1"/>
          </p:nvPr>
        </p:nvSpPr>
        <p:spPr/>
        <p:txBody>
          <a:bodyPr/>
          <a:lstStyle/>
          <a:p>
            <a:pPr marL="571500" indent="-571500" eaLnBrk="1" hangingPunct="1"/>
            <a:r>
              <a:rPr lang="en-US" altLang="en-US" smtClean="0"/>
              <a:t>Proposed there were three sources of strain:</a:t>
            </a:r>
          </a:p>
          <a:p>
            <a:pPr marL="839788" lvl="1" indent="-495300" eaLnBrk="1" hangingPunct="1">
              <a:buFont typeface="Wingdings" pitchFamily="2" charset="2"/>
              <a:buAutoNum type="arabicPeriod"/>
            </a:pPr>
            <a:endParaRPr lang="en-US" altLang="en-US" sz="500" smtClean="0"/>
          </a:p>
          <a:p>
            <a:pPr marL="839788" lvl="1" indent="-495300" eaLnBrk="1" hangingPunct="1">
              <a:buFont typeface="Wingdings" pitchFamily="2" charset="2"/>
              <a:buAutoNum type="arabicPeriod"/>
            </a:pPr>
            <a:r>
              <a:rPr lang="en-US" altLang="en-US" smtClean="0"/>
              <a:t>Failure to achieve positively valued goals</a:t>
            </a:r>
          </a:p>
          <a:p>
            <a:pPr marL="839788" lvl="1" indent="-495300" eaLnBrk="1" hangingPunct="1">
              <a:buFont typeface="Wingdings" pitchFamily="2" charset="2"/>
              <a:buAutoNum type="arabicPeriod"/>
            </a:pPr>
            <a:endParaRPr lang="en-US" altLang="en-US" sz="500" smtClean="0"/>
          </a:p>
          <a:p>
            <a:pPr marL="839788" lvl="1" indent="-495300" eaLnBrk="1" hangingPunct="1">
              <a:buFont typeface="Wingdings" pitchFamily="2" charset="2"/>
              <a:buAutoNum type="arabicPeriod"/>
            </a:pPr>
            <a:r>
              <a:rPr lang="en-US" altLang="en-US" smtClean="0"/>
              <a:t>Actual or anticipated removal of positively valued stimuli</a:t>
            </a:r>
          </a:p>
          <a:p>
            <a:pPr marL="839788" lvl="1" indent="-495300" eaLnBrk="1" hangingPunct="1">
              <a:buFont typeface="Wingdings" pitchFamily="2" charset="2"/>
              <a:buAutoNum type="arabicPeriod"/>
            </a:pPr>
            <a:endParaRPr lang="en-US" altLang="en-US" sz="500" smtClean="0"/>
          </a:p>
          <a:p>
            <a:pPr marL="839788" lvl="1" indent="-495300" eaLnBrk="1" hangingPunct="1">
              <a:buFont typeface="Wingdings" pitchFamily="2" charset="2"/>
              <a:buAutoNum type="arabicPeriod"/>
            </a:pPr>
            <a:r>
              <a:rPr lang="en-US" altLang="en-US" smtClean="0"/>
              <a:t>Actual or anticipated presentation of negative stimuli</a:t>
            </a:r>
          </a:p>
          <a:p>
            <a:pPr marL="839788" lvl="1" indent="-495300" eaLnBrk="1" hangingPunct="1">
              <a:buFont typeface="Wingdings" pitchFamily="2" charset="2"/>
              <a:buAutoNum type="arabicPeriod"/>
            </a:pPr>
            <a:endParaRPr lang="en-US" alt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mtClean="0"/>
              <a:t>Agnew’s General Strain Theory</a:t>
            </a:r>
          </a:p>
        </p:txBody>
      </p:sp>
      <p:sp>
        <p:nvSpPr>
          <p:cNvPr id="28675" name="Rectangle 3"/>
          <p:cNvSpPr>
            <a:spLocks noGrp="1" noChangeArrowheads="1"/>
          </p:cNvSpPr>
          <p:nvPr>
            <p:ph type="body" idx="1"/>
          </p:nvPr>
        </p:nvSpPr>
        <p:spPr/>
        <p:txBody>
          <a:bodyPr/>
          <a:lstStyle/>
          <a:p>
            <a:pPr eaLnBrk="1" hangingPunct="1">
              <a:lnSpc>
                <a:spcPct val="90000"/>
              </a:lnSpc>
            </a:pPr>
            <a:r>
              <a:rPr lang="en-US" altLang="en-US" sz="2600" smtClean="0"/>
              <a:t>Adapting to strain:</a:t>
            </a:r>
          </a:p>
          <a:p>
            <a:pPr eaLnBrk="1" hangingPunct="1">
              <a:lnSpc>
                <a:spcPct val="90000"/>
              </a:lnSpc>
            </a:pPr>
            <a:endParaRPr lang="en-US" altLang="en-US" sz="500" smtClean="0"/>
          </a:p>
          <a:p>
            <a:pPr lvl="1" eaLnBrk="1" hangingPunct="1">
              <a:lnSpc>
                <a:spcPct val="90000"/>
              </a:lnSpc>
            </a:pPr>
            <a:r>
              <a:rPr lang="en-US" altLang="en-US" sz="2200" smtClean="0"/>
              <a:t>The higher the dose of strain that a person experiences, the greater the likelihood of the person being engaged in crime or deviance</a:t>
            </a:r>
          </a:p>
          <a:p>
            <a:pPr lvl="1" eaLnBrk="1" hangingPunct="1">
              <a:lnSpc>
                <a:spcPct val="90000"/>
              </a:lnSpc>
            </a:pPr>
            <a:endParaRPr lang="en-US" altLang="en-US" sz="1000" smtClean="0"/>
          </a:p>
          <a:p>
            <a:pPr eaLnBrk="1" hangingPunct="1">
              <a:lnSpc>
                <a:spcPct val="90000"/>
              </a:lnSpc>
            </a:pPr>
            <a:r>
              <a:rPr lang="en-US" altLang="en-US" sz="2600" smtClean="0"/>
              <a:t>Presented the variables that “condition” the response to strain </a:t>
            </a:r>
          </a:p>
          <a:p>
            <a:pPr lvl="1" eaLnBrk="1" hangingPunct="1">
              <a:lnSpc>
                <a:spcPct val="90000"/>
              </a:lnSpc>
            </a:pPr>
            <a:endParaRPr lang="en-US" altLang="en-US" sz="500" smtClean="0"/>
          </a:p>
          <a:p>
            <a:pPr lvl="1" eaLnBrk="1" hangingPunct="1">
              <a:lnSpc>
                <a:spcPct val="90000"/>
              </a:lnSpc>
            </a:pPr>
            <a:r>
              <a:rPr lang="en-US" altLang="en-US" sz="2200" i="1" smtClean="0"/>
              <a:t>Factors that diminish the risk of a criminal adaptation</a:t>
            </a:r>
            <a:r>
              <a:rPr lang="en-US" altLang="en-US" sz="2200" smtClean="0"/>
              <a:t>: Availability of other goals, coping resources, social support, strong social bonds</a:t>
            </a:r>
          </a:p>
          <a:p>
            <a:pPr lvl="1" eaLnBrk="1" hangingPunct="1">
              <a:lnSpc>
                <a:spcPct val="90000"/>
              </a:lnSpc>
            </a:pPr>
            <a:endParaRPr lang="en-US" altLang="en-US" sz="500" smtClean="0"/>
          </a:p>
          <a:p>
            <a:pPr lvl="1" eaLnBrk="1" hangingPunct="1">
              <a:lnSpc>
                <a:spcPct val="90000"/>
              </a:lnSpc>
            </a:pPr>
            <a:r>
              <a:rPr lang="en-US" altLang="en-US" sz="2200" i="1" smtClean="0"/>
              <a:t>Factors that increase the risk of criminal adaptation</a:t>
            </a:r>
            <a:r>
              <a:rPr lang="en-US" altLang="en-US" sz="2200" smtClean="0"/>
              <a:t>: Low self-control, prior criminal learning, antisocial beliefs,</a:t>
            </a:r>
          </a:p>
          <a:p>
            <a:pPr lvl="1" eaLnBrk="1" hangingPunct="1">
              <a:lnSpc>
                <a:spcPct val="90000"/>
              </a:lnSpc>
            </a:pPr>
            <a:endParaRPr lang="en-US" altLang="en-US" sz="22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Agnew’s General Strain Theory</a:t>
            </a:r>
          </a:p>
        </p:txBody>
      </p:sp>
      <p:sp>
        <p:nvSpPr>
          <p:cNvPr id="29699" name="Rectangle 3"/>
          <p:cNvSpPr>
            <a:spLocks noGrp="1" noChangeArrowheads="1"/>
          </p:cNvSpPr>
          <p:nvPr>
            <p:ph type="body" idx="1"/>
          </p:nvPr>
        </p:nvSpPr>
        <p:spPr>
          <a:xfrm>
            <a:off x="457200" y="1719263"/>
            <a:ext cx="8229600" cy="5138737"/>
          </a:xfrm>
        </p:spPr>
        <p:txBody>
          <a:bodyPr/>
          <a:lstStyle/>
          <a:p>
            <a:pPr eaLnBrk="1" hangingPunct="1"/>
            <a:r>
              <a:rPr lang="en-US" altLang="en-US" smtClean="0"/>
              <a:t>Unlike other theories, the conditioning variables only increase criminal behavior when occurring in conjunction                     with strain</a:t>
            </a:r>
          </a:p>
          <a:p>
            <a:pPr eaLnBrk="1" hangingPunct="1"/>
            <a:endParaRPr lang="en-US" altLang="en-US" sz="1000" smtClean="0"/>
          </a:p>
          <a:p>
            <a:pPr eaLnBrk="1" hangingPunct="1"/>
            <a:r>
              <a:rPr lang="en-US" altLang="en-US" smtClean="0"/>
              <a:t>Also included the role of emotions, particularly anger</a:t>
            </a:r>
            <a:endParaRPr lang="en-US" altLang="en-US" sz="600" smtClean="0"/>
          </a:p>
          <a:p>
            <a:pPr lvl="1" eaLnBrk="1" hangingPunct="1"/>
            <a:endParaRPr lang="en-US" altLang="en-US" sz="500" smtClean="0"/>
          </a:p>
          <a:p>
            <a:pPr lvl="1" eaLnBrk="1" hangingPunct="1"/>
            <a:r>
              <a:rPr lang="en-US" altLang="en-US" smtClean="0"/>
              <a:t>Negative emotions create pressure for corrective action; individuals feel bad and want to do something about it and thus are more likely to engage in criminal behavior</a:t>
            </a:r>
          </a:p>
          <a:p>
            <a:pPr lvl="1" eaLnBrk="1" hangingPunct="1"/>
            <a:endParaRPr lang="en-US" alt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mtClean="0"/>
              <a:t>Agnew’s General Strain Theory</a:t>
            </a:r>
          </a:p>
        </p:txBody>
      </p:sp>
      <p:sp>
        <p:nvSpPr>
          <p:cNvPr id="30723" name="Rectangle 3"/>
          <p:cNvSpPr>
            <a:spLocks noGrp="1" noChangeArrowheads="1"/>
          </p:cNvSpPr>
          <p:nvPr>
            <p:ph type="body" idx="1"/>
          </p:nvPr>
        </p:nvSpPr>
        <p:spPr/>
        <p:txBody>
          <a:bodyPr/>
          <a:lstStyle/>
          <a:p>
            <a:pPr eaLnBrk="1" hangingPunct="1"/>
            <a:r>
              <a:rPr lang="en-US" altLang="en-US" sz="2600" smtClean="0"/>
              <a:t>Empirical support:</a:t>
            </a:r>
          </a:p>
          <a:p>
            <a:pPr lvl="1" eaLnBrk="1" hangingPunct="1"/>
            <a:endParaRPr lang="en-US" altLang="en-US" sz="400" smtClean="0"/>
          </a:p>
          <a:p>
            <a:pPr lvl="1" eaLnBrk="1" hangingPunct="1"/>
            <a:r>
              <a:rPr lang="en-US" altLang="en-US" sz="2200" smtClean="0"/>
              <a:t>The results are not consistent for every type of strain, but there is consistent empirical evidence that exposure to strain increases the likelihood of criminal offending</a:t>
            </a:r>
          </a:p>
          <a:p>
            <a:pPr lvl="1" eaLnBrk="1" hangingPunct="1"/>
            <a:endParaRPr lang="en-US" altLang="en-US" sz="400" smtClean="0"/>
          </a:p>
          <a:p>
            <a:pPr lvl="1" eaLnBrk="1" hangingPunct="1"/>
            <a:r>
              <a:rPr lang="en-US" altLang="en-US" sz="2200" smtClean="0"/>
              <a:t>Studies provide less support for the idea that adaptations to strain are conditioned by a range of other factors</a:t>
            </a:r>
          </a:p>
          <a:p>
            <a:pPr lvl="1" eaLnBrk="1" hangingPunct="1"/>
            <a:endParaRPr lang="en-US" altLang="en-US" sz="500" smtClean="0"/>
          </a:p>
          <a:p>
            <a:pPr lvl="2" eaLnBrk="1" hangingPunct="1"/>
            <a:r>
              <a:rPr lang="en-US" altLang="en-US" sz="2100" smtClean="0"/>
              <a:t>These variables may have direct effects</a:t>
            </a:r>
          </a:p>
          <a:p>
            <a:pPr lvl="1" eaLnBrk="1" hangingPunct="1"/>
            <a:endParaRPr lang="en-US" altLang="en-US" sz="500" smtClean="0"/>
          </a:p>
          <a:p>
            <a:pPr lvl="1" eaLnBrk="1" hangingPunct="1"/>
            <a:r>
              <a:rPr lang="en-US" altLang="en-US" sz="2200" smtClean="0"/>
              <a:t>There is some evidence that the combination of strain and anger increases the risk of criminal conduct</a:t>
            </a:r>
          </a:p>
          <a:p>
            <a:pPr lvl="2" eaLnBrk="1" hangingPunct="1"/>
            <a:endParaRPr lang="en-US" altLang="en-US" sz="2100" smtClean="0"/>
          </a:p>
          <a:p>
            <a:pPr lvl="1" eaLnBrk="1" hangingPunct="1"/>
            <a:endParaRPr lang="en-US" altLang="en-US" sz="22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Rebuttal of Hooton’s Biological Theory of Crime</a:t>
            </a:r>
          </a:p>
        </p:txBody>
      </p:sp>
      <p:sp>
        <p:nvSpPr>
          <p:cNvPr id="4099" name="Rectangle 3"/>
          <p:cNvSpPr>
            <a:spLocks noGrp="1" noChangeArrowheads="1"/>
          </p:cNvSpPr>
          <p:nvPr>
            <p:ph type="body" idx="1"/>
          </p:nvPr>
        </p:nvSpPr>
        <p:spPr/>
        <p:txBody>
          <a:bodyPr/>
          <a:lstStyle/>
          <a:p>
            <a:pPr eaLnBrk="1" hangingPunct="1">
              <a:lnSpc>
                <a:spcPct val="90000"/>
              </a:lnSpc>
            </a:pPr>
            <a:r>
              <a:rPr lang="en-US" altLang="en-US" sz="2600" smtClean="0"/>
              <a:t>Merton and Ashley-Montagu debunked Hooton’s arguments </a:t>
            </a:r>
          </a:p>
          <a:p>
            <a:pPr eaLnBrk="1" hangingPunct="1">
              <a:lnSpc>
                <a:spcPct val="90000"/>
              </a:lnSpc>
            </a:pPr>
            <a:endParaRPr lang="en-US" altLang="en-US" sz="900" smtClean="0"/>
          </a:p>
          <a:p>
            <a:pPr eaLnBrk="1" hangingPunct="1">
              <a:lnSpc>
                <a:spcPct val="90000"/>
              </a:lnSpc>
            </a:pPr>
            <a:r>
              <a:rPr lang="en-US" altLang="en-US" sz="2600" smtClean="0"/>
              <a:t>Merton believed that conditions fundamental to </a:t>
            </a:r>
            <a:r>
              <a:rPr lang="en-US" altLang="en-US" sz="2600" i="1" smtClean="0"/>
              <a:t>American society in general</a:t>
            </a:r>
            <a:r>
              <a:rPr lang="en-US" altLang="en-US" sz="2600" smtClean="0"/>
              <a:t> were the core of the nation’s crime and deviance, not biological or organic inferiority </a:t>
            </a:r>
          </a:p>
          <a:p>
            <a:pPr eaLnBrk="1" hangingPunct="1">
              <a:lnSpc>
                <a:spcPct val="90000"/>
              </a:lnSpc>
            </a:pPr>
            <a:endParaRPr lang="en-US" altLang="en-US" sz="900" smtClean="0"/>
          </a:p>
          <a:p>
            <a:pPr eaLnBrk="1" hangingPunct="1">
              <a:lnSpc>
                <a:spcPct val="90000"/>
              </a:lnSpc>
            </a:pPr>
            <a:r>
              <a:rPr lang="en-US" altLang="en-US" sz="2600" smtClean="0"/>
              <a:t>Unlike the Chicago School, do not see the city as disorganized and criminogenic; rather, the “American Dream” had dire consequences for this society</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mtClean="0"/>
              <a:t>Elaborating General Strain Theory</a:t>
            </a:r>
          </a:p>
        </p:txBody>
      </p:sp>
      <p:sp>
        <p:nvSpPr>
          <p:cNvPr id="31747" name="Rectangle 3"/>
          <p:cNvSpPr>
            <a:spLocks noGrp="1" noChangeArrowheads="1"/>
          </p:cNvSpPr>
          <p:nvPr>
            <p:ph type="body" idx="1"/>
          </p:nvPr>
        </p:nvSpPr>
        <p:spPr/>
        <p:txBody>
          <a:bodyPr/>
          <a:lstStyle/>
          <a:p>
            <a:pPr marL="571500" indent="-571500" eaLnBrk="1" hangingPunct="1"/>
            <a:r>
              <a:rPr lang="en-US" altLang="en-US" sz="2600" smtClean="0"/>
              <a:t>Must address which strains are criminogenic</a:t>
            </a:r>
          </a:p>
          <a:p>
            <a:pPr marL="571500" indent="-571500" eaLnBrk="1" hangingPunct="1"/>
            <a:endParaRPr lang="en-US" altLang="en-US" sz="1000" smtClean="0"/>
          </a:p>
          <a:p>
            <a:pPr marL="571500" indent="-571500" eaLnBrk="1" hangingPunct="1"/>
            <a:r>
              <a:rPr lang="en-US" altLang="en-US" sz="2600" smtClean="0"/>
              <a:t>Four factors that increase the likelihood that strain will prompt a criminal adaptation:</a:t>
            </a:r>
          </a:p>
          <a:p>
            <a:pPr marL="839788" lvl="1" indent="-495300" eaLnBrk="1" hangingPunct="1">
              <a:buFont typeface="Wingdings" pitchFamily="2" charset="2"/>
              <a:buAutoNum type="arabicPeriod"/>
            </a:pPr>
            <a:endParaRPr lang="en-US" altLang="en-US" sz="500" smtClean="0"/>
          </a:p>
          <a:p>
            <a:pPr marL="839788" lvl="1" indent="-495300" eaLnBrk="1" hangingPunct="1">
              <a:buFont typeface="Wingdings" pitchFamily="2" charset="2"/>
              <a:buAutoNum type="arabicPeriod"/>
            </a:pPr>
            <a:r>
              <a:rPr lang="en-US" altLang="en-US" sz="2200" smtClean="0"/>
              <a:t>The strain is seen as unjust</a:t>
            </a:r>
          </a:p>
          <a:p>
            <a:pPr marL="839788" lvl="1" indent="-495300" eaLnBrk="1" hangingPunct="1">
              <a:buFont typeface="Wingdings" pitchFamily="2" charset="2"/>
              <a:buAutoNum type="arabicPeriod"/>
            </a:pPr>
            <a:endParaRPr lang="en-US" altLang="en-US" sz="500" smtClean="0"/>
          </a:p>
          <a:p>
            <a:pPr marL="839788" lvl="1" indent="-495300" eaLnBrk="1" hangingPunct="1">
              <a:buFont typeface="Wingdings" pitchFamily="2" charset="2"/>
              <a:buAutoNum type="arabicPeriod"/>
            </a:pPr>
            <a:r>
              <a:rPr lang="en-US" altLang="en-US" sz="2200" smtClean="0"/>
              <a:t>Strain is high in magnitude</a:t>
            </a:r>
          </a:p>
          <a:p>
            <a:pPr marL="839788" lvl="1" indent="-495300" eaLnBrk="1" hangingPunct="1">
              <a:buFont typeface="Wingdings" pitchFamily="2" charset="2"/>
              <a:buAutoNum type="arabicPeriod"/>
            </a:pPr>
            <a:endParaRPr lang="en-US" altLang="en-US" sz="500" smtClean="0"/>
          </a:p>
          <a:p>
            <a:pPr marL="839788" lvl="1" indent="-495300" eaLnBrk="1" hangingPunct="1">
              <a:buFont typeface="Wingdings" pitchFamily="2" charset="2"/>
              <a:buAutoNum type="arabicPeriod"/>
            </a:pPr>
            <a:r>
              <a:rPr lang="en-US" altLang="en-US" sz="2200" smtClean="0"/>
              <a:t>The strain is caused by or associated with low self control</a:t>
            </a:r>
          </a:p>
          <a:p>
            <a:pPr marL="839788" lvl="1" indent="-495300" eaLnBrk="1" hangingPunct="1">
              <a:buFont typeface="Wingdings" pitchFamily="2" charset="2"/>
              <a:buAutoNum type="arabicPeriod"/>
            </a:pPr>
            <a:endParaRPr lang="en-US" altLang="en-US" sz="500" smtClean="0"/>
          </a:p>
          <a:p>
            <a:pPr marL="839788" lvl="1" indent="-495300" eaLnBrk="1" hangingPunct="1">
              <a:buFont typeface="Wingdings" pitchFamily="2" charset="2"/>
              <a:buAutoNum type="arabicPeriod"/>
            </a:pPr>
            <a:r>
              <a:rPr lang="en-US" altLang="en-US" sz="2200" smtClean="0"/>
              <a:t>The strain creates some pressure or incentive to engage in criminal coping</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Elaborating General Strain Theory</a:t>
            </a:r>
          </a:p>
        </p:txBody>
      </p:sp>
      <p:sp>
        <p:nvSpPr>
          <p:cNvPr id="32771" name="Content Placeholder 2"/>
          <p:cNvSpPr>
            <a:spLocks noGrp="1"/>
          </p:cNvSpPr>
          <p:nvPr>
            <p:ph idx="1"/>
          </p:nvPr>
        </p:nvSpPr>
        <p:spPr/>
        <p:txBody>
          <a:bodyPr/>
          <a:lstStyle/>
          <a:p>
            <a:r>
              <a:rPr lang="en-US" altLang="en-US" smtClean="0"/>
              <a:t>Determining which type of coping is most likely to cause crime</a:t>
            </a:r>
          </a:p>
          <a:p>
            <a:endParaRPr lang="en-US" altLang="en-US" sz="1000" smtClean="0"/>
          </a:p>
          <a:p>
            <a:pPr lvl="1"/>
            <a:r>
              <a:rPr lang="en-US" altLang="en-US" smtClean="0"/>
              <a:t>Strain often does not lead to crime because people have a range of conventional coping strategies to deal with this experience</a:t>
            </a:r>
          </a:p>
          <a:p>
            <a:pPr lvl="1"/>
            <a:endParaRPr lang="en-US" altLang="en-US" sz="1000" smtClean="0"/>
          </a:p>
          <a:p>
            <a:pPr lvl="1"/>
            <a:r>
              <a:rPr lang="en-US" altLang="en-US" smtClean="0"/>
              <a:t>Only certain individuals experiencing strain engage in criminal coping</a:t>
            </a:r>
          </a:p>
          <a:p>
            <a:pPr lvl="1"/>
            <a:endParaRPr lang="en-US" altLang="en-US" smtClean="0"/>
          </a:p>
          <a:p>
            <a:pPr lvl="2"/>
            <a:endParaRPr lang="en-US" altLang="en-U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Elaborating General Strain Theory</a:t>
            </a:r>
          </a:p>
        </p:txBody>
      </p:sp>
      <p:sp>
        <p:nvSpPr>
          <p:cNvPr id="3" name="Content Placeholder 2"/>
          <p:cNvSpPr>
            <a:spLocks noGrp="1"/>
          </p:cNvSpPr>
          <p:nvPr>
            <p:ph idx="1"/>
          </p:nvPr>
        </p:nvSpPr>
        <p:spPr/>
        <p:txBody>
          <a:bodyPr>
            <a:normAutofit fontScale="92500" lnSpcReduction="10000"/>
          </a:bodyPr>
          <a:lstStyle/>
          <a:p>
            <a:pPr>
              <a:defRPr/>
            </a:pPr>
            <a:r>
              <a:rPr lang="en-US" dirty="0" smtClean="0"/>
              <a:t>Agnew diagrammed a model of the coping process in general strain theory (4 stages)</a:t>
            </a:r>
          </a:p>
          <a:p>
            <a:pPr lvl="1">
              <a:defRPr/>
            </a:pPr>
            <a:endParaRPr lang="en-US" sz="1000" dirty="0"/>
          </a:p>
          <a:p>
            <a:pPr marL="858837" lvl="1" indent="-514350">
              <a:buFont typeface="+mj-lt"/>
              <a:buAutoNum type="arabicPeriod"/>
              <a:defRPr/>
            </a:pPr>
            <a:r>
              <a:rPr lang="en-US" dirty="0" smtClean="0"/>
              <a:t>Individuals experience or anticipate experiencing objective strain</a:t>
            </a:r>
          </a:p>
          <a:p>
            <a:pPr marL="858837" lvl="1" indent="-514350">
              <a:buFont typeface="+mj-lt"/>
              <a:buAutoNum type="arabicPeriod"/>
              <a:defRPr/>
            </a:pPr>
            <a:endParaRPr lang="en-US" sz="1000" dirty="0"/>
          </a:p>
          <a:p>
            <a:pPr marL="858837" lvl="1" indent="-514350">
              <a:buFont typeface="+mj-lt"/>
              <a:buAutoNum type="arabicPeriod"/>
              <a:defRPr/>
            </a:pPr>
            <a:r>
              <a:rPr lang="en-US" dirty="0" smtClean="0"/>
              <a:t>Individuals subjectively evaluate of cognitively appraise the objective strain</a:t>
            </a:r>
          </a:p>
          <a:p>
            <a:pPr marL="858837" lvl="1" indent="-514350">
              <a:buFont typeface="+mj-lt"/>
              <a:buAutoNum type="arabicPeriod"/>
              <a:defRPr/>
            </a:pPr>
            <a:endParaRPr lang="en-US" sz="1000" dirty="0"/>
          </a:p>
          <a:p>
            <a:pPr marL="858837" lvl="1" indent="-514350">
              <a:buFont typeface="+mj-lt"/>
              <a:buAutoNum type="arabicPeriod"/>
              <a:defRPr/>
            </a:pPr>
            <a:r>
              <a:rPr lang="en-US" dirty="0" smtClean="0"/>
              <a:t>Individuals experience a negative emotional reaction to strain</a:t>
            </a:r>
          </a:p>
          <a:p>
            <a:pPr marL="858837" lvl="1" indent="-514350">
              <a:buFont typeface="+mj-lt"/>
              <a:buAutoNum type="arabicPeriod"/>
              <a:defRPr/>
            </a:pPr>
            <a:endParaRPr lang="en-US" sz="1000" dirty="0"/>
          </a:p>
          <a:p>
            <a:pPr marL="858837" lvl="1" indent="-514350">
              <a:buFont typeface="+mj-lt"/>
              <a:buAutoNum type="arabicPeriod"/>
              <a:defRPr/>
            </a:pPr>
            <a:r>
              <a:rPr lang="en-US" dirty="0" smtClean="0"/>
              <a:t>Individuals cope with their strain with negative emotions providing the major impetus for coping</a:t>
            </a:r>
          </a:p>
          <a:p>
            <a:pPr>
              <a:defRPr/>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Elaborating General Strain Theory</a:t>
            </a:r>
          </a:p>
        </p:txBody>
      </p:sp>
      <p:sp>
        <p:nvSpPr>
          <p:cNvPr id="34819" name="Content Placeholder 2"/>
          <p:cNvSpPr>
            <a:spLocks noGrp="1"/>
          </p:cNvSpPr>
          <p:nvPr>
            <p:ph idx="1"/>
          </p:nvPr>
        </p:nvSpPr>
        <p:spPr/>
        <p:txBody>
          <a:bodyPr/>
          <a:lstStyle/>
          <a:p>
            <a:r>
              <a:rPr lang="en-US" altLang="en-US" smtClean="0"/>
              <a:t>Conditional variables affect the coping process</a:t>
            </a:r>
          </a:p>
          <a:p>
            <a:endParaRPr lang="en-US" altLang="en-US" smtClean="0"/>
          </a:p>
          <a:p>
            <a:pPr lvl="1"/>
            <a:r>
              <a:rPr lang="en-US" altLang="en-US" smtClean="0"/>
              <a:t>They affect how the strain is subjectively interpreted</a:t>
            </a:r>
          </a:p>
          <a:p>
            <a:pPr lvl="1"/>
            <a:endParaRPr lang="en-US" altLang="en-US" sz="1000" smtClean="0"/>
          </a:p>
          <a:p>
            <a:pPr lvl="1"/>
            <a:r>
              <a:rPr lang="en-US" altLang="en-US" smtClean="0"/>
              <a:t>They affect how individuals deal with their emotional reaction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smtClean="0"/>
              <a:t>A Theory of African American Offending</a:t>
            </a:r>
          </a:p>
        </p:txBody>
      </p:sp>
      <p:sp>
        <p:nvSpPr>
          <p:cNvPr id="3" name="Content Placeholder 2"/>
          <p:cNvSpPr>
            <a:spLocks noGrp="1"/>
          </p:cNvSpPr>
          <p:nvPr>
            <p:ph idx="1"/>
          </p:nvPr>
        </p:nvSpPr>
        <p:spPr/>
        <p:txBody>
          <a:bodyPr>
            <a:normAutofit lnSpcReduction="10000"/>
          </a:bodyPr>
          <a:lstStyle/>
          <a:p>
            <a:pPr>
              <a:defRPr/>
            </a:pPr>
            <a:r>
              <a:rPr lang="en-US" dirty="0" smtClean="0"/>
              <a:t>African Americans are disproportionately involved in serious street crime and in victimization numbers</a:t>
            </a:r>
          </a:p>
          <a:p>
            <a:pPr>
              <a:defRPr/>
            </a:pPr>
            <a:endParaRPr lang="en-US" sz="1000" dirty="0"/>
          </a:p>
          <a:p>
            <a:pPr>
              <a:defRPr/>
            </a:pPr>
            <a:r>
              <a:rPr lang="en-US" dirty="0" smtClean="0"/>
              <a:t>Some disparity is due to police practices and racial inequality in America that leads to poverty and criminogenic circumstances</a:t>
            </a:r>
          </a:p>
          <a:p>
            <a:pPr>
              <a:defRPr/>
            </a:pPr>
            <a:endParaRPr lang="en-US" sz="1000" dirty="0"/>
          </a:p>
          <a:p>
            <a:pPr>
              <a:defRPr/>
            </a:pPr>
            <a:r>
              <a:rPr lang="en-US" dirty="0" smtClean="0"/>
              <a:t>However, the central question is are the causes of crime the same or different for Blacks and Whites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smtClean="0"/>
              <a:t>A Theory of African American Offending</a:t>
            </a:r>
          </a:p>
        </p:txBody>
      </p:sp>
      <p:sp>
        <p:nvSpPr>
          <p:cNvPr id="36867" name="Content Placeholder 2"/>
          <p:cNvSpPr>
            <a:spLocks noGrp="1"/>
          </p:cNvSpPr>
          <p:nvPr>
            <p:ph idx="1"/>
          </p:nvPr>
        </p:nvSpPr>
        <p:spPr/>
        <p:txBody>
          <a:bodyPr/>
          <a:lstStyle/>
          <a:p>
            <a:r>
              <a:rPr lang="en-US" altLang="en-US" smtClean="0"/>
              <a:t>Most criminological perspectives are genral theories</a:t>
            </a:r>
          </a:p>
          <a:p>
            <a:pPr lvl="1"/>
            <a:endParaRPr lang="en-US" altLang="en-US" sz="1000" smtClean="0"/>
          </a:p>
          <a:p>
            <a:pPr lvl="1"/>
            <a:r>
              <a:rPr lang="en-US" altLang="en-US" smtClean="0"/>
              <a:t>People go into crime for the same reasons</a:t>
            </a:r>
          </a:p>
          <a:p>
            <a:pPr lvl="1"/>
            <a:endParaRPr lang="en-US" altLang="en-US" sz="1000" smtClean="0"/>
          </a:p>
          <a:p>
            <a:pPr lvl="1"/>
            <a:r>
              <a:rPr lang="en-US" altLang="en-US" smtClean="0"/>
              <a:t>Racial invariance – fundamental causes of violence do not vary by race</a:t>
            </a:r>
          </a:p>
          <a:p>
            <a:pPr lvl="1"/>
            <a:endParaRPr lang="en-US" altLang="en-US" sz="1000" smtClean="0"/>
          </a:p>
          <a:p>
            <a:pPr lvl="1"/>
            <a:r>
              <a:rPr lang="en-US" altLang="en-US" smtClean="0"/>
              <a:t>Believe variations are seen because groups differ in exposure to factors that are believed to cause crime (e.g., differential association, strain)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smtClean="0"/>
              <a:t>A Theory of African American Offending</a:t>
            </a:r>
          </a:p>
        </p:txBody>
      </p:sp>
      <p:sp>
        <p:nvSpPr>
          <p:cNvPr id="37891" name="Content Placeholder 2"/>
          <p:cNvSpPr>
            <a:spLocks noGrp="1"/>
          </p:cNvSpPr>
          <p:nvPr>
            <p:ph idx="1"/>
          </p:nvPr>
        </p:nvSpPr>
        <p:spPr/>
        <p:txBody>
          <a:bodyPr/>
          <a:lstStyle/>
          <a:p>
            <a:r>
              <a:rPr lang="en-US" altLang="en-US" smtClean="0"/>
              <a:t>However, strain theorists have appreciated that African Americans confront race-specific situations</a:t>
            </a:r>
          </a:p>
          <a:p>
            <a:pPr lvl="1"/>
            <a:endParaRPr lang="en-US" altLang="en-US" sz="1000" smtClean="0"/>
          </a:p>
          <a:p>
            <a:pPr lvl="1"/>
            <a:r>
              <a:rPr lang="en-US" altLang="en-US" smtClean="0"/>
              <a:t>Real or perceived discrimination that can create a sense of injustice and potentially be criminogenic</a:t>
            </a:r>
          </a:p>
          <a:p>
            <a:pPr lvl="1"/>
            <a:endParaRPr lang="en-US" altLang="en-US" smtClean="0"/>
          </a:p>
          <a:p>
            <a:pPr lvl="1"/>
            <a:endParaRPr lang="en-US" altLang="en-US" smtClean="0"/>
          </a:p>
          <a:p>
            <a:pPr lvl="1"/>
            <a:endParaRPr lang="en-US" altLang="en-US"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A Theory of African American Offending</a:t>
            </a:r>
          </a:p>
        </p:txBody>
      </p:sp>
      <p:sp>
        <p:nvSpPr>
          <p:cNvPr id="3" name="Content Placeholder 2"/>
          <p:cNvSpPr>
            <a:spLocks noGrp="1"/>
          </p:cNvSpPr>
          <p:nvPr>
            <p:ph idx="1"/>
          </p:nvPr>
        </p:nvSpPr>
        <p:spPr/>
        <p:txBody>
          <a:bodyPr>
            <a:normAutofit lnSpcReduction="10000"/>
          </a:bodyPr>
          <a:lstStyle/>
          <a:p>
            <a:pPr>
              <a:defRPr/>
            </a:pPr>
            <a:r>
              <a:rPr lang="en-US" dirty="0" err="1" smtClean="0"/>
              <a:t>Unnever</a:t>
            </a:r>
            <a:r>
              <a:rPr lang="en-US" dirty="0" smtClean="0"/>
              <a:t> and </a:t>
            </a:r>
            <a:r>
              <a:rPr lang="en-US" dirty="0" err="1" smtClean="0"/>
              <a:t>Gabbidon’s</a:t>
            </a:r>
            <a:r>
              <a:rPr lang="en-US" dirty="0" smtClean="0"/>
              <a:t> book, </a:t>
            </a:r>
            <a:r>
              <a:rPr lang="en-US" i="1" dirty="0" smtClean="0"/>
              <a:t>A Theory of African American Offending</a:t>
            </a:r>
            <a:r>
              <a:rPr lang="en-US" dirty="0" smtClean="0"/>
              <a:t>, offered a fully race-specific theory of crime</a:t>
            </a:r>
          </a:p>
          <a:p>
            <a:pPr>
              <a:defRPr/>
            </a:pPr>
            <a:endParaRPr lang="en-US" sz="1000" i="1" dirty="0"/>
          </a:p>
          <a:p>
            <a:pPr lvl="1">
              <a:defRPr/>
            </a:pPr>
            <a:r>
              <a:rPr lang="en-US" dirty="0" smtClean="0"/>
              <a:t>African Americans believe they will encounter racial prejudice and racial discrimination during their lives</a:t>
            </a:r>
          </a:p>
          <a:p>
            <a:pPr lvl="1">
              <a:defRPr/>
            </a:pPr>
            <a:endParaRPr lang="en-US" sz="1000" dirty="0"/>
          </a:p>
          <a:p>
            <a:pPr lvl="2">
              <a:defRPr/>
            </a:pPr>
            <a:r>
              <a:rPr lang="en-US" dirty="0" smtClean="0"/>
              <a:t>Convinced the U.S. has been and continues to be systematically racist</a:t>
            </a:r>
          </a:p>
          <a:p>
            <a:pPr lvl="2">
              <a:defRPr/>
            </a:pPr>
            <a:endParaRPr lang="en-US" sz="1000" dirty="0"/>
          </a:p>
          <a:p>
            <a:pPr lvl="2">
              <a:defRPr/>
            </a:pPr>
            <a:r>
              <a:rPr lang="en-US" dirty="0" smtClean="0"/>
              <a:t>Often experience this personally and vicariously in the criminal justice system and larger society</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A Theory of African American Offending</a:t>
            </a:r>
          </a:p>
        </p:txBody>
      </p:sp>
      <p:sp>
        <p:nvSpPr>
          <p:cNvPr id="39939" name="Content Placeholder 2"/>
          <p:cNvSpPr>
            <a:spLocks noGrp="1"/>
          </p:cNvSpPr>
          <p:nvPr>
            <p:ph idx="1"/>
          </p:nvPr>
        </p:nvSpPr>
        <p:spPr/>
        <p:txBody>
          <a:bodyPr/>
          <a:lstStyle/>
          <a:p>
            <a:r>
              <a:rPr lang="en-US" altLang="en-US" smtClean="0"/>
              <a:t>These discriminatory experiences can be so intense and generate such negative emotions that they can trigger criminal involvement directly</a:t>
            </a:r>
          </a:p>
          <a:p>
            <a:endParaRPr lang="en-US" altLang="en-US" sz="1000" smtClean="0"/>
          </a:p>
          <a:p>
            <a:pPr lvl="1"/>
            <a:r>
              <a:rPr lang="en-US" altLang="en-US" smtClean="0"/>
              <a:t>Also can weaken social bonds to conventional institutions </a:t>
            </a:r>
          </a:p>
          <a:p>
            <a:pPr lvl="1"/>
            <a:endParaRPr lang="en-US" altLang="en-US" sz="1000" smtClean="0"/>
          </a:p>
          <a:p>
            <a:pPr lvl="1"/>
            <a:r>
              <a:rPr lang="en-US" altLang="en-US" smtClean="0"/>
              <a:t>Still, despite this widespread discrimination, only a small percentage of African Americans offend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A Theory of African American Offending</a:t>
            </a:r>
          </a:p>
        </p:txBody>
      </p:sp>
      <p:sp>
        <p:nvSpPr>
          <p:cNvPr id="40963" name="Content Placeholder 2"/>
          <p:cNvSpPr>
            <a:spLocks noGrp="1"/>
          </p:cNvSpPr>
          <p:nvPr>
            <p:ph idx="1"/>
          </p:nvPr>
        </p:nvSpPr>
        <p:spPr/>
        <p:txBody>
          <a:bodyPr/>
          <a:lstStyle/>
          <a:p>
            <a:r>
              <a:rPr lang="en-US" altLang="en-US" smtClean="0"/>
              <a:t>Argue that African Americans cope with objective and/or perceived discrimination with racial socialization</a:t>
            </a:r>
          </a:p>
          <a:p>
            <a:pPr lvl="1"/>
            <a:endParaRPr lang="en-US" altLang="en-US" sz="1000" smtClean="0"/>
          </a:p>
          <a:p>
            <a:pPr lvl="1"/>
            <a:r>
              <a:rPr lang="en-US" altLang="en-US" smtClean="0"/>
              <a:t>Occurs when effective parents provide coping skills</a:t>
            </a:r>
          </a:p>
          <a:p>
            <a:pPr lvl="1"/>
            <a:endParaRPr lang="en-US" altLang="en-US" sz="1000" smtClean="0"/>
          </a:p>
          <a:p>
            <a:pPr lvl="1"/>
            <a:r>
              <a:rPr lang="en-US" altLang="en-US" smtClean="0"/>
              <a:t>When it does not occur, there is a higher likelihood of mistrust, attenuated bonds, strain, and criminal involvement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Merton’s Strain Theory: Social Structure and Anomie</a:t>
            </a:r>
          </a:p>
        </p:txBody>
      </p:sp>
      <p:sp>
        <p:nvSpPr>
          <p:cNvPr id="5123" name="Rectangle 3"/>
          <p:cNvSpPr>
            <a:spLocks noGrp="1" noChangeArrowheads="1"/>
          </p:cNvSpPr>
          <p:nvPr>
            <p:ph type="body" idx="1"/>
          </p:nvPr>
        </p:nvSpPr>
        <p:spPr/>
        <p:txBody>
          <a:bodyPr/>
          <a:lstStyle/>
          <a:p>
            <a:pPr eaLnBrk="1" hangingPunct="1">
              <a:lnSpc>
                <a:spcPct val="90000"/>
              </a:lnSpc>
            </a:pPr>
            <a:r>
              <a:rPr lang="en-US" altLang="en-US" smtClean="0"/>
              <a:t>America as a Criminogenic Society</a:t>
            </a:r>
          </a:p>
          <a:p>
            <a:pPr lvl="1" eaLnBrk="1" hangingPunct="1">
              <a:lnSpc>
                <a:spcPct val="90000"/>
              </a:lnSpc>
            </a:pPr>
            <a:endParaRPr lang="en-US" altLang="en-US" sz="600" smtClean="0"/>
          </a:p>
          <a:p>
            <a:pPr lvl="1" eaLnBrk="1" hangingPunct="1">
              <a:lnSpc>
                <a:spcPct val="90000"/>
              </a:lnSpc>
            </a:pPr>
            <a:r>
              <a:rPr lang="en-US" altLang="en-US" smtClean="0"/>
              <a:t>Conformity to conventional cultural values produced high rates of crime and deviance</a:t>
            </a:r>
          </a:p>
          <a:p>
            <a:pPr eaLnBrk="1" hangingPunct="1">
              <a:lnSpc>
                <a:spcPct val="90000"/>
              </a:lnSpc>
            </a:pPr>
            <a:endParaRPr lang="en-US" altLang="en-US" sz="1000" smtClean="0"/>
          </a:p>
          <a:p>
            <a:pPr eaLnBrk="1" hangingPunct="1">
              <a:lnSpc>
                <a:spcPct val="90000"/>
              </a:lnSpc>
            </a:pPr>
            <a:r>
              <a:rPr lang="en-US" altLang="en-US" smtClean="0"/>
              <a:t>Structurally Induced Strain</a:t>
            </a:r>
          </a:p>
          <a:p>
            <a:pPr lvl="1" eaLnBrk="1" hangingPunct="1">
              <a:lnSpc>
                <a:spcPct val="90000"/>
              </a:lnSpc>
            </a:pPr>
            <a:r>
              <a:rPr lang="en-US" altLang="en-US" smtClean="0"/>
              <a:t>The U.S. places and extraordinary and universal emphasis on economic success for all (the “American Dream”)</a:t>
            </a:r>
          </a:p>
          <a:p>
            <a:pPr lvl="1" eaLnBrk="1" hangingPunct="1">
              <a:lnSpc>
                <a:spcPct val="90000"/>
              </a:lnSpc>
            </a:pPr>
            <a:endParaRPr lang="en-US" altLang="en-US" sz="600" smtClean="0"/>
          </a:p>
          <a:p>
            <a:pPr lvl="1" eaLnBrk="1" hangingPunct="1">
              <a:lnSpc>
                <a:spcPct val="90000"/>
              </a:lnSpc>
            </a:pPr>
            <a:r>
              <a:rPr lang="en-US" altLang="en-US" smtClean="0"/>
              <a:t>Cardinal American virtue is ambition</a:t>
            </a:r>
          </a:p>
          <a:p>
            <a:pPr lvl="1" eaLnBrk="1" hangingPunct="1">
              <a:lnSpc>
                <a:spcPct val="90000"/>
              </a:lnSpc>
            </a:pPr>
            <a:endParaRPr lang="en-US" altLang="en-US" sz="600" smtClean="0"/>
          </a:p>
          <a:p>
            <a:pPr lvl="1" eaLnBrk="1" hangingPunct="1">
              <a:lnSpc>
                <a:spcPct val="90000"/>
              </a:lnSpc>
            </a:pPr>
            <a:r>
              <a:rPr lang="en-US" altLang="en-US" smtClean="0"/>
              <a:t>Social structure limits access to goal of success</a:t>
            </a:r>
          </a:p>
          <a:p>
            <a:pPr lvl="1" eaLnBrk="1" hangingPunct="1">
              <a:lnSpc>
                <a:spcPct val="90000"/>
              </a:lnSpc>
            </a:pPr>
            <a:endParaRPr lang="en-US" altLang="en-US" smtClean="0"/>
          </a:p>
          <a:p>
            <a:pPr lvl="1" eaLnBrk="1" hangingPunct="1">
              <a:lnSpc>
                <a:spcPct val="90000"/>
              </a:lnSpc>
            </a:pPr>
            <a:endParaRPr lang="en-US" altLang="en-US" smtClean="0"/>
          </a:p>
          <a:p>
            <a:pPr eaLnBrk="1" hangingPunct="1">
              <a:lnSpc>
                <a:spcPct val="90000"/>
              </a:lnSpc>
            </a:pPr>
            <a:endParaRPr lang="en-US" altLang="en-US" sz="100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sz="3500" smtClean="0"/>
              <a:t>Crime and the American Dream: Institutional-Anomie Theory</a:t>
            </a:r>
          </a:p>
        </p:txBody>
      </p:sp>
      <p:sp>
        <p:nvSpPr>
          <p:cNvPr id="41987" name="Rectangle 3"/>
          <p:cNvSpPr>
            <a:spLocks noGrp="1" noChangeArrowheads="1"/>
          </p:cNvSpPr>
          <p:nvPr>
            <p:ph type="body" idx="1"/>
          </p:nvPr>
        </p:nvSpPr>
        <p:spPr/>
        <p:txBody>
          <a:bodyPr/>
          <a:lstStyle/>
          <a:p>
            <a:pPr eaLnBrk="1" hangingPunct="1">
              <a:lnSpc>
                <a:spcPct val="80000"/>
              </a:lnSpc>
            </a:pPr>
            <a:r>
              <a:rPr lang="en-US" altLang="en-US" sz="2600" dirty="0" err="1" smtClean="0"/>
              <a:t>Messner</a:t>
            </a:r>
            <a:r>
              <a:rPr lang="en-US" altLang="en-US" sz="2600" dirty="0" smtClean="0"/>
              <a:t> and Rosenfeld argued for the need to discern what is distinctive about the very culture and structure of American society</a:t>
            </a:r>
          </a:p>
          <a:p>
            <a:pPr eaLnBrk="1" hangingPunct="1">
              <a:lnSpc>
                <a:spcPct val="80000"/>
              </a:lnSpc>
            </a:pPr>
            <a:endParaRPr lang="en-US" altLang="en-US" sz="500" dirty="0" smtClean="0"/>
          </a:p>
          <a:p>
            <a:pPr eaLnBrk="1" hangingPunct="1">
              <a:lnSpc>
                <a:spcPct val="80000"/>
              </a:lnSpc>
            </a:pPr>
            <a:r>
              <a:rPr lang="en-US" altLang="en-US" sz="2600" dirty="0" smtClean="0"/>
              <a:t>Noted that the United States has a higher rate of serious crime than any other industrial nation </a:t>
            </a:r>
            <a:endParaRPr lang="en-US" altLang="en-US" sz="2600" i="1" dirty="0" smtClean="0"/>
          </a:p>
          <a:p>
            <a:pPr eaLnBrk="1" hangingPunct="1">
              <a:lnSpc>
                <a:spcPct val="80000"/>
              </a:lnSpc>
            </a:pPr>
            <a:endParaRPr lang="en-US" altLang="en-US" sz="600" dirty="0" smtClean="0"/>
          </a:p>
          <a:p>
            <a:pPr eaLnBrk="1" hangingPunct="1">
              <a:lnSpc>
                <a:spcPct val="80000"/>
              </a:lnSpc>
            </a:pPr>
            <a:r>
              <a:rPr lang="en-US" altLang="en-US" sz="2600" dirty="0" smtClean="0"/>
              <a:t>Claimed Merton’s anomie theory had focused on only one social institution, the economy, and did not examine how social institutions are interrelated</a:t>
            </a:r>
          </a:p>
          <a:p>
            <a:pPr eaLnBrk="1" hangingPunct="1">
              <a:lnSpc>
                <a:spcPct val="80000"/>
              </a:lnSpc>
            </a:pPr>
            <a:endParaRPr lang="en-US" altLang="en-US" sz="600" dirty="0" smtClean="0"/>
          </a:p>
          <a:p>
            <a:pPr eaLnBrk="1" hangingPunct="1">
              <a:lnSpc>
                <a:spcPct val="80000"/>
              </a:lnSpc>
            </a:pPr>
            <a:r>
              <a:rPr lang="en-US" altLang="en-US" sz="2600" dirty="0" smtClean="0"/>
              <a:t>Culture can cause one institutional sphere, especially the economy, to be overemphasized and to cause problems in other social institutions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sz="3500" smtClean="0"/>
              <a:t>Crime and the American Dream: Institutional-Anomie Theory</a:t>
            </a:r>
          </a:p>
        </p:txBody>
      </p:sp>
      <p:sp>
        <p:nvSpPr>
          <p:cNvPr id="43011" name="Rectangle 3"/>
          <p:cNvSpPr>
            <a:spLocks noGrp="1" noChangeArrowheads="1"/>
          </p:cNvSpPr>
          <p:nvPr>
            <p:ph type="body" idx="1"/>
          </p:nvPr>
        </p:nvSpPr>
        <p:spPr/>
        <p:txBody>
          <a:bodyPr/>
          <a:lstStyle/>
          <a:p>
            <a:pPr eaLnBrk="1" hangingPunct="1">
              <a:lnSpc>
                <a:spcPct val="90000"/>
              </a:lnSpc>
            </a:pPr>
            <a:r>
              <a:rPr lang="en-US" altLang="en-US" smtClean="0"/>
              <a:t>The American Dream and Anomie</a:t>
            </a:r>
          </a:p>
          <a:p>
            <a:pPr lvl="1" eaLnBrk="1" hangingPunct="1">
              <a:lnSpc>
                <a:spcPct val="90000"/>
              </a:lnSpc>
            </a:pPr>
            <a:endParaRPr lang="en-US" altLang="en-US" sz="1200" smtClean="0"/>
          </a:p>
          <a:p>
            <a:pPr lvl="1" eaLnBrk="1" hangingPunct="1">
              <a:lnSpc>
                <a:spcPct val="90000"/>
              </a:lnSpc>
            </a:pPr>
            <a:r>
              <a:rPr lang="en-US" altLang="en-US" smtClean="0"/>
              <a:t>The American Dream is a commitment to the goal of material success, to be pursued by everyone in society under conditions of open, individual competition </a:t>
            </a:r>
          </a:p>
          <a:p>
            <a:pPr lvl="1" eaLnBrk="1" hangingPunct="1">
              <a:lnSpc>
                <a:spcPct val="90000"/>
              </a:lnSpc>
            </a:pPr>
            <a:endParaRPr lang="en-US" altLang="en-US" sz="1000" smtClean="0"/>
          </a:p>
          <a:p>
            <a:pPr lvl="1" eaLnBrk="1" hangingPunct="1">
              <a:lnSpc>
                <a:spcPct val="90000"/>
              </a:lnSpc>
            </a:pPr>
            <a:r>
              <a:rPr lang="en-US" altLang="en-US" smtClean="0"/>
              <a:t>The American Dream fosters anomie or the breakdown of normative control</a:t>
            </a:r>
          </a:p>
          <a:p>
            <a:pPr lvl="2" eaLnBrk="1" hangingPunct="1">
              <a:lnSpc>
                <a:spcPct val="90000"/>
              </a:lnSpc>
            </a:pPr>
            <a:endParaRPr lang="en-US" altLang="en-US" sz="500" smtClean="0"/>
          </a:p>
          <a:p>
            <a:pPr lvl="2" eaLnBrk="1" hangingPunct="1">
              <a:lnSpc>
                <a:spcPct val="90000"/>
              </a:lnSpc>
            </a:pPr>
            <a:r>
              <a:rPr lang="en-US" altLang="en-US" smtClean="0"/>
              <a:t>There is the tendency for people to use the technically most efficient means, which is often crime, to achieve desired goals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sz="3500" smtClean="0"/>
              <a:t>Crime and the American Dream: Institutional-Anomie Theory</a:t>
            </a:r>
          </a:p>
        </p:txBody>
      </p:sp>
      <p:sp>
        <p:nvSpPr>
          <p:cNvPr id="44035" name="Rectangle 3"/>
          <p:cNvSpPr>
            <a:spLocks noGrp="1" noChangeArrowheads="1"/>
          </p:cNvSpPr>
          <p:nvPr>
            <p:ph type="body" idx="1"/>
          </p:nvPr>
        </p:nvSpPr>
        <p:spPr/>
        <p:txBody>
          <a:bodyPr/>
          <a:lstStyle/>
          <a:p>
            <a:pPr eaLnBrk="1" hangingPunct="1"/>
            <a:r>
              <a:rPr lang="en-US" altLang="en-US" smtClean="0"/>
              <a:t>Institutional Balance of Power</a:t>
            </a:r>
          </a:p>
          <a:p>
            <a:pPr lvl="1" eaLnBrk="1" hangingPunct="1"/>
            <a:endParaRPr lang="en-US" altLang="en-US" sz="500" smtClean="0"/>
          </a:p>
          <a:p>
            <a:pPr lvl="1" eaLnBrk="1" hangingPunct="1"/>
            <a:r>
              <a:rPr lang="en-US" altLang="en-US" smtClean="0"/>
              <a:t>What is unique about the U.S. is that the economic institution dominates other social non-economic institutions (family, education, politics)</a:t>
            </a:r>
          </a:p>
          <a:p>
            <a:pPr lvl="1" eaLnBrk="1" hangingPunct="1"/>
            <a:endParaRPr lang="en-US" altLang="en-US" sz="500" smtClean="0"/>
          </a:p>
          <a:p>
            <a:pPr lvl="1" eaLnBrk="1" hangingPunct="1"/>
            <a:r>
              <a:rPr lang="en-US" altLang="en-US" smtClean="0"/>
              <a:t>In the U.S., non-economic institutions                  are not successful in socializing and                     controlling the citizenry</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sz="3500" smtClean="0"/>
              <a:t>Crime and the American Dream: Institutional-Anomie Theory</a:t>
            </a:r>
          </a:p>
        </p:txBody>
      </p:sp>
      <p:sp>
        <p:nvSpPr>
          <p:cNvPr id="45059" name="Rectangle 3"/>
          <p:cNvSpPr>
            <a:spLocks noGrp="1" noChangeArrowheads="1"/>
          </p:cNvSpPr>
          <p:nvPr>
            <p:ph type="body" idx="1"/>
          </p:nvPr>
        </p:nvSpPr>
        <p:spPr/>
        <p:txBody>
          <a:bodyPr/>
          <a:lstStyle/>
          <a:p>
            <a:pPr eaLnBrk="1" hangingPunct="1"/>
            <a:r>
              <a:rPr lang="en-US" altLang="en-US" smtClean="0"/>
              <a:t>The United States’ high rate of serious crime is caused by the nation’s distinctive, mutually reinforcing culture and institutional structure</a:t>
            </a:r>
          </a:p>
          <a:p>
            <a:pPr eaLnBrk="1" hangingPunct="1"/>
            <a:endParaRPr lang="en-US" altLang="en-US" sz="1000" smtClean="0"/>
          </a:p>
          <a:p>
            <a:pPr eaLnBrk="1" hangingPunct="1"/>
            <a:r>
              <a:rPr lang="en-US" altLang="en-US" smtClean="0"/>
              <a:t>The American Dream serves as a powerful cultural force that generates anomie by motivating the pursuit of money though any means necessary</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sz="3500" smtClean="0"/>
              <a:t>Crime and the American Dream: Institutional-Anomie Theory</a:t>
            </a:r>
          </a:p>
        </p:txBody>
      </p:sp>
      <p:sp>
        <p:nvSpPr>
          <p:cNvPr id="46083" name="Rectangle 3"/>
          <p:cNvSpPr>
            <a:spLocks noGrp="1" noChangeArrowheads="1"/>
          </p:cNvSpPr>
          <p:nvPr>
            <p:ph type="body" idx="1"/>
          </p:nvPr>
        </p:nvSpPr>
        <p:spPr/>
        <p:txBody>
          <a:bodyPr/>
          <a:lstStyle/>
          <a:p>
            <a:pPr eaLnBrk="1" hangingPunct="1"/>
            <a:r>
              <a:rPr lang="en-US" altLang="en-US" sz="2600" smtClean="0"/>
              <a:t>Empirical status:</a:t>
            </a:r>
          </a:p>
          <a:p>
            <a:pPr lvl="1" eaLnBrk="1" hangingPunct="1"/>
            <a:endParaRPr lang="en-US" altLang="en-US" sz="500" smtClean="0"/>
          </a:p>
          <a:p>
            <a:pPr lvl="1" eaLnBrk="1" hangingPunct="1"/>
            <a:r>
              <a:rPr lang="en-US" altLang="en-US" sz="2200" smtClean="0"/>
              <a:t>Evidence that crime rates are lower in societies in which the validity of non-economic institutions are more pronounced</a:t>
            </a:r>
          </a:p>
          <a:p>
            <a:pPr lvl="1" eaLnBrk="1" hangingPunct="1"/>
            <a:endParaRPr lang="en-US" altLang="en-US" sz="400" smtClean="0"/>
          </a:p>
          <a:p>
            <a:pPr lvl="1" eaLnBrk="1" hangingPunct="1"/>
            <a:r>
              <a:rPr lang="en-US" altLang="en-US" sz="2200" smtClean="0"/>
              <a:t>Strength of noneconomic systems is associated with lower rates of crime</a:t>
            </a:r>
          </a:p>
          <a:p>
            <a:pPr lvl="1" eaLnBrk="1" hangingPunct="1"/>
            <a:endParaRPr lang="en-US" altLang="en-US" sz="900" smtClean="0"/>
          </a:p>
          <a:p>
            <a:pPr eaLnBrk="1" hangingPunct="1"/>
            <a:r>
              <a:rPr lang="en-US" altLang="en-US" sz="2600" smtClean="0"/>
              <a:t>Major criticism:</a:t>
            </a:r>
          </a:p>
          <a:p>
            <a:pPr lvl="1" eaLnBrk="1" hangingPunct="1"/>
            <a:endParaRPr lang="en-US" altLang="en-US" sz="500" smtClean="0"/>
          </a:p>
          <a:p>
            <a:pPr lvl="1" eaLnBrk="1" hangingPunct="1"/>
            <a:r>
              <a:rPr lang="en-US" altLang="en-US" sz="2200" smtClean="0"/>
              <a:t>Does the United States have an “American Dream”?</a:t>
            </a:r>
          </a:p>
          <a:p>
            <a:pPr lvl="2" eaLnBrk="1" hangingPunct="1"/>
            <a:endParaRPr lang="en-US" altLang="en-US" sz="300" smtClean="0"/>
          </a:p>
          <a:p>
            <a:pPr lvl="2" eaLnBrk="1" hangingPunct="1"/>
            <a:r>
              <a:rPr lang="en-US" altLang="en-US" sz="2100" smtClean="0"/>
              <a:t>Mixed results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smtClean="0"/>
              <a:t>Currie: The Market Economy and Crime</a:t>
            </a:r>
          </a:p>
        </p:txBody>
      </p:sp>
      <p:sp>
        <p:nvSpPr>
          <p:cNvPr id="47107" name="Rectangle 3"/>
          <p:cNvSpPr>
            <a:spLocks noGrp="1" noChangeArrowheads="1"/>
          </p:cNvSpPr>
          <p:nvPr>
            <p:ph type="body" idx="1"/>
          </p:nvPr>
        </p:nvSpPr>
        <p:spPr/>
        <p:txBody>
          <a:bodyPr/>
          <a:lstStyle/>
          <a:p>
            <a:pPr eaLnBrk="1" hangingPunct="1"/>
            <a:r>
              <a:rPr lang="en-US" altLang="en-US" smtClean="0"/>
              <a:t>Argued  that the United States is characterized by an extreme form of capitalism, a “market economy,” in which the pursuit of personal economic gain becomes increasingly the dominant organizing principle of social life and disrupts other social institutions</a:t>
            </a:r>
          </a:p>
          <a:p>
            <a:pPr eaLnBrk="1" hangingPunct="1"/>
            <a:endParaRPr lang="en-US" altLang="en-US"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smtClean="0"/>
              <a:t>Currie: The Market Economy and Crime</a:t>
            </a:r>
          </a:p>
        </p:txBody>
      </p:sp>
      <p:sp>
        <p:nvSpPr>
          <p:cNvPr id="48131" name="Rectangle 3"/>
          <p:cNvSpPr>
            <a:spLocks noGrp="1" noChangeArrowheads="1"/>
          </p:cNvSpPr>
          <p:nvPr>
            <p:ph type="body" idx="1"/>
          </p:nvPr>
        </p:nvSpPr>
        <p:spPr>
          <a:xfrm>
            <a:off x="457200" y="1719263"/>
            <a:ext cx="8229600" cy="4757737"/>
          </a:xfrm>
        </p:spPr>
        <p:txBody>
          <a:bodyPr/>
          <a:lstStyle/>
          <a:p>
            <a:pPr marL="571500" indent="-571500" eaLnBrk="1" hangingPunct="1">
              <a:lnSpc>
                <a:spcPct val="80000"/>
              </a:lnSpc>
            </a:pPr>
            <a:r>
              <a:rPr lang="en-US" altLang="en-US" sz="2100" smtClean="0"/>
              <a:t>Dominance of the market economy fosters high rates of crime in 7 ways:</a:t>
            </a:r>
          </a:p>
          <a:p>
            <a:pPr marL="571500" indent="-571500" eaLnBrk="1" hangingPunct="1">
              <a:lnSpc>
                <a:spcPct val="80000"/>
              </a:lnSpc>
              <a:buFont typeface="Wingdings" pitchFamily="2" charset="2"/>
              <a:buAutoNum type="arabicPeriod"/>
            </a:pPr>
            <a:endParaRPr lang="en-US" altLang="en-US" sz="500" smtClean="0"/>
          </a:p>
          <a:p>
            <a:pPr marL="839788" lvl="1" indent="-495300" eaLnBrk="1" hangingPunct="1">
              <a:lnSpc>
                <a:spcPct val="80000"/>
              </a:lnSpc>
              <a:buFont typeface="Arial" charset="0"/>
              <a:buAutoNum type="arabicPeriod"/>
            </a:pPr>
            <a:r>
              <a:rPr lang="en-US" altLang="en-US" sz="2000" smtClean="0"/>
              <a:t>The progressive destruction of livelihood</a:t>
            </a:r>
          </a:p>
          <a:p>
            <a:pPr marL="839788" lvl="1" indent="-495300" eaLnBrk="1" hangingPunct="1">
              <a:lnSpc>
                <a:spcPct val="80000"/>
              </a:lnSpc>
              <a:buFont typeface="Arial" charset="0"/>
              <a:buAutoNum type="arabicPeriod"/>
            </a:pPr>
            <a:r>
              <a:rPr lang="en-US" altLang="en-US" sz="2000" smtClean="0"/>
              <a:t>The growth of extremes of economic inequality and material deprivation</a:t>
            </a:r>
          </a:p>
          <a:p>
            <a:pPr marL="839788" lvl="1" indent="-495300" eaLnBrk="1" hangingPunct="1">
              <a:lnSpc>
                <a:spcPct val="80000"/>
              </a:lnSpc>
              <a:buFont typeface="Arial" charset="0"/>
              <a:buAutoNum type="arabicPeriod"/>
            </a:pPr>
            <a:r>
              <a:rPr lang="en-US" altLang="en-US" sz="2000" smtClean="0"/>
              <a:t>The withdrawal of public services and supports, especially for families and children</a:t>
            </a:r>
          </a:p>
          <a:p>
            <a:pPr marL="839788" lvl="1" indent="-495300" eaLnBrk="1" hangingPunct="1">
              <a:lnSpc>
                <a:spcPct val="80000"/>
              </a:lnSpc>
              <a:buFont typeface="Arial" charset="0"/>
              <a:buAutoNum type="arabicPeriod"/>
            </a:pPr>
            <a:r>
              <a:rPr lang="en-US" altLang="en-US" sz="2000" smtClean="0"/>
              <a:t>The erosion of informal and communal networks of mutual support, supervision, and care</a:t>
            </a:r>
          </a:p>
          <a:p>
            <a:pPr marL="839788" lvl="1" indent="-495300" eaLnBrk="1" hangingPunct="1">
              <a:lnSpc>
                <a:spcPct val="80000"/>
              </a:lnSpc>
              <a:buFont typeface="Arial" charset="0"/>
              <a:buAutoNum type="arabicPeriod"/>
            </a:pPr>
            <a:r>
              <a:rPr lang="en-US" altLang="en-US" sz="2000" smtClean="0"/>
              <a:t>The spread of materialistic, neglectful, and “hard” culture </a:t>
            </a:r>
          </a:p>
          <a:p>
            <a:pPr marL="839788" lvl="1" indent="-495300" eaLnBrk="1" hangingPunct="1">
              <a:lnSpc>
                <a:spcPct val="80000"/>
              </a:lnSpc>
              <a:buFont typeface="Arial" charset="0"/>
              <a:buAutoNum type="arabicPeriod"/>
            </a:pPr>
            <a:r>
              <a:rPr lang="en-US" altLang="en-US" sz="2000" smtClean="0"/>
              <a:t>The unregulated marketing of the technology of violence              (i.e., guns)</a:t>
            </a:r>
          </a:p>
          <a:p>
            <a:pPr marL="839788" lvl="1" indent="-495300" eaLnBrk="1" hangingPunct="1">
              <a:lnSpc>
                <a:spcPct val="80000"/>
              </a:lnSpc>
              <a:buFont typeface="Arial" charset="0"/>
              <a:buAutoNum type="arabicPeriod"/>
            </a:pPr>
            <a:r>
              <a:rPr lang="en-US" altLang="en-US" sz="2000" smtClean="0"/>
              <a:t>The weakening of social and political alternatives </a:t>
            </a:r>
          </a:p>
          <a:p>
            <a:pPr marL="571500" indent="-571500" eaLnBrk="1" hangingPunct="1">
              <a:lnSpc>
                <a:spcPct val="80000"/>
              </a:lnSpc>
            </a:pPr>
            <a:endParaRPr lang="en-US" altLang="en-US" sz="2100" smtClean="0"/>
          </a:p>
          <a:p>
            <a:pPr marL="571500" indent="-571500" eaLnBrk="1" hangingPunct="1">
              <a:lnSpc>
                <a:spcPct val="80000"/>
              </a:lnSpc>
            </a:pPr>
            <a:endParaRPr lang="en-US" altLang="en-US" sz="210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smtClean="0"/>
              <a:t>Currie: The Market Economy and Crime</a:t>
            </a:r>
          </a:p>
        </p:txBody>
      </p:sp>
      <p:sp>
        <p:nvSpPr>
          <p:cNvPr id="49155" name="Rectangle 3"/>
          <p:cNvSpPr>
            <a:spLocks noGrp="1" noChangeArrowheads="1"/>
          </p:cNvSpPr>
          <p:nvPr>
            <p:ph type="body" idx="1"/>
          </p:nvPr>
        </p:nvSpPr>
        <p:spPr/>
        <p:txBody>
          <a:bodyPr/>
          <a:lstStyle/>
          <a:p>
            <a:pPr eaLnBrk="1" hangingPunct="1"/>
            <a:r>
              <a:rPr lang="en-US" altLang="en-US" sz="2600" smtClean="0"/>
              <a:t>Concern for productivity and profits outstrips the concern for the needs of many people who struggle under this system </a:t>
            </a:r>
          </a:p>
          <a:p>
            <a:pPr eaLnBrk="1" hangingPunct="1"/>
            <a:endParaRPr lang="en-US" altLang="en-US" sz="1000" smtClean="0"/>
          </a:p>
          <a:p>
            <a:pPr eaLnBrk="1" hangingPunct="1"/>
            <a:r>
              <a:rPr lang="en-US" altLang="en-US" sz="2600" smtClean="0"/>
              <a:t>America’s market economy is criminogenic because large segments of its population are pushed into extreme deprivation while simultaneously both public provision of support and informal support networks that might cushion these disadvantages are withdrawn</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smtClean="0"/>
              <a:t>The Future of Strain Theory</a:t>
            </a:r>
          </a:p>
        </p:txBody>
      </p:sp>
      <p:sp>
        <p:nvSpPr>
          <p:cNvPr id="50179" name="Rectangle 3"/>
          <p:cNvSpPr>
            <a:spLocks noGrp="1" noChangeArrowheads="1"/>
          </p:cNvSpPr>
          <p:nvPr>
            <p:ph type="body" idx="1"/>
          </p:nvPr>
        </p:nvSpPr>
        <p:spPr/>
        <p:txBody>
          <a:bodyPr/>
          <a:lstStyle/>
          <a:p>
            <a:pPr eaLnBrk="1" hangingPunct="1">
              <a:lnSpc>
                <a:spcPct val="90000"/>
              </a:lnSpc>
            </a:pPr>
            <a:r>
              <a:rPr lang="en-US" altLang="en-US" sz="2600" smtClean="0"/>
              <a:t>In response to the excessive individualism and emphasis on greed during the 1980s and 1990s, there has been a continuing cultural self-examination in the United States</a:t>
            </a:r>
          </a:p>
          <a:p>
            <a:pPr eaLnBrk="1" hangingPunct="1">
              <a:lnSpc>
                <a:spcPct val="90000"/>
              </a:lnSpc>
            </a:pPr>
            <a:endParaRPr lang="en-US" altLang="en-US" sz="1000" smtClean="0"/>
          </a:p>
          <a:p>
            <a:pPr eaLnBrk="1" hangingPunct="1">
              <a:lnSpc>
                <a:spcPct val="90000"/>
              </a:lnSpc>
            </a:pPr>
            <a:r>
              <a:rPr lang="en-US" altLang="en-US" sz="2600" smtClean="0"/>
              <a:t>We also may be in a period where it is more difficult to ignore the complicity of the U.S. society in a range of social ills, including crime</a:t>
            </a:r>
          </a:p>
          <a:p>
            <a:pPr eaLnBrk="1" hangingPunct="1">
              <a:lnSpc>
                <a:spcPct val="90000"/>
              </a:lnSpc>
            </a:pPr>
            <a:endParaRPr lang="en-US" altLang="en-US" sz="1000" smtClean="0"/>
          </a:p>
          <a:p>
            <a:pPr eaLnBrk="1" hangingPunct="1">
              <a:lnSpc>
                <a:spcPct val="90000"/>
              </a:lnSpc>
            </a:pPr>
            <a:r>
              <a:rPr lang="en-US" altLang="en-US" sz="2600" smtClean="0"/>
              <a:t>Because of prevailing inequalities, strain theory will receive its fair share of adherents in the criminological community</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en-US" smtClean="0"/>
              <a:t>The Consequences of Theory: Policy Implications</a:t>
            </a:r>
          </a:p>
        </p:txBody>
      </p:sp>
      <p:sp>
        <p:nvSpPr>
          <p:cNvPr id="51203" name="Rectangle 3"/>
          <p:cNvSpPr>
            <a:spLocks noGrp="1" noChangeArrowheads="1"/>
          </p:cNvSpPr>
          <p:nvPr>
            <p:ph type="body" idx="1"/>
          </p:nvPr>
        </p:nvSpPr>
        <p:spPr/>
        <p:txBody>
          <a:bodyPr/>
          <a:lstStyle/>
          <a:p>
            <a:pPr eaLnBrk="1" hangingPunct="1"/>
            <a:r>
              <a:rPr lang="en-US" altLang="en-US" smtClean="0"/>
              <a:t>Expand opportunities:</a:t>
            </a:r>
          </a:p>
          <a:p>
            <a:pPr lvl="1" eaLnBrk="1" hangingPunct="1"/>
            <a:endParaRPr lang="en-US" altLang="en-US" sz="500" smtClean="0"/>
          </a:p>
          <a:p>
            <a:pPr lvl="1" eaLnBrk="1" hangingPunct="1"/>
            <a:r>
              <a:rPr lang="en-US" altLang="en-US" smtClean="0"/>
              <a:t>Increase legitimate opportunities </a:t>
            </a:r>
            <a:endParaRPr lang="en-US" altLang="en-US" sz="500" smtClean="0"/>
          </a:p>
          <a:p>
            <a:pPr lvl="1" eaLnBrk="1" hangingPunct="1"/>
            <a:r>
              <a:rPr lang="en-US" altLang="en-US" smtClean="0"/>
              <a:t>Strain theory justifies programs that attempt to provide the disadvantaged with educational resources, job training, and equal access to occupations</a:t>
            </a:r>
          </a:p>
          <a:p>
            <a:pPr lvl="1" eaLnBrk="1" hangingPunct="1"/>
            <a:endParaRPr lang="en-US" altLang="en-US" sz="500" smtClean="0"/>
          </a:p>
          <a:p>
            <a:pPr lvl="1" eaLnBrk="1" hangingPunct="1"/>
            <a:r>
              <a:rPr lang="en-US" altLang="en-US" smtClean="0"/>
              <a:t>Prison rehabilitation programs</a:t>
            </a:r>
          </a:p>
          <a:p>
            <a:pPr lvl="1" eaLnBrk="1" hangingPunct="1"/>
            <a:endParaRPr lang="en-US" altLang="en-US" sz="500" smtClean="0"/>
          </a:p>
          <a:p>
            <a:pPr lvl="1" eaLnBrk="1" hangingPunct="1"/>
            <a:r>
              <a:rPr lang="en-US" altLang="en-US" smtClean="0"/>
              <a:t>Delinquency prevention programs (Mobilization for Youth)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t>Merton’s Strain Theory: Social Structure and Anomie</a:t>
            </a:r>
          </a:p>
        </p:txBody>
      </p:sp>
      <p:sp>
        <p:nvSpPr>
          <p:cNvPr id="6147" name="Rectangle 3"/>
          <p:cNvSpPr>
            <a:spLocks noGrp="1" noChangeArrowheads="1"/>
          </p:cNvSpPr>
          <p:nvPr>
            <p:ph type="body" idx="1"/>
          </p:nvPr>
        </p:nvSpPr>
        <p:spPr>
          <a:xfrm>
            <a:off x="457200" y="1752600"/>
            <a:ext cx="8229600" cy="4411663"/>
          </a:xfrm>
        </p:spPr>
        <p:txBody>
          <a:bodyPr/>
          <a:lstStyle/>
          <a:p>
            <a:pPr eaLnBrk="1" hangingPunct="1"/>
            <a:r>
              <a:rPr lang="en-US" altLang="en-US" smtClean="0"/>
              <a:t>Structurally Induced Strain </a:t>
            </a:r>
          </a:p>
          <a:p>
            <a:pPr lvl="1" eaLnBrk="1" hangingPunct="1"/>
            <a:r>
              <a:rPr lang="en-US" altLang="en-US" smtClean="0"/>
              <a:t> The disjunction between what the culture extols (the American Dream) and the means provided by the social structure (limited legitimate opportunities) produces strain and pressure for deviance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smtClean="0"/>
              <a:t>The Consequences of Theory: Policy Implications</a:t>
            </a:r>
          </a:p>
        </p:txBody>
      </p:sp>
      <p:sp>
        <p:nvSpPr>
          <p:cNvPr id="52227" name="Rectangle 3"/>
          <p:cNvSpPr>
            <a:spLocks noGrp="1" noChangeArrowheads="1"/>
          </p:cNvSpPr>
          <p:nvPr>
            <p:ph type="body" idx="1"/>
          </p:nvPr>
        </p:nvSpPr>
        <p:spPr/>
        <p:txBody>
          <a:bodyPr/>
          <a:lstStyle/>
          <a:p>
            <a:pPr eaLnBrk="1" hangingPunct="1"/>
            <a:r>
              <a:rPr lang="en-US" altLang="en-US" smtClean="0"/>
              <a:t>Mobilization for Youth (MYF)</a:t>
            </a:r>
          </a:p>
          <a:p>
            <a:pPr lvl="1" eaLnBrk="1" hangingPunct="1"/>
            <a:endParaRPr lang="en-US" altLang="en-US" sz="500" smtClean="0"/>
          </a:p>
          <a:p>
            <a:pPr lvl="1" eaLnBrk="1" hangingPunct="1"/>
            <a:r>
              <a:rPr lang="en-US" altLang="en-US" smtClean="0"/>
              <a:t>Draws from Merton’s strain theory, setting up programs that extended youths’ educational and employment support as well as community organization</a:t>
            </a:r>
          </a:p>
          <a:p>
            <a:pPr lvl="1" eaLnBrk="1" hangingPunct="1"/>
            <a:endParaRPr lang="en-US" altLang="en-US" sz="500" smtClean="0"/>
          </a:p>
          <a:p>
            <a:pPr lvl="1" eaLnBrk="1" hangingPunct="1"/>
            <a:r>
              <a:rPr lang="en-US" altLang="en-US" smtClean="0"/>
              <a:t>Promoted boycotts against schools, protests against welfare policies, rent strikes against slum landlords, lawsuits to ensure poor people’s rights, and voter registration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tLang="en-US" smtClean="0"/>
              <a:t>The Consequences of Theory: Policy Implications</a:t>
            </a:r>
          </a:p>
        </p:txBody>
      </p:sp>
      <p:sp>
        <p:nvSpPr>
          <p:cNvPr id="53251" name="Rectangle 3"/>
          <p:cNvSpPr>
            <a:spLocks noGrp="1" noChangeArrowheads="1"/>
          </p:cNvSpPr>
          <p:nvPr>
            <p:ph type="body" idx="1"/>
          </p:nvPr>
        </p:nvSpPr>
        <p:spPr/>
        <p:txBody>
          <a:bodyPr/>
          <a:lstStyle/>
          <a:p>
            <a:pPr eaLnBrk="1" hangingPunct="1"/>
            <a:r>
              <a:rPr lang="en-US" altLang="en-US" smtClean="0"/>
              <a:t>Mobilization for Youth (MYF)</a:t>
            </a:r>
          </a:p>
          <a:p>
            <a:pPr lvl="1" eaLnBrk="1" hangingPunct="1"/>
            <a:endParaRPr lang="en-US" altLang="en-US" sz="500" smtClean="0"/>
          </a:p>
          <a:p>
            <a:pPr lvl="1" eaLnBrk="1" hangingPunct="1"/>
            <a:r>
              <a:rPr lang="en-US" altLang="en-US" smtClean="0"/>
              <a:t>Due to its call for lawsuits, protests, etc., it was subjected to investigation by the FBI</a:t>
            </a:r>
          </a:p>
          <a:p>
            <a:pPr lvl="1" eaLnBrk="1" hangingPunct="1"/>
            <a:endParaRPr lang="en-US" altLang="en-US" sz="300" smtClean="0"/>
          </a:p>
          <a:p>
            <a:pPr lvl="2" eaLnBrk="1" hangingPunct="1"/>
            <a:r>
              <a:rPr lang="en-US" altLang="en-US" smtClean="0"/>
              <a:t>Exonerated but the publicity led many to resign</a:t>
            </a:r>
          </a:p>
          <a:p>
            <a:pPr lvl="1" eaLnBrk="1" hangingPunct="1"/>
            <a:endParaRPr lang="en-US" altLang="en-US" sz="500" smtClean="0"/>
          </a:p>
          <a:p>
            <a:pPr lvl="1" eaLnBrk="1" hangingPunct="1"/>
            <a:r>
              <a:rPr lang="en-US" altLang="en-US" smtClean="0"/>
              <a:t>Must be credited for its attempt to attack the root causes of crime that most criminal reforms leave untouched</a:t>
            </a:r>
          </a:p>
          <a:p>
            <a:pPr lvl="1" eaLnBrk="1" hangingPunct="1"/>
            <a:endParaRPr lang="en-US" altLang="en-US" sz="500" smtClean="0"/>
          </a:p>
          <a:p>
            <a:pPr lvl="1" eaLnBrk="1" hangingPunct="1"/>
            <a:r>
              <a:rPr lang="en-US" altLang="en-US" smtClean="0"/>
              <a:t>Served as a model for similar community action programs across the nation</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en-US" smtClean="0"/>
              <a:t>The Consequences of Theory: Policy Implications</a:t>
            </a:r>
          </a:p>
        </p:txBody>
      </p:sp>
      <p:sp>
        <p:nvSpPr>
          <p:cNvPr id="54275" name="Rectangle 3"/>
          <p:cNvSpPr>
            <a:spLocks noGrp="1" noChangeArrowheads="1"/>
          </p:cNvSpPr>
          <p:nvPr>
            <p:ph type="body" idx="1"/>
          </p:nvPr>
        </p:nvSpPr>
        <p:spPr/>
        <p:txBody>
          <a:bodyPr/>
          <a:lstStyle/>
          <a:p>
            <a:pPr eaLnBrk="1" hangingPunct="1"/>
            <a:r>
              <a:rPr lang="en-US" altLang="en-US" smtClean="0"/>
              <a:t>Taming the American Dream</a:t>
            </a:r>
          </a:p>
          <a:p>
            <a:pPr lvl="1" eaLnBrk="1" hangingPunct="1"/>
            <a:endParaRPr lang="en-US" altLang="en-US" sz="500" smtClean="0"/>
          </a:p>
          <a:p>
            <a:pPr lvl="1" eaLnBrk="1" hangingPunct="1"/>
            <a:r>
              <a:rPr lang="en-US" altLang="en-US" smtClean="0"/>
              <a:t>May be better said than done</a:t>
            </a:r>
          </a:p>
          <a:p>
            <a:pPr lvl="1" eaLnBrk="1" hangingPunct="1"/>
            <a:endParaRPr lang="en-US" altLang="en-US" sz="500" smtClean="0"/>
          </a:p>
          <a:p>
            <a:pPr lvl="1" eaLnBrk="1" hangingPunct="1"/>
            <a:r>
              <a:rPr lang="en-US" altLang="en-US" smtClean="0"/>
              <a:t>There is no simple program that can be implemented to make Americans less interested in economic success</a:t>
            </a:r>
          </a:p>
          <a:p>
            <a:pPr lvl="1" eaLnBrk="1" hangingPunct="1"/>
            <a:endParaRPr lang="en-US" altLang="en-US" sz="300" smtClean="0"/>
          </a:p>
          <a:p>
            <a:pPr lvl="2" eaLnBrk="1" hangingPunct="1"/>
            <a:r>
              <a:rPr lang="en-US" altLang="en-US" smtClean="0"/>
              <a:t>Requires true social change</a:t>
            </a:r>
          </a:p>
          <a:p>
            <a:pPr eaLnBrk="1" hangingPunct="1"/>
            <a:endParaRPr lang="en-US" altLang="en-US" sz="500" smtClean="0"/>
          </a:p>
          <a:p>
            <a:pPr lvl="1" eaLnBrk="1" hangingPunct="1"/>
            <a:r>
              <a:rPr lang="en-US" altLang="en-US" smtClean="0"/>
              <a:t>Non-economic institutions must be valued ends in themselves – cultural regeneration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tLang="en-US" smtClean="0"/>
              <a:t>Conclusion</a:t>
            </a:r>
          </a:p>
        </p:txBody>
      </p:sp>
      <p:sp>
        <p:nvSpPr>
          <p:cNvPr id="55299" name="Rectangle 3"/>
          <p:cNvSpPr>
            <a:spLocks noGrp="1" noChangeArrowheads="1"/>
          </p:cNvSpPr>
          <p:nvPr>
            <p:ph type="body" idx="1"/>
          </p:nvPr>
        </p:nvSpPr>
        <p:spPr/>
        <p:txBody>
          <a:bodyPr/>
          <a:lstStyle/>
          <a:p>
            <a:pPr eaLnBrk="1" hangingPunct="1"/>
            <a:r>
              <a:rPr lang="en-US" altLang="en-US" smtClean="0"/>
              <a:t>Strain and anomie theories rejected as simplistic, if not as incorrect, previous theories that had sought to locate the causes of crime within individuals </a:t>
            </a:r>
          </a:p>
          <a:p>
            <a:pPr eaLnBrk="1" hangingPunct="1"/>
            <a:endParaRPr lang="en-US" altLang="en-US" sz="1000" smtClean="0"/>
          </a:p>
          <a:p>
            <a:pPr eaLnBrk="1" hangingPunct="1"/>
            <a:r>
              <a:rPr lang="en-US" altLang="en-US" smtClean="0"/>
              <a:t>Warned that the social organization of society constrains what people learn to become and what they might be pressured into doing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Typology of Adaptations</a:t>
            </a:r>
          </a:p>
        </p:txBody>
      </p:sp>
      <p:graphicFrame>
        <p:nvGraphicFramePr>
          <p:cNvPr id="9255" name="Group 39"/>
          <p:cNvGraphicFramePr>
            <a:graphicFrameLocks noGrp="1"/>
          </p:cNvGraphicFramePr>
          <p:nvPr>
            <p:ph type="tbl" idx="1"/>
          </p:nvPr>
        </p:nvGraphicFramePr>
        <p:xfrm>
          <a:off x="457200" y="1600200"/>
          <a:ext cx="8229600" cy="4656137"/>
        </p:xfrm>
        <a:graphic>
          <a:graphicData uri="http://schemas.openxmlformats.org/drawingml/2006/table">
            <a:tbl>
              <a:tblPr firstRow="1" bandRow="1" bandCol="1">
                <a:tableStyleId>{69012ECD-51FC-41F1-AA8D-1B2483CD663E}</a:tableStyleId>
              </a:tblPr>
              <a:tblGrid>
                <a:gridCol w="2743200"/>
                <a:gridCol w="2743200"/>
                <a:gridCol w="2743200"/>
              </a:tblGrid>
              <a:tr h="88398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u="none" strike="noStrike" cap="none" normalizeH="0" baseline="0" dirty="0" smtClean="0">
                          <a:ln>
                            <a:noFill/>
                          </a:ln>
                          <a:effectLst/>
                        </a:rPr>
                        <a:t>Mode of Adaptation</a:t>
                      </a:r>
                      <a:endParaRPr kumimoji="0" lang="en-US" sz="2600" b="1" i="0" u="none" strike="noStrike" cap="none" normalizeH="0" baseline="0" dirty="0" smtClean="0">
                        <a:ln>
                          <a:noFill/>
                        </a:ln>
                        <a:solidFill>
                          <a:schemeClr val="tx1"/>
                        </a:solidFill>
                        <a:effectLst/>
                        <a:latin typeface="Arial" charset="0"/>
                        <a:cs typeface="Arial" charset="0"/>
                      </a:endParaRPr>
                    </a:p>
                  </a:txBody>
                  <a:tcPr marT="45723" marB="45723"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u="none" strike="noStrike" cap="none" normalizeH="0" baseline="0" dirty="0" smtClean="0">
                          <a:ln>
                            <a:noFill/>
                          </a:ln>
                          <a:effectLst/>
                        </a:rPr>
                        <a:t>Cultural Goals</a:t>
                      </a:r>
                      <a:endParaRPr kumimoji="0" lang="en-US" sz="2600" b="1" i="0" u="none" strike="noStrike" cap="none" normalizeH="0" baseline="0" dirty="0" smtClean="0">
                        <a:ln>
                          <a:noFill/>
                        </a:ln>
                        <a:solidFill>
                          <a:schemeClr val="tx1"/>
                        </a:solidFill>
                        <a:effectLst/>
                        <a:latin typeface="Arial" charset="0"/>
                        <a:cs typeface="Arial" charset="0"/>
                      </a:endParaRPr>
                    </a:p>
                  </a:txBody>
                  <a:tcPr marT="45723" marB="45723"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u="none" strike="noStrike" cap="none" normalizeH="0" baseline="0" dirty="0" smtClean="0">
                          <a:ln>
                            <a:noFill/>
                          </a:ln>
                          <a:effectLst/>
                        </a:rPr>
                        <a:t>Institutionalized Means</a:t>
                      </a:r>
                      <a:endParaRPr kumimoji="0" lang="en-US" sz="2600" b="1" i="0" u="none" strike="noStrike" cap="none" normalizeH="0" baseline="0" dirty="0" smtClean="0">
                        <a:ln>
                          <a:noFill/>
                        </a:ln>
                        <a:solidFill>
                          <a:schemeClr val="tx1"/>
                        </a:solidFill>
                        <a:effectLst/>
                        <a:latin typeface="Arial" charset="0"/>
                        <a:cs typeface="Arial" charset="0"/>
                      </a:endParaRPr>
                    </a:p>
                  </a:txBody>
                  <a:tcPr marT="45723" marB="45723" horzOverflow="overflow"/>
                </a:tc>
              </a:tr>
              <a:tr h="754114">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u="none" strike="noStrike" cap="none" normalizeH="0" baseline="0" dirty="0" smtClean="0">
                          <a:ln>
                            <a:noFill/>
                          </a:ln>
                          <a:effectLst/>
                        </a:rPr>
                        <a:t>Conformity</a:t>
                      </a:r>
                      <a:endParaRPr kumimoji="0" lang="en-US" sz="2600" b="0" i="1" u="none" strike="noStrike" cap="none" normalizeH="0" baseline="0" dirty="0" smtClean="0">
                        <a:ln>
                          <a:noFill/>
                        </a:ln>
                        <a:solidFill>
                          <a:schemeClr val="tx1"/>
                        </a:solidFill>
                        <a:effectLst/>
                        <a:latin typeface="Arial" charset="0"/>
                        <a:cs typeface="Arial" charset="0"/>
                      </a:endParaRPr>
                    </a:p>
                  </a:txBody>
                  <a:tcPr marT="45723" marB="45723"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u="none" strike="noStrike" cap="none" normalizeH="0" baseline="0" dirty="0" smtClean="0">
                          <a:ln>
                            <a:noFill/>
                          </a:ln>
                          <a:effectLst/>
                        </a:rPr>
                        <a:t>+</a:t>
                      </a:r>
                      <a:endParaRPr kumimoji="0" lang="en-US" sz="2600" b="0" i="0" u="none" strike="noStrike" cap="none" normalizeH="0" baseline="0" dirty="0" smtClean="0">
                        <a:ln>
                          <a:noFill/>
                        </a:ln>
                        <a:solidFill>
                          <a:schemeClr val="tx1"/>
                        </a:solidFill>
                        <a:effectLst/>
                        <a:latin typeface="Arial" charset="0"/>
                        <a:cs typeface="Arial" charset="0"/>
                      </a:endParaRPr>
                    </a:p>
                  </a:txBody>
                  <a:tcPr marT="45723" marB="45723"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u="none" strike="noStrike" cap="none" normalizeH="0" baseline="0" dirty="0" smtClean="0">
                          <a:ln>
                            <a:noFill/>
                          </a:ln>
                          <a:effectLst/>
                        </a:rPr>
                        <a:t>+</a:t>
                      </a:r>
                      <a:endParaRPr kumimoji="0" lang="en-US" sz="2600" b="0" i="0" u="none" strike="noStrike" cap="none" normalizeH="0" baseline="0" dirty="0" smtClean="0">
                        <a:ln>
                          <a:noFill/>
                        </a:ln>
                        <a:solidFill>
                          <a:schemeClr val="tx1"/>
                        </a:solidFill>
                        <a:effectLst/>
                        <a:latin typeface="Arial" charset="0"/>
                        <a:cs typeface="Arial" charset="0"/>
                      </a:endParaRPr>
                    </a:p>
                  </a:txBody>
                  <a:tcPr marT="45723" marB="45723" horzOverflow="overflow"/>
                </a:tc>
              </a:tr>
              <a:tr h="755701">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u="none" strike="noStrike" cap="none" normalizeH="0" baseline="0" dirty="0" smtClean="0">
                          <a:ln>
                            <a:noFill/>
                          </a:ln>
                          <a:effectLst/>
                        </a:rPr>
                        <a:t>Innovation</a:t>
                      </a:r>
                      <a:endParaRPr kumimoji="0" lang="en-US" sz="2600" b="0" i="1" u="none" strike="noStrike" cap="none" normalizeH="0" baseline="0" dirty="0" smtClean="0">
                        <a:ln>
                          <a:noFill/>
                        </a:ln>
                        <a:solidFill>
                          <a:schemeClr val="tx1"/>
                        </a:solidFill>
                        <a:effectLst/>
                        <a:latin typeface="Arial" charset="0"/>
                        <a:cs typeface="Arial" charset="0"/>
                      </a:endParaRPr>
                    </a:p>
                  </a:txBody>
                  <a:tcPr marT="45723" marB="45723"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u="none" strike="noStrike" cap="none" normalizeH="0" baseline="0" dirty="0" smtClean="0">
                          <a:ln>
                            <a:noFill/>
                          </a:ln>
                          <a:effectLst/>
                        </a:rPr>
                        <a:t>+</a:t>
                      </a:r>
                      <a:endParaRPr kumimoji="0" lang="en-US" sz="2600" b="0" i="0" u="none" strike="noStrike" cap="none" normalizeH="0" baseline="0" dirty="0" smtClean="0">
                        <a:ln>
                          <a:noFill/>
                        </a:ln>
                        <a:solidFill>
                          <a:schemeClr val="tx1"/>
                        </a:solidFill>
                        <a:effectLst/>
                        <a:latin typeface="Arial" charset="0"/>
                        <a:cs typeface="Arial" charset="0"/>
                      </a:endParaRPr>
                    </a:p>
                  </a:txBody>
                  <a:tcPr marT="45723" marB="45723"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u="none" strike="noStrike" cap="none" normalizeH="0" baseline="0" dirty="0" smtClean="0">
                          <a:ln>
                            <a:noFill/>
                          </a:ln>
                          <a:effectLst/>
                        </a:rPr>
                        <a:t>-</a:t>
                      </a:r>
                      <a:endParaRPr kumimoji="0" lang="en-US" sz="2600" b="0" i="0" u="none" strike="noStrike" cap="none" normalizeH="0" baseline="0" dirty="0" smtClean="0">
                        <a:ln>
                          <a:noFill/>
                        </a:ln>
                        <a:solidFill>
                          <a:schemeClr val="tx1"/>
                        </a:solidFill>
                        <a:effectLst/>
                        <a:latin typeface="Arial" charset="0"/>
                        <a:cs typeface="Arial" charset="0"/>
                      </a:endParaRPr>
                    </a:p>
                  </a:txBody>
                  <a:tcPr marT="45723" marB="45723" horzOverflow="overflow"/>
                </a:tc>
              </a:tr>
              <a:tr h="754114">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u="none" strike="noStrike" cap="none" normalizeH="0" baseline="0" dirty="0" smtClean="0">
                          <a:ln>
                            <a:noFill/>
                          </a:ln>
                          <a:effectLst/>
                        </a:rPr>
                        <a:t>Ritualism</a:t>
                      </a:r>
                      <a:endParaRPr kumimoji="0" lang="en-US" sz="2600" b="0" i="1" u="none" strike="noStrike" cap="none" normalizeH="0" baseline="0" dirty="0" smtClean="0">
                        <a:ln>
                          <a:noFill/>
                        </a:ln>
                        <a:solidFill>
                          <a:schemeClr val="tx1"/>
                        </a:solidFill>
                        <a:effectLst/>
                        <a:latin typeface="Arial" charset="0"/>
                        <a:cs typeface="Arial" charset="0"/>
                      </a:endParaRPr>
                    </a:p>
                  </a:txBody>
                  <a:tcPr marT="45723" marB="45723"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u="none" strike="noStrike" cap="none" normalizeH="0" baseline="0" dirty="0" smtClean="0">
                          <a:ln>
                            <a:noFill/>
                          </a:ln>
                          <a:effectLst/>
                        </a:rPr>
                        <a:t>-</a:t>
                      </a:r>
                      <a:endParaRPr kumimoji="0" lang="en-US" sz="2600" b="0" i="0" u="none" strike="noStrike" cap="none" normalizeH="0" baseline="0" dirty="0" smtClean="0">
                        <a:ln>
                          <a:noFill/>
                        </a:ln>
                        <a:solidFill>
                          <a:schemeClr val="tx1"/>
                        </a:solidFill>
                        <a:effectLst/>
                        <a:latin typeface="Arial" charset="0"/>
                        <a:cs typeface="Arial" charset="0"/>
                      </a:endParaRPr>
                    </a:p>
                  </a:txBody>
                  <a:tcPr marT="45723" marB="45723"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u="none" strike="noStrike" cap="none" normalizeH="0" baseline="0" dirty="0" smtClean="0">
                          <a:ln>
                            <a:noFill/>
                          </a:ln>
                          <a:effectLst/>
                        </a:rPr>
                        <a:t>+</a:t>
                      </a:r>
                      <a:endParaRPr kumimoji="0" lang="en-US" sz="2600" b="0" i="0" u="none" strike="noStrike" cap="none" normalizeH="0" baseline="0" dirty="0" smtClean="0">
                        <a:ln>
                          <a:noFill/>
                        </a:ln>
                        <a:solidFill>
                          <a:schemeClr val="tx1"/>
                        </a:solidFill>
                        <a:effectLst/>
                        <a:latin typeface="Arial" charset="0"/>
                        <a:cs typeface="Arial" charset="0"/>
                      </a:endParaRPr>
                    </a:p>
                  </a:txBody>
                  <a:tcPr marT="45723" marB="45723" horzOverflow="overflow"/>
                </a:tc>
              </a:tr>
              <a:tr h="754114">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u="none" strike="noStrike" cap="none" normalizeH="0" baseline="0" dirty="0" smtClean="0">
                          <a:ln>
                            <a:noFill/>
                          </a:ln>
                          <a:effectLst/>
                        </a:rPr>
                        <a:t>Retreatism</a:t>
                      </a:r>
                      <a:endParaRPr kumimoji="0" lang="en-US" sz="2600" b="0" i="1" u="none" strike="noStrike" cap="none" normalizeH="0" baseline="0" dirty="0" smtClean="0">
                        <a:ln>
                          <a:noFill/>
                        </a:ln>
                        <a:solidFill>
                          <a:schemeClr val="tx1"/>
                        </a:solidFill>
                        <a:effectLst/>
                        <a:latin typeface="Arial" charset="0"/>
                        <a:cs typeface="Arial" charset="0"/>
                      </a:endParaRPr>
                    </a:p>
                  </a:txBody>
                  <a:tcPr marT="45723" marB="45723"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u="none" strike="noStrike" cap="none" normalizeH="0" baseline="0" dirty="0" smtClean="0">
                          <a:ln>
                            <a:noFill/>
                          </a:ln>
                          <a:effectLst/>
                        </a:rPr>
                        <a:t>-</a:t>
                      </a:r>
                      <a:endParaRPr kumimoji="0" lang="en-US" sz="2600" b="0" i="0" u="none" strike="noStrike" cap="none" normalizeH="0" baseline="0" dirty="0" smtClean="0">
                        <a:ln>
                          <a:noFill/>
                        </a:ln>
                        <a:solidFill>
                          <a:schemeClr val="tx1"/>
                        </a:solidFill>
                        <a:effectLst/>
                        <a:latin typeface="Arial" charset="0"/>
                        <a:cs typeface="Arial" charset="0"/>
                      </a:endParaRPr>
                    </a:p>
                  </a:txBody>
                  <a:tcPr marT="45723" marB="45723"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u="none" strike="noStrike" cap="none" normalizeH="0" baseline="0" dirty="0" smtClean="0">
                          <a:ln>
                            <a:noFill/>
                          </a:ln>
                          <a:effectLst/>
                        </a:rPr>
                        <a:t>-</a:t>
                      </a:r>
                      <a:endParaRPr kumimoji="0" lang="en-US" sz="2600" b="0" i="0" u="none" strike="noStrike" cap="none" normalizeH="0" baseline="0" dirty="0" smtClean="0">
                        <a:ln>
                          <a:noFill/>
                        </a:ln>
                        <a:solidFill>
                          <a:schemeClr val="tx1"/>
                        </a:solidFill>
                        <a:effectLst/>
                        <a:latin typeface="Arial" charset="0"/>
                        <a:cs typeface="Arial" charset="0"/>
                      </a:endParaRPr>
                    </a:p>
                  </a:txBody>
                  <a:tcPr marT="45723" marB="45723" horzOverflow="overflow"/>
                </a:tc>
              </a:tr>
              <a:tr h="754114">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u="none" strike="noStrike" cap="none" normalizeH="0" baseline="0" dirty="0" smtClean="0">
                          <a:ln>
                            <a:noFill/>
                          </a:ln>
                          <a:effectLst/>
                        </a:rPr>
                        <a:t>Rebellion</a:t>
                      </a:r>
                      <a:endParaRPr kumimoji="0" lang="en-US" sz="2600" b="0" i="1" u="none" strike="noStrike" cap="none" normalizeH="0" baseline="0" dirty="0" smtClean="0">
                        <a:ln>
                          <a:noFill/>
                        </a:ln>
                        <a:solidFill>
                          <a:schemeClr val="tx1"/>
                        </a:solidFill>
                        <a:effectLst/>
                        <a:latin typeface="Arial" charset="0"/>
                        <a:cs typeface="Arial" charset="0"/>
                      </a:endParaRPr>
                    </a:p>
                  </a:txBody>
                  <a:tcPr marT="45723" marB="45723"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u="sng" strike="noStrike" cap="none" normalizeH="0" baseline="0" dirty="0" smtClean="0">
                          <a:ln>
                            <a:noFill/>
                          </a:ln>
                          <a:effectLst/>
                        </a:rPr>
                        <a:t>+</a:t>
                      </a:r>
                      <a:endParaRPr kumimoji="0" lang="en-US" sz="2600" b="0" i="0" u="sng" strike="noStrike" cap="none" normalizeH="0" baseline="0" dirty="0" smtClean="0">
                        <a:ln>
                          <a:noFill/>
                        </a:ln>
                        <a:solidFill>
                          <a:schemeClr val="tx1"/>
                        </a:solidFill>
                        <a:effectLst/>
                        <a:latin typeface="Arial" charset="0"/>
                        <a:cs typeface="Arial" charset="0"/>
                      </a:endParaRPr>
                    </a:p>
                  </a:txBody>
                  <a:tcPr marT="45723" marB="45723"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u="sng" strike="noStrike" cap="none" normalizeH="0" baseline="0" dirty="0" smtClean="0">
                          <a:ln>
                            <a:noFill/>
                          </a:ln>
                          <a:effectLst/>
                        </a:rPr>
                        <a:t>+</a:t>
                      </a:r>
                      <a:endParaRPr kumimoji="0" lang="en-US" sz="2600" b="0" i="0" u="sng" strike="noStrike" cap="none" normalizeH="0" baseline="0" dirty="0" smtClean="0">
                        <a:ln>
                          <a:noFill/>
                        </a:ln>
                        <a:solidFill>
                          <a:schemeClr val="tx1"/>
                        </a:solidFill>
                        <a:effectLst/>
                        <a:latin typeface="Arial" charset="0"/>
                        <a:cs typeface="Arial" charset="0"/>
                      </a:endParaRPr>
                    </a:p>
                  </a:txBody>
                  <a:tcPr marT="45723" marB="45723" horzOverflow="overflow"/>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t>Typology of Adaptations</a:t>
            </a:r>
          </a:p>
        </p:txBody>
      </p:sp>
      <p:sp>
        <p:nvSpPr>
          <p:cNvPr id="8195" name="Rectangle 3"/>
          <p:cNvSpPr>
            <a:spLocks noGrp="1" noChangeArrowheads="1"/>
          </p:cNvSpPr>
          <p:nvPr>
            <p:ph type="body" idx="1"/>
          </p:nvPr>
        </p:nvSpPr>
        <p:spPr/>
        <p:txBody>
          <a:bodyPr/>
          <a:lstStyle/>
          <a:p>
            <a:pPr eaLnBrk="1" hangingPunct="1">
              <a:lnSpc>
                <a:spcPct val="90000"/>
              </a:lnSpc>
            </a:pPr>
            <a:r>
              <a:rPr lang="en-US" altLang="en-US" smtClean="0"/>
              <a:t>Most people do not deviate; the modal response is for people to </a:t>
            </a:r>
            <a:r>
              <a:rPr lang="en-US" altLang="en-US" i="1" smtClean="0"/>
              <a:t>conform</a:t>
            </a:r>
          </a:p>
          <a:p>
            <a:pPr eaLnBrk="1" hangingPunct="1">
              <a:lnSpc>
                <a:spcPct val="90000"/>
              </a:lnSpc>
            </a:pPr>
            <a:endParaRPr lang="en-US" altLang="en-US" sz="1000" i="1" smtClean="0"/>
          </a:p>
          <a:p>
            <a:pPr eaLnBrk="1" hangingPunct="1">
              <a:lnSpc>
                <a:spcPct val="90000"/>
              </a:lnSpc>
            </a:pPr>
            <a:r>
              <a:rPr lang="en-US" altLang="en-US" smtClean="0"/>
              <a:t>For many, the disjunction between means and goals is the source of problems and a requisite for alleviating strain is changing their cultural goals and/or withdrawing their allegiance to institutionalized means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Typology of Adaptations</a:t>
            </a:r>
          </a:p>
        </p:txBody>
      </p:sp>
      <p:sp>
        <p:nvSpPr>
          <p:cNvPr id="9219" name="Rectangle 3"/>
          <p:cNvSpPr>
            <a:spLocks noGrp="1" noChangeArrowheads="1"/>
          </p:cNvSpPr>
          <p:nvPr>
            <p:ph type="body" idx="1"/>
          </p:nvPr>
        </p:nvSpPr>
        <p:spPr/>
        <p:txBody>
          <a:bodyPr/>
          <a:lstStyle/>
          <a:p>
            <a:pPr marL="571500" indent="-571500" eaLnBrk="1" hangingPunct="1">
              <a:lnSpc>
                <a:spcPct val="90000"/>
              </a:lnSpc>
            </a:pPr>
            <a:r>
              <a:rPr lang="en-US" altLang="en-US" sz="2600" smtClean="0"/>
              <a:t>Four Deviant Adaptations: </a:t>
            </a:r>
          </a:p>
          <a:p>
            <a:pPr marL="839788" lvl="1" indent="-495300" eaLnBrk="1" hangingPunct="1">
              <a:lnSpc>
                <a:spcPct val="90000"/>
              </a:lnSpc>
            </a:pPr>
            <a:endParaRPr lang="en-US" altLang="en-US" sz="500" i="1" smtClean="0"/>
          </a:p>
          <a:p>
            <a:pPr marL="839788" lvl="1" indent="-495300" eaLnBrk="1" hangingPunct="1">
              <a:lnSpc>
                <a:spcPct val="90000"/>
              </a:lnSpc>
              <a:buFont typeface="Wingdings" pitchFamily="2" charset="2"/>
              <a:buAutoNum type="arabicPeriod"/>
            </a:pPr>
            <a:r>
              <a:rPr lang="en-US" altLang="en-US" sz="2200" i="1" smtClean="0"/>
              <a:t>Innovation</a:t>
            </a:r>
            <a:r>
              <a:rPr lang="en-US" altLang="en-US" sz="2200" smtClean="0"/>
              <a:t>: Embrace success, but turn to illegitimate means</a:t>
            </a:r>
          </a:p>
          <a:p>
            <a:pPr marL="839788" lvl="1" indent="-495300" eaLnBrk="1" hangingPunct="1">
              <a:lnSpc>
                <a:spcPct val="90000"/>
              </a:lnSpc>
              <a:buFont typeface="Wingdings" pitchFamily="2" charset="2"/>
              <a:buAutoNum type="arabicPeriod"/>
            </a:pPr>
            <a:endParaRPr lang="en-US" altLang="en-US" sz="500" i="1" smtClean="0"/>
          </a:p>
          <a:p>
            <a:pPr marL="839788" lvl="1" indent="-495300" eaLnBrk="1" hangingPunct="1">
              <a:lnSpc>
                <a:spcPct val="90000"/>
              </a:lnSpc>
              <a:buFont typeface="Wingdings" pitchFamily="2" charset="2"/>
              <a:buAutoNum type="arabicPeriod"/>
            </a:pPr>
            <a:r>
              <a:rPr lang="en-US" altLang="en-US" sz="2200" i="1" smtClean="0"/>
              <a:t>Ritualism</a:t>
            </a:r>
            <a:r>
              <a:rPr lang="en-US" altLang="en-US" sz="2200" smtClean="0"/>
              <a:t>: Maintain outward conformity to the norms of governing institutionalized means, but not the goals</a:t>
            </a:r>
          </a:p>
          <a:p>
            <a:pPr marL="839788" lvl="1" indent="-495300" eaLnBrk="1" hangingPunct="1">
              <a:lnSpc>
                <a:spcPct val="90000"/>
              </a:lnSpc>
              <a:buFont typeface="Wingdings" pitchFamily="2" charset="2"/>
              <a:buAutoNum type="arabicPeriod"/>
            </a:pPr>
            <a:endParaRPr lang="en-US" altLang="en-US" sz="500" i="1" smtClean="0"/>
          </a:p>
          <a:p>
            <a:pPr marL="839788" lvl="1" indent="-495300" eaLnBrk="1" hangingPunct="1">
              <a:lnSpc>
                <a:spcPct val="90000"/>
              </a:lnSpc>
              <a:buFont typeface="Wingdings" pitchFamily="2" charset="2"/>
              <a:buAutoNum type="arabicPeriod"/>
            </a:pPr>
            <a:r>
              <a:rPr lang="en-US" altLang="en-US" sz="2200" i="1" smtClean="0"/>
              <a:t>Retreatism</a:t>
            </a:r>
            <a:r>
              <a:rPr lang="en-US" altLang="en-US" sz="2200" smtClean="0"/>
              <a:t>: Relinquish allegiance to both the cultural success goal and the institutionalized means (are in society but not of it)</a:t>
            </a:r>
          </a:p>
          <a:p>
            <a:pPr marL="839788" lvl="1" indent="-495300" eaLnBrk="1" hangingPunct="1">
              <a:lnSpc>
                <a:spcPct val="90000"/>
              </a:lnSpc>
              <a:buFont typeface="Wingdings" pitchFamily="2" charset="2"/>
              <a:buAutoNum type="arabicPeriod"/>
            </a:pPr>
            <a:endParaRPr lang="en-US" altLang="en-US" sz="500" i="1" smtClean="0"/>
          </a:p>
          <a:p>
            <a:pPr marL="839788" lvl="1" indent="-495300" eaLnBrk="1" hangingPunct="1">
              <a:lnSpc>
                <a:spcPct val="90000"/>
              </a:lnSpc>
              <a:buFont typeface="Wingdings" pitchFamily="2" charset="2"/>
              <a:buAutoNum type="arabicPeriod"/>
            </a:pPr>
            <a:r>
              <a:rPr lang="en-US" altLang="en-US" sz="2200" i="1" smtClean="0"/>
              <a:t>Rebellion</a:t>
            </a:r>
            <a:r>
              <a:rPr lang="en-US" altLang="en-US" sz="2200" smtClean="0"/>
              <a:t>: Not only reject but wish to change the existing system</a:t>
            </a:r>
            <a:endParaRPr lang="en-US" altLang="en-US" sz="2200" i="1"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t>Anomie</a:t>
            </a:r>
          </a:p>
        </p:txBody>
      </p:sp>
      <p:sp>
        <p:nvSpPr>
          <p:cNvPr id="10243" name="Rectangle 3"/>
          <p:cNvSpPr>
            <a:spLocks noGrp="1" noChangeArrowheads="1"/>
          </p:cNvSpPr>
          <p:nvPr>
            <p:ph type="body" idx="1"/>
          </p:nvPr>
        </p:nvSpPr>
        <p:spPr/>
        <p:txBody>
          <a:bodyPr/>
          <a:lstStyle/>
          <a:p>
            <a:pPr eaLnBrk="1" hangingPunct="1"/>
            <a:r>
              <a:rPr lang="en-US" altLang="en-US" sz="2600" smtClean="0"/>
              <a:t>Merton borrowed the notion of anomie – normlessness or deregulation – from Emile Durkheim</a:t>
            </a:r>
          </a:p>
          <a:p>
            <a:pPr eaLnBrk="1" hangingPunct="1"/>
            <a:endParaRPr lang="en-US" altLang="en-US" sz="1000" smtClean="0"/>
          </a:p>
          <a:p>
            <a:pPr eaLnBrk="1" hangingPunct="1"/>
            <a:r>
              <a:rPr lang="en-US" altLang="en-US" sz="2600" smtClean="0"/>
              <a:t>For Merton, institutionalized norms will weaken – anomie will take hold – in societies placing an intense value on economic success</a:t>
            </a:r>
          </a:p>
          <a:p>
            <a:pPr eaLnBrk="1" hangingPunct="1"/>
            <a:endParaRPr lang="en-US" altLang="en-US" sz="1000" smtClean="0"/>
          </a:p>
          <a:p>
            <a:pPr eaLnBrk="1" hangingPunct="1"/>
            <a:r>
              <a:rPr lang="en-US" altLang="en-US" sz="2600" smtClean="0"/>
              <a:t>When this occurs, the pursuit of success no longer is guided by normative standards of right and wrong</a:t>
            </a:r>
          </a:p>
          <a:p>
            <a:pPr lvl="1" eaLnBrk="1" hangingPunct="1"/>
            <a:endParaRPr lang="en-US" altLang="en-US" sz="500" smtClean="0"/>
          </a:p>
          <a:p>
            <a:pPr lvl="1" eaLnBrk="1" hangingPunct="1"/>
            <a:r>
              <a:rPr lang="en-US" altLang="en-US" sz="2200" smtClean="0"/>
              <a:t>The question becomes which of the available procedures is most efficient in netting the culturally approved value</a:t>
            </a:r>
          </a:p>
        </p:txBody>
      </p:sp>
    </p:spTree>
  </p:cSld>
  <p:clrMapOvr>
    <a:masterClrMapping/>
  </p:clrMapOvr>
</p:sld>
</file>

<file path=ppt/theme/theme1.xml><?xml version="1.0" encoding="utf-8"?>
<a:theme xmlns:a="http://schemas.openxmlformats.org/drawingml/2006/main" name="Network">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695</TotalTime>
  <Words>3039</Words>
  <Application>Microsoft Office PowerPoint</Application>
  <PresentationFormat>On-screen Show (4:3)</PresentationFormat>
  <Paragraphs>446</Paragraphs>
  <Slides>53</Slides>
  <Notes>43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53</vt:i4>
      </vt:variant>
    </vt:vector>
  </HeadingPairs>
  <TitlesOfParts>
    <vt:vector size="58" baseType="lpstr">
      <vt:lpstr>Arial</vt:lpstr>
      <vt:lpstr>Wingdings</vt:lpstr>
      <vt:lpstr>Calibri</vt:lpstr>
      <vt:lpstr>Times New Roman</vt:lpstr>
      <vt:lpstr>Network</vt:lpstr>
      <vt:lpstr>Criminological Theory</vt:lpstr>
      <vt:lpstr>Strain Theorists Through the Years</vt:lpstr>
      <vt:lpstr>Rebuttal of Hooton’s Biological Theory of Crime</vt:lpstr>
      <vt:lpstr>Merton’s Strain Theory: Social Structure and Anomie</vt:lpstr>
      <vt:lpstr>Merton’s Strain Theory: Social Structure and Anomie</vt:lpstr>
      <vt:lpstr>Typology of Adaptations</vt:lpstr>
      <vt:lpstr>Typology of Adaptations</vt:lpstr>
      <vt:lpstr>Typology of Adaptations</vt:lpstr>
      <vt:lpstr>Anomie</vt:lpstr>
      <vt:lpstr>Anomie</vt:lpstr>
      <vt:lpstr>Rejecting Individualism</vt:lpstr>
      <vt:lpstr>Strain Theory in Context</vt:lpstr>
      <vt:lpstr>Strain Theory in Context</vt:lpstr>
      <vt:lpstr>Social Structure and Anomie</vt:lpstr>
      <vt:lpstr>Status Discontent and Delinquency</vt:lpstr>
      <vt:lpstr>Delinquent Boys</vt:lpstr>
      <vt:lpstr>Delinquent Boys </vt:lpstr>
      <vt:lpstr>Delinquent Boys</vt:lpstr>
      <vt:lpstr>Delinquency and Opportunity</vt:lpstr>
      <vt:lpstr>Delinquency and Opportunity</vt:lpstr>
      <vt:lpstr>Delinquency and Opportunity</vt:lpstr>
      <vt:lpstr>Delinquency and Opportunity</vt:lpstr>
      <vt:lpstr>The Criminological Legacy of Strain Theory</vt:lpstr>
      <vt:lpstr>The Criminological Legacy of Strain Theory</vt:lpstr>
      <vt:lpstr>Agnew’s General Strain Theory</vt:lpstr>
      <vt:lpstr>Agnew’s General Strain Theory</vt:lpstr>
      <vt:lpstr>Agnew’s General Strain Theory</vt:lpstr>
      <vt:lpstr>Agnew’s General Strain Theory</vt:lpstr>
      <vt:lpstr>Agnew’s General Strain Theory</vt:lpstr>
      <vt:lpstr>Elaborating General Strain Theory</vt:lpstr>
      <vt:lpstr>Elaborating General Strain Theory</vt:lpstr>
      <vt:lpstr>Elaborating General Strain Theory</vt:lpstr>
      <vt:lpstr>Elaborating General Strain Theory</vt:lpstr>
      <vt:lpstr>A Theory of African American Offending</vt:lpstr>
      <vt:lpstr>A Theory of African American Offending</vt:lpstr>
      <vt:lpstr>A Theory of African American Offending</vt:lpstr>
      <vt:lpstr>A Theory of African American Offending</vt:lpstr>
      <vt:lpstr>A Theory of African American Offending</vt:lpstr>
      <vt:lpstr>A Theory of African American Offending</vt:lpstr>
      <vt:lpstr>Crime and the American Dream: Institutional-Anomie Theory</vt:lpstr>
      <vt:lpstr>Crime and the American Dream: Institutional-Anomie Theory</vt:lpstr>
      <vt:lpstr>Crime and the American Dream: Institutional-Anomie Theory</vt:lpstr>
      <vt:lpstr>Crime and the American Dream: Institutional-Anomie Theory</vt:lpstr>
      <vt:lpstr>Crime and the American Dream: Institutional-Anomie Theory</vt:lpstr>
      <vt:lpstr>Currie: The Market Economy and Crime</vt:lpstr>
      <vt:lpstr>Currie: The Market Economy and Crime</vt:lpstr>
      <vt:lpstr>Currie: The Market Economy and Crime</vt:lpstr>
      <vt:lpstr>The Future of Strain Theory</vt:lpstr>
      <vt:lpstr>The Consequences of Theory: Policy Implications</vt:lpstr>
      <vt:lpstr>The Consequences of Theory: Policy Implications</vt:lpstr>
      <vt:lpstr>The Consequences of Theory: Policy Implications</vt:lpstr>
      <vt:lpstr>The Consequences of Theory: Policy Implications</vt:lpstr>
      <vt:lpstr>Conclusion</vt:lpstr>
    </vt:vector>
  </TitlesOfParts>
  <Company>University of Illinois Chicago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Four</dc:title>
  <dc:creator>Erin Conley-Monroe</dc:creator>
  <cp:lastModifiedBy>Carol</cp:lastModifiedBy>
  <cp:revision>30</cp:revision>
  <dcterms:created xsi:type="dcterms:W3CDTF">2006-12-09T17:06:05Z</dcterms:created>
  <dcterms:modified xsi:type="dcterms:W3CDTF">2015-10-06T20:13:57Z</dcterms:modified>
</cp:coreProperties>
</file>