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handoutMasterIdLst>
    <p:handoutMasterId r:id="rId42"/>
  </p:handout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60" r:id="rId27"/>
    <p:sldId id="261" r:id="rId28"/>
    <p:sldId id="262" r:id="rId29"/>
    <p:sldId id="263" r:id="rId30"/>
    <p:sldId id="264" r:id="rId31"/>
    <p:sldId id="265" r:id="rId32"/>
    <p:sldId id="257" r:id="rId33"/>
    <p:sldId id="258" r:id="rId34"/>
    <p:sldId id="259" r:id="rId35"/>
    <p:sldId id="266" r:id="rId36"/>
    <p:sldId id="267" r:id="rId37"/>
    <p:sldId id="268" r:id="rId38"/>
    <p:sldId id="269" r:id="rId39"/>
    <p:sldId id="270" r:id="rId40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66FF"/>
    <a:srgbClr val="FF0066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7302D073-B427-490D-92D5-D8C678171FCE}" type="datetimeFigureOut">
              <a:rPr lang="en-AU"/>
              <a:pPr>
                <a:defRPr/>
              </a:pPr>
              <a:t>6/10/2015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F3CD9315-76AA-4C73-8864-2C7D5C63CB1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150FA9BF-7A8C-4C6E-B168-758D91936303}" type="datetimeFigureOut">
              <a:rPr lang="en-AU"/>
              <a:pPr>
                <a:defRPr/>
              </a:pPr>
              <a:t>6/10/2015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AU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7111535F-5C09-409F-A9F8-0324A2627E2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F481D7D-0F2F-4968-9241-67F64979C451}" type="slidenum">
              <a:rPr lang="en-AU"/>
              <a:pPr/>
              <a:t>2</a:t>
            </a:fld>
            <a:endParaRPr lang="en-AU"/>
          </a:p>
        </p:txBody>
      </p:sp>
      <p:sp>
        <p:nvSpPr>
          <p:cNvPr id="43012" name="Notes Placeholder 4"/>
          <p:cNvSpPr>
            <a:spLocks noGrp="1"/>
          </p:cNvSpPr>
          <p:nvPr>
            <p:ph type="body" sz="quarter" idx="1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A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7912444-46D3-44C1-898D-47FE8047346A}" type="slidenum">
              <a:rPr lang="en-AU"/>
              <a:pPr/>
              <a:t>11</a:t>
            </a:fld>
            <a:endParaRPr lang="en-AU"/>
          </a:p>
        </p:txBody>
      </p:sp>
      <p:sp>
        <p:nvSpPr>
          <p:cNvPr id="52228" name="Notes Placeholder 4"/>
          <p:cNvSpPr>
            <a:spLocks noGrp="1"/>
          </p:cNvSpPr>
          <p:nvPr>
            <p:ph type="body" sz="quarter" idx="1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A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AU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893631B-CBF5-4F62-8777-B31EA8EAF9F4}" type="slidenum">
              <a:rPr lang="en-AU"/>
              <a:pPr/>
              <a:t>12</a:t>
            </a:fld>
            <a:endParaRPr lang="en-A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AU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F89C1A2-7C2F-4789-B2FB-B5BD3C28ADFA}" type="slidenum">
              <a:rPr lang="en-AU"/>
              <a:pPr/>
              <a:t>13</a:t>
            </a:fld>
            <a:endParaRPr lang="en-A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A5BE90B-5ACF-4B7C-90FA-0F0D051627F5}" type="slidenum">
              <a:rPr lang="en-AU"/>
              <a:pPr/>
              <a:t>14</a:t>
            </a:fld>
            <a:endParaRPr lang="en-AU"/>
          </a:p>
        </p:txBody>
      </p:sp>
      <p:sp>
        <p:nvSpPr>
          <p:cNvPr id="55300" name="Notes Placeholder 4"/>
          <p:cNvSpPr>
            <a:spLocks noGrp="1"/>
          </p:cNvSpPr>
          <p:nvPr>
            <p:ph type="body" sz="quarter" idx="1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A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430C502-3BAF-4BC9-AAD6-A61244AB65B8}" type="slidenum">
              <a:rPr lang="en-AU"/>
              <a:pPr/>
              <a:t>15</a:t>
            </a:fld>
            <a:endParaRPr lang="en-AU"/>
          </a:p>
        </p:txBody>
      </p:sp>
      <p:sp>
        <p:nvSpPr>
          <p:cNvPr id="56324" name="Notes Placeholder 4"/>
          <p:cNvSpPr>
            <a:spLocks noGrp="1"/>
          </p:cNvSpPr>
          <p:nvPr>
            <p:ph type="body" sz="quarter" idx="1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A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AU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F8FB01E-1ECC-4731-B1C9-B51599431B8B}" type="slidenum">
              <a:rPr lang="en-AU"/>
              <a:pPr/>
              <a:t>16</a:t>
            </a:fld>
            <a:endParaRPr lang="en-A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BC00AD2-7A7D-4454-A25A-5218597801B5}" type="slidenum">
              <a:rPr lang="en-AU"/>
              <a:pPr/>
              <a:t>17</a:t>
            </a:fld>
            <a:endParaRPr lang="en-AU"/>
          </a:p>
        </p:txBody>
      </p:sp>
      <p:sp>
        <p:nvSpPr>
          <p:cNvPr id="58372" name="Notes Placeholder 4"/>
          <p:cNvSpPr>
            <a:spLocks noGrp="1"/>
          </p:cNvSpPr>
          <p:nvPr>
            <p:ph type="body" sz="quarter" idx="1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A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72DE7-5006-4DEB-81EE-EA2F12E66740}" type="slidenum">
              <a:rPr lang="en-AU"/>
              <a:pPr/>
              <a:t>18</a:t>
            </a:fld>
            <a:endParaRPr lang="en-AU"/>
          </a:p>
        </p:txBody>
      </p:sp>
      <p:sp>
        <p:nvSpPr>
          <p:cNvPr id="59396" name="Notes Placeholder 4"/>
          <p:cNvSpPr>
            <a:spLocks noGrp="1"/>
          </p:cNvSpPr>
          <p:nvPr>
            <p:ph type="body" sz="quarter" idx="1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A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00390CF-7E53-4F2C-92B2-57CF7C15B34A}" type="slidenum">
              <a:rPr lang="en-AU"/>
              <a:pPr/>
              <a:t>19</a:t>
            </a:fld>
            <a:endParaRPr lang="en-AU"/>
          </a:p>
        </p:txBody>
      </p:sp>
      <p:sp>
        <p:nvSpPr>
          <p:cNvPr id="60420" name="Notes Placeholder 4"/>
          <p:cNvSpPr>
            <a:spLocks noGrp="1"/>
          </p:cNvSpPr>
          <p:nvPr>
            <p:ph type="body" sz="quarter" idx="1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A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AU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C4D6D0-4C22-4002-AED2-8612A2FC18D6}" type="slidenum">
              <a:rPr lang="en-AU"/>
              <a:pPr/>
              <a:t>20</a:t>
            </a:fld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1159241-10AA-44D3-8A29-178C7FC9C92A}" type="slidenum">
              <a:rPr lang="en-AU"/>
              <a:pPr/>
              <a:t>3</a:t>
            </a:fld>
            <a:endParaRPr lang="en-AU"/>
          </a:p>
        </p:txBody>
      </p:sp>
      <p:sp>
        <p:nvSpPr>
          <p:cNvPr id="44036" name="Notes Placeholder 4"/>
          <p:cNvSpPr>
            <a:spLocks noGrp="1"/>
          </p:cNvSpPr>
          <p:nvPr>
            <p:ph type="body" sz="quarter" idx="1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A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B6BEA2D-BC27-44B4-A54D-A3DBFA102E5F}" type="slidenum">
              <a:rPr lang="en-AU"/>
              <a:pPr/>
              <a:t>21</a:t>
            </a:fld>
            <a:endParaRPr lang="en-AU"/>
          </a:p>
        </p:txBody>
      </p:sp>
      <p:sp>
        <p:nvSpPr>
          <p:cNvPr id="62468" name="Notes Placeholder 4"/>
          <p:cNvSpPr>
            <a:spLocks noGrp="1"/>
          </p:cNvSpPr>
          <p:nvPr>
            <p:ph type="body" sz="quarter" idx="1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A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AU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93189EA-DF5A-443C-B1A3-E29DD6F8C95B}" type="slidenum">
              <a:rPr lang="en-AU"/>
              <a:pPr/>
              <a:t>22</a:t>
            </a:fld>
            <a:endParaRPr lang="en-A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AU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1B7872A-8B80-4216-AF43-475E3A6971ED}" type="slidenum">
              <a:rPr lang="en-AU"/>
              <a:pPr/>
              <a:t>23</a:t>
            </a:fld>
            <a:endParaRPr lang="en-A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AU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944CBED-B66F-4758-A045-E1D6CA2609DA}" type="slidenum">
              <a:rPr lang="en-AU"/>
              <a:pPr/>
              <a:t>24</a:t>
            </a:fld>
            <a:endParaRPr lang="en-A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723BB47-F5A4-4946-9DC6-DCBFC042F0DB}" type="slidenum">
              <a:rPr lang="en-AU"/>
              <a:pPr/>
              <a:t>4</a:t>
            </a:fld>
            <a:endParaRPr lang="en-AU"/>
          </a:p>
        </p:txBody>
      </p:sp>
      <p:sp>
        <p:nvSpPr>
          <p:cNvPr id="45060" name="Notes Placeholder 4"/>
          <p:cNvSpPr>
            <a:spLocks noGrp="1"/>
          </p:cNvSpPr>
          <p:nvPr>
            <p:ph type="body" sz="quarter" idx="1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A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E91D5E5-AEDB-4F6D-87CB-3E5F5001D6E0}" type="slidenum">
              <a:rPr lang="en-AU"/>
              <a:pPr/>
              <a:t>5</a:t>
            </a:fld>
            <a:endParaRPr lang="en-AU"/>
          </a:p>
        </p:txBody>
      </p:sp>
      <p:sp>
        <p:nvSpPr>
          <p:cNvPr id="46084" name="Notes Placeholder 4"/>
          <p:cNvSpPr>
            <a:spLocks noGrp="1"/>
          </p:cNvSpPr>
          <p:nvPr>
            <p:ph type="body" sz="quarter" idx="1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A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C33BB5-61CE-4407-8C67-8BA63244FF49}" type="slidenum">
              <a:rPr lang="en-AU"/>
              <a:pPr/>
              <a:t>6</a:t>
            </a:fld>
            <a:endParaRPr lang="en-AU"/>
          </a:p>
        </p:txBody>
      </p:sp>
      <p:sp>
        <p:nvSpPr>
          <p:cNvPr id="47108" name="Notes Placeholder 4"/>
          <p:cNvSpPr>
            <a:spLocks noGrp="1"/>
          </p:cNvSpPr>
          <p:nvPr>
            <p:ph type="body" sz="quarter" idx="1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A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C6B062A-86B8-4055-B025-41BDAD8F0572}" type="slidenum">
              <a:rPr lang="en-AU"/>
              <a:pPr/>
              <a:t>7</a:t>
            </a:fld>
            <a:endParaRPr lang="en-AU"/>
          </a:p>
        </p:txBody>
      </p:sp>
      <p:sp>
        <p:nvSpPr>
          <p:cNvPr id="48132" name="Notes Placeholder 4"/>
          <p:cNvSpPr>
            <a:spLocks noGrp="1"/>
          </p:cNvSpPr>
          <p:nvPr>
            <p:ph type="body" sz="quarter" idx="1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A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DF7156F-9ADD-409E-BBCA-D1AE78E86660}" type="slidenum">
              <a:rPr lang="en-AU"/>
              <a:pPr/>
              <a:t>8</a:t>
            </a:fld>
            <a:endParaRPr lang="en-AU"/>
          </a:p>
        </p:txBody>
      </p:sp>
      <p:sp>
        <p:nvSpPr>
          <p:cNvPr id="49156" name="Notes Placeholder 4"/>
          <p:cNvSpPr>
            <a:spLocks noGrp="1"/>
          </p:cNvSpPr>
          <p:nvPr>
            <p:ph type="body" sz="quarter" idx="1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A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BBE69C-7818-4EC0-AA66-E142630E42F0}" type="slidenum">
              <a:rPr lang="en-AU"/>
              <a:pPr/>
              <a:t>9</a:t>
            </a:fld>
            <a:endParaRPr lang="en-AU"/>
          </a:p>
        </p:txBody>
      </p:sp>
      <p:sp>
        <p:nvSpPr>
          <p:cNvPr id="50180" name="Notes Placeholder 4"/>
          <p:cNvSpPr>
            <a:spLocks noGrp="1"/>
          </p:cNvSpPr>
          <p:nvPr>
            <p:ph type="body" sz="quarter" idx="1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A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2F97594-3094-4B88-8697-CB3A2A275F4E}" type="slidenum">
              <a:rPr lang="en-AU"/>
              <a:pPr/>
              <a:t>10</a:t>
            </a:fld>
            <a:endParaRPr lang="en-AU"/>
          </a:p>
        </p:txBody>
      </p:sp>
      <p:sp>
        <p:nvSpPr>
          <p:cNvPr id="51204" name="Notes Placeholder 4"/>
          <p:cNvSpPr>
            <a:spLocks noGrp="1"/>
          </p:cNvSpPr>
          <p:nvPr>
            <p:ph type="body" sz="quarter" idx="1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A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DEDAAD-8710-496A-9704-C705B05414D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22C171-A4F6-4103-A9CB-77C46D63659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181A41-FEF7-4F64-9CA5-0EE5683FD8E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0D9CD5-1F7C-4672-863C-B260CAB40AB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743D1D-6D77-44B4-9920-F108055C3E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54102-B12F-4844-979D-1B827371FD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774E47-EB26-469A-989E-55E018A072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19A27C-A152-4FA9-8E5E-320FBFC5C5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247061-BD88-4CEC-9096-69E4566CFF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183A01-6AA0-4683-947A-27B485527F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6CE5DD80-23B4-4B08-A358-E4C9A23042B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176BDFCF-353B-43D7-BD13-43E36D0B1C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8788" y="3581400"/>
            <a:ext cx="8226425" cy="1981200"/>
          </a:xfrm>
        </p:spPr>
        <p:txBody>
          <a:bodyPr/>
          <a:lstStyle/>
          <a:p>
            <a:pPr algn="l" eaLnBrk="1" hangingPunct="1"/>
            <a:r>
              <a:rPr lang="en-US" altLang="en-US" sz="2800" b="1" smtClean="0"/>
              <a:t>3003CCJ Rehabilitating Offenders </a:t>
            </a:r>
          </a:p>
          <a:p>
            <a:pPr algn="l" eaLnBrk="1" hangingPunct="1"/>
            <a:r>
              <a:rPr lang="en-US" altLang="en-US" sz="2800" b="1" smtClean="0"/>
              <a:t>Week 8: Assessment and Treatment with Substance Dependent Offenders</a:t>
            </a:r>
          </a:p>
          <a:p>
            <a:pPr algn="l" eaLnBrk="1" hangingPunct="1"/>
            <a:r>
              <a:rPr lang="en-US" altLang="en-US" sz="2800" smtClean="0"/>
              <a:t>James Byrne, Professor</a:t>
            </a:r>
          </a:p>
          <a:p>
            <a:pPr algn="l" eaLnBrk="1" hangingPunct="1"/>
            <a:endParaRPr lang="en-US" altLang="en-US" sz="2800" smtClean="0"/>
          </a:p>
        </p:txBody>
      </p:sp>
      <p:pic>
        <p:nvPicPr>
          <p:cNvPr id="205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09600"/>
            <a:ext cx="8226425" cy="268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AU" sz="4000" dirty="0"/>
              <a:t>Engaging substance dependent offenders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3895725"/>
          </a:xfrm>
        </p:spPr>
        <p:txBody>
          <a:bodyPr/>
          <a:lstStyle/>
          <a:p>
            <a:r>
              <a:rPr lang="en-AU" sz="2800" smtClean="0"/>
              <a:t>Trait model of motivation</a:t>
            </a:r>
          </a:p>
          <a:p>
            <a:pPr lvl="1"/>
            <a:r>
              <a:rPr lang="en-AU" sz="2400" smtClean="0"/>
              <a:t>Motivation as a stable, internal characteristic</a:t>
            </a:r>
          </a:p>
          <a:p>
            <a:pPr lvl="2"/>
            <a:r>
              <a:rPr lang="en-AU" sz="2000" smtClean="0"/>
              <a:t>‘can’t change if you don’t want to’: the concept of ‘will power’</a:t>
            </a:r>
          </a:p>
          <a:p>
            <a:pPr lvl="2"/>
            <a:r>
              <a:rPr lang="en-AU" sz="2000" smtClean="0"/>
              <a:t>‘hitting rock bottom’: the role of confrontation</a:t>
            </a:r>
          </a:p>
          <a:p>
            <a:pPr lvl="2"/>
            <a:r>
              <a:rPr lang="en-AU" sz="2000" smtClean="0"/>
              <a:t>Minimises importance of external influences (esp. therapist behaviour)</a:t>
            </a:r>
          </a:p>
          <a:p>
            <a:pPr lvl="1"/>
            <a:r>
              <a:rPr lang="en-AU" sz="2400" smtClean="0"/>
              <a:t>Treatment failure as moral culpability</a:t>
            </a:r>
          </a:p>
          <a:p>
            <a:pPr lvl="2"/>
            <a:r>
              <a:rPr lang="en-AU" sz="2000" smtClean="0"/>
              <a:t>Licence to be suspicious, hostile, confronting, moralising, &amp; unempathic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AU" sz="4000"/>
              <a:t>Engaging substance dependent offenders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AU" sz="2800" smtClean="0"/>
              <a:t>Client, therapist, &amp; client-therapist relationship factors associated with –ve/+ve treatment outcomes</a:t>
            </a:r>
          </a:p>
          <a:p>
            <a:r>
              <a:rPr lang="en-AU" sz="2800" smtClean="0"/>
              <a:t>Client characteristics</a:t>
            </a:r>
          </a:p>
          <a:p>
            <a:pPr lvl="1"/>
            <a:r>
              <a:rPr lang="en-AU" sz="2400" smtClean="0"/>
              <a:t>Positive expectations</a:t>
            </a:r>
          </a:p>
          <a:p>
            <a:pPr lvl="1"/>
            <a:r>
              <a:rPr lang="en-AU" sz="2400" smtClean="0"/>
              <a:t>Optimal level of emotional arousal</a:t>
            </a:r>
          </a:p>
          <a:p>
            <a:pPr lvl="2"/>
            <a:r>
              <a:rPr lang="en-AU" sz="2000" smtClean="0"/>
              <a:t>Inertia/lack of effort; feeling overwhelmed</a:t>
            </a:r>
          </a:p>
          <a:p>
            <a:pPr lvl="1"/>
            <a:r>
              <a:rPr lang="en-AU" sz="2400" smtClean="0"/>
              <a:t>Involvement in therapeutic process </a:t>
            </a:r>
          </a:p>
          <a:p>
            <a:pPr lvl="2"/>
            <a:r>
              <a:rPr lang="en-AU" sz="2000" smtClean="0"/>
              <a:t>Shared agenda; collaboration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AU" sz="4000"/>
              <a:t>Engaging substance dependent offenders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AU" sz="2800" smtClean="0"/>
              <a:t>Therapist characteristics associated with +ve outcomes</a:t>
            </a:r>
          </a:p>
          <a:p>
            <a:pPr lvl="1">
              <a:lnSpc>
                <a:spcPct val="90000"/>
              </a:lnSpc>
            </a:pPr>
            <a:r>
              <a:rPr lang="en-AU" sz="2400" smtClean="0"/>
              <a:t>Empathy; warmth; genuineness; congruence; respect; understanding, helping &amp; protecting client</a:t>
            </a:r>
          </a:p>
          <a:p>
            <a:pPr>
              <a:lnSpc>
                <a:spcPct val="90000"/>
              </a:lnSpc>
            </a:pPr>
            <a:r>
              <a:rPr lang="en-AU" sz="2800" smtClean="0"/>
              <a:t>Therapist characteristics associated with –ve outcomes</a:t>
            </a:r>
          </a:p>
          <a:p>
            <a:pPr lvl="1">
              <a:lnSpc>
                <a:spcPct val="90000"/>
              </a:lnSpc>
            </a:pPr>
            <a:r>
              <a:rPr lang="en-AU" sz="2400" smtClean="0"/>
              <a:t>Depression</a:t>
            </a:r>
          </a:p>
          <a:p>
            <a:pPr lvl="1">
              <a:lnSpc>
                <a:spcPct val="90000"/>
              </a:lnSpc>
            </a:pPr>
            <a:r>
              <a:rPr lang="en-AU" sz="2400" smtClean="0"/>
              <a:t>Feeling overwhelmed</a:t>
            </a:r>
          </a:p>
          <a:p>
            <a:pPr lvl="1">
              <a:lnSpc>
                <a:spcPct val="90000"/>
              </a:lnSpc>
            </a:pPr>
            <a:r>
              <a:rPr lang="en-AU" sz="2400" smtClean="0"/>
              <a:t>Watching; managing; belittling; blaming; ignoring; neglecting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AU" sz="4000"/>
              <a:t>Engaging substance dependent offenders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AU" sz="2800" smtClean="0"/>
              <a:t>Therapist-client relationship factors associated with +ve outcomes</a:t>
            </a:r>
          </a:p>
          <a:p>
            <a:pPr lvl="1"/>
            <a:r>
              <a:rPr lang="en-AU" sz="2400" smtClean="0"/>
              <a:t>+ve therapeutic alliance</a:t>
            </a:r>
          </a:p>
          <a:p>
            <a:pPr lvl="1"/>
            <a:r>
              <a:rPr lang="en-AU" sz="2400" smtClean="0"/>
              <a:t>Warm, affectively charged, empathic relationship</a:t>
            </a:r>
          </a:p>
          <a:p>
            <a:pPr lvl="1"/>
            <a:r>
              <a:rPr lang="en-AU" sz="2400" smtClean="0"/>
              <a:t>Active collaboration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AU" sz="5400" dirty="0" smtClean="0"/>
              <a:t>Engaging substance dependent offenders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AU" dirty="0" smtClean="0"/>
              <a:t>Motivational Interviewing:</a:t>
            </a:r>
          </a:p>
          <a:p>
            <a:pPr>
              <a:buFontTx/>
              <a:buNone/>
              <a:defRPr/>
            </a:pPr>
            <a:r>
              <a:rPr lang="en-AU" dirty="0" smtClean="0"/>
              <a:t>Four general principles (Miller &amp; </a:t>
            </a:r>
            <a:r>
              <a:rPr lang="en-AU" dirty="0" err="1" smtClean="0"/>
              <a:t>Rollnick</a:t>
            </a:r>
            <a:r>
              <a:rPr lang="en-AU" dirty="0" smtClean="0"/>
              <a:t>)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AU" dirty="0" smtClean="0"/>
              <a:t>Express Empathy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AU" dirty="0" smtClean="0"/>
              <a:t>Develop discrepancy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AU" dirty="0" smtClean="0"/>
              <a:t>Roll with resistance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AU" dirty="0" smtClean="0"/>
              <a:t>Support self-efficacy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AU" sz="4000" dirty="0"/>
              <a:t>Engaging substance dependent offenders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7724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AU" sz="2800" smtClean="0"/>
              <a:t>Motivational interventions</a:t>
            </a:r>
          </a:p>
          <a:p>
            <a:pPr lvl="1">
              <a:lnSpc>
                <a:spcPct val="90000"/>
              </a:lnSpc>
            </a:pPr>
            <a:r>
              <a:rPr lang="en-AU" sz="2400" smtClean="0"/>
              <a:t>Giving advice</a:t>
            </a:r>
          </a:p>
          <a:p>
            <a:pPr lvl="2">
              <a:lnSpc>
                <a:spcPct val="90000"/>
              </a:lnSpc>
            </a:pPr>
            <a:r>
              <a:rPr lang="en-AU" sz="2000" smtClean="0"/>
              <a:t>Evidence of effectiveness when in sympathetic &amp; constructive terms</a:t>
            </a:r>
          </a:p>
          <a:p>
            <a:pPr lvl="1">
              <a:lnSpc>
                <a:spcPct val="90000"/>
              </a:lnSpc>
            </a:pPr>
            <a:r>
              <a:rPr lang="en-AU" sz="2400" smtClean="0"/>
              <a:t>Providing feedback</a:t>
            </a:r>
          </a:p>
          <a:p>
            <a:pPr lvl="2">
              <a:lnSpc>
                <a:spcPct val="90000"/>
              </a:lnSpc>
            </a:pPr>
            <a:r>
              <a:rPr lang="en-AU" sz="2000" smtClean="0"/>
              <a:t>Status &amp; severity of problem; prognosis with/out treatment; filmed self-confrontation?</a:t>
            </a:r>
          </a:p>
          <a:p>
            <a:pPr lvl="1">
              <a:lnSpc>
                <a:spcPct val="90000"/>
              </a:lnSpc>
            </a:pPr>
            <a:r>
              <a:rPr lang="en-AU" sz="2400" smtClean="0"/>
              <a:t>Goal setting</a:t>
            </a:r>
          </a:p>
          <a:p>
            <a:pPr lvl="2">
              <a:lnSpc>
                <a:spcPct val="90000"/>
              </a:lnSpc>
            </a:pPr>
            <a:r>
              <a:rPr lang="en-AU" sz="2000" smtClean="0"/>
              <a:t>Needs to be specific &amp; achievable; demanding rather than easy; proximal rather than distal; best in combination with feedback</a:t>
            </a:r>
          </a:p>
          <a:p>
            <a:pPr lvl="1">
              <a:lnSpc>
                <a:spcPct val="90000"/>
              </a:lnSpc>
            </a:pPr>
            <a:r>
              <a:rPr lang="en-AU" sz="2400" smtClean="0"/>
              <a:t>Providing choice</a:t>
            </a:r>
          </a:p>
          <a:p>
            <a:pPr lvl="2">
              <a:lnSpc>
                <a:spcPct val="90000"/>
              </a:lnSpc>
            </a:pPr>
            <a:r>
              <a:rPr lang="en-AU" sz="2000" smtClean="0"/>
              <a:t>Decreases resistance &amp; drop-out; increases compliance; improves effectiveness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AU" sz="4000"/>
              <a:t>Engaging substance dependent offenders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6878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AU" sz="2800" smtClean="0"/>
              <a:t>6 stages of change (Prochaska et al. 1994)</a:t>
            </a:r>
          </a:p>
          <a:p>
            <a:pPr lvl="1">
              <a:lnSpc>
                <a:spcPct val="90000"/>
              </a:lnSpc>
            </a:pPr>
            <a:r>
              <a:rPr lang="en-AU" sz="2400" smtClean="0"/>
              <a:t>Pre-contemplation</a:t>
            </a:r>
          </a:p>
          <a:p>
            <a:pPr lvl="2">
              <a:lnSpc>
                <a:spcPct val="90000"/>
              </a:lnSpc>
            </a:pPr>
            <a:r>
              <a:rPr lang="en-AU" sz="2000" smtClean="0"/>
              <a:t>Client does not acknowledge problem</a:t>
            </a:r>
          </a:p>
          <a:p>
            <a:pPr lvl="2">
              <a:lnSpc>
                <a:spcPct val="90000"/>
              </a:lnSpc>
            </a:pPr>
            <a:r>
              <a:rPr lang="en-AU" sz="2000" smtClean="0"/>
              <a:t>Resistance to change</a:t>
            </a:r>
          </a:p>
          <a:p>
            <a:pPr lvl="2">
              <a:lnSpc>
                <a:spcPct val="90000"/>
              </a:lnSpc>
            </a:pPr>
            <a:r>
              <a:rPr lang="en-AU" sz="2000" smtClean="0"/>
              <a:t>Denial &amp; externalising blame (e.g. other people’s fault)</a:t>
            </a:r>
          </a:p>
          <a:p>
            <a:pPr lvl="1">
              <a:lnSpc>
                <a:spcPct val="90000"/>
              </a:lnSpc>
            </a:pPr>
            <a:r>
              <a:rPr lang="en-AU" sz="2400" smtClean="0"/>
              <a:t>Contemplation</a:t>
            </a:r>
          </a:p>
          <a:p>
            <a:pPr lvl="2">
              <a:lnSpc>
                <a:spcPct val="90000"/>
              </a:lnSpc>
            </a:pPr>
            <a:r>
              <a:rPr lang="en-AU" sz="2000" smtClean="0"/>
              <a:t>Acknowledgement of problem</a:t>
            </a:r>
          </a:p>
          <a:p>
            <a:pPr lvl="2">
              <a:lnSpc>
                <a:spcPct val="90000"/>
              </a:lnSpc>
            </a:pPr>
            <a:r>
              <a:rPr lang="en-AU" sz="2000" smtClean="0"/>
              <a:t>Serious thought about dealing with the problem</a:t>
            </a:r>
          </a:p>
          <a:p>
            <a:pPr lvl="3">
              <a:lnSpc>
                <a:spcPct val="90000"/>
              </a:lnSpc>
            </a:pPr>
            <a:r>
              <a:rPr lang="en-AU" sz="1800" smtClean="0"/>
              <a:t>May last months or years</a:t>
            </a:r>
          </a:p>
          <a:p>
            <a:pPr lvl="1">
              <a:lnSpc>
                <a:spcPct val="90000"/>
              </a:lnSpc>
            </a:pPr>
            <a:r>
              <a:rPr lang="en-AU" sz="2400" smtClean="0"/>
              <a:t>Preparation</a:t>
            </a:r>
          </a:p>
          <a:p>
            <a:pPr lvl="2">
              <a:lnSpc>
                <a:spcPct val="90000"/>
              </a:lnSpc>
            </a:pPr>
            <a:r>
              <a:rPr lang="en-AU" sz="2000" smtClean="0"/>
              <a:t>Prepares to take action</a:t>
            </a:r>
          </a:p>
          <a:p>
            <a:pPr lvl="2">
              <a:lnSpc>
                <a:spcPct val="90000"/>
              </a:lnSpc>
            </a:pPr>
            <a:r>
              <a:rPr lang="en-AU" sz="2000" smtClean="0"/>
              <a:t>May inform significant others</a:t>
            </a:r>
          </a:p>
          <a:p>
            <a:pPr lvl="3">
              <a:lnSpc>
                <a:spcPct val="90000"/>
              </a:lnSpc>
            </a:pPr>
            <a:r>
              <a:rPr lang="en-AU" sz="1800" smtClean="0"/>
              <a:t>-ve outcomes associated with short preparation stage</a:t>
            </a:r>
          </a:p>
          <a:p>
            <a:pPr lvl="2">
              <a:lnSpc>
                <a:spcPct val="90000"/>
              </a:lnSpc>
            </a:pPr>
            <a:endParaRPr lang="en-AU" sz="20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AU" sz="4000"/>
              <a:t>Engaging substance dependent offenders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916113"/>
            <a:ext cx="7772400" cy="4403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AU" sz="2800" smtClean="0"/>
              <a:t>Stages of change (cont’d)</a:t>
            </a:r>
          </a:p>
          <a:p>
            <a:pPr lvl="1">
              <a:lnSpc>
                <a:spcPct val="90000"/>
              </a:lnSpc>
            </a:pPr>
            <a:r>
              <a:rPr lang="en-AU" sz="2400" smtClean="0"/>
              <a:t>Action</a:t>
            </a:r>
          </a:p>
          <a:p>
            <a:pPr lvl="2">
              <a:lnSpc>
                <a:spcPct val="90000"/>
              </a:lnSpc>
            </a:pPr>
            <a:r>
              <a:rPr lang="en-AU" sz="2000" smtClean="0"/>
              <a:t>Client begins to modify patterns of drug use</a:t>
            </a:r>
          </a:p>
          <a:p>
            <a:pPr lvl="2">
              <a:lnSpc>
                <a:spcPct val="90000"/>
              </a:lnSpc>
            </a:pPr>
            <a:r>
              <a:rPr lang="en-AU" sz="2000" smtClean="0"/>
              <a:t>May engage in formal program</a:t>
            </a:r>
          </a:p>
          <a:p>
            <a:pPr lvl="2">
              <a:lnSpc>
                <a:spcPct val="90000"/>
              </a:lnSpc>
            </a:pPr>
            <a:r>
              <a:rPr lang="en-AU" sz="2000" smtClean="0"/>
              <a:t>This stage requires greatest commitment of time and effort</a:t>
            </a:r>
          </a:p>
          <a:p>
            <a:pPr lvl="1">
              <a:lnSpc>
                <a:spcPct val="90000"/>
              </a:lnSpc>
            </a:pPr>
            <a:r>
              <a:rPr lang="en-AU" sz="2400" smtClean="0"/>
              <a:t>Maintenance</a:t>
            </a:r>
          </a:p>
          <a:p>
            <a:pPr lvl="2">
              <a:lnSpc>
                <a:spcPct val="90000"/>
              </a:lnSpc>
            </a:pPr>
            <a:r>
              <a:rPr lang="en-AU" sz="2000" smtClean="0"/>
              <a:t>Client works toward preventing lapses and relapses</a:t>
            </a:r>
          </a:p>
          <a:p>
            <a:pPr lvl="1">
              <a:lnSpc>
                <a:spcPct val="90000"/>
              </a:lnSpc>
            </a:pPr>
            <a:r>
              <a:rPr lang="en-AU" sz="2400" smtClean="0"/>
              <a:t>Termination</a:t>
            </a:r>
          </a:p>
          <a:p>
            <a:pPr lvl="2">
              <a:lnSpc>
                <a:spcPct val="90000"/>
              </a:lnSpc>
            </a:pPr>
            <a:r>
              <a:rPr lang="en-AU" sz="2000" smtClean="0"/>
              <a:t>Reached when former problem no longer presents a temptation or threat</a:t>
            </a:r>
          </a:p>
          <a:p>
            <a:pPr lvl="2">
              <a:lnSpc>
                <a:spcPct val="90000"/>
              </a:lnSpc>
            </a:pPr>
            <a:r>
              <a:rPr lang="en-AU" sz="2000" smtClean="0"/>
              <a:t>Client is (realistically) confident of coping with problems without relapsing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Relapse Prevention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AU" sz="2800" smtClean="0"/>
              <a:t>RP developed by Marlatt &amp; Gordon (1985) specifically for use with substance dependence problems</a:t>
            </a:r>
          </a:p>
          <a:p>
            <a:pPr lvl="1"/>
            <a:r>
              <a:rPr lang="en-AU" sz="2400" smtClean="0"/>
              <a:t>Does not seek to ‘cure’ the problem, but to provide a structured means of control (inc. self-control) and abstinence maintenance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Relapse Prevention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219200"/>
            <a:ext cx="7772400" cy="4400550"/>
          </a:xfrm>
        </p:spPr>
        <p:txBody>
          <a:bodyPr/>
          <a:lstStyle/>
          <a:p>
            <a:r>
              <a:rPr lang="en-AU" sz="2800" smtClean="0"/>
              <a:t>Key concepts and principles</a:t>
            </a:r>
          </a:p>
          <a:p>
            <a:pPr lvl="1"/>
            <a:r>
              <a:rPr lang="en-AU" sz="2400" smtClean="0"/>
              <a:t>Recovery</a:t>
            </a:r>
          </a:p>
          <a:p>
            <a:pPr lvl="2"/>
            <a:r>
              <a:rPr lang="en-AU" sz="2000" smtClean="0"/>
              <a:t>Process of initiating and maintaining abstinence</a:t>
            </a:r>
          </a:p>
          <a:p>
            <a:pPr lvl="2"/>
            <a:r>
              <a:rPr lang="en-AU" sz="2000" smtClean="0"/>
              <a:t>Factors associated with problem onset likely to be different from those associated with maintaining pattern of use</a:t>
            </a:r>
          </a:p>
          <a:p>
            <a:pPr lvl="2"/>
            <a:r>
              <a:rPr lang="en-AU" sz="2000" smtClean="0"/>
              <a:t>Often involves personal and lifestyle change</a:t>
            </a:r>
          </a:p>
          <a:p>
            <a:pPr lvl="2"/>
            <a:r>
              <a:rPr lang="en-AU" sz="2000" smtClean="0"/>
              <a:t>Mediated by level of motivation; severity of substance use &amp; related problems; personal factors; &amp; social support</a:t>
            </a:r>
          </a:p>
          <a:p>
            <a:pPr lvl="2"/>
            <a:r>
              <a:rPr lang="en-AU" sz="2000" smtClean="0"/>
              <a:t>Some clients able to achieve &amp; maintain long-term recovery; others experience multiple relapses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90600"/>
          </a:xfrm>
        </p:spPr>
        <p:txBody>
          <a:bodyPr/>
          <a:lstStyle/>
          <a:p>
            <a:r>
              <a:rPr lang="en-AU" smtClean="0"/>
              <a:t>Substance use &amp; Crime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7772400" cy="4724400"/>
          </a:xfrm>
        </p:spPr>
        <p:txBody>
          <a:bodyPr/>
          <a:lstStyle/>
          <a:p>
            <a:r>
              <a:rPr lang="en-AU" sz="2800" smtClean="0"/>
              <a:t>Disentangling criminality from illegality</a:t>
            </a:r>
          </a:p>
          <a:p>
            <a:r>
              <a:rPr lang="en-AU" sz="2800" smtClean="0"/>
              <a:t>Coincidence of substance use and crime</a:t>
            </a:r>
          </a:p>
          <a:p>
            <a:pPr lvl="1"/>
            <a:r>
              <a:rPr lang="en-AU" sz="2400" smtClean="0"/>
              <a:t>Substance use among offenders</a:t>
            </a:r>
          </a:p>
          <a:p>
            <a:pPr lvl="2"/>
            <a:r>
              <a:rPr lang="en-AU" smtClean="0"/>
              <a:t>High rates of alcoholism &amp; problem drinking among offenders</a:t>
            </a:r>
          </a:p>
          <a:p>
            <a:pPr lvl="2"/>
            <a:r>
              <a:rPr lang="en-AU" smtClean="0"/>
              <a:t>High rates of illicit drug use by offenders</a:t>
            </a:r>
          </a:p>
          <a:p>
            <a:pPr lvl="1"/>
            <a:r>
              <a:rPr lang="en-AU" sz="2400" smtClean="0"/>
              <a:t>Offending among substance users</a:t>
            </a:r>
          </a:p>
          <a:p>
            <a:pPr lvl="2"/>
            <a:r>
              <a:rPr lang="en-AU" smtClean="0"/>
              <a:t>High rates of offending among alcoholics</a:t>
            </a:r>
          </a:p>
          <a:p>
            <a:pPr lvl="2"/>
            <a:r>
              <a:rPr lang="en-AU" smtClean="0"/>
              <a:t>High rates of offending among illicit drug users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bldLvl="3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Relapse Prevention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7772400" cy="44005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AU" sz="2800" smtClean="0"/>
              <a:t>Key concepts &amp; principles (cont’d)</a:t>
            </a:r>
          </a:p>
          <a:p>
            <a:pPr lvl="1">
              <a:lnSpc>
                <a:spcPct val="90000"/>
              </a:lnSpc>
            </a:pPr>
            <a:r>
              <a:rPr lang="en-AU" sz="2400" smtClean="0"/>
              <a:t>Lapse</a:t>
            </a:r>
          </a:p>
          <a:p>
            <a:pPr lvl="2">
              <a:lnSpc>
                <a:spcPct val="90000"/>
              </a:lnSpc>
            </a:pPr>
            <a:r>
              <a:rPr lang="en-AU" sz="2000" smtClean="0"/>
              <a:t>An initial episode of substance use following period of recovery</a:t>
            </a:r>
          </a:p>
          <a:p>
            <a:pPr lvl="2">
              <a:lnSpc>
                <a:spcPct val="90000"/>
              </a:lnSpc>
            </a:pPr>
            <a:r>
              <a:rPr lang="en-AU" sz="2000" smtClean="0"/>
              <a:t>May or may not lead to relapse</a:t>
            </a:r>
          </a:p>
          <a:p>
            <a:pPr lvl="2">
              <a:lnSpc>
                <a:spcPct val="90000"/>
              </a:lnSpc>
            </a:pPr>
            <a:r>
              <a:rPr lang="en-AU" sz="2000" smtClean="0"/>
              <a:t>Many clients able to get back on track following a lapse; others move toward relapse</a:t>
            </a:r>
          </a:p>
          <a:p>
            <a:pPr lvl="2">
              <a:lnSpc>
                <a:spcPct val="90000"/>
              </a:lnSpc>
            </a:pPr>
            <a:r>
              <a:rPr lang="en-AU" sz="2000" smtClean="0"/>
              <a:t>Client’s response to lapse very important in whether it leads to a relapse (abstinence violation effect) </a:t>
            </a:r>
          </a:p>
          <a:p>
            <a:pPr lvl="1">
              <a:lnSpc>
                <a:spcPct val="90000"/>
              </a:lnSpc>
            </a:pPr>
            <a:r>
              <a:rPr lang="en-AU" sz="2400" smtClean="0"/>
              <a:t>Relapse</a:t>
            </a:r>
          </a:p>
          <a:p>
            <a:pPr lvl="2">
              <a:lnSpc>
                <a:spcPct val="90000"/>
              </a:lnSpc>
            </a:pPr>
            <a:r>
              <a:rPr lang="en-AU" sz="2000" smtClean="0"/>
              <a:t>A breakdown in the client’s attempts to modify substance use</a:t>
            </a:r>
          </a:p>
          <a:p>
            <a:pPr lvl="2">
              <a:lnSpc>
                <a:spcPct val="90000"/>
              </a:lnSpc>
            </a:pPr>
            <a:r>
              <a:rPr lang="en-AU" sz="2000" smtClean="0"/>
              <a:t>Relapses vary in terms of severity of further substance use and its adverse effects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Relapse Prevention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7772400" cy="44719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AU" sz="2800" smtClean="0"/>
              <a:t>Key concepts &amp; principles (cont’d)</a:t>
            </a:r>
          </a:p>
          <a:p>
            <a:pPr lvl="1">
              <a:lnSpc>
                <a:spcPct val="90000"/>
              </a:lnSpc>
            </a:pPr>
            <a:r>
              <a:rPr lang="en-AU" sz="2400" smtClean="0"/>
              <a:t>High risk situations</a:t>
            </a:r>
          </a:p>
          <a:p>
            <a:pPr lvl="2">
              <a:lnSpc>
                <a:spcPct val="90000"/>
              </a:lnSpc>
            </a:pPr>
            <a:r>
              <a:rPr lang="en-AU" sz="2000" smtClean="0"/>
              <a:t>Situations in which the risk of lapse/relapse is increased</a:t>
            </a:r>
          </a:p>
          <a:p>
            <a:pPr lvl="3">
              <a:lnSpc>
                <a:spcPct val="90000"/>
              </a:lnSpc>
            </a:pPr>
            <a:r>
              <a:rPr lang="en-AU" sz="1800" smtClean="0"/>
              <a:t>Intrapersonal (e.g. –ve mood states)</a:t>
            </a:r>
          </a:p>
          <a:p>
            <a:pPr lvl="3">
              <a:lnSpc>
                <a:spcPct val="90000"/>
              </a:lnSpc>
            </a:pPr>
            <a:r>
              <a:rPr lang="en-AU" sz="1800" smtClean="0"/>
              <a:t>Interpersonal (e.g. social pressure to use; relationship conflict)</a:t>
            </a:r>
          </a:p>
          <a:p>
            <a:pPr lvl="3">
              <a:lnSpc>
                <a:spcPct val="90000"/>
              </a:lnSpc>
            </a:pPr>
            <a:r>
              <a:rPr lang="en-AU" sz="1800" smtClean="0"/>
              <a:t>Situational (e.g., availability / opportunity / cues)</a:t>
            </a:r>
          </a:p>
          <a:p>
            <a:pPr lvl="3">
              <a:lnSpc>
                <a:spcPct val="90000"/>
              </a:lnSpc>
            </a:pPr>
            <a:r>
              <a:rPr lang="en-AU" sz="1800" smtClean="0"/>
              <a:t>Lifestyle (e.g. boredom; lack of productive activities)</a:t>
            </a:r>
          </a:p>
          <a:p>
            <a:pPr lvl="1">
              <a:lnSpc>
                <a:spcPct val="90000"/>
              </a:lnSpc>
            </a:pPr>
            <a:r>
              <a:rPr lang="en-AU" sz="2400" smtClean="0"/>
              <a:t>Relapse warning signs</a:t>
            </a:r>
          </a:p>
          <a:p>
            <a:pPr lvl="2">
              <a:lnSpc>
                <a:spcPct val="90000"/>
              </a:lnSpc>
            </a:pPr>
            <a:r>
              <a:rPr lang="en-AU" sz="2000" smtClean="0"/>
              <a:t>Cues, triggers &amp; cravings</a:t>
            </a:r>
          </a:p>
          <a:p>
            <a:pPr lvl="3">
              <a:lnSpc>
                <a:spcPct val="90000"/>
              </a:lnSpc>
            </a:pPr>
            <a:r>
              <a:rPr lang="en-AU" sz="1800" smtClean="0"/>
              <a:t>Lapses &amp; relapses typically preceded by overt &amp; covert warning signs</a:t>
            </a:r>
          </a:p>
          <a:p>
            <a:pPr lvl="3">
              <a:lnSpc>
                <a:spcPct val="90000"/>
              </a:lnSpc>
            </a:pPr>
            <a:r>
              <a:rPr lang="en-AU" sz="1800" smtClean="0"/>
              <a:t>Intervention involves teaching client to identify &amp; develop strategies to anticipate and cope with these</a:t>
            </a:r>
          </a:p>
          <a:p>
            <a:pPr lvl="3">
              <a:lnSpc>
                <a:spcPct val="90000"/>
              </a:lnSpc>
            </a:pPr>
            <a:endParaRPr lang="en-AU" sz="1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74713"/>
          </a:xfrm>
        </p:spPr>
        <p:txBody>
          <a:bodyPr/>
          <a:lstStyle/>
          <a:p>
            <a:r>
              <a:rPr lang="en-AU" smtClean="0"/>
              <a:t>Does it Work?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84313"/>
            <a:ext cx="7918450" cy="4968875"/>
          </a:xfrm>
        </p:spPr>
        <p:txBody>
          <a:bodyPr/>
          <a:lstStyle/>
          <a:p>
            <a:r>
              <a:rPr lang="en-AU" sz="2400" smtClean="0"/>
              <a:t>University of Maryland study</a:t>
            </a:r>
          </a:p>
          <a:p>
            <a:pPr lvl="1"/>
            <a:r>
              <a:rPr lang="en-AU" sz="2000" smtClean="0"/>
              <a:t>Effectiveness linked directly with length of time offender remains in treatment</a:t>
            </a:r>
          </a:p>
          <a:p>
            <a:pPr lvl="1"/>
            <a:r>
              <a:rPr lang="en-AU" sz="2000" smtClean="0"/>
              <a:t>Effectiveness unrelated to voluntary/non-voluntary involvement in treatment</a:t>
            </a:r>
          </a:p>
          <a:p>
            <a:pPr lvl="1"/>
            <a:r>
              <a:rPr lang="en-AU" sz="2000" smtClean="0"/>
              <a:t>Prison-based ‘therapeutic community’ programs effective</a:t>
            </a:r>
          </a:p>
          <a:p>
            <a:pPr lvl="2"/>
            <a:r>
              <a:rPr lang="en-AU" sz="1800" smtClean="0"/>
              <a:t>Especially when linked to community-based follow-up services</a:t>
            </a:r>
          </a:p>
          <a:p>
            <a:pPr lvl="1"/>
            <a:r>
              <a:rPr lang="en-AU" sz="2000" smtClean="0"/>
              <a:t>Increased monitoring/management not effective</a:t>
            </a:r>
          </a:p>
          <a:p>
            <a:pPr lvl="1"/>
            <a:r>
              <a:rPr lang="en-AU" sz="2000" smtClean="0"/>
              <a:t>Effectiveness of community-based treatment uncertain</a:t>
            </a:r>
          </a:p>
          <a:p>
            <a:pPr lvl="2"/>
            <a:r>
              <a:rPr lang="en-AU" sz="1800" smtClean="0"/>
              <a:t>Weak methodologies in evaluation studies</a:t>
            </a:r>
          </a:p>
          <a:p>
            <a:pPr lvl="1"/>
            <a:r>
              <a:rPr lang="en-AU" sz="2000" smtClean="0"/>
              <a:t>Urine testing may identify drug-using offenders sooner, but weak evidence that it is effective in reducing recidivism</a:t>
            </a:r>
          </a:p>
          <a:p>
            <a:pPr lvl="1"/>
            <a:r>
              <a:rPr lang="en-AU" sz="2000" smtClean="0"/>
              <a:t>Too little good data yet on outcomes of ‘drug courts’, but early results appear hopeful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Difficulties / Obstacles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7772400" cy="44005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AU" sz="2800" smtClean="0"/>
              <a:t>Complex relationship between substance use and criminal behaviour</a:t>
            </a:r>
          </a:p>
          <a:p>
            <a:pPr lvl="1">
              <a:lnSpc>
                <a:spcPct val="90000"/>
              </a:lnSpc>
            </a:pPr>
            <a:r>
              <a:rPr lang="en-AU" sz="2400" smtClean="0"/>
              <a:t>Separating criminality from substance use</a:t>
            </a:r>
          </a:p>
          <a:p>
            <a:pPr lvl="1">
              <a:lnSpc>
                <a:spcPct val="90000"/>
              </a:lnSpc>
            </a:pPr>
            <a:r>
              <a:rPr lang="en-AU" sz="2400" smtClean="0"/>
              <a:t>Often need to deal with criminal behaviour separately from substance dependence problems</a:t>
            </a:r>
          </a:p>
          <a:p>
            <a:pPr lvl="2">
              <a:lnSpc>
                <a:spcPct val="90000"/>
              </a:lnSpc>
            </a:pPr>
            <a:r>
              <a:rPr lang="en-AU" sz="2000" smtClean="0"/>
              <a:t>Highlights need for individualised assessment &amp; treatment</a:t>
            </a:r>
          </a:p>
          <a:p>
            <a:pPr>
              <a:lnSpc>
                <a:spcPct val="90000"/>
              </a:lnSpc>
            </a:pPr>
            <a:r>
              <a:rPr lang="en-AU" sz="2800" smtClean="0"/>
              <a:t>Prison as artificial environment</a:t>
            </a:r>
          </a:p>
          <a:p>
            <a:pPr lvl="1">
              <a:lnSpc>
                <a:spcPct val="90000"/>
              </a:lnSpc>
            </a:pPr>
            <a:r>
              <a:rPr lang="en-AU" sz="2400" smtClean="0"/>
              <a:t>Many illicit drugs available in prison</a:t>
            </a:r>
          </a:p>
          <a:p>
            <a:pPr lvl="2">
              <a:lnSpc>
                <a:spcPct val="90000"/>
              </a:lnSpc>
            </a:pPr>
            <a:r>
              <a:rPr lang="en-AU" sz="2000" smtClean="0"/>
              <a:t>Exposure to drug-taking culture</a:t>
            </a:r>
          </a:p>
          <a:p>
            <a:pPr lvl="2">
              <a:lnSpc>
                <a:spcPct val="90000"/>
              </a:lnSpc>
            </a:pPr>
            <a:r>
              <a:rPr lang="en-AU" sz="2000" smtClean="0"/>
              <a:t>Supply vs demand solutions</a:t>
            </a:r>
          </a:p>
          <a:p>
            <a:pPr lvl="2">
              <a:lnSpc>
                <a:spcPct val="90000"/>
              </a:lnSpc>
            </a:pPr>
            <a:r>
              <a:rPr lang="en-AU" sz="2000" smtClean="0"/>
              <a:t>‘Soft’ vs ‘hard’ drug use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Difficulties / Obstacles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AU" sz="2800" smtClean="0"/>
              <a:t>Prison environment (cont’d)</a:t>
            </a:r>
          </a:p>
          <a:p>
            <a:pPr lvl="1">
              <a:lnSpc>
                <a:spcPct val="90000"/>
              </a:lnSpc>
            </a:pPr>
            <a:r>
              <a:rPr lang="en-AU" sz="2400" smtClean="0"/>
              <a:t>Prescription drugs as a substitute (e.g. benzodiazapines)</a:t>
            </a:r>
          </a:p>
          <a:p>
            <a:pPr lvl="1">
              <a:lnSpc>
                <a:spcPct val="90000"/>
              </a:lnSpc>
            </a:pPr>
            <a:r>
              <a:rPr lang="en-AU" sz="2400" smtClean="0"/>
              <a:t>Unable to observe client (and client unable to observe themselves) in a ‘natural’ environment</a:t>
            </a:r>
          </a:p>
          <a:p>
            <a:pPr lvl="1">
              <a:lnSpc>
                <a:spcPct val="90000"/>
              </a:lnSpc>
            </a:pPr>
            <a:r>
              <a:rPr lang="en-AU" sz="2400" smtClean="0"/>
              <a:t>Prisoners may be prone to unrealistic goal setting</a:t>
            </a:r>
          </a:p>
          <a:p>
            <a:pPr>
              <a:lnSpc>
                <a:spcPct val="90000"/>
              </a:lnSpc>
            </a:pPr>
            <a:r>
              <a:rPr lang="en-AU" sz="2800" smtClean="0"/>
              <a:t>Transition from prison to community</a:t>
            </a:r>
          </a:p>
          <a:p>
            <a:pPr lvl="1">
              <a:lnSpc>
                <a:spcPct val="90000"/>
              </a:lnSpc>
            </a:pPr>
            <a:r>
              <a:rPr lang="en-AU" sz="2400" smtClean="0"/>
              <a:t>Continuity from prison to community corrections</a:t>
            </a:r>
          </a:p>
          <a:p>
            <a:pPr lvl="1">
              <a:lnSpc>
                <a:spcPct val="90000"/>
              </a:lnSpc>
            </a:pPr>
            <a:r>
              <a:rPr lang="en-AU" sz="2400" smtClean="0"/>
              <a:t>Accessing &amp; co-ordination of community-based services</a:t>
            </a:r>
          </a:p>
          <a:p>
            <a:pPr lvl="1">
              <a:lnSpc>
                <a:spcPct val="90000"/>
              </a:lnSpc>
            </a:pPr>
            <a:r>
              <a:rPr lang="en-AU" sz="2400" smtClean="0"/>
              <a:t>Return to drug-taking environments / subcultures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 smtClean="0"/>
              <a:t>The Implementation and Impact of Drug Courts</a:t>
            </a:r>
            <a:br>
              <a:rPr lang="en-US" altLang="en-US" smtClean="0"/>
            </a:br>
            <a:r>
              <a:rPr lang="en-US" altLang="en-US" smtClean="0"/>
              <a:t/>
            </a:r>
            <a:br>
              <a:rPr lang="en-US" altLang="en-US" smtClean="0"/>
            </a:br>
            <a:r>
              <a:rPr lang="en-AU" smtClean="0"/>
              <a:t>Drug Courts and New Technology of Offender Change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Drug Court Movement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smtClean="0"/>
              <a:t>Number of Drug Courts</a:t>
            </a:r>
            <a:r>
              <a:rPr lang="en-US" altLang="en-US" smtClean="0"/>
              <a:t> :As of December 31, 2007, there are 2,147drug courts in operation, a 32%increase from 2004.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smtClean="0"/>
              <a:t>Capacity of Drug Courts</a:t>
            </a:r>
            <a:r>
              <a:rPr lang="en-US" altLang="en-US" smtClean="0"/>
              <a:t>: over 70,000 drug court clients are currently being served at any given time throughout the United States and its territories.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smtClean="0"/>
              <a:t>Graduates</a:t>
            </a:r>
            <a:r>
              <a:rPr lang="en-US" altLang="en-US" smtClean="0"/>
              <a:t>:morethan19,900participants graduated from drug court in 2005.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smtClean="0"/>
              <a:t> Drug Courts: Pre-Conviction vs Post-Conviction Strategies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Old Strategies</a:t>
            </a:r>
            <a:r>
              <a:rPr lang="en-US" altLang="en-US" smtClean="0"/>
              <a:t>: the first generation of adult drug court programs, which tended to be diversionary or pre-plea models,</a:t>
            </a:r>
          </a:p>
          <a:p>
            <a:pPr eaLnBrk="1" hangingPunct="1"/>
            <a:r>
              <a:rPr lang="en-US" altLang="en-US" smtClean="0"/>
              <a:t> </a:t>
            </a:r>
            <a:r>
              <a:rPr lang="en-US" altLang="en-US" b="1" smtClean="0"/>
              <a:t>New Strategies</a:t>
            </a:r>
            <a:r>
              <a:rPr lang="en-US" altLang="en-US" smtClean="0"/>
              <a:t>: Today only 7% of adult drug courts are diversionary programs compared to 59% which are strictly post conviction.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smtClean="0"/>
              <a:t>Separating Alcohol-Related Offenses From Other Drugs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smtClean="0"/>
              <a:t>DWI Offenders</a:t>
            </a:r>
            <a:r>
              <a:rPr lang="en-US" altLang="en-US" smtClean="0"/>
              <a:t>: Recognizing that repeat DWI offenders pose a threat to society in a way very different from other offenders, many jurisdictions are establishing a distinct DWI court or a Hybrid DWI/drug court.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smtClean="0"/>
              <a:t>DWI Courts</a:t>
            </a:r>
            <a:r>
              <a:rPr lang="en-US" altLang="en-US" smtClean="0"/>
              <a:t>: Unlike drug courts, however, DWI Courts operate only at the post-conviction stage.</a:t>
            </a:r>
            <a:endParaRPr lang="en-US" altLang="en-US" i="1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smtClean="0"/>
              <a:t>Drug Court Purpose: Why Do we Need A Specialized Court?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smtClean="0"/>
              <a:t>Drug Offenders</a:t>
            </a:r>
            <a:r>
              <a:rPr lang="en-US" altLang="en-US" smtClean="0"/>
              <a:t> pose a unique challenge to our court system; they are different than offenders who break other criminal laws.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smtClean="0"/>
              <a:t>Traditional Court</a:t>
            </a:r>
            <a:r>
              <a:rPr lang="en-US" altLang="en-US" smtClean="0"/>
              <a:t> Systems focus on determination of guilt and sanctions, not the addiction problem.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smtClean="0"/>
              <a:t>Judges</a:t>
            </a:r>
            <a:r>
              <a:rPr lang="en-US" altLang="en-US" smtClean="0"/>
              <a:t> need specialized training and courts need specialized services  and supervision for drug offenders.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066800"/>
          </a:xfrm>
        </p:spPr>
        <p:txBody>
          <a:bodyPr/>
          <a:lstStyle/>
          <a:p>
            <a:r>
              <a:rPr lang="en-AU" smtClean="0"/>
              <a:t>Substance use &amp; Crime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7772400" cy="4433888"/>
          </a:xfrm>
        </p:spPr>
        <p:txBody>
          <a:bodyPr/>
          <a:lstStyle/>
          <a:p>
            <a:r>
              <a:rPr lang="en-AU" sz="2800" smtClean="0"/>
              <a:t>Longitudinal studies</a:t>
            </a:r>
          </a:p>
          <a:p>
            <a:pPr lvl="1"/>
            <a:r>
              <a:rPr lang="en-AU" sz="2400" smtClean="0"/>
              <a:t>Substance use is a strong predictor of later delinquency for 6-11 year olds, but a weak predictor for 12-14 year olds</a:t>
            </a:r>
          </a:p>
          <a:p>
            <a:pPr lvl="1"/>
            <a:r>
              <a:rPr lang="en-AU" sz="2400" smtClean="0"/>
              <a:t>While drinking and crime co-occur in adolescence, little evidence that drinking causes crime </a:t>
            </a:r>
          </a:p>
          <a:p>
            <a:pPr lvl="2"/>
            <a:r>
              <a:rPr lang="en-AU" sz="2000" smtClean="0"/>
              <a:t>Delinquency often precedes drinking &amp; drug use</a:t>
            </a:r>
          </a:p>
          <a:p>
            <a:pPr lvl="1"/>
            <a:r>
              <a:rPr lang="en-AU" sz="2400" smtClean="0"/>
              <a:t>Alcohol use generally precedes cannabis use; problem drinking may mediate progression from cannabis to ‘hard’ drug use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bldLvl="3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How Do Drug Courts Operate?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b="1" smtClean="0"/>
              <a:t>Drug courts</a:t>
            </a:r>
            <a:r>
              <a:rPr lang="en-US" altLang="en-US" sz="2800" smtClean="0"/>
              <a:t> represent the coordinated efforts of justice and treatment professionals to actively intervene and break the cycle of substance abuse, addiction, and crime.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smtClean="0"/>
              <a:t>Drug Courts</a:t>
            </a:r>
            <a:r>
              <a:rPr lang="en-US" altLang="en-US" sz="2800" smtClean="0"/>
              <a:t> are an alternative to less effective interventions,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smtClean="0"/>
              <a:t>Drug courts</a:t>
            </a:r>
            <a:r>
              <a:rPr lang="en-US" altLang="en-US" sz="2800" smtClean="0"/>
              <a:t> quickly identify substance abusing offenders and place them under ongoing judicial monitoring and community supervision, coupled with effective, long-term treatment services.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What Happens in a Drug Court?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A </a:t>
            </a:r>
            <a:r>
              <a:rPr lang="en-US" altLang="en-US" sz="2800" b="1" smtClean="0"/>
              <a:t>drug court participant</a:t>
            </a:r>
            <a:r>
              <a:rPr lang="en-US" altLang="en-US" sz="2800" smtClean="0"/>
              <a:t> undergoes an intensive regimen of substance abuse treatment, case management, drug testing, and probation supervision while reporting to regularly scheduled status hearings before a judge with specialized expertise in the drug court model.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smtClean="0"/>
              <a:t>Drug courts</a:t>
            </a:r>
            <a:r>
              <a:rPr lang="en-US" altLang="en-US" sz="2800" smtClean="0"/>
              <a:t> also provide a wide array of ancillary services such as mental health treatment, trauma and family therapy, job skills training, and many other life-skill enhancement services.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smtClean="0"/>
              <a:t>What is the Drug of Choice for Drug Court Participants?</a:t>
            </a:r>
          </a:p>
        </p:txBody>
      </p:sp>
      <p:pic>
        <p:nvPicPr>
          <p:cNvPr id="3379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23948"/>
            <a:ext cx="8229600" cy="4211867"/>
          </a:xfr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Drug Types Vary by Location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 </a:t>
            </a:r>
            <a:r>
              <a:rPr lang="en-US" altLang="en-US" sz="2800" smtClean="0">
                <a:solidFill>
                  <a:srgbClr val="00CC00"/>
                </a:solidFill>
              </a:rPr>
              <a:t>Urban Drug Courts</a:t>
            </a:r>
            <a:r>
              <a:rPr lang="en-US" altLang="en-US" sz="2800" smtClean="0"/>
              <a:t>: </a:t>
            </a:r>
            <a:r>
              <a:rPr lang="en-US" altLang="en-US" sz="2800" smtClean="0">
                <a:solidFill>
                  <a:srgbClr val="00CC00"/>
                </a:solidFill>
              </a:rPr>
              <a:t>cocaine/crack</a:t>
            </a:r>
            <a:r>
              <a:rPr lang="en-US" altLang="en-US" sz="2800" smtClean="0"/>
              <a:t> is the primary drug of choice for urban drug court clients, </a:t>
            </a:r>
          </a:p>
          <a:p>
            <a:pPr eaLnBrk="1" hangingPunct="1"/>
            <a:endParaRPr lang="en-US" altLang="en-US" sz="2800" smtClean="0"/>
          </a:p>
          <a:p>
            <a:pPr eaLnBrk="1" hangingPunct="1"/>
            <a:r>
              <a:rPr lang="en-US" altLang="en-US" sz="2800" smtClean="0"/>
              <a:t> </a:t>
            </a:r>
            <a:r>
              <a:rPr lang="en-US" altLang="en-US" sz="2800" smtClean="0">
                <a:solidFill>
                  <a:srgbClr val="FF0066"/>
                </a:solidFill>
              </a:rPr>
              <a:t>Suburban Drug Courts: marijuana</a:t>
            </a:r>
            <a:r>
              <a:rPr lang="en-US" altLang="en-US" sz="2800" smtClean="0"/>
              <a:t> is the primary drug of choice for suburban drug court clients, </a:t>
            </a:r>
          </a:p>
          <a:p>
            <a:pPr eaLnBrk="1" hangingPunct="1"/>
            <a:endParaRPr lang="en-US" altLang="en-US" sz="2800" smtClean="0"/>
          </a:p>
          <a:p>
            <a:pPr eaLnBrk="1" hangingPunct="1"/>
            <a:r>
              <a:rPr lang="en-US" altLang="en-US" sz="2800" smtClean="0"/>
              <a:t> </a:t>
            </a:r>
            <a:r>
              <a:rPr lang="en-US" altLang="en-US" sz="2800" smtClean="0">
                <a:solidFill>
                  <a:srgbClr val="0066FF"/>
                </a:solidFill>
              </a:rPr>
              <a:t>Rural Drug Courts: methamphetamine</a:t>
            </a:r>
            <a:r>
              <a:rPr lang="en-US" altLang="en-US" sz="2800" smtClean="0"/>
              <a:t> is the primary drug of choice for rural drug court clients.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Impact of Drug Courts: Do They Work?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OVERALL Impact</a:t>
            </a:r>
            <a:r>
              <a:rPr lang="en-US" altLang="en-US" smtClean="0"/>
              <a:t>: According to over a decade of research, drug courts significantly improve substance abuse treatment outcomes, substantially reduce crime ,and produce greater cost benefits than any other justice strategy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smtClean="0"/>
              <a:t>Research Findings: Drug Use, And</a:t>
            </a:r>
            <a:br>
              <a:rPr lang="en-US" altLang="en-US" sz="4000" smtClean="0"/>
            </a:br>
            <a:r>
              <a:rPr lang="en-US" altLang="en-US" sz="4000" smtClean="0"/>
              <a:t>Other Criminal Behavior: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Drug Use</a:t>
            </a:r>
            <a:r>
              <a:rPr lang="en-US" altLang="en-US" smtClean="0"/>
              <a:t>: This is a difficult question to answer definitively.</a:t>
            </a:r>
          </a:p>
          <a:p>
            <a:pPr eaLnBrk="1" hangingPunct="1"/>
            <a:r>
              <a:rPr lang="en-US" altLang="en-US" b="1" smtClean="0"/>
              <a:t>Criminal Behavior</a:t>
            </a:r>
            <a:r>
              <a:rPr lang="en-US" altLang="en-US" smtClean="0"/>
              <a:t>: Four independent meta-analyses have now concluded that drug courts significantly reduce crime rates an average of approximately 7 to 14 percentage points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smtClean="0"/>
              <a:t>What is the Cost Effectiveness of Drug Courts?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b="1" smtClean="0"/>
              <a:t>California  Researchers</a:t>
            </a:r>
            <a:r>
              <a:rPr lang="en-US" altLang="en-US" sz="2800" smtClean="0"/>
              <a:t> concluded that drug courts cost an average of about $3,000 per client, but save an average of $11,000 per client over the long term</a:t>
            </a:r>
          </a:p>
          <a:p>
            <a:pPr eaLnBrk="1" hangingPunct="1"/>
            <a:r>
              <a:rPr lang="en-US" altLang="en-US" sz="2800" b="1" smtClean="0"/>
              <a:t>The Multnomah County Oregon Drug Court</a:t>
            </a:r>
            <a:r>
              <a:rPr lang="en-US" altLang="en-US" sz="2800" smtClean="0"/>
              <a:t> was found to cost less than business as usual for drug offenders, because probationers typically have multiple failed treatment experiences that are very expensive but elicit few gains.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smtClean="0"/>
              <a:t>Variations on a Theme: Emerging Models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DWI Court</a:t>
            </a:r>
          </a:p>
          <a:p>
            <a:pPr eaLnBrk="1" hangingPunct="1"/>
            <a:r>
              <a:rPr lang="en-US" altLang="en-US" smtClean="0"/>
              <a:t>Family Dependency Treatment Court</a:t>
            </a:r>
          </a:p>
          <a:p>
            <a:pPr eaLnBrk="1" hangingPunct="1"/>
            <a:r>
              <a:rPr lang="en-US" altLang="en-US" smtClean="0"/>
              <a:t>Gambling Court</a:t>
            </a:r>
          </a:p>
          <a:p>
            <a:pPr eaLnBrk="1" hangingPunct="1"/>
            <a:r>
              <a:rPr lang="en-US" altLang="en-US" smtClean="0"/>
              <a:t>Reentry Court</a:t>
            </a:r>
          </a:p>
          <a:p>
            <a:pPr eaLnBrk="1" hangingPunct="1"/>
            <a:r>
              <a:rPr lang="en-US" altLang="en-US" smtClean="0"/>
              <a:t>Federal District Drug Court</a:t>
            </a:r>
          </a:p>
          <a:p>
            <a:pPr eaLnBrk="1" hangingPunct="1"/>
            <a:r>
              <a:rPr lang="en-US" altLang="en-US" smtClean="0"/>
              <a:t>Juvenile Drug Court</a:t>
            </a:r>
          </a:p>
          <a:p>
            <a:pPr eaLnBrk="1" hangingPunct="1"/>
            <a:r>
              <a:rPr lang="en-US" altLang="en-US" smtClean="0"/>
              <a:t>Mental Health Court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smtClean="0"/>
              <a:t>Drug Court Technology and Individual Offender Change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Hard Technology</a:t>
            </a:r>
            <a:r>
              <a:rPr lang="en-US" altLang="en-US" smtClean="0"/>
              <a:t> Innovations: New Drug testing Devices, New Drug Treatment Strategies involving drug replacement.</a:t>
            </a:r>
          </a:p>
          <a:p>
            <a:pPr eaLnBrk="1" hangingPunct="1"/>
            <a:r>
              <a:rPr lang="en-US" altLang="en-US" b="1" smtClean="0"/>
              <a:t>Soft Technology</a:t>
            </a:r>
            <a:r>
              <a:rPr lang="en-US" altLang="en-US" smtClean="0"/>
              <a:t>: New Classification Systems designed to target offenders amenable to treatment in a drug court setting, new information sharing protocols, and case management systems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smtClean="0"/>
              <a:t>Tipping Point: What is the Link Between formal and informal social controls?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305800" cy="4221163"/>
          </a:xfrm>
        </p:spPr>
        <p:txBody>
          <a:bodyPr/>
          <a:lstStyle/>
          <a:p>
            <a:pPr eaLnBrk="1" hangingPunct="1"/>
            <a:r>
              <a:rPr lang="en-US" altLang="en-US" smtClean="0"/>
              <a:t>Why Do we use and abuse drugs and alcohol?</a:t>
            </a:r>
          </a:p>
          <a:p>
            <a:pPr eaLnBrk="1" hangingPunct="1"/>
            <a:r>
              <a:rPr lang="en-US" altLang="en-US" smtClean="0"/>
              <a:t>Why are some drugs legal and others illegal?</a:t>
            </a:r>
          </a:p>
          <a:p>
            <a:pPr eaLnBrk="1" hangingPunct="1"/>
            <a:r>
              <a:rPr lang="en-US" altLang="en-US" smtClean="0"/>
              <a:t>Can drug users be forced to change using the threat of sanctions and mandatory treatment?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Substance use &amp; Crime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/>
            <a:r>
              <a:rPr lang="en-AU" sz="2800" smtClean="0"/>
              <a:t>Summary of evidence (consistent findings)</a:t>
            </a:r>
          </a:p>
          <a:p>
            <a:pPr marL="990600" lvl="1" indent="-533400">
              <a:buFontTx/>
              <a:buAutoNum type="arabicPeriod"/>
            </a:pPr>
            <a:r>
              <a:rPr lang="en-AU" sz="2400" smtClean="0"/>
              <a:t>Offenders are likely to be heavy drinkers / substance users</a:t>
            </a:r>
          </a:p>
          <a:p>
            <a:pPr marL="990600" lvl="1" indent="-533400">
              <a:buFontTx/>
              <a:buAutoNum type="arabicPeriod"/>
            </a:pPr>
            <a:r>
              <a:rPr lang="en-AU" sz="2400" smtClean="0"/>
              <a:t>Heavy drinkers / substance users more likely to be involved in crime</a:t>
            </a:r>
          </a:p>
          <a:p>
            <a:pPr marL="990600" lvl="1" indent="-533400">
              <a:buFontTx/>
              <a:buAutoNum type="arabicPeriod"/>
            </a:pPr>
            <a:r>
              <a:rPr lang="en-AU" sz="2400" smtClean="0"/>
              <a:t>Testing of arrestees shows high levels of concurrent drug/alcohol use</a:t>
            </a:r>
          </a:p>
          <a:p>
            <a:pPr marL="990600" lvl="1" indent="-533400">
              <a:buFontTx/>
              <a:buAutoNum type="arabicPeriod"/>
            </a:pPr>
            <a:r>
              <a:rPr lang="en-AU" sz="2400" smtClean="0"/>
              <a:t>Substance-using offenders report relationship between substance use and crime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bldLvl="3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AU"/>
              <a:t>Substances, people, and situations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AU" sz="2800" smtClean="0"/>
              <a:t>Substance variables:</a:t>
            </a:r>
          </a:p>
          <a:p>
            <a:pPr lvl="1"/>
            <a:r>
              <a:rPr lang="en-AU" sz="2400" smtClean="0"/>
              <a:t>Alcohol use associated with violent offending; illicit drug use associated with acquisitive crime</a:t>
            </a:r>
          </a:p>
          <a:p>
            <a:pPr lvl="1"/>
            <a:r>
              <a:rPr lang="en-AU" sz="2400" smtClean="0"/>
              <a:t>Alcohol + illicit drugs (esp heroin) more likely still to be associated with violent offending</a:t>
            </a:r>
          </a:p>
          <a:p>
            <a:pPr lvl="1"/>
            <a:r>
              <a:rPr lang="en-AU" sz="2400" smtClean="0"/>
              <a:t>Beer and spirits associated more with crime than other alcoholic drinks; opiates &amp; cocaine associated more with crime than other illicit drugs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bldLvl="3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AU"/>
              <a:t>Substances, people, and situations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AU" sz="2800" smtClean="0"/>
              <a:t>Person variables:</a:t>
            </a:r>
          </a:p>
          <a:p>
            <a:pPr lvl="1"/>
            <a:r>
              <a:rPr lang="en-AU" sz="2400" smtClean="0"/>
              <a:t>Substance users, like offenders, tend to be young males</a:t>
            </a:r>
          </a:p>
          <a:p>
            <a:pPr lvl="1"/>
            <a:r>
              <a:rPr lang="en-AU" sz="2400" smtClean="0"/>
              <a:t>Psychopathic offenders more likely to have alcohol or drug problems</a:t>
            </a:r>
          </a:p>
          <a:p>
            <a:pPr lvl="1"/>
            <a:r>
              <a:rPr lang="en-AU" sz="2400" smtClean="0"/>
              <a:t>Alcohol use/dependence + mental disorder = higher risk for aggression</a:t>
            </a:r>
          </a:p>
          <a:p>
            <a:endParaRPr lang="en-A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bldLvl="3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AU"/>
              <a:t>Substances, people, and situations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AU" sz="2800" smtClean="0"/>
              <a:t>Situation variables:</a:t>
            </a:r>
          </a:p>
          <a:p>
            <a:pPr lvl="1"/>
            <a:r>
              <a:rPr lang="en-AU" sz="2400" smtClean="0"/>
              <a:t>Violence tends to occur in places where drinking occurs (e.g., pubs &amp; clubs)</a:t>
            </a:r>
          </a:p>
          <a:p>
            <a:pPr lvl="2"/>
            <a:r>
              <a:rPr lang="en-AU" sz="2000" smtClean="0"/>
              <a:t>Closing times are peak risk periods</a:t>
            </a:r>
          </a:p>
          <a:p>
            <a:pPr lvl="1"/>
            <a:r>
              <a:rPr lang="en-AU" sz="2400" smtClean="0"/>
              <a:t>Victims of violence often under the influence of alcohol</a:t>
            </a:r>
          </a:p>
          <a:p>
            <a:pPr lvl="1"/>
            <a:r>
              <a:rPr lang="en-AU" sz="2400" smtClean="0"/>
              <a:t>Places of social drinking may be targeted by police</a:t>
            </a:r>
          </a:p>
          <a:p>
            <a:pPr lvl="1"/>
            <a:r>
              <a:rPr lang="en-AU" sz="2400" smtClean="0"/>
              <a:t>Places where drugs or alcohol consumed may be places where crime is planned</a:t>
            </a:r>
          </a:p>
          <a:p>
            <a:pPr lvl="1"/>
            <a:r>
              <a:rPr lang="en-AU" sz="2400" smtClean="0"/>
              <a:t>Violence may be associated with drug dealing</a:t>
            </a:r>
          </a:p>
          <a:p>
            <a:pPr lvl="1"/>
            <a:endParaRPr lang="en-AU" sz="2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bldLvl="3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AU"/>
              <a:t>Common Approaches to Treatment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AU" sz="2800" smtClean="0"/>
              <a:t>Clinical assessment</a:t>
            </a:r>
          </a:p>
          <a:p>
            <a:pPr lvl="1">
              <a:lnSpc>
                <a:spcPct val="90000"/>
              </a:lnSpc>
            </a:pPr>
            <a:r>
              <a:rPr lang="en-AU" sz="2400" smtClean="0"/>
              <a:t>Patterns of use; method of administration; life problems etc</a:t>
            </a:r>
          </a:p>
          <a:p>
            <a:pPr>
              <a:lnSpc>
                <a:spcPct val="90000"/>
              </a:lnSpc>
            </a:pPr>
            <a:r>
              <a:rPr lang="en-AU" sz="2800" smtClean="0"/>
              <a:t>Pharmacological treatments</a:t>
            </a:r>
          </a:p>
          <a:p>
            <a:pPr lvl="1">
              <a:lnSpc>
                <a:spcPct val="90000"/>
              </a:lnSpc>
            </a:pPr>
            <a:r>
              <a:rPr lang="en-AU" sz="2400" smtClean="0"/>
              <a:t>e.g., Antabuse; methadone; naltrexone</a:t>
            </a:r>
          </a:p>
          <a:p>
            <a:pPr>
              <a:lnSpc>
                <a:spcPct val="90000"/>
              </a:lnSpc>
            </a:pPr>
            <a:r>
              <a:rPr lang="en-AU" sz="2800" smtClean="0"/>
              <a:t>Detoxification (supported withdrawal)</a:t>
            </a:r>
          </a:p>
          <a:p>
            <a:pPr>
              <a:lnSpc>
                <a:spcPct val="90000"/>
              </a:lnSpc>
            </a:pPr>
            <a:r>
              <a:rPr lang="en-AU" sz="2800" smtClean="0"/>
              <a:t>Motivational interventions (stages of change)</a:t>
            </a:r>
          </a:p>
          <a:p>
            <a:pPr>
              <a:lnSpc>
                <a:spcPct val="90000"/>
              </a:lnSpc>
            </a:pPr>
            <a:r>
              <a:rPr lang="en-AU" sz="2800" smtClean="0"/>
              <a:t>Admitting to the problem (e.g., addressing justifications)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bldLvl="3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AU"/>
              <a:t>Common Approaches to Treatment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81534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AU" sz="2800" smtClean="0"/>
              <a:t>Psychoeducation</a:t>
            </a:r>
          </a:p>
          <a:p>
            <a:pPr>
              <a:lnSpc>
                <a:spcPct val="90000"/>
              </a:lnSpc>
            </a:pPr>
            <a:r>
              <a:rPr lang="en-AU" sz="2800" smtClean="0"/>
              <a:t>Cognitive restructuring (e.g., via group-based psychotherapy)</a:t>
            </a:r>
          </a:p>
          <a:p>
            <a:pPr>
              <a:lnSpc>
                <a:spcPct val="90000"/>
              </a:lnSpc>
            </a:pPr>
            <a:r>
              <a:rPr lang="en-AU" sz="2800" smtClean="0"/>
              <a:t>Behavioural treatments (e.g., cue exposure; aversive conditioning)</a:t>
            </a:r>
          </a:p>
          <a:p>
            <a:pPr>
              <a:lnSpc>
                <a:spcPct val="90000"/>
              </a:lnSpc>
            </a:pPr>
            <a:r>
              <a:rPr lang="en-AU" sz="2800" smtClean="0"/>
              <a:t>Relapse prevention</a:t>
            </a:r>
          </a:p>
          <a:p>
            <a:pPr lvl="1">
              <a:lnSpc>
                <a:spcPct val="90000"/>
              </a:lnSpc>
            </a:pPr>
            <a:r>
              <a:rPr lang="en-AU" sz="2400" smtClean="0"/>
              <a:t>Identifying behavioural patterns; high risk situations; self-monitoring; coping strategies</a:t>
            </a:r>
          </a:p>
          <a:p>
            <a:pPr>
              <a:lnSpc>
                <a:spcPct val="90000"/>
              </a:lnSpc>
            </a:pPr>
            <a:r>
              <a:rPr lang="en-AU" sz="2800" smtClean="0"/>
              <a:t>Abstinence programs (e.g., AA; NA)</a:t>
            </a:r>
          </a:p>
          <a:p>
            <a:pPr>
              <a:lnSpc>
                <a:spcPct val="90000"/>
              </a:lnSpc>
            </a:pPr>
            <a:r>
              <a:rPr lang="en-AU" sz="2800" smtClean="0"/>
              <a:t>Abstinence versus controlled use</a:t>
            </a:r>
          </a:p>
          <a:p>
            <a:pPr>
              <a:lnSpc>
                <a:spcPct val="90000"/>
              </a:lnSpc>
            </a:pPr>
            <a:r>
              <a:rPr lang="en-AU" sz="2800" smtClean="0"/>
              <a:t>Harm minimisation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bldLvl="3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106</TotalTime>
  <Words>2169</Words>
  <Application>Microsoft Office PowerPoint</Application>
  <PresentationFormat>On-screen Show (4:3)</PresentationFormat>
  <Paragraphs>267</Paragraphs>
  <Slides>39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Flow</vt:lpstr>
      <vt:lpstr>Slide 1</vt:lpstr>
      <vt:lpstr>Substance use &amp; Crime</vt:lpstr>
      <vt:lpstr>Substance use &amp; Crime</vt:lpstr>
      <vt:lpstr>Substance use &amp; Crime</vt:lpstr>
      <vt:lpstr>Substances, people, and situations</vt:lpstr>
      <vt:lpstr>Substances, people, and situations</vt:lpstr>
      <vt:lpstr>Substances, people, and situations</vt:lpstr>
      <vt:lpstr>Common Approaches to Treatment</vt:lpstr>
      <vt:lpstr>Common Approaches to Treatment</vt:lpstr>
      <vt:lpstr>Engaging substance dependent offenders</vt:lpstr>
      <vt:lpstr>Engaging substance dependent offenders</vt:lpstr>
      <vt:lpstr>Engaging substance dependent offenders</vt:lpstr>
      <vt:lpstr>Engaging substance dependent offenders</vt:lpstr>
      <vt:lpstr>Engaging substance dependent offenders</vt:lpstr>
      <vt:lpstr>Engaging substance dependent offenders</vt:lpstr>
      <vt:lpstr>Engaging substance dependent offenders</vt:lpstr>
      <vt:lpstr>Engaging substance dependent offenders</vt:lpstr>
      <vt:lpstr>Relapse Prevention</vt:lpstr>
      <vt:lpstr>Relapse Prevention</vt:lpstr>
      <vt:lpstr>Relapse Prevention</vt:lpstr>
      <vt:lpstr>Relapse Prevention</vt:lpstr>
      <vt:lpstr>Does it Work?</vt:lpstr>
      <vt:lpstr>Difficulties / Obstacles</vt:lpstr>
      <vt:lpstr>Difficulties / Obstacles</vt:lpstr>
      <vt:lpstr>The Implementation and Impact of Drug Courts  Drug Courts and New Technology of Offender Change</vt:lpstr>
      <vt:lpstr>The Drug Court Movement</vt:lpstr>
      <vt:lpstr> Drug Courts: Pre-Conviction vs Post-Conviction Strategies</vt:lpstr>
      <vt:lpstr>Separating Alcohol-Related Offenses From Other Drugs</vt:lpstr>
      <vt:lpstr>Drug Court Purpose: Why Do we Need A Specialized Court?</vt:lpstr>
      <vt:lpstr>How Do Drug Courts Operate?</vt:lpstr>
      <vt:lpstr>What Happens in a Drug Court?</vt:lpstr>
      <vt:lpstr>What is the Drug of Choice for Drug Court Participants?</vt:lpstr>
      <vt:lpstr>Drug Types Vary by Location</vt:lpstr>
      <vt:lpstr>Impact of Drug Courts: Do They Work?</vt:lpstr>
      <vt:lpstr>Research Findings: Drug Use, And Other Criminal Behavior:</vt:lpstr>
      <vt:lpstr>What is the Cost Effectiveness of Drug Courts?</vt:lpstr>
      <vt:lpstr>Variations on a Theme: Emerging Models</vt:lpstr>
      <vt:lpstr>Drug Court Technology and Individual Offender Change</vt:lpstr>
      <vt:lpstr>Tipping Point: What is the Link Between formal and informal social controls?</vt:lpstr>
    </vt:vector>
  </TitlesOfParts>
  <Company>UMass Lowell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Implementation and Impact of Drug Courts</dc:title>
  <dc:creator>Faculty_Staff</dc:creator>
  <cp:lastModifiedBy>Carol</cp:lastModifiedBy>
  <cp:revision>7</cp:revision>
  <cp:lastPrinted>2013-09-11T06:48:04Z</cp:lastPrinted>
  <dcterms:created xsi:type="dcterms:W3CDTF">2009-11-12T13:33:00Z</dcterms:created>
  <dcterms:modified xsi:type="dcterms:W3CDTF">2015-10-06T20:49:15Z</dcterms:modified>
</cp:coreProperties>
</file>