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42"/>
  </p:notesMasterIdLst>
  <p:sldIdLst>
    <p:sldId id="256" r:id="rId2"/>
    <p:sldId id="257" r:id="rId3"/>
    <p:sldId id="258" r:id="rId4"/>
    <p:sldId id="281" r:id="rId5"/>
    <p:sldId id="282" r:id="rId6"/>
    <p:sldId id="283" r:id="rId7"/>
    <p:sldId id="284" r:id="rId8"/>
    <p:sldId id="259" r:id="rId9"/>
    <p:sldId id="260" r:id="rId10"/>
    <p:sldId id="285" r:id="rId11"/>
    <p:sldId id="286" r:id="rId12"/>
    <p:sldId id="287" r:id="rId13"/>
    <p:sldId id="318" r:id="rId14"/>
    <p:sldId id="261" r:id="rId15"/>
    <p:sldId id="319" r:id="rId16"/>
    <p:sldId id="289" r:id="rId17"/>
    <p:sldId id="262" r:id="rId18"/>
    <p:sldId id="290" r:id="rId19"/>
    <p:sldId id="263" r:id="rId20"/>
    <p:sldId id="291" r:id="rId21"/>
    <p:sldId id="292" r:id="rId22"/>
    <p:sldId id="320" r:id="rId23"/>
    <p:sldId id="293" r:id="rId24"/>
    <p:sldId id="321" r:id="rId25"/>
    <p:sldId id="294" r:id="rId26"/>
    <p:sldId id="266" r:id="rId27"/>
    <p:sldId id="322" r:id="rId28"/>
    <p:sldId id="323" r:id="rId29"/>
    <p:sldId id="295" r:id="rId30"/>
    <p:sldId id="296" r:id="rId31"/>
    <p:sldId id="324" r:id="rId32"/>
    <p:sldId id="325" r:id="rId33"/>
    <p:sldId id="297" r:id="rId34"/>
    <p:sldId id="298" r:id="rId35"/>
    <p:sldId id="299" r:id="rId36"/>
    <p:sldId id="300" r:id="rId37"/>
    <p:sldId id="301" r:id="rId38"/>
    <p:sldId id="302" r:id="rId39"/>
    <p:sldId id="326" r:id="rId40"/>
    <p:sldId id="316" r:id="rId4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9" d="100"/>
          <a:sy n="79" d="100"/>
        </p:scale>
        <p:origin x="-1116" y="-12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7F7C5204-2B88-4E85-AB73-5D11260E4E0E}" type="datetimeFigureOut">
              <a:rPr lang="en-US"/>
              <a:pPr>
                <a:defRPr/>
              </a:pPr>
              <a:t>9/30/2015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476E0841-9461-4EFB-B056-1C4B9330276A}"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450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ADF5787-5311-43EF-B74E-C7AFF8D9244B}" type="slidenum">
              <a:rPr lang="en-US" altLang="en-US" smtClean="0"/>
              <a:pPr/>
              <a:t>1</a:t>
            </a:fld>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542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3D22FD2-72A7-467C-AEA4-794E98DCE4AF}" type="slidenum">
              <a:rPr lang="en-US" altLang="en-US" smtClean="0"/>
              <a:pPr/>
              <a:t>10</a:t>
            </a:fld>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553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E1B9847-3EF0-4B2C-97DB-B90A76E6A6A7}" type="slidenum">
              <a:rPr lang="en-US" altLang="en-US" smtClean="0"/>
              <a:pPr/>
              <a:t>11</a:t>
            </a:fld>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563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7469964-75CF-4633-A45C-836999973292}" type="slidenum">
              <a:rPr lang="en-US" altLang="en-US" smtClean="0"/>
              <a:pPr/>
              <a:t>12</a:t>
            </a:fld>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573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573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2617984-AD97-46CF-A898-B9F6B94827C2}" type="slidenum">
              <a:rPr lang="en-US" altLang="en-US" smtClean="0"/>
              <a:pPr/>
              <a:t>13</a:t>
            </a:fld>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p:spPr>
      </p:sp>
      <p:sp>
        <p:nvSpPr>
          <p:cNvPr id="583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583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975866E-CB90-4206-BCD1-B5C773B75786}" type="slidenum">
              <a:rPr lang="en-US" altLang="en-US" smtClean="0"/>
              <a:pPr/>
              <a:t>14</a:t>
            </a:fld>
            <a:endParaRPr lang="en-US"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p:spPr>
      </p:sp>
      <p:sp>
        <p:nvSpPr>
          <p:cNvPr id="593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593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1AF821-5E97-4C52-A546-4CF28789FCBD}" type="slidenum">
              <a:rPr lang="en-US" altLang="en-US" smtClean="0"/>
              <a:pPr/>
              <a:t>16</a:t>
            </a:fld>
            <a:endParaRPr lang="en-US"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p:spPr>
      </p:sp>
      <p:sp>
        <p:nvSpPr>
          <p:cNvPr id="604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04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C92F805-2497-422F-9C38-F95F34FD3A8B}" type="slidenum">
              <a:rPr lang="en-US" altLang="en-US" smtClean="0"/>
              <a:pPr/>
              <a:t>17</a:t>
            </a:fld>
            <a:endParaRPr lang="en-US"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p:spPr>
      </p:sp>
      <p:sp>
        <p:nvSpPr>
          <p:cNvPr id="614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14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5519754-54D3-4876-8390-2435192DB4EB}" type="slidenum">
              <a:rPr lang="en-US" altLang="en-US" smtClean="0"/>
              <a:pPr/>
              <a:t>18</a:t>
            </a:fld>
            <a:endParaRPr lang="en-US"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p:spPr>
      </p:sp>
      <p:sp>
        <p:nvSpPr>
          <p:cNvPr id="624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24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9037B7F-C643-4FE5-98A0-EE46AEB70951}" type="slidenum">
              <a:rPr lang="en-US" altLang="en-US" smtClean="0"/>
              <a:pPr/>
              <a:t>19</a:t>
            </a:fld>
            <a:endParaRPr lang="en-US" alt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p:spPr>
      </p:sp>
      <p:sp>
        <p:nvSpPr>
          <p:cNvPr id="634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34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8570514-B9BF-4C28-9B85-52B5B86ED627}" type="slidenum">
              <a:rPr lang="en-US" altLang="en-US" smtClean="0"/>
              <a:pPr/>
              <a:t>20</a:t>
            </a:fld>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460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F1E370E-966C-4C6E-A4B8-A8D46D77927B}" type="slidenum">
              <a:rPr lang="en-US" altLang="en-US" smtClean="0"/>
              <a:pPr/>
              <a:t>2</a:t>
            </a:fld>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p:spPr>
      </p:sp>
      <p:sp>
        <p:nvSpPr>
          <p:cNvPr id="645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45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D7E94BC-C97A-4ECE-AF0F-11895A991F89}" type="slidenum">
              <a:rPr lang="en-US" altLang="en-US" smtClean="0"/>
              <a:pPr/>
              <a:t>21</a:t>
            </a:fld>
            <a:endParaRPr lang="en-US" alt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p:spPr>
      </p:sp>
      <p:sp>
        <p:nvSpPr>
          <p:cNvPr id="655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55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31C549E-50FE-405F-8D26-57B7B284E7AE}" type="slidenum">
              <a:rPr lang="en-US" altLang="en-US" smtClean="0"/>
              <a:pPr/>
              <a:t>23</a:t>
            </a:fld>
            <a:endParaRPr lang="en-US" alt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p:spPr>
      </p:sp>
      <p:sp>
        <p:nvSpPr>
          <p:cNvPr id="665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65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148BB43-8DA8-49D4-A0FD-F6825EC0DD11}" type="slidenum">
              <a:rPr lang="en-US" altLang="en-US" smtClean="0"/>
              <a:pPr/>
              <a:t>25</a:t>
            </a:fld>
            <a:endParaRPr lang="en-US" alt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p:spPr>
      </p:sp>
      <p:sp>
        <p:nvSpPr>
          <p:cNvPr id="675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75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9FBA2DE-8CA2-4C4A-9863-07F4B0B33566}" type="slidenum">
              <a:rPr lang="en-US" altLang="en-US" smtClean="0"/>
              <a:pPr/>
              <a:t>26</a:t>
            </a:fld>
            <a:endParaRPr lang="en-US" alt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p:spPr>
      </p:sp>
      <p:sp>
        <p:nvSpPr>
          <p:cNvPr id="686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86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2E4C325-3AAD-489B-9EC0-99CA125B3FF9}" type="slidenum">
              <a:rPr lang="en-US" altLang="en-US" smtClean="0"/>
              <a:pPr/>
              <a:t>29</a:t>
            </a:fld>
            <a:endParaRPr lang="en-US" alt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p:spPr>
      </p:sp>
      <p:sp>
        <p:nvSpPr>
          <p:cNvPr id="696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96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9F648D7-E928-4A95-AF67-2F4EB488AAAE}" type="slidenum">
              <a:rPr lang="en-US" altLang="en-US" smtClean="0"/>
              <a:pPr/>
              <a:t>30</a:t>
            </a:fld>
            <a:endParaRPr lang="en-US" alt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p:spPr>
      </p:sp>
      <p:sp>
        <p:nvSpPr>
          <p:cNvPr id="706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706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817F275-EA27-45F4-8F2B-2DB0F3D2133B}" type="slidenum">
              <a:rPr lang="en-US" altLang="en-US" smtClean="0"/>
              <a:pPr/>
              <a:t>33</a:t>
            </a:fld>
            <a:endParaRPr lang="en-US" alt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p:spPr>
      </p:sp>
      <p:sp>
        <p:nvSpPr>
          <p:cNvPr id="716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716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368A9C1-9BEA-437E-97EE-A5A4DFB902F9}" type="slidenum">
              <a:rPr lang="en-US" altLang="en-US" smtClean="0"/>
              <a:pPr/>
              <a:t>34</a:t>
            </a:fld>
            <a:endParaRPr lang="en-US" alt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p:spPr>
      </p:sp>
      <p:sp>
        <p:nvSpPr>
          <p:cNvPr id="727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727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471CE97-1889-4685-A97A-E3CDECCBAC24}" type="slidenum">
              <a:rPr lang="en-US" altLang="en-US" smtClean="0"/>
              <a:pPr/>
              <a:t>35</a:t>
            </a:fld>
            <a:endParaRPr lang="en-US" alt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p:spPr>
      </p:sp>
      <p:sp>
        <p:nvSpPr>
          <p:cNvPr id="737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737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2737992-EF13-498C-BE5F-09FA1B6F48C5}" type="slidenum">
              <a:rPr lang="en-US" altLang="en-US" smtClean="0"/>
              <a:pPr/>
              <a:t>36</a:t>
            </a:fld>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471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851C773-61D3-45F4-8BCF-8377D2239735}" type="slidenum">
              <a:rPr lang="en-US" altLang="en-US" smtClean="0"/>
              <a:pPr/>
              <a:t>3</a:t>
            </a:fld>
            <a:endParaRPr lang="en-US" alt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p:spPr>
      </p:sp>
      <p:sp>
        <p:nvSpPr>
          <p:cNvPr id="747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747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7742CF8-F6EC-4473-8178-602047F5F1C7}" type="slidenum">
              <a:rPr lang="en-US" altLang="en-US" smtClean="0"/>
              <a:pPr/>
              <a:t>37</a:t>
            </a:fld>
            <a:endParaRPr lang="en-US" alt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p:spPr>
      </p:sp>
      <p:sp>
        <p:nvSpPr>
          <p:cNvPr id="757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757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23CDD9C-BD1E-426D-9955-C19F81854F3B}" type="slidenum">
              <a:rPr lang="en-US" altLang="en-US" smtClean="0"/>
              <a:pPr/>
              <a:t>38</a:t>
            </a:fld>
            <a:endParaRPr lang="en-US" alt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p:spPr>
      </p:sp>
      <p:sp>
        <p:nvSpPr>
          <p:cNvPr id="768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768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3058A94-FE39-4706-A1C4-03646465C071}" type="slidenum">
              <a:rPr lang="en-US" altLang="en-US" smtClean="0"/>
              <a:pPr/>
              <a:t>40</a:t>
            </a:fld>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481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A8A4675-F624-4AC9-B765-C17F0D595E73}" type="slidenum">
              <a:rPr lang="en-US" altLang="en-US" smtClean="0"/>
              <a:pPr/>
              <a:t>4</a:t>
            </a:fld>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491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9DA8AE0-B24E-43E4-B303-1BE9864B9E7A}" type="slidenum">
              <a:rPr lang="en-US" altLang="en-US" smtClean="0"/>
              <a:pPr/>
              <a:t>5</a:t>
            </a:fld>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501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AE59515-EC98-453B-BDC8-4879AA65362C}" type="slidenum">
              <a:rPr lang="en-US" altLang="en-US" smtClean="0"/>
              <a:pPr/>
              <a:t>6</a:t>
            </a:fld>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p:spPr>
      </p:sp>
      <p:sp>
        <p:nvSpPr>
          <p:cNvPr id="512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512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2FC1B22-6382-4766-BC80-2CB01946C29C}" type="slidenum">
              <a:rPr lang="en-US" altLang="en-US" smtClean="0"/>
              <a:pPr/>
              <a:t>7</a:t>
            </a:fld>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522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DC72A41-F8EF-4658-AE7D-7FC16AFBC882}" type="slidenum">
              <a:rPr lang="en-US" altLang="en-US" smtClean="0"/>
              <a:pPr/>
              <a:t>8</a:t>
            </a:fld>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532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532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57546C1-C811-4579-890E-059D4BC8E31C}" type="slidenum">
              <a:rPr lang="en-US" altLang="en-US" smtClean="0"/>
              <a:pPr/>
              <a:t>9</a:t>
            </a:fld>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p:spPr>
        <p:txBody>
          <a:bodyPr/>
          <a:lstStyle/>
          <a:p>
            <a:endParaRPr lang="en-US"/>
          </a:p>
        </p:txBody>
      </p:sp>
      <p:grpSp>
        <p:nvGrpSpPr>
          <p:cNvPr id="5" name="Group 8"/>
          <p:cNvGrpSpPr>
            <a:grpSpLocks/>
          </p:cNvGrpSpPr>
          <p:nvPr/>
        </p:nvGrpSpPr>
        <p:grpSpPr bwMode="auto">
          <a:xfrm>
            <a:off x="7493000" y="2992438"/>
            <a:ext cx="1338263" cy="2189162"/>
            <a:chOff x="4704" y="1885"/>
            <a:chExt cx="843" cy="1379"/>
          </a:xfrm>
        </p:grpSpPr>
        <p:sp>
          <p:nvSpPr>
            <p:cNvPr id="6" name="Oval 9"/>
            <p:cNvSpPr>
              <a:spLocks noChangeArrowheads="1"/>
            </p:cNvSpPr>
            <p:nvPr/>
          </p:nvSpPr>
          <p:spPr bwMode="auto">
            <a:xfrm>
              <a:off x="4704" y="1885"/>
              <a:ext cx="127" cy="12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7" name="Oval 10"/>
            <p:cNvSpPr>
              <a:spLocks noChangeArrowheads="1"/>
            </p:cNvSpPr>
            <p:nvPr/>
          </p:nvSpPr>
          <p:spPr bwMode="auto">
            <a:xfrm>
              <a:off x="4883" y="1885"/>
              <a:ext cx="127" cy="12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8" name="Oval 11"/>
            <p:cNvSpPr>
              <a:spLocks noChangeArrowheads="1"/>
            </p:cNvSpPr>
            <p:nvPr/>
          </p:nvSpPr>
          <p:spPr bwMode="auto">
            <a:xfrm>
              <a:off x="5062" y="1885"/>
              <a:ext cx="127" cy="12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9" name="Oval 12"/>
            <p:cNvSpPr>
              <a:spLocks noChangeArrowheads="1"/>
            </p:cNvSpPr>
            <p:nvPr/>
          </p:nvSpPr>
          <p:spPr bwMode="auto">
            <a:xfrm>
              <a:off x="4704" y="2064"/>
              <a:ext cx="127" cy="12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 name="Oval 13"/>
            <p:cNvSpPr>
              <a:spLocks noChangeArrowheads="1"/>
            </p:cNvSpPr>
            <p:nvPr/>
          </p:nvSpPr>
          <p:spPr bwMode="auto">
            <a:xfrm>
              <a:off x="4883" y="2064"/>
              <a:ext cx="127" cy="12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1" name="Oval 14"/>
            <p:cNvSpPr>
              <a:spLocks noChangeArrowheads="1"/>
            </p:cNvSpPr>
            <p:nvPr/>
          </p:nvSpPr>
          <p:spPr bwMode="auto">
            <a:xfrm>
              <a:off x="5062" y="2064"/>
              <a:ext cx="127" cy="12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2" name="Oval 15"/>
            <p:cNvSpPr>
              <a:spLocks noChangeArrowheads="1"/>
            </p:cNvSpPr>
            <p:nvPr/>
          </p:nvSpPr>
          <p:spPr bwMode="auto">
            <a:xfrm>
              <a:off x="5241" y="2064"/>
              <a:ext cx="127" cy="127"/>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3" name="Oval 16"/>
            <p:cNvSpPr>
              <a:spLocks noChangeArrowheads="1"/>
            </p:cNvSpPr>
            <p:nvPr/>
          </p:nvSpPr>
          <p:spPr bwMode="auto">
            <a:xfrm>
              <a:off x="4704" y="2243"/>
              <a:ext cx="127" cy="12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4" name="Oval 17"/>
            <p:cNvSpPr>
              <a:spLocks noChangeArrowheads="1"/>
            </p:cNvSpPr>
            <p:nvPr/>
          </p:nvSpPr>
          <p:spPr bwMode="auto">
            <a:xfrm>
              <a:off x="4883" y="2243"/>
              <a:ext cx="127" cy="12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5" name="Oval 18"/>
            <p:cNvSpPr>
              <a:spLocks noChangeArrowheads="1"/>
            </p:cNvSpPr>
            <p:nvPr/>
          </p:nvSpPr>
          <p:spPr bwMode="auto">
            <a:xfrm>
              <a:off x="5062" y="2243"/>
              <a:ext cx="127" cy="127"/>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6" name="Oval 19"/>
            <p:cNvSpPr>
              <a:spLocks noChangeArrowheads="1"/>
            </p:cNvSpPr>
            <p:nvPr/>
          </p:nvSpPr>
          <p:spPr bwMode="auto">
            <a:xfrm>
              <a:off x="5241" y="2243"/>
              <a:ext cx="127" cy="127"/>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7" name="Oval 20"/>
            <p:cNvSpPr>
              <a:spLocks noChangeArrowheads="1"/>
            </p:cNvSpPr>
            <p:nvPr/>
          </p:nvSpPr>
          <p:spPr bwMode="auto">
            <a:xfrm>
              <a:off x="5420" y="2243"/>
              <a:ext cx="127" cy="127"/>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8" name="Oval 21"/>
            <p:cNvSpPr>
              <a:spLocks noChangeArrowheads="1"/>
            </p:cNvSpPr>
            <p:nvPr/>
          </p:nvSpPr>
          <p:spPr bwMode="auto">
            <a:xfrm>
              <a:off x="4704" y="2421"/>
              <a:ext cx="127" cy="128"/>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9" name="Oval 22"/>
            <p:cNvSpPr>
              <a:spLocks noChangeArrowheads="1"/>
            </p:cNvSpPr>
            <p:nvPr/>
          </p:nvSpPr>
          <p:spPr bwMode="auto">
            <a:xfrm>
              <a:off x="4883" y="2421"/>
              <a:ext cx="127" cy="128"/>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20" name="Oval 23"/>
            <p:cNvSpPr>
              <a:spLocks noChangeArrowheads="1"/>
            </p:cNvSpPr>
            <p:nvPr/>
          </p:nvSpPr>
          <p:spPr bwMode="auto">
            <a:xfrm>
              <a:off x="5062" y="2421"/>
              <a:ext cx="127" cy="128"/>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21" name="Oval 24"/>
            <p:cNvSpPr>
              <a:spLocks noChangeArrowheads="1"/>
            </p:cNvSpPr>
            <p:nvPr/>
          </p:nvSpPr>
          <p:spPr bwMode="auto">
            <a:xfrm>
              <a:off x="5241" y="2421"/>
              <a:ext cx="127" cy="128"/>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22" name="Oval 25"/>
            <p:cNvSpPr>
              <a:spLocks noChangeArrowheads="1"/>
            </p:cNvSpPr>
            <p:nvPr/>
          </p:nvSpPr>
          <p:spPr bwMode="auto">
            <a:xfrm>
              <a:off x="4704" y="2600"/>
              <a:ext cx="127" cy="128"/>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23" name="Oval 26"/>
            <p:cNvSpPr>
              <a:spLocks noChangeArrowheads="1"/>
            </p:cNvSpPr>
            <p:nvPr/>
          </p:nvSpPr>
          <p:spPr bwMode="auto">
            <a:xfrm>
              <a:off x="4883" y="2600"/>
              <a:ext cx="127" cy="128"/>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24" name="Oval 27"/>
            <p:cNvSpPr>
              <a:spLocks noChangeArrowheads="1"/>
            </p:cNvSpPr>
            <p:nvPr/>
          </p:nvSpPr>
          <p:spPr bwMode="auto">
            <a:xfrm>
              <a:off x="5062" y="2600"/>
              <a:ext cx="127" cy="128"/>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25" name="Oval 28"/>
            <p:cNvSpPr>
              <a:spLocks noChangeArrowheads="1"/>
            </p:cNvSpPr>
            <p:nvPr/>
          </p:nvSpPr>
          <p:spPr bwMode="auto">
            <a:xfrm>
              <a:off x="5241" y="2600"/>
              <a:ext cx="127" cy="128"/>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26" name="Oval 29"/>
            <p:cNvSpPr>
              <a:spLocks noChangeArrowheads="1"/>
            </p:cNvSpPr>
            <p:nvPr/>
          </p:nvSpPr>
          <p:spPr bwMode="auto">
            <a:xfrm>
              <a:off x="5420" y="2600"/>
              <a:ext cx="127" cy="128"/>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27" name="Oval 30"/>
            <p:cNvSpPr>
              <a:spLocks noChangeArrowheads="1"/>
            </p:cNvSpPr>
            <p:nvPr/>
          </p:nvSpPr>
          <p:spPr bwMode="auto">
            <a:xfrm>
              <a:off x="4704" y="2779"/>
              <a:ext cx="127" cy="127"/>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28" name="Oval 31"/>
            <p:cNvSpPr>
              <a:spLocks noChangeArrowheads="1"/>
            </p:cNvSpPr>
            <p:nvPr/>
          </p:nvSpPr>
          <p:spPr bwMode="auto">
            <a:xfrm>
              <a:off x="4883" y="2779"/>
              <a:ext cx="127" cy="127"/>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29" name="Oval 32"/>
            <p:cNvSpPr>
              <a:spLocks noChangeArrowheads="1"/>
            </p:cNvSpPr>
            <p:nvPr/>
          </p:nvSpPr>
          <p:spPr bwMode="auto">
            <a:xfrm>
              <a:off x="5062" y="2779"/>
              <a:ext cx="127" cy="127"/>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30" name="Oval 33"/>
            <p:cNvSpPr>
              <a:spLocks noChangeArrowheads="1"/>
            </p:cNvSpPr>
            <p:nvPr/>
          </p:nvSpPr>
          <p:spPr bwMode="auto">
            <a:xfrm>
              <a:off x="5241" y="2779"/>
              <a:ext cx="127" cy="127"/>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31" name="Oval 34"/>
            <p:cNvSpPr>
              <a:spLocks noChangeArrowheads="1"/>
            </p:cNvSpPr>
            <p:nvPr/>
          </p:nvSpPr>
          <p:spPr bwMode="auto">
            <a:xfrm>
              <a:off x="4704" y="2958"/>
              <a:ext cx="127" cy="127"/>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32" name="Oval 35"/>
            <p:cNvSpPr>
              <a:spLocks noChangeArrowheads="1"/>
            </p:cNvSpPr>
            <p:nvPr/>
          </p:nvSpPr>
          <p:spPr bwMode="auto">
            <a:xfrm>
              <a:off x="4883" y="2958"/>
              <a:ext cx="127" cy="127"/>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33" name="Oval 36"/>
            <p:cNvSpPr>
              <a:spLocks noChangeArrowheads="1"/>
            </p:cNvSpPr>
            <p:nvPr/>
          </p:nvSpPr>
          <p:spPr bwMode="auto">
            <a:xfrm>
              <a:off x="5062" y="2958"/>
              <a:ext cx="127" cy="127"/>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34" name="Oval 37"/>
            <p:cNvSpPr>
              <a:spLocks noChangeArrowheads="1"/>
            </p:cNvSpPr>
            <p:nvPr/>
          </p:nvSpPr>
          <p:spPr bwMode="auto">
            <a:xfrm>
              <a:off x="5241" y="2958"/>
              <a:ext cx="127" cy="127"/>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35" name="Oval 38"/>
            <p:cNvSpPr>
              <a:spLocks noChangeArrowheads="1"/>
            </p:cNvSpPr>
            <p:nvPr/>
          </p:nvSpPr>
          <p:spPr bwMode="auto">
            <a:xfrm>
              <a:off x="4883" y="3137"/>
              <a:ext cx="127" cy="127"/>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36" name="Oval 39"/>
            <p:cNvSpPr>
              <a:spLocks noChangeArrowheads="1"/>
            </p:cNvSpPr>
            <p:nvPr/>
          </p:nvSpPr>
          <p:spPr bwMode="auto">
            <a:xfrm>
              <a:off x="5241" y="3137"/>
              <a:ext cx="127" cy="127"/>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p:spPr>
        <p:txBody>
          <a:bodyPr/>
          <a:lstStyle/>
          <a:p>
            <a:endParaRPr lang="en-US"/>
          </a:p>
        </p:txBody>
      </p:sp>
      <p:sp>
        <p:nvSpPr>
          <p:cNvPr id="17411" name="Rectangle 3"/>
          <p:cNvSpPr>
            <a:spLocks noGrp="1" noChangeArrowheads="1"/>
          </p:cNvSpPr>
          <p:nvPr>
            <p:ph type="ctrTitle"/>
          </p:nvPr>
        </p:nvSpPr>
        <p:spPr>
          <a:xfrm>
            <a:off x="315913" y="466725"/>
            <a:ext cx="6781800" cy="2133600"/>
          </a:xfrm>
        </p:spPr>
        <p:txBody>
          <a:bodyPr/>
          <a:lstStyle>
            <a:lvl1pPr algn="r">
              <a:defRPr sz="4800"/>
            </a:lvl1pPr>
          </a:lstStyle>
          <a:p>
            <a:r>
              <a:rPr lang="en-US" altLang="en-US" smtClean="0"/>
              <a:t>Click to edit Master title style</a:t>
            </a:r>
            <a:endParaRPr lang="en-US" altLang="en-US"/>
          </a:p>
        </p:txBody>
      </p:sp>
      <p:sp>
        <p:nvSpPr>
          <p:cNvPr id="17412"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US" altLang="en-US" smtClean="0"/>
              <a:t>Click to edit Master subtitle style</a:t>
            </a:r>
            <a:endParaRPr lang="en-US" altLang="en-US"/>
          </a:p>
        </p:txBody>
      </p:sp>
      <p:sp>
        <p:nvSpPr>
          <p:cNvPr id="38" name="Rectangle 5"/>
          <p:cNvSpPr>
            <a:spLocks noGrp="1" noChangeArrowheads="1"/>
          </p:cNvSpPr>
          <p:nvPr>
            <p:ph type="dt" sz="half" idx="10"/>
          </p:nvPr>
        </p:nvSpPr>
        <p:spPr/>
        <p:txBody>
          <a:bodyPr/>
          <a:lstStyle>
            <a:lvl1pPr>
              <a:defRPr/>
            </a:lvl1pPr>
          </a:lstStyle>
          <a:p>
            <a:pPr>
              <a:defRPr/>
            </a:pPr>
            <a:endParaRPr lang="en-US"/>
          </a:p>
        </p:txBody>
      </p:sp>
      <p:sp>
        <p:nvSpPr>
          <p:cNvPr id="39" name="Rectangle 6"/>
          <p:cNvSpPr>
            <a:spLocks noGrp="1" noChangeArrowheads="1"/>
          </p:cNvSpPr>
          <p:nvPr>
            <p:ph type="ftr" sz="quarter" idx="11"/>
          </p:nvPr>
        </p:nvSpPr>
        <p:spPr/>
        <p:txBody>
          <a:bodyPr/>
          <a:lstStyle>
            <a:lvl1pPr>
              <a:defRPr/>
            </a:lvl1pPr>
          </a:lstStyle>
          <a:p>
            <a:pPr>
              <a:defRPr/>
            </a:pPr>
            <a:r>
              <a:rPr lang="en-US"/>
              <a:t>Lilly, Cullen, Ball, Criminological Theory Sixth Edition. ©2015 SAGE Publications</a:t>
            </a:r>
          </a:p>
        </p:txBody>
      </p:sp>
      <p:sp>
        <p:nvSpPr>
          <p:cNvPr id="40" name="Rectangle 7"/>
          <p:cNvSpPr>
            <a:spLocks noGrp="1" noChangeArrowheads="1"/>
          </p:cNvSpPr>
          <p:nvPr>
            <p:ph type="sldNum" sz="quarter" idx="12"/>
          </p:nvPr>
        </p:nvSpPr>
        <p:spPr/>
        <p:txBody>
          <a:bodyPr/>
          <a:lstStyle>
            <a:lvl1pPr>
              <a:defRPr/>
            </a:lvl1pPr>
          </a:lstStyle>
          <a:p>
            <a:pPr>
              <a:defRPr/>
            </a:pPr>
            <a:fld id="{79296A27-79DE-4426-9E8C-B4ED499BBC91}"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t>Lilly, Cullen, Ball, Criminological Theory Sixth Edition. ©2015 SAGE Publications</a:t>
            </a:r>
          </a:p>
        </p:txBody>
      </p:sp>
      <p:sp>
        <p:nvSpPr>
          <p:cNvPr id="6" name="Rectangle 7"/>
          <p:cNvSpPr>
            <a:spLocks noGrp="1" noChangeArrowheads="1"/>
          </p:cNvSpPr>
          <p:nvPr>
            <p:ph type="sldNum" sz="quarter" idx="12"/>
          </p:nvPr>
        </p:nvSpPr>
        <p:spPr>
          <a:ln/>
        </p:spPr>
        <p:txBody>
          <a:bodyPr/>
          <a:lstStyle>
            <a:lvl1pPr>
              <a:defRPr/>
            </a:lvl1pPr>
          </a:lstStyle>
          <a:p>
            <a:pPr>
              <a:defRPr/>
            </a:pPr>
            <a:fld id="{20B2A9FD-46ED-43CE-926C-CD6FCF678F12}"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t>Lilly, Cullen, Ball, Criminological Theory Sixth Edition. ©2015 SAGE Publications</a:t>
            </a:r>
          </a:p>
        </p:txBody>
      </p:sp>
      <p:sp>
        <p:nvSpPr>
          <p:cNvPr id="6" name="Rectangle 7"/>
          <p:cNvSpPr>
            <a:spLocks noGrp="1" noChangeArrowheads="1"/>
          </p:cNvSpPr>
          <p:nvPr>
            <p:ph type="sldNum" sz="quarter" idx="12"/>
          </p:nvPr>
        </p:nvSpPr>
        <p:spPr>
          <a:ln/>
        </p:spPr>
        <p:txBody>
          <a:bodyPr/>
          <a:lstStyle>
            <a:lvl1pPr>
              <a:defRPr/>
            </a:lvl1pPr>
          </a:lstStyle>
          <a:p>
            <a:pPr>
              <a:defRPr/>
            </a:pPr>
            <a:fld id="{7FF33E9B-AF93-4707-B66C-E507F1403F3A}"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719263"/>
            <a:ext cx="8229600" cy="4411662"/>
          </a:xfrm>
        </p:spPr>
        <p:txBody>
          <a:bodyPr/>
          <a:lstStyle/>
          <a:p>
            <a:pPr lvl="0"/>
            <a:r>
              <a:rPr lang="en-US" noProof="0" dirty="0" smtClean="0"/>
              <a:t>Click icon to add table</a:t>
            </a:r>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t>Lilly, Cullen, Ball, Criminological Theory Sixth Edition. ©2015 SAGE Publications</a:t>
            </a:r>
          </a:p>
        </p:txBody>
      </p:sp>
      <p:sp>
        <p:nvSpPr>
          <p:cNvPr id="6" name="Rectangle 7"/>
          <p:cNvSpPr>
            <a:spLocks noGrp="1" noChangeArrowheads="1"/>
          </p:cNvSpPr>
          <p:nvPr>
            <p:ph type="sldNum" sz="quarter" idx="12"/>
          </p:nvPr>
        </p:nvSpPr>
        <p:spPr>
          <a:ln/>
        </p:spPr>
        <p:txBody>
          <a:bodyPr/>
          <a:lstStyle>
            <a:lvl1pPr>
              <a:defRPr/>
            </a:lvl1pPr>
          </a:lstStyle>
          <a:p>
            <a:pPr>
              <a:defRPr/>
            </a:pPr>
            <a:fld id="{BA6AAB11-25B5-4908-B527-DDCC52475727}"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t>Lilly, Cullen, Ball, Criminological Theory Sixth Edition. ©2015 SAGE Publications</a:t>
            </a:r>
          </a:p>
        </p:txBody>
      </p:sp>
      <p:sp>
        <p:nvSpPr>
          <p:cNvPr id="6" name="Rectangle 7"/>
          <p:cNvSpPr>
            <a:spLocks noGrp="1" noChangeArrowheads="1"/>
          </p:cNvSpPr>
          <p:nvPr>
            <p:ph type="sldNum" sz="quarter" idx="12"/>
          </p:nvPr>
        </p:nvSpPr>
        <p:spPr>
          <a:ln/>
        </p:spPr>
        <p:txBody>
          <a:bodyPr/>
          <a:lstStyle>
            <a:lvl1pPr>
              <a:defRPr/>
            </a:lvl1pPr>
          </a:lstStyle>
          <a:p>
            <a:pPr>
              <a:defRPr/>
            </a:pPr>
            <a:fld id="{EA2F0717-1C28-413F-9FAD-7AA828AC75E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t>Lilly, Cullen, Ball, Criminological Theory Sixth Edition. ©2015 SAGE Publications</a:t>
            </a:r>
          </a:p>
        </p:txBody>
      </p:sp>
      <p:sp>
        <p:nvSpPr>
          <p:cNvPr id="6" name="Rectangle 7"/>
          <p:cNvSpPr>
            <a:spLocks noGrp="1" noChangeArrowheads="1"/>
          </p:cNvSpPr>
          <p:nvPr>
            <p:ph type="sldNum" sz="quarter" idx="12"/>
          </p:nvPr>
        </p:nvSpPr>
        <p:spPr>
          <a:ln/>
        </p:spPr>
        <p:txBody>
          <a:bodyPr/>
          <a:lstStyle>
            <a:lvl1pPr>
              <a:defRPr/>
            </a:lvl1pPr>
          </a:lstStyle>
          <a:p>
            <a:pPr>
              <a:defRPr/>
            </a:pPr>
            <a:fld id="{59C3D44E-901F-40F6-A732-08E2109F066E}"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t>Lilly, Cullen, Ball, Criminological Theory Sixth Edition. ©2015 SAGE Publications</a:t>
            </a:r>
          </a:p>
        </p:txBody>
      </p:sp>
      <p:sp>
        <p:nvSpPr>
          <p:cNvPr id="7" name="Rectangle 7"/>
          <p:cNvSpPr>
            <a:spLocks noGrp="1" noChangeArrowheads="1"/>
          </p:cNvSpPr>
          <p:nvPr>
            <p:ph type="sldNum" sz="quarter" idx="12"/>
          </p:nvPr>
        </p:nvSpPr>
        <p:spPr>
          <a:ln/>
        </p:spPr>
        <p:txBody>
          <a:bodyPr/>
          <a:lstStyle>
            <a:lvl1pPr>
              <a:defRPr/>
            </a:lvl1pPr>
          </a:lstStyle>
          <a:p>
            <a:pPr>
              <a:defRPr/>
            </a:pPr>
            <a:fld id="{A87969CD-FB05-47B3-9EB0-74782435806C}"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endParaRPr lang="en-US"/>
          </a:p>
        </p:txBody>
      </p:sp>
      <p:sp>
        <p:nvSpPr>
          <p:cNvPr id="8" name="Rectangle 6"/>
          <p:cNvSpPr>
            <a:spLocks noGrp="1" noChangeArrowheads="1"/>
          </p:cNvSpPr>
          <p:nvPr>
            <p:ph type="ftr" sz="quarter" idx="11"/>
          </p:nvPr>
        </p:nvSpPr>
        <p:spPr>
          <a:ln/>
        </p:spPr>
        <p:txBody>
          <a:bodyPr/>
          <a:lstStyle>
            <a:lvl1pPr>
              <a:defRPr/>
            </a:lvl1pPr>
          </a:lstStyle>
          <a:p>
            <a:pPr>
              <a:defRPr/>
            </a:pPr>
            <a:r>
              <a:rPr lang="en-US"/>
              <a:t>Lilly, Cullen, Ball, Criminological Theory Sixth Edition. ©2015 SAGE Publications</a:t>
            </a:r>
          </a:p>
        </p:txBody>
      </p:sp>
      <p:sp>
        <p:nvSpPr>
          <p:cNvPr id="9" name="Rectangle 7"/>
          <p:cNvSpPr>
            <a:spLocks noGrp="1" noChangeArrowheads="1"/>
          </p:cNvSpPr>
          <p:nvPr>
            <p:ph type="sldNum" sz="quarter" idx="12"/>
          </p:nvPr>
        </p:nvSpPr>
        <p:spPr>
          <a:ln/>
        </p:spPr>
        <p:txBody>
          <a:bodyPr/>
          <a:lstStyle>
            <a:lvl1pPr>
              <a:defRPr/>
            </a:lvl1pPr>
          </a:lstStyle>
          <a:p>
            <a:pPr>
              <a:defRPr/>
            </a:pPr>
            <a:fld id="{7B622816-3E12-4249-9FDE-1D2CD7A1DF0E}"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en-US"/>
          </a:p>
        </p:txBody>
      </p:sp>
      <p:sp>
        <p:nvSpPr>
          <p:cNvPr id="4" name="Rectangle 6"/>
          <p:cNvSpPr>
            <a:spLocks noGrp="1" noChangeArrowheads="1"/>
          </p:cNvSpPr>
          <p:nvPr>
            <p:ph type="ftr" sz="quarter" idx="11"/>
          </p:nvPr>
        </p:nvSpPr>
        <p:spPr>
          <a:ln/>
        </p:spPr>
        <p:txBody>
          <a:bodyPr/>
          <a:lstStyle>
            <a:lvl1pPr>
              <a:defRPr/>
            </a:lvl1pPr>
          </a:lstStyle>
          <a:p>
            <a:pPr>
              <a:defRPr/>
            </a:pPr>
            <a:r>
              <a:rPr lang="en-US"/>
              <a:t>Lilly, Cullen, Ball, Criminological Theory Sixth Edition. ©2015 SAGE Publications</a:t>
            </a:r>
          </a:p>
        </p:txBody>
      </p:sp>
      <p:sp>
        <p:nvSpPr>
          <p:cNvPr id="5" name="Rectangle 7"/>
          <p:cNvSpPr>
            <a:spLocks noGrp="1" noChangeArrowheads="1"/>
          </p:cNvSpPr>
          <p:nvPr>
            <p:ph type="sldNum" sz="quarter" idx="12"/>
          </p:nvPr>
        </p:nvSpPr>
        <p:spPr>
          <a:ln/>
        </p:spPr>
        <p:txBody>
          <a:bodyPr/>
          <a:lstStyle>
            <a:lvl1pPr>
              <a:defRPr/>
            </a:lvl1pPr>
          </a:lstStyle>
          <a:p>
            <a:pPr>
              <a:defRPr/>
            </a:pPr>
            <a:fld id="{0B6045C5-D855-4782-ACA1-2F2A8EF2D4D3}"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p>
        </p:txBody>
      </p:sp>
      <p:sp>
        <p:nvSpPr>
          <p:cNvPr id="3" name="Rectangle 6"/>
          <p:cNvSpPr>
            <a:spLocks noGrp="1" noChangeArrowheads="1"/>
          </p:cNvSpPr>
          <p:nvPr>
            <p:ph type="ftr" sz="quarter" idx="11"/>
          </p:nvPr>
        </p:nvSpPr>
        <p:spPr>
          <a:ln/>
        </p:spPr>
        <p:txBody>
          <a:bodyPr/>
          <a:lstStyle>
            <a:lvl1pPr>
              <a:defRPr/>
            </a:lvl1pPr>
          </a:lstStyle>
          <a:p>
            <a:pPr>
              <a:defRPr/>
            </a:pPr>
            <a:r>
              <a:rPr lang="en-US"/>
              <a:t>Lilly, Cullen, Ball, Criminological Theory Sixth Edition. ©2015 SAGE Publications</a:t>
            </a:r>
          </a:p>
        </p:txBody>
      </p:sp>
      <p:sp>
        <p:nvSpPr>
          <p:cNvPr id="4" name="Rectangle 7"/>
          <p:cNvSpPr>
            <a:spLocks noGrp="1" noChangeArrowheads="1"/>
          </p:cNvSpPr>
          <p:nvPr>
            <p:ph type="sldNum" sz="quarter" idx="12"/>
          </p:nvPr>
        </p:nvSpPr>
        <p:spPr>
          <a:ln/>
        </p:spPr>
        <p:txBody>
          <a:bodyPr/>
          <a:lstStyle>
            <a:lvl1pPr>
              <a:defRPr/>
            </a:lvl1pPr>
          </a:lstStyle>
          <a:p>
            <a:pPr>
              <a:defRPr/>
            </a:pPr>
            <a:fld id="{526604DA-2FD5-419F-891A-66C7A9AAD206}"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t>Lilly, Cullen, Ball, Criminological Theory Sixth Edition. ©2015 SAGE Publications</a:t>
            </a:r>
          </a:p>
        </p:txBody>
      </p:sp>
      <p:sp>
        <p:nvSpPr>
          <p:cNvPr id="7" name="Rectangle 7"/>
          <p:cNvSpPr>
            <a:spLocks noGrp="1" noChangeArrowheads="1"/>
          </p:cNvSpPr>
          <p:nvPr>
            <p:ph type="sldNum" sz="quarter" idx="12"/>
          </p:nvPr>
        </p:nvSpPr>
        <p:spPr>
          <a:ln/>
        </p:spPr>
        <p:txBody>
          <a:bodyPr/>
          <a:lstStyle>
            <a:lvl1pPr>
              <a:defRPr/>
            </a:lvl1pPr>
          </a:lstStyle>
          <a:p>
            <a:pPr>
              <a:defRPr/>
            </a:pPr>
            <a:fld id="{FC5866C9-DC1A-4CD7-BFA4-D3DDC39E105F}"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t>Lilly, Cullen, Ball, Criminological Theory Sixth Edition. ©2015 SAGE Publications</a:t>
            </a:r>
          </a:p>
        </p:txBody>
      </p:sp>
      <p:sp>
        <p:nvSpPr>
          <p:cNvPr id="7" name="Rectangle 7"/>
          <p:cNvSpPr>
            <a:spLocks noGrp="1" noChangeArrowheads="1"/>
          </p:cNvSpPr>
          <p:nvPr>
            <p:ph type="sldNum" sz="quarter" idx="12"/>
          </p:nvPr>
        </p:nvSpPr>
        <p:spPr>
          <a:ln/>
        </p:spPr>
        <p:txBody>
          <a:bodyPr/>
          <a:lstStyle>
            <a:lvl1pPr>
              <a:defRPr/>
            </a:lvl1pPr>
          </a:lstStyle>
          <a:p>
            <a:pPr>
              <a:defRPr/>
            </a:pPr>
            <a:fld id="{787E4C9A-FD17-44B9-ABEE-D69DAE948A24}"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7962900" y="152400"/>
            <a:ext cx="0" cy="1524000"/>
          </a:xfrm>
          <a:prstGeom prst="line">
            <a:avLst/>
          </a:prstGeom>
          <a:noFill/>
          <a:ln w="9525">
            <a:solidFill>
              <a:schemeClr val="tx1"/>
            </a:solidFill>
            <a:round/>
            <a:headEnd/>
            <a:tailEnd/>
          </a:ln>
        </p:spPr>
        <p:txBody>
          <a:bodyPr/>
          <a:lstStyle/>
          <a:p>
            <a:endParaRPr lang="en-US"/>
          </a:p>
        </p:txBody>
      </p:sp>
      <p:sp>
        <p:nvSpPr>
          <p:cNvPr id="1027" name="Rectangle 3"/>
          <p:cNvSpPr>
            <a:spLocks noGrp="1" noChangeArrowheads="1"/>
          </p:cNvSpPr>
          <p:nvPr>
            <p:ph type="title"/>
          </p:nvPr>
        </p:nvSpPr>
        <p:spPr bwMode="auto">
          <a:xfrm>
            <a:off x="457200" y="122238"/>
            <a:ext cx="7543800" cy="1295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8" name="Rectangle 4"/>
          <p:cNvSpPr>
            <a:spLocks noGrp="1" noChangeArrowheads="1"/>
          </p:cNvSpPr>
          <p:nvPr>
            <p:ph type="body" idx="1"/>
          </p:nvPr>
        </p:nvSpPr>
        <p:spPr bwMode="auto">
          <a:xfrm>
            <a:off x="457200" y="1719263"/>
            <a:ext cx="8229600" cy="4411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6389"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cs typeface="+mn-cs"/>
              </a:defRPr>
            </a:lvl1pPr>
          </a:lstStyle>
          <a:p>
            <a:pPr>
              <a:defRPr/>
            </a:pPr>
            <a:endParaRPr lang="en-US"/>
          </a:p>
        </p:txBody>
      </p:sp>
      <p:sp>
        <p:nvSpPr>
          <p:cNvPr id="16390"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cs typeface="+mn-cs"/>
              </a:defRPr>
            </a:lvl1pPr>
          </a:lstStyle>
          <a:p>
            <a:pPr>
              <a:defRPr/>
            </a:pPr>
            <a:r>
              <a:rPr lang="en-US"/>
              <a:t>Lilly, Cullen, Ball, Criminological Theory Sixth Edition. ©2015 SAGE Publications</a:t>
            </a:r>
          </a:p>
        </p:txBody>
      </p:sp>
      <p:sp>
        <p:nvSpPr>
          <p:cNvPr id="16391"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cs typeface="+mn-cs"/>
              </a:defRPr>
            </a:lvl1pPr>
          </a:lstStyle>
          <a:p>
            <a:pPr>
              <a:defRPr/>
            </a:pPr>
            <a:fld id="{3FD77FEE-4F3A-4847-BC52-B413EE6DAE8C}" type="slidenum">
              <a:rPr lang="en-US"/>
              <a:pPr>
                <a:defRPr/>
              </a:pPr>
              <a:t>‹#›</a:t>
            </a:fld>
            <a:endParaRPr lang="en-US" dirty="0"/>
          </a:p>
        </p:txBody>
      </p:sp>
      <p:grpSp>
        <p:nvGrpSpPr>
          <p:cNvPr id="1032" name="Group 8"/>
          <p:cNvGrpSpPr>
            <a:grpSpLocks/>
          </p:cNvGrpSpPr>
          <p:nvPr/>
        </p:nvGrpSpPr>
        <p:grpSpPr bwMode="auto">
          <a:xfrm>
            <a:off x="8153400" y="152400"/>
            <a:ext cx="792163" cy="1295400"/>
            <a:chOff x="5136" y="960"/>
            <a:chExt cx="528" cy="864"/>
          </a:xfrm>
        </p:grpSpPr>
        <p:sp>
          <p:nvSpPr>
            <p:cNvPr id="1033" name="Oval 9"/>
            <p:cNvSpPr>
              <a:spLocks noChangeArrowheads="1"/>
            </p:cNvSpPr>
            <p:nvPr/>
          </p:nvSpPr>
          <p:spPr bwMode="auto">
            <a:xfrm>
              <a:off x="5136" y="960"/>
              <a:ext cx="80" cy="80"/>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34" name="Oval 10"/>
            <p:cNvSpPr>
              <a:spLocks noChangeArrowheads="1"/>
            </p:cNvSpPr>
            <p:nvPr/>
          </p:nvSpPr>
          <p:spPr bwMode="auto">
            <a:xfrm>
              <a:off x="5248" y="960"/>
              <a:ext cx="79" cy="80"/>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35" name="Oval 11"/>
            <p:cNvSpPr>
              <a:spLocks noChangeArrowheads="1"/>
            </p:cNvSpPr>
            <p:nvPr/>
          </p:nvSpPr>
          <p:spPr bwMode="auto">
            <a:xfrm>
              <a:off x="5360" y="960"/>
              <a:ext cx="76" cy="80"/>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36" name="Oval 12"/>
            <p:cNvSpPr>
              <a:spLocks noChangeArrowheads="1"/>
            </p:cNvSpPr>
            <p:nvPr/>
          </p:nvSpPr>
          <p:spPr bwMode="auto">
            <a:xfrm>
              <a:off x="5136" y="1072"/>
              <a:ext cx="80" cy="7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37" name="Oval 13"/>
            <p:cNvSpPr>
              <a:spLocks noChangeArrowheads="1"/>
            </p:cNvSpPr>
            <p:nvPr/>
          </p:nvSpPr>
          <p:spPr bwMode="auto">
            <a:xfrm>
              <a:off x="5248" y="1072"/>
              <a:ext cx="79" cy="7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38" name="Oval 14"/>
            <p:cNvSpPr>
              <a:spLocks noChangeArrowheads="1"/>
            </p:cNvSpPr>
            <p:nvPr/>
          </p:nvSpPr>
          <p:spPr bwMode="auto">
            <a:xfrm>
              <a:off x="5360" y="1072"/>
              <a:ext cx="76" cy="7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39" name="Oval 15"/>
            <p:cNvSpPr>
              <a:spLocks noChangeArrowheads="1"/>
            </p:cNvSpPr>
            <p:nvPr/>
          </p:nvSpPr>
          <p:spPr bwMode="auto">
            <a:xfrm>
              <a:off x="5472" y="1072"/>
              <a:ext cx="73" cy="77"/>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40" name="Oval 16"/>
            <p:cNvSpPr>
              <a:spLocks noChangeArrowheads="1"/>
            </p:cNvSpPr>
            <p:nvPr/>
          </p:nvSpPr>
          <p:spPr bwMode="auto">
            <a:xfrm>
              <a:off x="5136" y="1184"/>
              <a:ext cx="80" cy="73"/>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41" name="Oval 17"/>
            <p:cNvSpPr>
              <a:spLocks noChangeArrowheads="1"/>
            </p:cNvSpPr>
            <p:nvPr/>
          </p:nvSpPr>
          <p:spPr bwMode="auto">
            <a:xfrm>
              <a:off x="5248" y="1184"/>
              <a:ext cx="79" cy="73"/>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42" name="Oval 18"/>
            <p:cNvSpPr>
              <a:spLocks noChangeArrowheads="1"/>
            </p:cNvSpPr>
            <p:nvPr/>
          </p:nvSpPr>
          <p:spPr bwMode="auto">
            <a:xfrm>
              <a:off x="5360" y="1184"/>
              <a:ext cx="76" cy="73"/>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43" name="Oval 19"/>
            <p:cNvSpPr>
              <a:spLocks noChangeArrowheads="1"/>
            </p:cNvSpPr>
            <p:nvPr/>
          </p:nvSpPr>
          <p:spPr bwMode="auto">
            <a:xfrm>
              <a:off x="5472" y="1184"/>
              <a:ext cx="73" cy="73"/>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44" name="Oval 20"/>
            <p:cNvSpPr>
              <a:spLocks noChangeArrowheads="1"/>
            </p:cNvSpPr>
            <p:nvPr/>
          </p:nvSpPr>
          <p:spPr bwMode="auto">
            <a:xfrm>
              <a:off x="5584" y="1184"/>
              <a:ext cx="80" cy="73"/>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45" name="Oval 21"/>
            <p:cNvSpPr>
              <a:spLocks noChangeArrowheads="1"/>
            </p:cNvSpPr>
            <p:nvPr/>
          </p:nvSpPr>
          <p:spPr bwMode="auto">
            <a:xfrm>
              <a:off x="5136" y="1296"/>
              <a:ext cx="80" cy="80"/>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46" name="Oval 22"/>
            <p:cNvSpPr>
              <a:spLocks noChangeArrowheads="1"/>
            </p:cNvSpPr>
            <p:nvPr/>
          </p:nvSpPr>
          <p:spPr bwMode="auto">
            <a:xfrm>
              <a:off x="5248" y="1296"/>
              <a:ext cx="79" cy="80"/>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47" name="Oval 23"/>
            <p:cNvSpPr>
              <a:spLocks noChangeArrowheads="1"/>
            </p:cNvSpPr>
            <p:nvPr/>
          </p:nvSpPr>
          <p:spPr bwMode="auto">
            <a:xfrm>
              <a:off x="5360" y="1296"/>
              <a:ext cx="76" cy="80"/>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48" name="Oval 24"/>
            <p:cNvSpPr>
              <a:spLocks noChangeArrowheads="1"/>
            </p:cNvSpPr>
            <p:nvPr/>
          </p:nvSpPr>
          <p:spPr bwMode="auto">
            <a:xfrm>
              <a:off x="5472" y="1296"/>
              <a:ext cx="73" cy="80"/>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49" name="Oval 25"/>
            <p:cNvSpPr>
              <a:spLocks noChangeArrowheads="1"/>
            </p:cNvSpPr>
            <p:nvPr/>
          </p:nvSpPr>
          <p:spPr bwMode="auto">
            <a:xfrm>
              <a:off x="5136" y="1408"/>
              <a:ext cx="80" cy="80"/>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50" name="Oval 26"/>
            <p:cNvSpPr>
              <a:spLocks noChangeArrowheads="1"/>
            </p:cNvSpPr>
            <p:nvPr/>
          </p:nvSpPr>
          <p:spPr bwMode="auto">
            <a:xfrm>
              <a:off x="5248" y="1408"/>
              <a:ext cx="79" cy="80"/>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51" name="Oval 27"/>
            <p:cNvSpPr>
              <a:spLocks noChangeArrowheads="1"/>
            </p:cNvSpPr>
            <p:nvPr/>
          </p:nvSpPr>
          <p:spPr bwMode="auto">
            <a:xfrm>
              <a:off x="5360" y="1408"/>
              <a:ext cx="76" cy="80"/>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52" name="Oval 28"/>
            <p:cNvSpPr>
              <a:spLocks noChangeArrowheads="1"/>
            </p:cNvSpPr>
            <p:nvPr/>
          </p:nvSpPr>
          <p:spPr bwMode="auto">
            <a:xfrm>
              <a:off x="5472" y="1408"/>
              <a:ext cx="73" cy="80"/>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53" name="Oval 29"/>
            <p:cNvSpPr>
              <a:spLocks noChangeArrowheads="1"/>
            </p:cNvSpPr>
            <p:nvPr/>
          </p:nvSpPr>
          <p:spPr bwMode="auto">
            <a:xfrm>
              <a:off x="5584" y="1408"/>
              <a:ext cx="80" cy="80"/>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54" name="Oval 30"/>
            <p:cNvSpPr>
              <a:spLocks noChangeArrowheads="1"/>
            </p:cNvSpPr>
            <p:nvPr/>
          </p:nvSpPr>
          <p:spPr bwMode="auto">
            <a:xfrm>
              <a:off x="5136" y="1520"/>
              <a:ext cx="80" cy="79"/>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55" name="Oval 31"/>
            <p:cNvSpPr>
              <a:spLocks noChangeArrowheads="1"/>
            </p:cNvSpPr>
            <p:nvPr/>
          </p:nvSpPr>
          <p:spPr bwMode="auto">
            <a:xfrm>
              <a:off x="5248" y="1520"/>
              <a:ext cx="79" cy="79"/>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56" name="Oval 32"/>
            <p:cNvSpPr>
              <a:spLocks noChangeArrowheads="1"/>
            </p:cNvSpPr>
            <p:nvPr/>
          </p:nvSpPr>
          <p:spPr bwMode="auto">
            <a:xfrm>
              <a:off x="5360" y="1520"/>
              <a:ext cx="76" cy="79"/>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57" name="Oval 33"/>
            <p:cNvSpPr>
              <a:spLocks noChangeArrowheads="1"/>
            </p:cNvSpPr>
            <p:nvPr/>
          </p:nvSpPr>
          <p:spPr bwMode="auto">
            <a:xfrm>
              <a:off x="5472" y="1520"/>
              <a:ext cx="73" cy="79"/>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58" name="Oval 34"/>
            <p:cNvSpPr>
              <a:spLocks noChangeArrowheads="1"/>
            </p:cNvSpPr>
            <p:nvPr/>
          </p:nvSpPr>
          <p:spPr bwMode="auto">
            <a:xfrm>
              <a:off x="5136" y="1632"/>
              <a:ext cx="80" cy="75"/>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59" name="Oval 35"/>
            <p:cNvSpPr>
              <a:spLocks noChangeArrowheads="1"/>
            </p:cNvSpPr>
            <p:nvPr/>
          </p:nvSpPr>
          <p:spPr bwMode="auto">
            <a:xfrm>
              <a:off x="5248" y="1632"/>
              <a:ext cx="79" cy="75"/>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60" name="Oval 36"/>
            <p:cNvSpPr>
              <a:spLocks noChangeArrowheads="1"/>
            </p:cNvSpPr>
            <p:nvPr/>
          </p:nvSpPr>
          <p:spPr bwMode="auto">
            <a:xfrm>
              <a:off x="5360" y="1632"/>
              <a:ext cx="76" cy="75"/>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61" name="Oval 37"/>
            <p:cNvSpPr>
              <a:spLocks noChangeArrowheads="1"/>
            </p:cNvSpPr>
            <p:nvPr/>
          </p:nvSpPr>
          <p:spPr bwMode="auto">
            <a:xfrm>
              <a:off x="5472" y="1632"/>
              <a:ext cx="73" cy="75"/>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62" name="Oval 38"/>
            <p:cNvSpPr>
              <a:spLocks noChangeArrowheads="1"/>
            </p:cNvSpPr>
            <p:nvPr/>
          </p:nvSpPr>
          <p:spPr bwMode="auto">
            <a:xfrm>
              <a:off x="5248" y="1744"/>
              <a:ext cx="79" cy="80"/>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63" name="Oval 39"/>
            <p:cNvSpPr>
              <a:spLocks noChangeArrowheads="1"/>
            </p:cNvSpPr>
            <p:nvPr/>
          </p:nvSpPr>
          <p:spPr bwMode="auto">
            <a:xfrm>
              <a:off x="5472" y="1744"/>
              <a:ext cx="73" cy="80"/>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grpSp>
    </p:spTree>
  </p:cSld>
  <p:clrMap bg1="dk2" tx1="lt1" bg2="dk1" tx2="lt2" accent1="accent1" accent2="accent2" accent3="accent3" accent4="accent4" accent5="accent5" accent6="accent6" hlink="hlink" folHlink="folHlink"/>
  <p:sldLayoutIdLst>
    <p:sldLayoutId id="2147483777" r:id="rId1"/>
    <p:sldLayoutId id="2147483766" r:id="rId2"/>
    <p:sldLayoutId id="2147483767" r:id="rId3"/>
    <p:sldLayoutId id="2147483768" r:id="rId4"/>
    <p:sldLayoutId id="2147483769" r:id="rId5"/>
    <p:sldLayoutId id="2147483770" r:id="rId6"/>
    <p:sldLayoutId id="2147483771" r:id="rId7"/>
    <p:sldLayoutId id="2147483772" r:id="rId8"/>
    <p:sldLayoutId id="2147483773" r:id="rId9"/>
    <p:sldLayoutId id="2147483774" r:id="rId10"/>
    <p:sldLayoutId id="2147483775" r:id="rId11"/>
    <p:sldLayoutId id="2147483776" r:id="rId12"/>
  </p:sldLayoutIdLst>
  <p:timing>
    <p:tnLst>
      <p:par>
        <p:cTn id="1" dur="indefinite" restart="never" nodeType="tmRoot"/>
      </p:par>
    </p:tnLst>
  </p:timing>
  <p:hf sldNum="0" hd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cs typeface="Arial" charset="0"/>
        </a:defRPr>
      </a:lvl2pPr>
      <a:lvl3pPr algn="l" rtl="0" eaLnBrk="0" fontAlgn="base" hangingPunct="0">
        <a:spcBef>
          <a:spcPct val="0"/>
        </a:spcBef>
        <a:spcAft>
          <a:spcPct val="0"/>
        </a:spcAft>
        <a:defRPr sz="3900" b="1">
          <a:solidFill>
            <a:schemeClr val="tx2"/>
          </a:solidFill>
          <a:latin typeface="Arial" charset="0"/>
          <a:cs typeface="Arial" charset="0"/>
        </a:defRPr>
      </a:lvl3pPr>
      <a:lvl4pPr algn="l" rtl="0" eaLnBrk="0" fontAlgn="base" hangingPunct="0">
        <a:spcBef>
          <a:spcPct val="0"/>
        </a:spcBef>
        <a:spcAft>
          <a:spcPct val="0"/>
        </a:spcAft>
        <a:defRPr sz="3900" b="1">
          <a:solidFill>
            <a:schemeClr val="tx2"/>
          </a:solidFill>
          <a:latin typeface="Arial" charset="0"/>
          <a:cs typeface="Arial" charset="0"/>
        </a:defRPr>
      </a:lvl4pPr>
      <a:lvl5pPr algn="l" rtl="0" eaLnBrk="0" fontAlgn="base" hangingPunct="0">
        <a:spcBef>
          <a:spcPct val="0"/>
        </a:spcBef>
        <a:spcAft>
          <a:spcPct val="0"/>
        </a:spcAft>
        <a:defRPr sz="3900" b="1">
          <a:solidFill>
            <a:schemeClr val="tx2"/>
          </a:solidFill>
          <a:latin typeface="Arial" charset="0"/>
          <a:cs typeface="Arial" charset="0"/>
        </a:defRPr>
      </a:lvl5pPr>
      <a:lvl6pPr marL="457200" algn="l" rtl="0" eaLnBrk="1" fontAlgn="base" hangingPunct="1">
        <a:spcBef>
          <a:spcPct val="0"/>
        </a:spcBef>
        <a:spcAft>
          <a:spcPct val="0"/>
        </a:spcAft>
        <a:defRPr sz="3900" b="1">
          <a:solidFill>
            <a:schemeClr val="tx2"/>
          </a:solidFill>
          <a:latin typeface="Arial" charset="0"/>
          <a:cs typeface="Arial" charset="0"/>
        </a:defRPr>
      </a:lvl6pPr>
      <a:lvl7pPr marL="914400" algn="l" rtl="0" eaLnBrk="1" fontAlgn="base" hangingPunct="1">
        <a:spcBef>
          <a:spcPct val="0"/>
        </a:spcBef>
        <a:spcAft>
          <a:spcPct val="0"/>
        </a:spcAft>
        <a:defRPr sz="3900" b="1">
          <a:solidFill>
            <a:schemeClr val="tx2"/>
          </a:solidFill>
          <a:latin typeface="Arial" charset="0"/>
          <a:cs typeface="Arial" charset="0"/>
        </a:defRPr>
      </a:lvl7pPr>
      <a:lvl8pPr marL="1371600" algn="l" rtl="0" eaLnBrk="1" fontAlgn="base" hangingPunct="1">
        <a:spcBef>
          <a:spcPct val="0"/>
        </a:spcBef>
        <a:spcAft>
          <a:spcPct val="0"/>
        </a:spcAft>
        <a:defRPr sz="3900" b="1">
          <a:solidFill>
            <a:schemeClr val="tx2"/>
          </a:solidFill>
          <a:latin typeface="Arial" charset="0"/>
          <a:cs typeface="Arial" charset="0"/>
        </a:defRPr>
      </a:lvl8pPr>
      <a:lvl9pPr marL="1828800" algn="l" rtl="0" eaLnBrk="1" fontAlgn="base" hangingPunct="1">
        <a:spcBef>
          <a:spcPct val="0"/>
        </a:spcBef>
        <a:spcAft>
          <a:spcPct val="0"/>
        </a:spcAft>
        <a:defRPr sz="3900" b="1">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cs typeface="+mn-cs"/>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cs typeface="+mn-cs"/>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cs typeface="+mn-cs"/>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5pPr>
      <a:lvl6pPr marL="20558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6pPr>
      <a:lvl7pPr marL="25130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7pPr>
      <a:lvl8pPr marL="29702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8pPr>
      <a:lvl9pPr marL="34274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subTitle" idx="1"/>
          </p:nvPr>
        </p:nvSpPr>
        <p:spPr/>
        <p:txBody>
          <a:bodyPr/>
          <a:lstStyle/>
          <a:p>
            <a:pPr eaLnBrk="1" hangingPunct="1"/>
            <a:r>
              <a:rPr lang="en-US" altLang="en-US" smtClean="0"/>
              <a:t>The Search for the Criminal Man Revisited: </a:t>
            </a:r>
          </a:p>
          <a:p>
            <a:pPr eaLnBrk="1" hangingPunct="1"/>
            <a:r>
              <a:rPr lang="en-US" altLang="en-US" smtClean="0"/>
              <a:t>Biosocial Theories</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
        <p:nvSpPr>
          <p:cNvPr id="3076" name="Title 2"/>
          <p:cNvSpPr>
            <a:spLocks noGrp="1"/>
          </p:cNvSpPr>
          <p:nvPr>
            <p:ph type="ctrTitle"/>
          </p:nvPr>
        </p:nvSpPr>
        <p:spPr/>
        <p:txBody>
          <a:bodyPr/>
          <a:lstStyle/>
          <a:p>
            <a:r>
              <a:rPr lang="en-US" smtClean="0"/>
              <a:t>Criminological Theory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US" altLang="en-US" smtClean="0"/>
              <a:t>Evolutionary Psychology: Darwin Revisited: Assessment</a:t>
            </a:r>
          </a:p>
        </p:txBody>
      </p:sp>
      <p:sp>
        <p:nvSpPr>
          <p:cNvPr id="3" name="Content Placeholder 2"/>
          <p:cNvSpPr>
            <a:spLocks noGrp="1"/>
          </p:cNvSpPr>
          <p:nvPr>
            <p:ph idx="1"/>
          </p:nvPr>
        </p:nvSpPr>
        <p:spPr/>
        <p:txBody>
          <a:bodyPr>
            <a:normAutofit fontScale="85000" lnSpcReduction="20000"/>
          </a:bodyPr>
          <a:lstStyle/>
          <a:p>
            <a:pPr eaLnBrk="1" hangingPunct="1">
              <a:defRPr/>
            </a:pPr>
            <a:r>
              <a:rPr lang="en-US" dirty="0" smtClean="0"/>
              <a:t>Evolutionary theories are rarely as purely biological as the media make them appear; rather they are biosocial</a:t>
            </a:r>
          </a:p>
          <a:p>
            <a:pPr eaLnBrk="1" hangingPunct="1">
              <a:defRPr/>
            </a:pPr>
            <a:endParaRPr lang="en-US" sz="500" dirty="0" smtClean="0"/>
          </a:p>
          <a:p>
            <a:pPr eaLnBrk="1" hangingPunct="1">
              <a:defRPr/>
            </a:pPr>
            <a:r>
              <a:rPr lang="en-US" dirty="0" smtClean="0"/>
              <a:t>Darwin’s unit of analysis is the species and concerned with the process of natural selection</a:t>
            </a:r>
          </a:p>
          <a:p>
            <a:pPr eaLnBrk="1" hangingPunct="1">
              <a:defRPr/>
            </a:pPr>
            <a:endParaRPr lang="en-US" sz="500" dirty="0" smtClean="0"/>
          </a:p>
          <a:p>
            <a:pPr eaLnBrk="1" hangingPunct="1">
              <a:defRPr/>
            </a:pPr>
            <a:r>
              <a:rPr lang="en-US" dirty="0" smtClean="0"/>
              <a:t>Tendency for some evolutionary psychologists to write as if a trait that has survived must be </a:t>
            </a:r>
            <a:r>
              <a:rPr lang="en-US" i="1" dirty="0" smtClean="0"/>
              <a:t>ipso facto </a:t>
            </a:r>
            <a:r>
              <a:rPr lang="en-US" dirty="0" smtClean="0"/>
              <a:t>a desirable one, but those traits may be detrimental today</a:t>
            </a:r>
          </a:p>
          <a:p>
            <a:pPr eaLnBrk="1" hangingPunct="1">
              <a:defRPr/>
            </a:pPr>
            <a:endParaRPr lang="en-US" sz="500" dirty="0" smtClean="0"/>
          </a:p>
          <a:p>
            <a:pPr eaLnBrk="1" hangingPunct="1">
              <a:defRPr/>
            </a:pPr>
            <a:r>
              <a:rPr lang="en-US" dirty="0" smtClean="0"/>
              <a:t>Many evolutionary psychologists study the presumed evolution of “positive” traits such as empathy and altruism</a:t>
            </a:r>
            <a:endParaRPr lang="en-US" dirty="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altLang="en-US" smtClean="0"/>
              <a:t>Evolutionary Psychology: Darwin Revisited: Assessment</a:t>
            </a:r>
          </a:p>
        </p:txBody>
      </p:sp>
      <p:sp>
        <p:nvSpPr>
          <p:cNvPr id="13315" name="Content Placeholder 2"/>
          <p:cNvSpPr>
            <a:spLocks noGrp="1"/>
          </p:cNvSpPr>
          <p:nvPr>
            <p:ph idx="1"/>
          </p:nvPr>
        </p:nvSpPr>
        <p:spPr/>
        <p:txBody>
          <a:bodyPr/>
          <a:lstStyle/>
          <a:p>
            <a:pPr eaLnBrk="1" hangingPunct="1">
              <a:defRPr/>
            </a:pPr>
            <a:r>
              <a:rPr lang="en-US" altLang="en-US" dirty="0" smtClean="0"/>
              <a:t>Within </a:t>
            </a:r>
            <a:r>
              <a:rPr lang="en-US" dirty="0"/>
              <a:t>the past several decades evolutionary psychology has been dominated to some extent by a notion that departed from Darwin’s approach—that of the “selfish gene</a:t>
            </a:r>
            <a:r>
              <a:rPr lang="en-US" dirty="0" smtClean="0"/>
              <a:t>”</a:t>
            </a:r>
          </a:p>
          <a:p>
            <a:pPr lvl="1" eaLnBrk="1" hangingPunct="1">
              <a:defRPr/>
            </a:pPr>
            <a:r>
              <a:rPr lang="en-US" altLang="en-US" dirty="0" smtClean="0"/>
              <a:t>Has come under increasing scrutiny in the past 30 years and evidence suggests that individual selection and group selection are operating simultaneously</a:t>
            </a:r>
          </a:p>
          <a:p>
            <a:pPr eaLnBrk="1" hangingPunct="1">
              <a:defRPr/>
            </a:pPr>
            <a:r>
              <a:rPr lang="en-US" dirty="0" smtClean="0"/>
              <a:t>Evolutionary theories are hard to prove or disprove</a:t>
            </a:r>
          </a:p>
          <a:p>
            <a:pPr marL="0" indent="0" eaLnBrk="1" hangingPunct="1">
              <a:buFont typeface="Wingdings" pitchFamily="2" charset="2"/>
              <a:buNone/>
              <a:defRPr/>
            </a:pPr>
            <a:endParaRPr lang="en-US" altLang="en-US" dirty="0" smtClean="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122238"/>
            <a:ext cx="7543800" cy="1554162"/>
          </a:xfrm>
        </p:spPr>
        <p:txBody>
          <a:bodyPr>
            <a:normAutofit fontScale="90000"/>
          </a:bodyPr>
          <a:lstStyle/>
          <a:p>
            <a:pPr eaLnBrk="1" hangingPunct="1">
              <a:defRPr/>
            </a:pPr>
            <a:r>
              <a:rPr lang="en-US" altLang="en-US" dirty="0" smtClean="0"/>
              <a:t>Social Concern Theory: Evolutionary Psychology Revisited</a:t>
            </a:r>
          </a:p>
        </p:txBody>
      </p:sp>
      <p:sp>
        <p:nvSpPr>
          <p:cNvPr id="3" name="Content Placeholder 2"/>
          <p:cNvSpPr>
            <a:spLocks noGrp="1"/>
          </p:cNvSpPr>
          <p:nvPr>
            <p:ph idx="1"/>
          </p:nvPr>
        </p:nvSpPr>
        <p:spPr>
          <a:xfrm>
            <a:off x="457200" y="1719263"/>
            <a:ext cx="8229600" cy="4833937"/>
          </a:xfrm>
        </p:spPr>
        <p:txBody>
          <a:bodyPr>
            <a:normAutofit lnSpcReduction="10000"/>
          </a:bodyPr>
          <a:lstStyle/>
          <a:p>
            <a:pPr eaLnBrk="1" hangingPunct="1">
              <a:spcBef>
                <a:spcPts val="1000"/>
              </a:spcBef>
              <a:defRPr/>
            </a:pPr>
            <a:r>
              <a:rPr lang="en-US" dirty="0" smtClean="0"/>
              <a:t>Set forth by Agnew in 2013</a:t>
            </a:r>
          </a:p>
          <a:p>
            <a:pPr eaLnBrk="1" hangingPunct="1">
              <a:spcBef>
                <a:spcPts val="1000"/>
              </a:spcBef>
              <a:defRPr/>
            </a:pPr>
            <a:r>
              <a:rPr lang="en-US" dirty="0" smtClean="0"/>
              <a:t>A social concern has four elements: </a:t>
            </a:r>
          </a:p>
          <a:p>
            <a:pPr marL="858837" lvl="1" indent="-514350" eaLnBrk="1" hangingPunct="1">
              <a:spcBef>
                <a:spcPts val="1000"/>
              </a:spcBef>
              <a:buFont typeface="+mj-lt"/>
              <a:buAutoNum type="arabicPeriod"/>
              <a:defRPr/>
            </a:pPr>
            <a:r>
              <a:rPr lang="en-US" dirty="0"/>
              <a:t>C</a:t>
            </a:r>
            <a:r>
              <a:rPr lang="en-US" dirty="0" smtClean="0"/>
              <a:t>are about the welfare of others</a:t>
            </a:r>
          </a:p>
          <a:p>
            <a:pPr marL="858837" lvl="1" indent="-514350" eaLnBrk="1" hangingPunct="1">
              <a:spcBef>
                <a:spcPts val="1000"/>
              </a:spcBef>
              <a:buFont typeface="+mj-lt"/>
              <a:buAutoNum type="arabicPeriod"/>
              <a:defRPr/>
            </a:pPr>
            <a:r>
              <a:rPr lang="en-US" dirty="0" smtClean="0"/>
              <a:t>Desire close ties to certain others</a:t>
            </a:r>
          </a:p>
          <a:p>
            <a:pPr marL="858837" lvl="1" indent="-514350" eaLnBrk="1" hangingPunct="1">
              <a:spcBef>
                <a:spcPts val="1000"/>
              </a:spcBef>
              <a:buFont typeface="+mj-lt"/>
              <a:buAutoNum type="arabicPeriod"/>
              <a:defRPr/>
            </a:pPr>
            <a:r>
              <a:rPr lang="en-US" dirty="0" smtClean="0"/>
              <a:t>Follow certain moral intuitions</a:t>
            </a:r>
          </a:p>
          <a:p>
            <a:pPr marL="858837" lvl="1" indent="-514350" eaLnBrk="1" hangingPunct="1">
              <a:spcBef>
                <a:spcPts val="1000"/>
              </a:spcBef>
              <a:buFont typeface="+mj-lt"/>
              <a:buAutoNum type="arabicPeriod"/>
              <a:defRPr/>
            </a:pPr>
            <a:r>
              <a:rPr lang="en-US" dirty="0" smtClean="0"/>
              <a:t>Conform to the behavior and views of others and to social norms, as well as sanction those who violate such norms</a:t>
            </a:r>
          </a:p>
          <a:p>
            <a:pPr marL="509587" indent="-514350" eaLnBrk="1" hangingPunct="1">
              <a:spcBef>
                <a:spcPts val="1000"/>
              </a:spcBef>
              <a:defRPr/>
            </a:pPr>
            <a:r>
              <a:rPr lang="en-US" dirty="0" smtClean="0"/>
              <a:t>Argues that social concern has a direct, negative effect on crime</a:t>
            </a:r>
            <a:endParaRPr lang="en-US" dirty="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122238"/>
            <a:ext cx="7543800" cy="1554162"/>
          </a:xfrm>
        </p:spPr>
        <p:txBody>
          <a:bodyPr>
            <a:normAutofit fontScale="90000"/>
          </a:bodyPr>
          <a:lstStyle/>
          <a:p>
            <a:pPr eaLnBrk="1" hangingPunct="1">
              <a:defRPr/>
            </a:pPr>
            <a:r>
              <a:rPr lang="en-US" altLang="en-US" dirty="0" smtClean="0"/>
              <a:t>Social Concern Theory: Evolutionary Psychology Revisited</a:t>
            </a:r>
          </a:p>
        </p:txBody>
      </p:sp>
      <p:sp>
        <p:nvSpPr>
          <p:cNvPr id="3" name="Content Placeholder 2"/>
          <p:cNvSpPr>
            <a:spLocks noGrp="1"/>
          </p:cNvSpPr>
          <p:nvPr>
            <p:ph idx="1"/>
          </p:nvPr>
        </p:nvSpPr>
        <p:spPr>
          <a:xfrm>
            <a:off x="457200" y="1719263"/>
            <a:ext cx="8229600" cy="4833937"/>
          </a:xfrm>
        </p:spPr>
        <p:txBody>
          <a:bodyPr>
            <a:normAutofit/>
          </a:bodyPr>
          <a:lstStyle/>
          <a:p>
            <a:pPr eaLnBrk="1" hangingPunct="1">
              <a:spcBef>
                <a:spcPts val="1000"/>
              </a:spcBef>
              <a:defRPr/>
            </a:pPr>
            <a:r>
              <a:rPr lang="en-US" dirty="0" smtClean="0"/>
              <a:t>Social concern can also have indirect, conditioning, and mediating effects on crime</a:t>
            </a:r>
          </a:p>
          <a:p>
            <a:pPr eaLnBrk="1" hangingPunct="1">
              <a:spcBef>
                <a:spcPts val="1000"/>
              </a:spcBef>
              <a:defRPr/>
            </a:pPr>
            <a:r>
              <a:rPr lang="en-US" dirty="0" smtClean="0"/>
              <a:t>Individual and circumstantial factors can affect variation in levels of social concern</a:t>
            </a:r>
          </a:p>
          <a:p>
            <a:pPr eaLnBrk="1" hangingPunct="1">
              <a:spcBef>
                <a:spcPts val="1000"/>
              </a:spcBef>
              <a:defRPr/>
            </a:pPr>
            <a:r>
              <a:rPr lang="en-US" dirty="0" smtClean="0"/>
              <a:t>Social concern is “natural” and has a substantial biological basis</a:t>
            </a:r>
          </a:p>
          <a:p>
            <a:pPr lvl="1" eaLnBrk="1" hangingPunct="1">
              <a:spcBef>
                <a:spcPts val="1000"/>
              </a:spcBef>
              <a:defRPr/>
            </a:pPr>
            <a:r>
              <a:rPr lang="en-US" dirty="0" smtClean="0"/>
              <a:t>Emerged out of the evolutionary process that allows for cooperative behavior providing a major survival advantage</a:t>
            </a:r>
          </a:p>
          <a:p>
            <a:pPr marL="0" indent="0" eaLnBrk="1" hangingPunct="1">
              <a:spcBef>
                <a:spcPts val="1000"/>
              </a:spcBef>
              <a:buFont typeface="Wingdings" pitchFamily="2" charset="2"/>
              <a:buNone/>
              <a:defRPr/>
            </a:pPr>
            <a:endParaRPr lang="en-US" dirty="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AutoShape 2"/>
          <p:cNvSpPr>
            <a:spLocks noGrp="1" noChangeArrowheads="1"/>
          </p:cNvSpPr>
          <p:nvPr>
            <p:ph type="title"/>
          </p:nvPr>
        </p:nvSpPr>
        <p:spPr/>
        <p:txBody>
          <a:bodyPr/>
          <a:lstStyle/>
          <a:p>
            <a:pPr eaLnBrk="1" hangingPunct="1"/>
            <a:r>
              <a:rPr lang="en-US" altLang="en-US" smtClean="0"/>
              <a:t>Neuroscience: Neurological and Biochemical Theories</a:t>
            </a:r>
          </a:p>
        </p:txBody>
      </p:sp>
      <p:sp>
        <p:nvSpPr>
          <p:cNvPr id="7171" name="Rectangle 3"/>
          <p:cNvSpPr>
            <a:spLocks noGrp="1" noChangeArrowheads="1"/>
          </p:cNvSpPr>
          <p:nvPr>
            <p:ph idx="1"/>
          </p:nvPr>
        </p:nvSpPr>
        <p:spPr/>
        <p:txBody>
          <a:bodyPr>
            <a:normAutofit lnSpcReduction="10000"/>
          </a:bodyPr>
          <a:lstStyle/>
          <a:p>
            <a:pPr eaLnBrk="1" hangingPunct="1">
              <a:defRPr/>
            </a:pPr>
            <a:r>
              <a:rPr lang="en-US" dirty="0"/>
              <a:t>The newer biosocial approaches tend to acknowledge the importance of learning, but they emphasize the extent to which the learning and conditioning of behavior occur differently for different individuals because of neurological </a:t>
            </a:r>
            <a:r>
              <a:rPr lang="en-US" dirty="0" smtClean="0"/>
              <a:t>or biochemical variants and the way in which the environment (including the womb) affects these neurological and biochemical variations, which are called </a:t>
            </a:r>
            <a:r>
              <a:rPr lang="en-US" i="1" dirty="0" smtClean="0"/>
              <a:t>polymorphisms</a:t>
            </a:r>
            <a:endParaRPr lang="en-US" dirty="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smtClean="0"/>
              <a:t>Neuroscience: Neurological and Biochemical Theories</a:t>
            </a:r>
          </a:p>
        </p:txBody>
      </p:sp>
      <p:sp>
        <p:nvSpPr>
          <p:cNvPr id="17411" name="Content Placeholder 2"/>
          <p:cNvSpPr>
            <a:spLocks noGrp="1"/>
          </p:cNvSpPr>
          <p:nvPr>
            <p:ph idx="1"/>
          </p:nvPr>
        </p:nvSpPr>
        <p:spPr/>
        <p:txBody>
          <a:bodyPr>
            <a:normAutofit fontScale="92500"/>
          </a:bodyPr>
          <a:lstStyle/>
          <a:p>
            <a:pPr>
              <a:defRPr/>
            </a:pPr>
            <a:r>
              <a:rPr lang="en-US" altLang="en-US" dirty="0" smtClean="0"/>
              <a:t>Major </a:t>
            </a:r>
            <a:r>
              <a:rPr lang="en-US" altLang="en-US" dirty="0" err="1" smtClean="0"/>
              <a:t>neuroscientific</a:t>
            </a:r>
            <a:r>
              <a:rPr lang="en-US" altLang="en-US" dirty="0" smtClean="0"/>
              <a:t> theories of criminality include:</a:t>
            </a:r>
          </a:p>
          <a:p>
            <a:pPr lvl="1">
              <a:defRPr/>
            </a:pPr>
            <a:r>
              <a:rPr lang="en-US" altLang="en-US" dirty="0" smtClean="0"/>
              <a:t>Brain hemispheric theory:  psychopaths rely less on right hemisphere and more on left</a:t>
            </a:r>
          </a:p>
          <a:p>
            <a:pPr lvl="1">
              <a:defRPr/>
            </a:pPr>
            <a:r>
              <a:rPr lang="en-US" altLang="en-US" dirty="0" smtClean="0"/>
              <a:t>Reward dominance theory: reward centers are more powerful than the inhibitory systems in criminals</a:t>
            </a:r>
          </a:p>
          <a:p>
            <a:pPr lvl="1">
              <a:defRPr/>
            </a:pPr>
            <a:r>
              <a:rPr lang="en-US" altLang="en-US" dirty="0" smtClean="0"/>
              <a:t>Prefrontal lobe theory</a:t>
            </a:r>
          </a:p>
          <a:p>
            <a:pPr lvl="1">
              <a:defRPr/>
            </a:pPr>
            <a:r>
              <a:rPr lang="en-US" altLang="en-US" dirty="0" smtClean="0"/>
              <a:t>Suboptimal arousal theory</a:t>
            </a:r>
          </a:p>
          <a:p>
            <a:pPr lvl="1">
              <a:defRPr/>
            </a:pPr>
            <a:r>
              <a:rPr lang="en-US" altLang="en-US" dirty="0" err="1" smtClean="0"/>
              <a:t>Seizuring</a:t>
            </a:r>
            <a:r>
              <a:rPr lang="en-US" altLang="en-US" dirty="0" smtClean="0"/>
              <a:t> theory: most controversial; seizures higher among offenders</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US" altLang="en-US" smtClean="0"/>
              <a:t>Neuroscience: Neurological and Biochemical Theories</a:t>
            </a:r>
          </a:p>
        </p:txBody>
      </p:sp>
      <p:sp>
        <p:nvSpPr>
          <p:cNvPr id="18435" name="Content Placeholder 2"/>
          <p:cNvSpPr>
            <a:spLocks noGrp="1"/>
          </p:cNvSpPr>
          <p:nvPr>
            <p:ph idx="1"/>
          </p:nvPr>
        </p:nvSpPr>
        <p:spPr/>
        <p:txBody>
          <a:bodyPr/>
          <a:lstStyle/>
          <a:p>
            <a:pPr eaLnBrk="1" hangingPunct="1"/>
            <a:r>
              <a:rPr lang="en-US" altLang="en-US" smtClean="0"/>
              <a:t>The newer biosocial theories have focused considerable attention on family studies aimed at locating genetic factors by examining behavioral similarities among members of the same family, although today they stress behavioral characteristics</a:t>
            </a:r>
          </a:p>
          <a:p>
            <a:pPr eaLnBrk="1" hangingPunct="1"/>
            <a:endParaRPr lang="en-US" altLang="en-US" smtClean="0"/>
          </a:p>
          <a:p>
            <a:pPr eaLnBrk="1" hangingPunct="1"/>
            <a:r>
              <a:rPr lang="en-US" altLang="en-US" smtClean="0"/>
              <a:t>Twin studies are very common as well</a:t>
            </a:r>
          </a:p>
          <a:p>
            <a:pPr lvl="1" eaLnBrk="1" hangingPunct="1">
              <a:buFont typeface="Wingdings" pitchFamily="2" charset="2"/>
              <a:buNone/>
            </a:pPr>
            <a:endParaRPr lang="en-US" altLang="en-US" smtClean="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AutoShape 2"/>
          <p:cNvSpPr>
            <a:spLocks noGrp="1" noChangeArrowheads="1"/>
          </p:cNvSpPr>
          <p:nvPr>
            <p:ph type="title"/>
          </p:nvPr>
        </p:nvSpPr>
        <p:spPr/>
        <p:txBody>
          <a:bodyPr/>
          <a:lstStyle/>
          <a:p>
            <a:pPr eaLnBrk="1" hangingPunct="1"/>
            <a:r>
              <a:rPr lang="en-US" altLang="en-US" smtClean="0"/>
              <a:t>Mednick’s Biosocial Theory </a:t>
            </a:r>
          </a:p>
        </p:txBody>
      </p:sp>
      <p:sp>
        <p:nvSpPr>
          <p:cNvPr id="8195" name="Rectangle 3"/>
          <p:cNvSpPr>
            <a:spLocks noGrp="1" noChangeArrowheads="1"/>
          </p:cNvSpPr>
          <p:nvPr>
            <p:ph idx="1"/>
          </p:nvPr>
        </p:nvSpPr>
        <p:spPr>
          <a:xfrm>
            <a:off x="457200" y="1752600"/>
            <a:ext cx="8229600" cy="4910138"/>
          </a:xfrm>
        </p:spPr>
        <p:txBody>
          <a:bodyPr>
            <a:normAutofit fontScale="92500" lnSpcReduction="10000"/>
          </a:bodyPr>
          <a:lstStyle/>
          <a:p>
            <a:pPr eaLnBrk="1" hangingPunct="1">
              <a:defRPr/>
            </a:pPr>
            <a:r>
              <a:rPr lang="en-US" dirty="0"/>
              <a:t>Mednick proposed that certain high-risks individuals inherited an autonomic nervous system (ANS) that is less sensitive to environmental stimuli which makes it less likely that they will develop the responses necessary to inhibit antisocial </a:t>
            </a:r>
            <a:r>
              <a:rPr lang="en-US" dirty="0" smtClean="0"/>
              <a:t>behavior</a:t>
            </a:r>
          </a:p>
          <a:p>
            <a:pPr eaLnBrk="1" hangingPunct="1">
              <a:defRPr/>
            </a:pPr>
            <a:endParaRPr lang="en-US" sz="1000" dirty="0" smtClean="0"/>
          </a:p>
          <a:p>
            <a:pPr eaLnBrk="1" hangingPunct="1">
              <a:defRPr/>
            </a:pPr>
            <a:r>
              <a:rPr lang="en-US" dirty="0" smtClean="0"/>
              <a:t>Stresses that an individual with a normal ANS will experience a reduction of fear immediately on inhibiting antisocial activity and that, because this fear reduction is a powerful reinforcement, that person will learn to inhibit such activity</a:t>
            </a:r>
            <a:endParaRPr lang="en-US" dirty="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US" altLang="en-US" smtClean="0"/>
              <a:t>Other Biosocial Theories</a:t>
            </a:r>
          </a:p>
        </p:txBody>
      </p:sp>
      <p:sp>
        <p:nvSpPr>
          <p:cNvPr id="3" name="Content Placeholder 2"/>
          <p:cNvSpPr>
            <a:spLocks noGrp="1"/>
          </p:cNvSpPr>
          <p:nvPr>
            <p:ph idx="1"/>
          </p:nvPr>
        </p:nvSpPr>
        <p:spPr/>
        <p:txBody>
          <a:bodyPr>
            <a:normAutofit fontScale="92500" lnSpcReduction="10000"/>
          </a:bodyPr>
          <a:lstStyle/>
          <a:p>
            <a:pPr eaLnBrk="1" hangingPunct="1">
              <a:defRPr/>
            </a:pPr>
            <a:r>
              <a:rPr lang="en-US" dirty="0" smtClean="0"/>
              <a:t>Theories arguing for disorders of the central nervous system:</a:t>
            </a:r>
          </a:p>
          <a:p>
            <a:pPr eaLnBrk="1" hangingPunct="1">
              <a:defRPr/>
            </a:pPr>
            <a:endParaRPr lang="en-US" sz="500" i="1" dirty="0" smtClean="0"/>
          </a:p>
          <a:p>
            <a:pPr lvl="1" eaLnBrk="1" hangingPunct="1">
              <a:defRPr/>
            </a:pPr>
            <a:r>
              <a:rPr lang="en-US" i="1" dirty="0" smtClean="0"/>
              <a:t>Cortical immaturity hypothesis</a:t>
            </a:r>
            <a:r>
              <a:rPr lang="en-US" dirty="0" smtClean="0"/>
              <a:t> </a:t>
            </a:r>
          </a:p>
          <a:p>
            <a:pPr lvl="1" eaLnBrk="1" hangingPunct="1">
              <a:defRPr/>
            </a:pPr>
            <a:endParaRPr lang="en-US" sz="500" i="1" dirty="0" smtClean="0"/>
          </a:p>
          <a:p>
            <a:pPr lvl="1" eaLnBrk="1" hangingPunct="1">
              <a:defRPr/>
            </a:pPr>
            <a:r>
              <a:rPr lang="en-US" i="1" dirty="0" smtClean="0"/>
              <a:t>Hypoarousal hypothesis</a:t>
            </a:r>
          </a:p>
          <a:p>
            <a:pPr lvl="1" eaLnBrk="1" hangingPunct="1">
              <a:defRPr/>
            </a:pPr>
            <a:endParaRPr lang="en-US" sz="300" dirty="0" smtClean="0"/>
          </a:p>
          <a:p>
            <a:pPr lvl="2" eaLnBrk="1" hangingPunct="1">
              <a:defRPr/>
            </a:pPr>
            <a:r>
              <a:rPr lang="en-US" i="1" dirty="0" smtClean="0"/>
              <a:t>Suboptimal arousal theory –</a:t>
            </a:r>
            <a:r>
              <a:rPr lang="en-US" dirty="0" smtClean="0"/>
              <a:t> differences in </a:t>
            </a:r>
            <a:r>
              <a:rPr lang="en-US" dirty="0" err="1" smtClean="0"/>
              <a:t>ANS</a:t>
            </a:r>
            <a:r>
              <a:rPr lang="en-US" dirty="0" smtClean="0"/>
              <a:t> make people less sensitive to environmental stimuli</a:t>
            </a:r>
          </a:p>
          <a:p>
            <a:pPr lvl="3" eaLnBrk="1" hangingPunct="1">
              <a:defRPr/>
            </a:pPr>
            <a:r>
              <a:rPr lang="en-US" dirty="0" smtClean="0"/>
              <a:t>Supported in EEGs</a:t>
            </a:r>
          </a:p>
          <a:p>
            <a:pPr lvl="2" eaLnBrk="1" hangingPunct="1">
              <a:defRPr/>
            </a:pPr>
            <a:r>
              <a:rPr lang="en-US" dirty="0" smtClean="0"/>
              <a:t>“Hypoarousal” is measured by low pulse rate, low blood pressure, and reduced skin conductance of electricity</a:t>
            </a:r>
          </a:p>
          <a:p>
            <a:pPr lvl="2" eaLnBrk="1" hangingPunct="1">
              <a:defRPr/>
            </a:pPr>
            <a:endParaRPr lang="en-US" sz="400" dirty="0" smtClean="0"/>
          </a:p>
          <a:p>
            <a:pPr lvl="2" eaLnBrk="1" hangingPunct="1">
              <a:defRPr/>
            </a:pPr>
            <a:r>
              <a:rPr lang="en-US" dirty="0" smtClean="0"/>
              <a:t>Subjects characterized by hypoarousal show much lower responses to environmental stimuli than “normal” subjects</a:t>
            </a:r>
            <a:endParaRPr lang="en-US" dirty="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AutoShape 2"/>
          <p:cNvSpPr>
            <a:spLocks noGrp="1" noChangeArrowheads="1"/>
          </p:cNvSpPr>
          <p:nvPr>
            <p:ph type="title"/>
          </p:nvPr>
        </p:nvSpPr>
        <p:spPr/>
        <p:txBody>
          <a:bodyPr/>
          <a:lstStyle/>
          <a:p>
            <a:pPr eaLnBrk="1" hangingPunct="1"/>
            <a:r>
              <a:rPr lang="en-US" altLang="en-US" smtClean="0"/>
              <a:t>Other Biosocial Theories</a:t>
            </a:r>
          </a:p>
        </p:txBody>
      </p:sp>
      <p:sp>
        <p:nvSpPr>
          <p:cNvPr id="21507" name="Rectangle 3"/>
          <p:cNvSpPr>
            <a:spLocks noGrp="1" noChangeArrowheads="1"/>
          </p:cNvSpPr>
          <p:nvPr>
            <p:ph idx="1"/>
          </p:nvPr>
        </p:nvSpPr>
        <p:spPr/>
        <p:txBody>
          <a:bodyPr/>
          <a:lstStyle/>
          <a:p>
            <a:pPr eaLnBrk="1" hangingPunct="1"/>
            <a:r>
              <a:rPr lang="en-US" altLang="en-US" i="1" smtClean="0"/>
              <a:t>Fearlessness theory</a:t>
            </a:r>
            <a:r>
              <a:rPr lang="en-US" altLang="en-US" smtClean="0"/>
              <a:t>: Low levels of arousal are markers for low levels of fear and that such fearless types are simply less likely to avoid situations that bring trouble with the law</a:t>
            </a:r>
          </a:p>
          <a:p>
            <a:pPr eaLnBrk="1" hangingPunct="1"/>
            <a:endParaRPr lang="en-US" altLang="en-US" sz="1000" i="1" smtClean="0"/>
          </a:p>
          <a:p>
            <a:pPr eaLnBrk="1" hangingPunct="1"/>
            <a:r>
              <a:rPr lang="en-US" altLang="en-US" i="1" smtClean="0"/>
              <a:t>Stimulation theory</a:t>
            </a:r>
            <a:r>
              <a:rPr lang="en-US" altLang="en-US" smtClean="0"/>
              <a:t>: Such low arousal represents an unpleasant psychological state resulting in such types to seek out trouble to get sensory stimulation to avoid boredom</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2"/>
          <p:cNvSpPr>
            <a:spLocks noGrp="1" noChangeArrowheads="1"/>
          </p:cNvSpPr>
          <p:nvPr>
            <p:ph type="title"/>
          </p:nvPr>
        </p:nvSpPr>
        <p:spPr/>
        <p:txBody>
          <a:bodyPr/>
          <a:lstStyle/>
          <a:p>
            <a:pPr eaLnBrk="1" hangingPunct="1"/>
            <a:r>
              <a:rPr lang="en-US" altLang="en-US" smtClean="0"/>
              <a:t>Introduction</a:t>
            </a:r>
          </a:p>
        </p:txBody>
      </p:sp>
      <p:sp>
        <p:nvSpPr>
          <p:cNvPr id="3075" name="Rectangle 3"/>
          <p:cNvSpPr>
            <a:spLocks noGrp="1" noChangeArrowheads="1"/>
          </p:cNvSpPr>
          <p:nvPr>
            <p:ph idx="1"/>
          </p:nvPr>
        </p:nvSpPr>
        <p:spPr>
          <a:xfrm>
            <a:off x="457200" y="1719263"/>
            <a:ext cx="8229600" cy="4833937"/>
          </a:xfrm>
        </p:spPr>
        <p:txBody>
          <a:bodyPr>
            <a:normAutofit fontScale="92500" lnSpcReduction="20000"/>
          </a:bodyPr>
          <a:lstStyle/>
          <a:p>
            <a:pPr eaLnBrk="1" hangingPunct="1">
              <a:defRPr/>
            </a:pPr>
            <a:r>
              <a:rPr lang="en-US" dirty="0" smtClean="0"/>
              <a:t>By the 1960s, biology had lost much of its influence in criminological theory</a:t>
            </a:r>
          </a:p>
          <a:p>
            <a:pPr eaLnBrk="1" hangingPunct="1">
              <a:defRPr/>
            </a:pPr>
            <a:endParaRPr lang="en-US" sz="1000" dirty="0" smtClean="0"/>
          </a:p>
          <a:p>
            <a:pPr eaLnBrk="1" hangingPunct="1">
              <a:defRPr/>
            </a:pPr>
            <a:r>
              <a:rPr lang="en-US" dirty="0" smtClean="0"/>
              <a:t>By </a:t>
            </a:r>
            <a:r>
              <a:rPr lang="en-US" dirty="0"/>
              <a:t>the mid-1970s, interests emerged in newer biological approaches to criminality</a:t>
            </a:r>
          </a:p>
          <a:p>
            <a:pPr lvl="1" eaLnBrk="1" hangingPunct="1">
              <a:defRPr/>
            </a:pPr>
            <a:endParaRPr lang="en-US" sz="500" dirty="0" smtClean="0"/>
          </a:p>
          <a:p>
            <a:pPr lvl="1" eaLnBrk="1" hangingPunct="1">
              <a:defRPr/>
            </a:pPr>
            <a:r>
              <a:rPr lang="en-US" dirty="0" smtClean="0"/>
              <a:t>Publication of </a:t>
            </a:r>
            <a:r>
              <a:rPr lang="en-US" dirty="0" err="1" smtClean="0"/>
              <a:t>E.O</a:t>
            </a:r>
            <a:r>
              <a:rPr lang="en-US" dirty="0" smtClean="0"/>
              <a:t>. Wilson’s </a:t>
            </a:r>
            <a:r>
              <a:rPr lang="en-US" i="1" dirty="0" smtClean="0"/>
              <a:t>Sociobiology</a:t>
            </a:r>
          </a:p>
          <a:p>
            <a:pPr lvl="1" eaLnBrk="1" hangingPunct="1">
              <a:defRPr/>
            </a:pPr>
            <a:endParaRPr lang="en-US" sz="500" dirty="0" smtClean="0"/>
          </a:p>
          <a:p>
            <a:pPr lvl="1" eaLnBrk="1" hangingPunct="1">
              <a:defRPr/>
            </a:pPr>
            <a:r>
              <a:rPr lang="en-US" dirty="0" smtClean="0"/>
              <a:t>In </a:t>
            </a:r>
            <a:r>
              <a:rPr lang="en-US" dirty="0"/>
              <a:t>the late 1970s, Lee Ellis and others were placing their hope for criminological theory in a biological or biosocial approach</a:t>
            </a:r>
          </a:p>
          <a:p>
            <a:pPr lvl="1" eaLnBrk="1" hangingPunct="1">
              <a:defRPr/>
            </a:pPr>
            <a:endParaRPr lang="en-US" sz="500" dirty="0" smtClean="0"/>
          </a:p>
          <a:p>
            <a:pPr lvl="1" eaLnBrk="1" hangingPunct="1">
              <a:defRPr/>
            </a:pPr>
            <a:r>
              <a:rPr lang="en-US" dirty="0" smtClean="0"/>
              <a:t>Some </a:t>
            </a:r>
            <a:r>
              <a:rPr lang="en-US" dirty="0"/>
              <a:t>argued a specific genetic </a:t>
            </a:r>
            <a:r>
              <a:rPr lang="en-US" dirty="0" smtClean="0"/>
              <a:t>defect</a:t>
            </a:r>
          </a:p>
          <a:p>
            <a:pPr lvl="1" eaLnBrk="1" hangingPunct="1">
              <a:defRPr/>
            </a:pPr>
            <a:endParaRPr lang="en-US" sz="500" dirty="0" smtClean="0"/>
          </a:p>
          <a:p>
            <a:pPr lvl="1" eaLnBrk="1" hangingPunct="1">
              <a:defRPr/>
            </a:pPr>
            <a:r>
              <a:rPr lang="en-US" dirty="0" smtClean="0"/>
              <a:t>Explosion of work on DNA</a:t>
            </a:r>
          </a:p>
          <a:p>
            <a:pPr lvl="1" eaLnBrk="1" hangingPunct="1">
              <a:defRPr/>
            </a:pPr>
            <a:endParaRPr lang="en-US" sz="600" dirty="0"/>
          </a:p>
          <a:p>
            <a:pPr lvl="1" eaLnBrk="1" hangingPunct="1">
              <a:defRPr/>
            </a:pPr>
            <a:endParaRPr lang="en-US" sz="500" dirty="0" smtClean="0"/>
          </a:p>
          <a:p>
            <a:pPr lvl="1" eaLnBrk="1" hangingPunct="1">
              <a:defRPr/>
            </a:pPr>
            <a:r>
              <a:rPr lang="en-US" dirty="0" smtClean="0"/>
              <a:t>The </a:t>
            </a:r>
            <a:r>
              <a:rPr lang="en-US" dirty="0"/>
              <a:t>Human Genome Project</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en-US" altLang="en-US" smtClean="0"/>
              <a:t>Brain Development and Crime</a:t>
            </a:r>
          </a:p>
        </p:txBody>
      </p:sp>
      <p:sp>
        <p:nvSpPr>
          <p:cNvPr id="3" name="Content Placeholder 2"/>
          <p:cNvSpPr>
            <a:spLocks noGrp="1"/>
          </p:cNvSpPr>
          <p:nvPr>
            <p:ph idx="1"/>
          </p:nvPr>
        </p:nvSpPr>
        <p:spPr/>
        <p:txBody>
          <a:bodyPr>
            <a:normAutofit fontScale="92500"/>
          </a:bodyPr>
          <a:lstStyle/>
          <a:p>
            <a:pPr eaLnBrk="1" hangingPunct="1">
              <a:defRPr/>
            </a:pPr>
            <a:r>
              <a:rPr lang="en-US" dirty="0" smtClean="0"/>
              <a:t>New techniques include computed tomography (CT), magnetic resonance imaging (MRI), functional magnetic resonance imaging (fMRI), positron emission tomography (PET), and single photon emission tomography (SPECT)</a:t>
            </a:r>
          </a:p>
          <a:p>
            <a:pPr eaLnBrk="1" hangingPunct="1">
              <a:defRPr/>
            </a:pPr>
            <a:endParaRPr lang="en-US" sz="1000" dirty="0" smtClean="0"/>
          </a:p>
          <a:p>
            <a:pPr eaLnBrk="1" hangingPunct="1">
              <a:defRPr/>
            </a:pPr>
            <a:r>
              <a:rPr lang="en-US" dirty="0" smtClean="0"/>
              <a:t>Biosocial criminologists have concentrated on the possibility that structural abnormalities of the brain may be associated with brain dysfunctions that are associated with criminal activity</a:t>
            </a:r>
            <a:endParaRPr lang="en-US" dirty="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US" altLang="en-US" smtClean="0"/>
              <a:t>Brain Development and Crime</a:t>
            </a:r>
          </a:p>
        </p:txBody>
      </p:sp>
      <p:sp>
        <p:nvSpPr>
          <p:cNvPr id="3" name="Content Placeholder 2"/>
          <p:cNvSpPr>
            <a:spLocks noGrp="1"/>
          </p:cNvSpPr>
          <p:nvPr>
            <p:ph idx="1"/>
          </p:nvPr>
        </p:nvSpPr>
        <p:spPr>
          <a:xfrm>
            <a:off x="457200" y="1719263"/>
            <a:ext cx="8229600" cy="4757737"/>
          </a:xfrm>
        </p:spPr>
        <p:txBody>
          <a:bodyPr>
            <a:normAutofit fontScale="92500" lnSpcReduction="10000"/>
          </a:bodyPr>
          <a:lstStyle/>
          <a:p>
            <a:pPr eaLnBrk="1" hangingPunct="1">
              <a:defRPr/>
            </a:pPr>
            <a:r>
              <a:rPr lang="en-US" dirty="0" smtClean="0"/>
              <a:t>Violence may be associated with frontal lobe dysfunction, whereas sex offenses may be associated with temporal lobe dysfunction</a:t>
            </a:r>
          </a:p>
          <a:p>
            <a:pPr lvl="1" eaLnBrk="1" hangingPunct="1">
              <a:defRPr/>
            </a:pPr>
            <a:endParaRPr lang="en-US" sz="500" dirty="0" smtClean="0"/>
          </a:p>
          <a:p>
            <a:pPr lvl="1" eaLnBrk="1" hangingPunct="1">
              <a:defRPr/>
            </a:pPr>
            <a:r>
              <a:rPr lang="en-US" dirty="0" smtClean="0"/>
              <a:t>Frontal lobes are associated with the executive cognitive functions </a:t>
            </a:r>
          </a:p>
          <a:p>
            <a:pPr lvl="1" eaLnBrk="1" hangingPunct="1">
              <a:defRPr/>
            </a:pPr>
            <a:endParaRPr lang="en-US" sz="500" i="1" dirty="0" smtClean="0"/>
          </a:p>
          <a:p>
            <a:pPr lvl="1" eaLnBrk="1" hangingPunct="1">
              <a:defRPr/>
            </a:pPr>
            <a:r>
              <a:rPr lang="en-US" i="1" dirty="0" smtClean="0"/>
              <a:t>Frontal lobe dysfunction hypothesis</a:t>
            </a:r>
            <a:r>
              <a:rPr lang="en-US" dirty="0" smtClean="0"/>
              <a:t> </a:t>
            </a:r>
          </a:p>
          <a:p>
            <a:pPr lvl="1" eaLnBrk="1" hangingPunct="1">
              <a:defRPr/>
            </a:pPr>
            <a:endParaRPr lang="en-US" sz="500" dirty="0" smtClean="0"/>
          </a:p>
          <a:p>
            <a:pPr lvl="1" eaLnBrk="1" hangingPunct="1">
              <a:defRPr/>
            </a:pPr>
            <a:r>
              <a:rPr lang="en-US" dirty="0" smtClean="0"/>
              <a:t>Left prefrontal lobe = positive affect; right prefrontal lobe = negative affect and withdrawal behavior</a:t>
            </a:r>
          </a:p>
          <a:p>
            <a:pPr lvl="1" eaLnBrk="1" hangingPunct="1">
              <a:defRPr/>
            </a:pPr>
            <a:endParaRPr lang="en-US" sz="500" dirty="0" smtClean="0"/>
          </a:p>
          <a:p>
            <a:pPr lvl="1" eaLnBrk="1" hangingPunct="1">
              <a:defRPr/>
            </a:pPr>
            <a:r>
              <a:rPr lang="en-US" dirty="0" smtClean="0"/>
              <a:t>Dorsolateral lobe damage = distractibility and poor executive functioning; orbitofrontal lobe = conduct disorder and antisocial personality disorder</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smtClean="0"/>
              <a:t>Brain Development and Crime</a:t>
            </a:r>
          </a:p>
        </p:txBody>
      </p:sp>
      <p:sp>
        <p:nvSpPr>
          <p:cNvPr id="3" name="Content Placeholder 2"/>
          <p:cNvSpPr>
            <a:spLocks noGrp="1"/>
          </p:cNvSpPr>
          <p:nvPr>
            <p:ph idx="1"/>
          </p:nvPr>
        </p:nvSpPr>
        <p:spPr/>
        <p:txBody>
          <a:bodyPr>
            <a:normAutofit fontScale="92500"/>
          </a:bodyPr>
          <a:lstStyle/>
          <a:p>
            <a:pPr>
              <a:defRPr/>
            </a:pPr>
            <a:r>
              <a:rPr lang="en-US" dirty="0" smtClean="0"/>
              <a:t>The brain is a “triune system” consisting of the mid-brain (limbic system), R-complex (reticular activating system – RAS), and the prefrontal lobes</a:t>
            </a:r>
          </a:p>
          <a:p>
            <a:pPr>
              <a:defRPr/>
            </a:pPr>
            <a:r>
              <a:rPr lang="en-US" dirty="0" smtClean="0"/>
              <a:t>Psychopaths have less activity in the RAS and more in the bilateral frontal temporal cortex </a:t>
            </a:r>
          </a:p>
          <a:p>
            <a:pPr>
              <a:defRPr/>
            </a:pPr>
            <a:r>
              <a:rPr lang="en-US" dirty="0" smtClean="0"/>
              <a:t>Amygdalae are smaller in psychopaths making them less likely to feel a fear response and have trouble registering the fear of victims</a:t>
            </a:r>
            <a:endParaRPr lang="en-US" dirty="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r>
              <a:rPr lang="en-US" altLang="en-US" smtClean="0"/>
              <a:t>Brain Development and Crime</a:t>
            </a:r>
          </a:p>
        </p:txBody>
      </p:sp>
      <p:sp>
        <p:nvSpPr>
          <p:cNvPr id="25603" name="Content Placeholder 2"/>
          <p:cNvSpPr>
            <a:spLocks noGrp="1"/>
          </p:cNvSpPr>
          <p:nvPr>
            <p:ph idx="1"/>
          </p:nvPr>
        </p:nvSpPr>
        <p:spPr/>
        <p:txBody>
          <a:bodyPr/>
          <a:lstStyle/>
          <a:p>
            <a:pPr eaLnBrk="1" hangingPunct="1"/>
            <a:r>
              <a:rPr lang="en-US" altLang="en-US" smtClean="0"/>
              <a:t>Long history of tracing various forms of deviant behavior to the possibility of head injury</a:t>
            </a:r>
          </a:p>
          <a:p>
            <a:pPr eaLnBrk="1" hangingPunct="1"/>
            <a:endParaRPr lang="en-US" altLang="en-US" sz="500" smtClean="0"/>
          </a:p>
          <a:p>
            <a:pPr lvl="1" eaLnBrk="1" hangingPunct="1"/>
            <a:r>
              <a:rPr lang="en-US" altLang="en-US" smtClean="0"/>
              <a:t>The </a:t>
            </a:r>
            <a:r>
              <a:rPr lang="en-US" altLang="en-US" i="1" smtClean="0"/>
              <a:t>somatic marker hypothesis </a:t>
            </a:r>
            <a:r>
              <a:rPr lang="en-US" altLang="en-US" smtClean="0"/>
              <a:t>maintains that decision making entails both cognitive and emotional processing to evaluate the reward value of various behavioral choices, with “somatic markers” being formed in the brain as a consequence of various action-outcome sequences experienced in the past</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smtClean="0"/>
              <a:t>Biochemical Theories</a:t>
            </a:r>
          </a:p>
        </p:txBody>
      </p:sp>
      <p:sp>
        <p:nvSpPr>
          <p:cNvPr id="26627" name="Content Placeholder 2"/>
          <p:cNvSpPr>
            <a:spLocks noGrp="1"/>
          </p:cNvSpPr>
          <p:nvPr>
            <p:ph idx="1"/>
          </p:nvPr>
        </p:nvSpPr>
        <p:spPr/>
        <p:txBody>
          <a:bodyPr/>
          <a:lstStyle/>
          <a:p>
            <a:r>
              <a:rPr lang="en-US" altLang="en-US" smtClean="0"/>
              <a:t>Fishbein has offered a theory that traces much of the problem of intractable offenders to an impaired hypothalamic-pituitary-adrenal axis (HPA), which has a negative effect on executive cognitive functions</a:t>
            </a:r>
          </a:p>
          <a:p>
            <a:pPr lvl="1"/>
            <a:r>
              <a:rPr lang="en-US" altLang="en-US" smtClean="0"/>
              <a:t>HPA impairment is associated with environmental stress</a:t>
            </a:r>
          </a:p>
          <a:p>
            <a:pPr lvl="2"/>
            <a:r>
              <a:rPr lang="en-US" altLang="en-US" smtClean="0"/>
              <a:t>Severe stress leads to increased cortical levels causing the structures comprising the HPA to shrink resulting in memory and cognitive decline</a:t>
            </a:r>
          </a:p>
          <a:p>
            <a:endParaRPr lang="en-US" altLang="en-US" smtClean="0"/>
          </a:p>
          <a:p>
            <a:endParaRPr lang="en-US" altLang="en-US" smtClean="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hangingPunct="1"/>
            <a:r>
              <a:rPr lang="en-US" altLang="en-US" smtClean="0"/>
              <a:t>Biochemical Theories</a:t>
            </a:r>
          </a:p>
        </p:txBody>
      </p:sp>
      <p:sp>
        <p:nvSpPr>
          <p:cNvPr id="3" name="Content Placeholder 2"/>
          <p:cNvSpPr>
            <a:spLocks noGrp="1"/>
          </p:cNvSpPr>
          <p:nvPr>
            <p:ph idx="1"/>
          </p:nvPr>
        </p:nvSpPr>
        <p:spPr/>
        <p:txBody>
          <a:bodyPr>
            <a:normAutofit fontScale="92500" lnSpcReduction="20000"/>
          </a:bodyPr>
          <a:lstStyle/>
          <a:p>
            <a:pPr eaLnBrk="1" hangingPunct="1">
              <a:defRPr/>
            </a:pPr>
            <a:r>
              <a:rPr lang="en-US" dirty="0" smtClean="0"/>
              <a:t>Recent biochemical theories have focused on sex hormones and neurotransmitters</a:t>
            </a:r>
          </a:p>
          <a:p>
            <a:pPr lvl="1" eaLnBrk="1" hangingPunct="1">
              <a:defRPr/>
            </a:pPr>
            <a:endParaRPr lang="en-US" sz="500" i="1" dirty="0" smtClean="0"/>
          </a:p>
          <a:p>
            <a:pPr lvl="1" eaLnBrk="1" hangingPunct="1">
              <a:defRPr/>
            </a:pPr>
            <a:r>
              <a:rPr lang="en-US" i="1" dirty="0" smtClean="0"/>
              <a:t>Sex hormone theory</a:t>
            </a:r>
            <a:r>
              <a:rPr lang="en-US" dirty="0" smtClean="0"/>
              <a:t> has been concentrated on possible connections between testosterone and aggression</a:t>
            </a:r>
          </a:p>
          <a:p>
            <a:pPr lvl="1" eaLnBrk="1" hangingPunct="1">
              <a:defRPr/>
            </a:pPr>
            <a:endParaRPr lang="en-US" sz="500" dirty="0" smtClean="0"/>
          </a:p>
          <a:p>
            <a:pPr lvl="1" eaLnBrk="1" hangingPunct="1">
              <a:defRPr/>
            </a:pPr>
            <a:endParaRPr lang="en-US" sz="500" i="1" dirty="0" smtClean="0"/>
          </a:p>
          <a:p>
            <a:pPr lvl="1" eaLnBrk="1" hangingPunct="1">
              <a:defRPr/>
            </a:pPr>
            <a:r>
              <a:rPr lang="en-US" i="1" dirty="0" smtClean="0"/>
              <a:t>Evolutionary neuroandrogenic theory</a:t>
            </a:r>
            <a:r>
              <a:rPr lang="en-US" dirty="0" smtClean="0"/>
              <a:t> of criminality: The biochemical effect of testosterone lowers neurological sensitivity to environmental stimuli, which is conducive to “acting out” and problems with emotional control, and  it also tends to impair higher thought by producing a shift in the functioning of brain hemispheres</a:t>
            </a:r>
            <a:endParaRPr lang="en-US" dirty="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AutoShape 2"/>
          <p:cNvSpPr>
            <a:spLocks noGrp="1" noChangeArrowheads="1"/>
          </p:cNvSpPr>
          <p:nvPr>
            <p:ph type="title"/>
          </p:nvPr>
        </p:nvSpPr>
        <p:spPr/>
        <p:txBody>
          <a:bodyPr/>
          <a:lstStyle/>
          <a:p>
            <a:pPr eaLnBrk="1" hangingPunct="1"/>
            <a:r>
              <a:rPr lang="en-US" altLang="en-US" smtClean="0"/>
              <a:t>Biochemical Theories</a:t>
            </a:r>
          </a:p>
        </p:txBody>
      </p:sp>
      <p:sp>
        <p:nvSpPr>
          <p:cNvPr id="28675" name="Rectangle 3"/>
          <p:cNvSpPr>
            <a:spLocks noGrp="1" noChangeArrowheads="1"/>
          </p:cNvSpPr>
          <p:nvPr>
            <p:ph idx="1"/>
          </p:nvPr>
        </p:nvSpPr>
        <p:spPr/>
        <p:txBody>
          <a:bodyPr>
            <a:normAutofit fontScale="92500" lnSpcReduction="10000"/>
          </a:bodyPr>
          <a:lstStyle/>
          <a:p>
            <a:pPr eaLnBrk="1" hangingPunct="1">
              <a:defRPr/>
            </a:pPr>
            <a:r>
              <a:rPr lang="en-US" dirty="0" smtClean="0"/>
              <a:t>Theorists have suggested that premenstrual syndrome (PMS) aw well as postpartum depression are the biochemical factors that affect women</a:t>
            </a:r>
          </a:p>
          <a:p>
            <a:pPr eaLnBrk="1" hangingPunct="1">
              <a:defRPr/>
            </a:pPr>
            <a:endParaRPr lang="en-US" sz="1000" dirty="0" smtClean="0"/>
          </a:p>
          <a:p>
            <a:pPr eaLnBrk="1" hangingPunct="1">
              <a:defRPr/>
            </a:pPr>
            <a:r>
              <a:rPr lang="en-US" dirty="0" smtClean="0"/>
              <a:t>Other neurotransmitters identified by theorists and researchers linked to aggression are low levels of serotonin, low levels of dopamine, and high levels of norepinephrine</a:t>
            </a:r>
          </a:p>
          <a:p>
            <a:pPr eaLnBrk="1" hangingPunct="1">
              <a:defRPr/>
            </a:pPr>
            <a:endParaRPr lang="en-US" sz="1000" dirty="0"/>
          </a:p>
          <a:p>
            <a:pPr eaLnBrk="1" hangingPunct="1">
              <a:defRPr/>
            </a:pPr>
            <a:r>
              <a:rPr lang="en-US" dirty="0" smtClean="0"/>
              <a:t>Exercise of self-control needs sufficient glucose levels</a:t>
            </a:r>
          </a:p>
          <a:p>
            <a:pPr eaLnBrk="1" hangingPunct="1">
              <a:defRPr/>
            </a:pPr>
            <a:endParaRPr lang="en-US" sz="1000" dirty="0" smtClean="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Biochemical Theories</a:t>
            </a:r>
          </a:p>
        </p:txBody>
      </p:sp>
      <p:sp>
        <p:nvSpPr>
          <p:cNvPr id="3" name="Content Placeholder 2"/>
          <p:cNvSpPr>
            <a:spLocks noGrp="1"/>
          </p:cNvSpPr>
          <p:nvPr>
            <p:ph idx="1"/>
          </p:nvPr>
        </p:nvSpPr>
        <p:spPr/>
        <p:txBody>
          <a:bodyPr>
            <a:normAutofit fontScale="92500" lnSpcReduction="10000"/>
          </a:bodyPr>
          <a:lstStyle/>
          <a:p>
            <a:pPr>
              <a:defRPr/>
            </a:pPr>
            <a:r>
              <a:rPr lang="en-US" dirty="0" smtClean="0"/>
              <a:t>Reduced </a:t>
            </a:r>
            <a:r>
              <a:rPr lang="en-US" dirty="0"/>
              <a:t>volume and surface deformations in the </a:t>
            </a:r>
            <a:r>
              <a:rPr lang="en-US" dirty="0" err="1"/>
              <a:t>amygdalaes</a:t>
            </a:r>
            <a:r>
              <a:rPr lang="en-US" dirty="0"/>
              <a:t> (along with differences in the middle frontal and orbitofrontal cortices) </a:t>
            </a:r>
            <a:r>
              <a:rPr lang="en-US" dirty="0" err="1" smtClean="0"/>
              <a:t>arefound</a:t>
            </a:r>
            <a:r>
              <a:rPr lang="en-US" dirty="0" smtClean="0"/>
              <a:t> in  </a:t>
            </a:r>
            <a:r>
              <a:rPr lang="en-US" dirty="0"/>
              <a:t>“unsuccessful” psychopaths with criminal convictions versus “successful” psychopaths who </a:t>
            </a:r>
            <a:r>
              <a:rPr lang="en-US" dirty="0" smtClean="0"/>
              <a:t>have </a:t>
            </a:r>
            <a:r>
              <a:rPr lang="en-US" dirty="0"/>
              <a:t>avoided </a:t>
            </a:r>
            <a:r>
              <a:rPr lang="en-US" dirty="0" smtClean="0"/>
              <a:t>convictions</a:t>
            </a:r>
          </a:p>
          <a:p>
            <a:pPr>
              <a:defRPr/>
            </a:pPr>
            <a:endParaRPr lang="en-US" sz="1100" dirty="0"/>
          </a:p>
          <a:p>
            <a:pPr>
              <a:defRPr/>
            </a:pPr>
            <a:r>
              <a:rPr lang="en-US" dirty="0"/>
              <a:t>I</a:t>
            </a:r>
            <a:r>
              <a:rPr lang="en-US" dirty="0" smtClean="0"/>
              <a:t>mpulsiveness </a:t>
            </a:r>
            <a:r>
              <a:rPr lang="en-US" dirty="0"/>
              <a:t>and negative emotionality are linked to low levels of serotonin, and there are now over 100 studies linking low levels of self-control to low levels of </a:t>
            </a:r>
            <a:r>
              <a:rPr lang="en-US" dirty="0" smtClean="0"/>
              <a:t>serotonin</a:t>
            </a:r>
          </a:p>
          <a:p>
            <a:pPr>
              <a:defRPr/>
            </a:pPr>
            <a:endParaRPr lang="en-US" dirty="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Biochemical Theories</a:t>
            </a:r>
          </a:p>
        </p:txBody>
      </p:sp>
      <p:sp>
        <p:nvSpPr>
          <p:cNvPr id="31747" name="Content Placeholder 2"/>
          <p:cNvSpPr>
            <a:spLocks noGrp="1"/>
          </p:cNvSpPr>
          <p:nvPr>
            <p:ph idx="1"/>
          </p:nvPr>
        </p:nvSpPr>
        <p:spPr/>
        <p:txBody>
          <a:bodyPr>
            <a:normAutofit lnSpcReduction="10000"/>
          </a:bodyPr>
          <a:lstStyle/>
          <a:p>
            <a:pPr>
              <a:defRPr/>
            </a:pPr>
            <a:r>
              <a:rPr lang="en-US" dirty="0" smtClean="0"/>
              <a:t>The association between biochemical factors and antisocial behavior is hard to study</a:t>
            </a:r>
          </a:p>
          <a:p>
            <a:pPr lvl="1">
              <a:defRPr/>
            </a:pPr>
            <a:r>
              <a:rPr lang="en-US" dirty="0" smtClean="0"/>
              <a:t>Which came first?</a:t>
            </a:r>
          </a:p>
          <a:p>
            <a:pPr lvl="1">
              <a:defRPr/>
            </a:pPr>
            <a:r>
              <a:rPr lang="en-US" dirty="0" smtClean="0"/>
              <a:t>Time ordering issues</a:t>
            </a:r>
          </a:p>
          <a:p>
            <a:pPr>
              <a:defRPr/>
            </a:pPr>
            <a:r>
              <a:rPr lang="en-US" dirty="0" smtClean="0"/>
              <a:t>Crime v. criminality</a:t>
            </a:r>
          </a:p>
          <a:p>
            <a:pPr lvl="1">
              <a:defRPr/>
            </a:pPr>
            <a:r>
              <a:rPr lang="en-US" dirty="0" smtClean="0"/>
              <a:t>According to Walsh criminality is the predisposition to engage in crime, while Turk defines criminality as a consequence of power struggles over which behavior should be regarded as crime</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eaLnBrk="1" hangingPunct="1"/>
            <a:r>
              <a:rPr lang="en-US" altLang="en-US" smtClean="0"/>
              <a:t>Biochemical Theories</a:t>
            </a:r>
          </a:p>
        </p:txBody>
      </p:sp>
      <p:sp>
        <p:nvSpPr>
          <p:cNvPr id="31747" name="Content Placeholder 2"/>
          <p:cNvSpPr>
            <a:spLocks noGrp="1"/>
          </p:cNvSpPr>
          <p:nvPr>
            <p:ph idx="1"/>
          </p:nvPr>
        </p:nvSpPr>
        <p:spPr/>
        <p:txBody>
          <a:bodyPr/>
          <a:lstStyle/>
          <a:p>
            <a:pPr eaLnBrk="1" hangingPunct="1"/>
            <a:endParaRPr lang="en-US" altLang="en-US" sz="1000" smtClean="0"/>
          </a:p>
          <a:p>
            <a:pPr eaLnBrk="1" hangingPunct="1"/>
            <a:r>
              <a:rPr lang="en-US" altLang="en-US" smtClean="0"/>
              <a:t>Polymorphisms for genes regulating dopamine and serotonin have shown significant relationships to “criminality”</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2"/>
          <p:cNvSpPr>
            <a:spLocks noGrp="1" noChangeArrowheads="1"/>
          </p:cNvSpPr>
          <p:nvPr>
            <p:ph type="title"/>
          </p:nvPr>
        </p:nvSpPr>
        <p:spPr/>
        <p:txBody>
          <a:bodyPr/>
          <a:lstStyle/>
          <a:p>
            <a:pPr eaLnBrk="1" hangingPunct="1"/>
            <a:r>
              <a:rPr lang="en-US" altLang="en-US" smtClean="0"/>
              <a:t>Introduction</a:t>
            </a:r>
          </a:p>
        </p:txBody>
      </p:sp>
      <p:sp>
        <p:nvSpPr>
          <p:cNvPr id="4099" name="Rectangle 3"/>
          <p:cNvSpPr>
            <a:spLocks noGrp="1" noChangeArrowheads="1"/>
          </p:cNvSpPr>
          <p:nvPr>
            <p:ph idx="1"/>
          </p:nvPr>
        </p:nvSpPr>
        <p:spPr>
          <a:xfrm>
            <a:off x="457200" y="1719263"/>
            <a:ext cx="8229600" cy="4910137"/>
          </a:xfrm>
        </p:spPr>
        <p:txBody>
          <a:bodyPr>
            <a:normAutofit fontScale="77500" lnSpcReduction="20000"/>
          </a:bodyPr>
          <a:lstStyle/>
          <a:p>
            <a:pPr eaLnBrk="1" hangingPunct="1">
              <a:defRPr/>
            </a:pPr>
            <a:r>
              <a:rPr lang="en-US" dirty="0" smtClean="0"/>
              <a:t>Ellis (1977) hearkened to scientific approaches that promised greater results in the future than sociological approaches</a:t>
            </a:r>
          </a:p>
          <a:p>
            <a:pPr eaLnBrk="1" hangingPunct="1">
              <a:defRPr/>
            </a:pPr>
            <a:endParaRPr lang="en-US" sz="1400" dirty="0" smtClean="0"/>
          </a:p>
          <a:p>
            <a:pPr eaLnBrk="1" hangingPunct="1">
              <a:defRPr/>
            </a:pPr>
            <a:r>
              <a:rPr lang="en-US" dirty="0" smtClean="0"/>
              <a:t>Calls began for a “general systems theory” approach to social theory that would allow it to build upon biological foundations without falling into reductionism </a:t>
            </a:r>
          </a:p>
          <a:p>
            <a:pPr lvl="1" eaLnBrk="1" hangingPunct="1">
              <a:defRPr/>
            </a:pPr>
            <a:endParaRPr lang="en-US" sz="700" dirty="0" smtClean="0"/>
          </a:p>
          <a:p>
            <a:pPr lvl="1" eaLnBrk="1" hangingPunct="1">
              <a:defRPr/>
            </a:pPr>
            <a:r>
              <a:rPr lang="en-US" dirty="0" smtClean="0"/>
              <a:t>Call to be interdisciplinary </a:t>
            </a:r>
          </a:p>
          <a:p>
            <a:pPr eaLnBrk="1" hangingPunct="1">
              <a:buFont typeface="Wingdings" pitchFamily="2" charset="2"/>
              <a:buNone/>
              <a:defRPr/>
            </a:pPr>
            <a:endParaRPr lang="en-US" sz="1400" dirty="0" smtClean="0"/>
          </a:p>
          <a:p>
            <a:pPr eaLnBrk="1" hangingPunct="1">
              <a:defRPr/>
            </a:pPr>
            <a:r>
              <a:rPr lang="en-US" dirty="0" smtClean="0"/>
              <a:t>With </a:t>
            </a:r>
            <a:r>
              <a:rPr lang="en-US" dirty="0"/>
              <a:t>the resistance of many sociological oriented criminologists, it is clear that the current resurgence in biological theorizing will persist and grow in the foreseeable future</a:t>
            </a:r>
          </a:p>
          <a:p>
            <a:pPr eaLnBrk="1" hangingPunct="1">
              <a:defRPr/>
            </a:pPr>
            <a:endParaRPr lang="en-US" sz="1400" dirty="0" smtClean="0"/>
          </a:p>
          <a:p>
            <a:pPr eaLnBrk="1" hangingPunct="1">
              <a:defRPr/>
            </a:pPr>
            <a:r>
              <a:rPr lang="en-US" dirty="0" smtClean="0"/>
              <a:t>Biosocial </a:t>
            </a:r>
            <a:r>
              <a:rPr lang="en-US" dirty="0"/>
              <a:t>theorists suggest that biological traits interact with the social environment to shape human behavior</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eaLnBrk="1" hangingPunct="1"/>
            <a:r>
              <a:rPr lang="en-US" altLang="en-US" smtClean="0"/>
              <a:t>Biochemical Theories</a:t>
            </a:r>
          </a:p>
        </p:txBody>
      </p:sp>
      <p:sp>
        <p:nvSpPr>
          <p:cNvPr id="32771" name="Content Placeholder 2"/>
          <p:cNvSpPr>
            <a:spLocks noGrp="1"/>
          </p:cNvSpPr>
          <p:nvPr>
            <p:ph idx="1"/>
          </p:nvPr>
        </p:nvSpPr>
        <p:spPr/>
        <p:txBody>
          <a:bodyPr>
            <a:normAutofit fontScale="92500" lnSpcReduction="20000"/>
          </a:bodyPr>
          <a:lstStyle/>
          <a:p>
            <a:pPr eaLnBrk="1" hangingPunct="1">
              <a:defRPr/>
            </a:pPr>
            <a:r>
              <a:rPr lang="en-US" altLang="en-US" dirty="0" smtClean="0"/>
              <a:t>One perplexing problem in criminology is the age-crime curve</a:t>
            </a:r>
          </a:p>
          <a:p>
            <a:pPr lvl="1" eaLnBrk="1" hangingPunct="1">
              <a:defRPr/>
            </a:pPr>
            <a:endParaRPr lang="en-US" altLang="en-US" sz="500" dirty="0" smtClean="0"/>
          </a:p>
          <a:p>
            <a:pPr lvl="1" eaLnBrk="1" hangingPunct="1">
              <a:defRPr/>
            </a:pPr>
            <a:r>
              <a:rPr lang="en-US" altLang="en-US" dirty="0" smtClean="0"/>
              <a:t>Evolutionary </a:t>
            </a:r>
            <a:r>
              <a:rPr lang="en-US" altLang="en-US" dirty="0" err="1" smtClean="0"/>
              <a:t>neuroandrogenic</a:t>
            </a:r>
            <a:r>
              <a:rPr lang="en-US" altLang="en-US" dirty="0" smtClean="0"/>
              <a:t> theory points to the dramatic biochemical increase in testosterone during male adolescence </a:t>
            </a:r>
          </a:p>
          <a:p>
            <a:pPr lvl="1" eaLnBrk="1" hangingPunct="1">
              <a:defRPr/>
            </a:pPr>
            <a:endParaRPr lang="en-US" altLang="en-US" sz="500" dirty="0" smtClean="0"/>
          </a:p>
          <a:p>
            <a:pPr lvl="1" eaLnBrk="1" hangingPunct="1">
              <a:defRPr/>
            </a:pPr>
            <a:r>
              <a:rPr lang="en-US" altLang="en-US" dirty="0" smtClean="0"/>
              <a:t>Juveniles have more dominant nucleus </a:t>
            </a:r>
            <a:r>
              <a:rPr lang="en-US" altLang="en-US" dirty="0" err="1" smtClean="0"/>
              <a:t>accumbens</a:t>
            </a:r>
            <a:r>
              <a:rPr lang="en-US" altLang="en-US" dirty="0" smtClean="0"/>
              <a:t> activity compared to the amount of activity in the prefrontal cortex (</a:t>
            </a:r>
            <a:r>
              <a:rPr lang="en-US" altLang="en-US" dirty="0" err="1" smtClean="0"/>
              <a:t>PFC</a:t>
            </a:r>
            <a:r>
              <a:rPr lang="en-US" altLang="en-US" dirty="0" smtClean="0"/>
              <a:t>) relative to younger children and adults</a:t>
            </a:r>
          </a:p>
          <a:p>
            <a:pPr lvl="2" eaLnBrk="1" hangingPunct="1">
              <a:defRPr/>
            </a:pPr>
            <a:r>
              <a:rPr lang="en-US" altLang="en-US" dirty="0" smtClean="0"/>
              <a:t>Combined with increased testosterone increases likelihood of antisocial behavior and associated with dominance rather than aggression</a:t>
            </a:r>
          </a:p>
          <a:p>
            <a:pPr lvl="1" eaLnBrk="1" hangingPunct="1">
              <a:defRPr/>
            </a:pPr>
            <a:endParaRPr lang="en-US" altLang="en-US" sz="500" dirty="0" smtClean="0"/>
          </a:p>
          <a:p>
            <a:pPr lvl="1" eaLnBrk="1" hangingPunct="1">
              <a:defRPr/>
            </a:pPr>
            <a:r>
              <a:rPr lang="en-US" altLang="en-US" dirty="0" smtClean="0"/>
              <a:t>Dopamine rises in  adolescence</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altLang="en-US" smtClean="0"/>
              <a:t>Biochemical Theories</a:t>
            </a:r>
          </a:p>
        </p:txBody>
      </p:sp>
      <p:sp>
        <p:nvSpPr>
          <p:cNvPr id="33795" name="Content Placeholder 2"/>
          <p:cNvSpPr>
            <a:spLocks noGrp="1"/>
          </p:cNvSpPr>
          <p:nvPr>
            <p:ph idx="1"/>
          </p:nvPr>
        </p:nvSpPr>
        <p:spPr/>
        <p:txBody>
          <a:bodyPr/>
          <a:lstStyle/>
          <a:p>
            <a:pPr>
              <a:spcBef>
                <a:spcPts val="1000"/>
              </a:spcBef>
            </a:pPr>
            <a:r>
              <a:rPr lang="en-US" altLang="en-US" smtClean="0"/>
              <a:t>Moffitt’s life-course persistent (LCP) and adolescence-limited offenders (AL)</a:t>
            </a:r>
          </a:p>
          <a:p>
            <a:pPr lvl="1">
              <a:spcBef>
                <a:spcPts val="1000"/>
              </a:spcBef>
            </a:pPr>
            <a:r>
              <a:rPr lang="en-US" altLang="en-US" smtClean="0"/>
              <a:t>LCPs have low IQ, hyperactivity, inattentiveness, negative emotionality, low impulsive control</a:t>
            </a:r>
          </a:p>
          <a:p>
            <a:pPr lvl="2">
              <a:spcBef>
                <a:spcPts val="1000"/>
              </a:spcBef>
            </a:pPr>
            <a:r>
              <a:rPr lang="en-US" altLang="en-US" smtClean="0"/>
              <a:t>Neurological problems interacting with the environment leads to antisocial behavior</a:t>
            </a:r>
          </a:p>
          <a:p>
            <a:pPr lvl="1">
              <a:spcBef>
                <a:spcPts val="1000"/>
              </a:spcBef>
            </a:pPr>
            <a:r>
              <a:rPr lang="en-US" altLang="en-US" smtClean="0"/>
              <a:t>ALs find antisocial behavior functional and adaptive</a:t>
            </a:r>
          </a:p>
          <a:p>
            <a:pPr lvl="2">
              <a:spcBef>
                <a:spcPts val="1000"/>
              </a:spcBef>
            </a:pPr>
            <a:r>
              <a:rPr lang="en-US" altLang="en-US" smtClean="0"/>
              <a:t>Characterized as going through a phase</a:t>
            </a:r>
          </a:p>
          <a:p>
            <a:pPr lvl="1"/>
            <a:endParaRPr lang="en-US" altLang="en-US" smtClean="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altLang="en-US" smtClean="0"/>
              <a:t>Neuroscience: Assessment</a:t>
            </a:r>
          </a:p>
        </p:txBody>
      </p:sp>
      <p:sp>
        <p:nvSpPr>
          <p:cNvPr id="34819" name="Content Placeholder 2"/>
          <p:cNvSpPr>
            <a:spLocks noGrp="1"/>
          </p:cNvSpPr>
          <p:nvPr>
            <p:ph idx="1"/>
          </p:nvPr>
        </p:nvSpPr>
        <p:spPr/>
        <p:txBody>
          <a:bodyPr/>
          <a:lstStyle/>
          <a:p>
            <a:pPr>
              <a:spcBef>
                <a:spcPts val="1000"/>
              </a:spcBef>
            </a:pPr>
            <a:r>
              <a:rPr lang="en-US" altLang="en-US" smtClean="0"/>
              <a:t>Advanced rapidly in the past two decades</a:t>
            </a:r>
          </a:p>
          <a:p>
            <a:pPr>
              <a:spcBef>
                <a:spcPts val="1000"/>
              </a:spcBef>
            </a:pPr>
            <a:r>
              <a:rPr lang="en-US" altLang="en-US" smtClean="0"/>
              <a:t>Gives us an understanding of why cognitive behavioral therapies are able to succeed with offenders</a:t>
            </a:r>
          </a:p>
          <a:p>
            <a:pPr>
              <a:spcBef>
                <a:spcPts val="1000"/>
              </a:spcBef>
            </a:pPr>
            <a:r>
              <a:rPr lang="en-US" altLang="en-US" smtClean="0"/>
              <a:t>Much work left to be done</a:t>
            </a:r>
          </a:p>
          <a:p>
            <a:endParaRPr lang="en-US" altLang="en-US" smtClean="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pPr eaLnBrk="1" hangingPunct="1"/>
            <a:r>
              <a:rPr lang="en-US" altLang="en-US" smtClean="0"/>
              <a:t>Genetics</a:t>
            </a:r>
          </a:p>
        </p:txBody>
      </p:sp>
      <p:sp>
        <p:nvSpPr>
          <p:cNvPr id="33795" name="Content Placeholder 2"/>
          <p:cNvSpPr>
            <a:spLocks noGrp="1"/>
          </p:cNvSpPr>
          <p:nvPr>
            <p:ph idx="1"/>
          </p:nvPr>
        </p:nvSpPr>
        <p:spPr/>
        <p:txBody>
          <a:bodyPr>
            <a:normAutofit lnSpcReduction="10000"/>
          </a:bodyPr>
          <a:lstStyle/>
          <a:p>
            <a:pPr eaLnBrk="1" hangingPunct="1">
              <a:defRPr/>
            </a:pPr>
            <a:r>
              <a:rPr lang="en-US" altLang="en-US" dirty="0" smtClean="0"/>
              <a:t>The genetic approach may be subdivided into behavior genetics, molecular genetics, and epigenetics </a:t>
            </a:r>
          </a:p>
          <a:p>
            <a:pPr lvl="1" eaLnBrk="1" hangingPunct="1">
              <a:defRPr/>
            </a:pPr>
            <a:endParaRPr lang="en-US" altLang="en-US" sz="500" dirty="0" smtClean="0"/>
          </a:p>
          <a:p>
            <a:pPr lvl="1" eaLnBrk="1" hangingPunct="1">
              <a:defRPr/>
            </a:pPr>
            <a:r>
              <a:rPr lang="en-US" altLang="en-US" dirty="0" smtClean="0"/>
              <a:t>Explore relationships between </a:t>
            </a:r>
            <a:r>
              <a:rPr lang="en-US" altLang="en-US" i="1" dirty="0" smtClean="0"/>
              <a:t>genotypes </a:t>
            </a:r>
            <a:r>
              <a:rPr lang="en-US" altLang="en-US" dirty="0" smtClean="0"/>
              <a:t>and </a:t>
            </a:r>
            <a:r>
              <a:rPr lang="en-US" altLang="en-US" i="1" dirty="0" smtClean="0"/>
              <a:t>phenotypes </a:t>
            </a:r>
          </a:p>
          <a:p>
            <a:pPr lvl="1" eaLnBrk="1" hangingPunct="1">
              <a:defRPr/>
            </a:pPr>
            <a:endParaRPr lang="en-US" altLang="en-US" sz="500" dirty="0" smtClean="0"/>
          </a:p>
          <a:p>
            <a:pPr lvl="2" eaLnBrk="1" hangingPunct="1">
              <a:defRPr/>
            </a:pPr>
            <a:r>
              <a:rPr lang="en-US" altLang="en-US" dirty="0" smtClean="0"/>
              <a:t>Genotypes – extent that traits are inherited</a:t>
            </a:r>
          </a:p>
          <a:p>
            <a:pPr lvl="2" eaLnBrk="1" hangingPunct="1">
              <a:defRPr/>
            </a:pPr>
            <a:endParaRPr lang="en-US" altLang="en-US" sz="500" dirty="0" smtClean="0"/>
          </a:p>
          <a:p>
            <a:pPr lvl="2" eaLnBrk="1" hangingPunct="1">
              <a:defRPr/>
            </a:pPr>
            <a:r>
              <a:rPr lang="en-US" altLang="en-US" dirty="0" smtClean="0"/>
              <a:t>Phenotypes – the processes in which the above occurs</a:t>
            </a:r>
          </a:p>
          <a:p>
            <a:pPr lvl="2" eaLnBrk="1" hangingPunct="1">
              <a:defRPr/>
            </a:pPr>
            <a:endParaRPr lang="en-US" altLang="en-US" sz="500" dirty="0" smtClean="0"/>
          </a:p>
          <a:p>
            <a:pPr lvl="2" eaLnBrk="1" hangingPunct="1">
              <a:defRPr/>
            </a:pPr>
            <a:r>
              <a:rPr lang="en-US" altLang="en-US" dirty="0" smtClean="0"/>
              <a:t>And how does the environment alter gene functioning without affecting the basic DNA</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pPr eaLnBrk="1" hangingPunct="1"/>
            <a:r>
              <a:rPr lang="en-US" altLang="en-US" smtClean="0"/>
              <a:t>Behavioral Genetics</a:t>
            </a:r>
          </a:p>
        </p:txBody>
      </p:sp>
      <p:sp>
        <p:nvSpPr>
          <p:cNvPr id="3" name="Content Placeholder 2"/>
          <p:cNvSpPr>
            <a:spLocks noGrp="1"/>
          </p:cNvSpPr>
          <p:nvPr>
            <p:ph idx="1"/>
          </p:nvPr>
        </p:nvSpPr>
        <p:spPr>
          <a:xfrm>
            <a:off x="457200" y="1719263"/>
            <a:ext cx="8229600" cy="4224337"/>
          </a:xfrm>
        </p:spPr>
        <p:txBody>
          <a:bodyPr>
            <a:normAutofit fontScale="92500" lnSpcReduction="20000"/>
          </a:bodyPr>
          <a:lstStyle/>
          <a:p>
            <a:pPr eaLnBrk="1" hangingPunct="1">
              <a:spcBef>
                <a:spcPts val="1000"/>
              </a:spcBef>
              <a:defRPr/>
            </a:pPr>
            <a:r>
              <a:rPr lang="en-US" dirty="0" smtClean="0"/>
              <a:t>Tries to tease out the heritability component from the environmental contribution to various traits</a:t>
            </a:r>
          </a:p>
          <a:p>
            <a:pPr eaLnBrk="1" hangingPunct="1">
              <a:spcBef>
                <a:spcPts val="1000"/>
              </a:spcBef>
              <a:defRPr/>
            </a:pPr>
            <a:r>
              <a:rPr lang="en-US" dirty="0" smtClean="0"/>
              <a:t>Significant heritability for fearlessness, aggressiveness, sensation seeking, impulsivity, and low IQ</a:t>
            </a:r>
          </a:p>
          <a:p>
            <a:pPr eaLnBrk="1" hangingPunct="1">
              <a:spcBef>
                <a:spcPts val="1000"/>
              </a:spcBef>
              <a:defRPr/>
            </a:pPr>
            <a:r>
              <a:rPr lang="en-US" dirty="0" smtClean="0"/>
              <a:t>Began with the observation that females are less involved in antisocial behavior than males</a:t>
            </a:r>
          </a:p>
          <a:p>
            <a:pPr lvl="1" eaLnBrk="1" hangingPunct="1">
              <a:spcBef>
                <a:spcPts val="1000"/>
              </a:spcBef>
              <a:defRPr/>
            </a:pPr>
            <a:r>
              <a:rPr lang="en-US" dirty="0" smtClean="0"/>
              <a:t>Males also tend to exhibit low self-control and are more aggressive in general</a:t>
            </a:r>
          </a:p>
          <a:p>
            <a:pPr lvl="1" eaLnBrk="1" hangingPunct="1">
              <a:spcBef>
                <a:spcPts val="1000"/>
              </a:spcBef>
              <a:defRPr/>
            </a:pPr>
            <a:r>
              <a:rPr lang="en-US" dirty="0" smtClean="0"/>
              <a:t>Girls show fear earlier than boys</a:t>
            </a:r>
          </a:p>
          <a:p>
            <a:pPr lvl="1" eaLnBrk="1" hangingPunct="1">
              <a:spcBef>
                <a:spcPts val="1000"/>
              </a:spcBef>
              <a:defRPr/>
            </a:pPr>
            <a:endParaRPr lang="en-US" dirty="0" smtClean="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pPr eaLnBrk="1" hangingPunct="1"/>
            <a:r>
              <a:rPr lang="en-US" altLang="en-US" smtClean="0"/>
              <a:t>Behavior Genetics</a:t>
            </a:r>
          </a:p>
        </p:txBody>
      </p:sp>
      <p:sp>
        <p:nvSpPr>
          <p:cNvPr id="37891" name="Content Placeholder 2"/>
          <p:cNvSpPr>
            <a:spLocks noGrp="1"/>
          </p:cNvSpPr>
          <p:nvPr>
            <p:ph idx="1"/>
          </p:nvPr>
        </p:nvSpPr>
        <p:spPr/>
        <p:txBody>
          <a:bodyPr/>
          <a:lstStyle/>
          <a:p>
            <a:pPr eaLnBrk="1" hangingPunct="1">
              <a:spcBef>
                <a:spcPts val="1000"/>
              </a:spcBef>
            </a:pPr>
            <a:r>
              <a:rPr lang="en-US" altLang="en-US" smtClean="0"/>
              <a:t>Gender differences have suggested the genetic difference between males and females might be associated with crime</a:t>
            </a:r>
          </a:p>
          <a:p>
            <a:pPr eaLnBrk="1" hangingPunct="1">
              <a:spcBef>
                <a:spcPts val="1000"/>
              </a:spcBef>
            </a:pPr>
            <a:r>
              <a:rPr lang="en-US" altLang="en-US" smtClean="0"/>
              <a:t>Traces intervening variables that increase the likelihood of criminal activity </a:t>
            </a:r>
          </a:p>
          <a:p>
            <a:pPr eaLnBrk="1" hangingPunct="1">
              <a:spcBef>
                <a:spcPts val="1000"/>
              </a:spcBef>
            </a:pPr>
            <a:r>
              <a:rPr lang="en-US" altLang="en-US" smtClean="0"/>
              <a:t>Must remember, what is inherited is a tendency to respond to certain environmental forces in terms of general predispositions and not a specific behavior</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pPr eaLnBrk="1" hangingPunct="1"/>
            <a:r>
              <a:rPr lang="en-US" altLang="en-US" smtClean="0"/>
              <a:t>Molecular Genetics</a:t>
            </a:r>
          </a:p>
        </p:txBody>
      </p:sp>
      <p:sp>
        <p:nvSpPr>
          <p:cNvPr id="3" name="Content Placeholder 2"/>
          <p:cNvSpPr>
            <a:spLocks noGrp="1"/>
          </p:cNvSpPr>
          <p:nvPr>
            <p:ph idx="1"/>
          </p:nvPr>
        </p:nvSpPr>
        <p:spPr/>
        <p:txBody>
          <a:bodyPr>
            <a:normAutofit fontScale="92500" lnSpcReduction="10000"/>
          </a:bodyPr>
          <a:lstStyle/>
          <a:p>
            <a:pPr eaLnBrk="1" hangingPunct="1">
              <a:defRPr/>
            </a:pPr>
            <a:r>
              <a:rPr lang="en-US" dirty="0" smtClean="0"/>
              <a:t>Molecular genetics focuses upon analysis of the detailed </a:t>
            </a:r>
            <a:r>
              <a:rPr lang="en-US" i="1" dirty="0" smtClean="0"/>
              <a:t>processes </a:t>
            </a:r>
            <a:r>
              <a:rPr lang="en-US" dirty="0" smtClean="0"/>
              <a:t>by which genetics has its effects upon traits and behaviors, with special attention to the deep molecular structure of substances such as deoxyribonucleic acid (DNA)</a:t>
            </a:r>
          </a:p>
          <a:p>
            <a:pPr eaLnBrk="1" hangingPunct="1">
              <a:defRPr/>
            </a:pPr>
            <a:endParaRPr lang="en-US" sz="500" dirty="0" smtClean="0"/>
          </a:p>
          <a:p>
            <a:pPr lvl="1" eaLnBrk="1" hangingPunct="1">
              <a:defRPr/>
            </a:pPr>
            <a:r>
              <a:rPr lang="en-US" dirty="0" smtClean="0"/>
              <a:t>There is nearly unanimous agreement that there is no such thing as a “gene” for crime</a:t>
            </a:r>
          </a:p>
          <a:p>
            <a:pPr lvl="1" eaLnBrk="1" hangingPunct="1">
              <a:defRPr/>
            </a:pPr>
            <a:endParaRPr lang="en-US" sz="500" dirty="0" smtClean="0"/>
          </a:p>
          <a:p>
            <a:pPr lvl="1" eaLnBrk="1" hangingPunct="1">
              <a:defRPr/>
            </a:pPr>
            <a:r>
              <a:rPr lang="en-US" dirty="0" smtClean="0"/>
              <a:t>Whether a genetic </a:t>
            </a:r>
            <a:r>
              <a:rPr lang="en-US" i="1" dirty="0" smtClean="0"/>
              <a:t>predisposition </a:t>
            </a:r>
            <a:r>
              <a:rPr lang="en-US" dirty="0" smtClean="0"/>
              <a:t>toward criminal activity is </a:t>
            </a:r>
            <a:r>
              <a:rPr lang="en-US" i="1" dirty="0" smtClean="0"/>
              <a:t>encouraged</a:t>
            </a:r>
            <a:r>
              <a:rPr lang="en-US" dirty="0" smtClean="0"/>
              <a:t> or </a:t>
            </a:r>
            <a:r>
              <a:rPr lang="en-US" i="1" dirty="0" smtClean="0"/>
              <a:t>discouraged </a:t>
            </a:r>
            <a:r>
              <a:rPr lang="en-US" dirty="0" smtClean="0"/>
              <a:t>depends upon the </a:t>
            </a:r>
            <a:r>
              <a:rPr lang="en-US" i="1" dirty="0" smtClean="0"/>
              <a:t>environment</a:t>
            </a:r>
            <a:endParaRPr lang="en-US" dirty="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pPr eaLnBrk="1" hangingPunct="1"/>
            <a:r>
              <a:rPr lang="en-US" altLang="en-US" smtClean="0"/>
              <a:t>Molecular Genetics</a:t>
            </a:r>
          </a:p>
        </p:txBody>
      </p:sp>
      <p:sp>
        <p:nvSpPr>
          <p:cNvPr id="3" name="Content Placeholder 2"/>
          <p:cNvSpPr>
            <a:spLocks noGrp="1"/>
          </p:cNvSpPr>
          <p:nvPr>
            <p:ph idx="1"/>
          </p:nvPr>
        </p:nvSpPr>
        <p:spPr/>
        <p:txBody>
          <a:bodyPr>
            <a:normAutofit lnSpcReduction="10000"/>
          </a:bodyPr>
          <a:lstStyle/>
          <a:p>
            <a:pPr eaLnBrk="1" hangingPunct="1">
              <a:defRPr/>
            </a:pPr>
            <a:r>
              <a:rPr lang="en-US" dirty="0" smtClean="0"/>
              <a:t>The relationship between gene and environment is referred to as the “gene × environment correlation” </a:t>
            </a:r>
          </a:p>
          <a:p>
            <a:pPr marL="858837" lvl="1" indent="-514350" eaLnBrk="1" hangingPunct="1">
              <a:buFont typeface="+mj-lt"/>
              <a:buAutoNum type="arabicPeriod"/>
              <a:defRPr/>
            </a:pPr>
            <a:endParaRPr lang="en-US" sz="500" dirty="0" smtClean="0"/>
          </a:p>
          <a:p>
            <a:pPr marL="858837" lvl="1" indent="-514350" eaLnBrk="1" hangingPunct="1">
              <a:buFont typeface="+mj-lt"/>
              <a:buAutoNum type="arabicPeriod"/>
              <a:defRPr/>
            </a:pPr>
            <a:r>
              <a:rPr lang="en-US" dirty="0" smtClean="0"/>
              <a:t>Passive: Children inherit </a:t>
            </a:r>
            <a:r>
              <a:rPr lang="en-US" i="1" dirty="0" smtClean="0"/>
              <a:t>both </a:t>
            </a:r>
            <a:r>
              <a:rPr lang="en-US" dirty="0" smtClean="0"/>
              <a:t>their genes </a:t>
            </a:r>
            <a:r>
              <a:rPr lang="en-US" i="1" dirty="0" smtClean="0"/>
              <a:t>and </a:t>
            </a:r>
            <a:r>
              <a:rPr lang="en-US" dirty="0" smtClean="0"/>
              <a:t>their environment from their parents</a:t>
            </a:r>
          </a:p>
          <a:p>
            <a:pPr marL="858837" lvl="1" indent="-514350" eaLnBrk="1" hangingPunct="1">
              <a:buFont typeface="+mj-lt"/>
              <a:buAutoNum type="arabicPeriod"/>
              <a:defRPr/>
            </a:pPr>
            <a:endParaRPr lang="en-US" sz="500" dirty="0" smtClean="0"/>
          </a:p>
          <a:p>
            <a:pPr marL="858837" lvl="1" indent="-514350" eaLnBrk="1" hangingPunct="1">
              <a:buFont typeface="+mj-lt"/>
              <a:buAutoNum type="arabicPeriod"/>
              <a:defRPr/>
            </a:pPr>
            <a:r>
              <a:rPr lang="en-US" dirty="0" smtClean="0"/>
              <a:t>Active: Reflect the tendency for people to seek out environments to which they are predisposed</a:t>
            </a:r>
          </a:p>
          <a:p>
            <a:pPr marL="858837" lvl="1" indent="-514350" eaLnBrk="1" hangingPunct="1">
              <a:buFont typeface="+mj-lt"/>
              <a:buAutoNum type="arabicPeriod"/>
              <a:defRPr/>
            </a:pPr>
            <a:endParaRPr lang="en-US" sz="500" dirty="0" smtClean="0"/>
          </a:p>
          <a:p>
            <a:pPr marL="858837" lvl="1" indent="-514350" eaLnBrk="1" hangingPunct="1">
              <a:buFont typeface="+mj-lt"/>
              <a:buAutoNum type="arabicPeriod"/>
              <a:defRPr/>
            </a:pPr>
            <a:r>
              <a:rPr lang="en-US" dirty="0" smtClean="0"/>
              <a:t>Evocative: Different people also evoke different responses from their environments even when the latter are identical</a:t>
            </a:r>
            <a:endParaRPr lang="en-US" dirty="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pPr eaLnBrk="1" hangingPunct="1"/>
            <a:r>
              <a:rPr lang="en-US" altLang="en-US" smtClean="0"/>
              <a:t>Epigenetics</a:t>
            </a:r>
          </a:p>
        </p:txBody>
      </p:sp>
      <p:sp>
        <p:nvSpPr>
          <p:cNvPr id="3" name="Content Placeholder 2"/>
          <p:cNvSpPr>
            <a:spLocks noGrp="1"/>
          </p:cNvSpPr>
          <p:nvPr>
            <p:ph idx="1"/>
          </p:nvPr>
        </p:nvSpPr>
        <p:spPr/>
        <p:txBody>
          <a:bodyPr>
            <a:normAutofit fontScale="92500" lnSpcReduction="10000"/>
          </a:bodyPr>
          <a:lstStyle/>
          <a:p>
            <a:pPr eaLnBrk="1" hangingPunct="1">
              <a:defRPr/>
            </a:pPr>
            <a:r>
              <a:rPr lang="en-US" dirty="0" smtClean="0"/>
              <a:t>Environmental factors tend to alter gene functioning without affecting the molecular structure of DNA at all by activating or deactivating particular aspects</a:t>
            </a:r>
          </a:p>
          <a:p>
            <a:pPr lvl="1" eaLnBrk="1" hangingPunct="1">
              <a:defRPr/>
            </a:pPr>
            <a:endParaRPr lang="en-US" sz="500" dirty="0" smtClean="0"/>
          </a:p>
          <a:p>
            <a:pPr lvl="1" eaLnBrk="1" hangingPunct="1">
              <a:defRPr/>
            </a:pPr>
            <a:r>
              <a:rPr lang="en-US" dirty="0" smtClean="0"/>
              <a:t>Inheritance of characteristics </a:t>
            </a:r>
            <a:r>
              <a:rPr lang="en-US" i="1" dirty="0" smtClean="0"/>
              <a:t>acquired </a:t>
            </a:r>
            <a:r>
              <a:rPr lang="en-US" dirty="0" smtClean="0"/>
              <a:t>by parents that were never part of the gene pool </a:t>
            </a:r>
          </a:p>
          <a:p>
            <a:pPr lvl="1" eaLnBrk="1" hangingPunct="1">
              <a:defRPr/>
            </a:pPr>
            <a:endParaRPr lang="en-US" sz="500" dirty="0" smtClean="0"/>
          </a:p>
          <a:p>
            <a:pPr lvl="1" eaLnBrk="1" hangingPunct="1">
              <a:defRPr/>
            </a:pPr>
            <a:r>
              <a:rPr lang="en-US" dirty="0" smtClean="0"/>
              <a:t>Epigenome operates to adapt the organism to the particular environment in which it will find itself</a:t>
            </a:r>
          </a:p>
          <a:p>
            <a:pPr lvl="1" eaLnBrk="1" hangingPunct="1">
              <a:defRPr/>
            </a:pPr>
            <a:endParaRPr lang="en-US" sz="500" dirty="0" smtClean="0"/>
          </a:p>
          <a:p>
            <a:pPr lvl="1" eaLnBrk="1" hangingPunct="1">
              <a:defRPr/>
            </a:pPr>
            <a:r>
              <a:rPr lang="en-US" dirty="0" smtClean="0"/>
              <a:t>Epigenetics has shown that the diet of the pregnant woman may actually affect her grandchildren and great grandchildren</a:t>
            </a:r>
            <a:endParaRPr lang="en-US" dirty="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r>
              <a:rPr lang="en-US" altLang="en-US" smtClean="0"/>
              <a:t>Genetics: Assessment</a:t>
            </a:r>
          </a:p>
        </p:txBody>
      </p:sp>
      <p:sp>
        <p:nvSpPr>
          <p:cNvPr id="3" name="Content Placeholder 2"/>
          <p:cNvSpPr>
            <a:spLocks noGrp="1"/>
          </p:cNvSpPr>
          <p:nvPr>
            <p:ph idx="1"/>
          </p:nvPr>
        </p:nvSpPr>
        <p:spPr/>
        <p:txBody>
          <a:bodyPr>
            <a:normAutofit fontScale="77500" lnSpcReduction="20000"/>
          </a:bodyPr>
          <a:lstStyle/>
          <a:p>
            <a:pPr>
              <a:spcBef>
                <a:spcPts val="1000"/>
              </a:spcBef>
              <a:defRPr/>
            </a:pPr>
            <a:r>
              <a:rPr lang="en-US" dirty="0"/>
              <a:t>Behavior genetics, molecular genetics, and epigenetics focus on the search for relationships between genotypes and </a:t>
            </a:r>
            <a:r>
              <a:rPr lang="en-US" dirty="0" smtClean="0"/>
              <a:t>phenotypes</a:t>
            </a:r>
          </a:p>
          <a:p>
            <a:pPr lvl="1">
              <a:spcBef>
                <a:spcPts val="1000"/>
              </a:spcBef>
              <a:defRPr/>
            </a:pPr>
            <a:r>
              <a:rPr lang="en-US" dirty="0"/>
              <a:t>G</a:t>
            </a:r>
            <a:r>
              <a:rPr lang="en-US" dirty="0" smtClean="0"/>
              <a:t>enotypes </a:t>
            </a:r>
            <a:r>
              <a:rPr lang="en-US" dirty="0"/>
              <a:t>is a question of where to look for the “independent variable” that is associated with the traits and behaviors in which biosocial criminology is </a:t>
            </a:r>
            <a:r>
              <a:rPr lang="en-US" dirty="0" smtClean="0"/>
              <a:t>interested</a:t>
            </a:r>
          </a:p>
          <a:p>
            <a:pPr lvl="1">
              <a:spcBef>
                <a:spcPts val="1000"/>
              </a:spcBef>
              <a:defRPr/>
            </a:pPr>
            <a:r>
              <a:rPr lang="en-US" dirty="0"/>
              <a:t>Biosocial criminologists now search for </a:t>
            </a:r>
            <a:r>
              <a:rPr lang="en-US" i="1" dirty="0"/>
              <a:t>intervening variables </a:t>
            </a:r>
            <a:r>
              <a:rPr lang="en-US" dirty="0"/>
              <a:t>that seem to </a:t>
            </a:r>
            <a:r>
              <a:rPr lang="en-US" i="1" dirty="0"/>
              <a:t>link </a:t>
            </a:r>
            <a:r>
              <a:rPr lang="en-US" dirty="0"/>
              <a:t>certain genotypes to </a:t>
            </a:r>
            <a:r>
              <a:rPr lang="en-US" i="1" dirty="0"/>
              <a:t>general </a:t>
            </a:r>
            <a:r>
              <a:rPr lang="en-US" dirty="0"/>
              <a:t>categories of law violation such as violent </a:t>
            </a:r>
            <a:r>
              <a:rPr lang="en-US" dirty="0" smtClean="0"/>
              <a:t>crime</a:t>
            </a:r>
          </a:p>
          <a:p>
            <a:pPr lvl="1">
              <a:spcBef>
                <a:spcPts val="1000"/>
              </a:spcBef>
              <a:defRPr/>
            </a:pPr>
            <a:r>
              <a:rPr lang="en-US" dirty="0"/>
              <a:t>E</a:t>
            </a:r>
            <a:r>
              <a:rPr lang="en-US" dirty="0" smtClean="0"/>
              <a:t>xploring </a:t>
            </a:r>
            <a:r>
              <a:rPr lang="en-US" dirty="0"/>
              <a:t>how certain genotypes </a:t>
            </a:r>
            <a:r>
              <a:rPr lang="en-US" i="1" dirty="0"/>
              <a:t>tend </a:t>
            </a:r>
            <a:r>
              <a:rPr lang="en-US" dirty="0"/>
              <a:t>to be associated with intervening variables such as “impulsivity” or “fearlessness” that might </a:t>
            </a:r>
            <a:r>
              <a:rPr lang="en-US" i="1" dirty="0"/>
              <a:t>tend</a:t>
            </a:r>
            <a:r>
              <a:rPr lang="en-US" dirty="0"/>
              <a:t> to lead to yet </a:t>
            </a:r>
            <a:r>
              <a:rPr lang="en-US" i="1" dirty="0"/>
              <a:t>another </a:t>
            </a:r>
            <a:r>
              <a:rPr lang="en-US" dirty="0"/>
              <a:t>intervening variable in the form of “antisocial behavior,” </a:t>
            </a:r>
            <a:r>
              <a:rPr lang="en-US" i="1" dirty="0"/>
              <a:t>some of which </a:t>
            </a:r>
            <a:r>
              <a:rPr lang="en-US" dirty="0"/>
              <a:t>may entail </a:t>
            </a:r>
            <a:r>
              <a:rPr lang="en-US" dirty="0" smtClean="0"/>
              <a:t>criminality</a:t>
            </a:r>
          </a:p>
          <a:p>
            <a:pPr lvl="2">
              <a:spcBef>
                <a:spcPts val="1000"/>
              </a:spcBef>
              <a:defRPr/>
            </a:pPr>
            <a:r>
              <a:rPr lang="en-US" dirty="0" smtClean="0"/>
              <a:t>IQ example</a:t>
            </a:r>
            <a:endParaRPr lang="en-US" dirty="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US" altLang="en-US" smtClean="0"/>
              <a:t>Introduction </a:t>
            </a:r>
          </a:p>
        </p:txBody>
      </p:sp>
      <p:sp>
        <p:nvSpPr>
          <p:cNvPr id="3" name="Content Placeholder 2"/>
          <p:cNvSpPr>
            <a:spLocks noGrp="1"/>
          </p:cNvSpPr>
          <p:nvPr>
            <p:ph idx="1"/>
          </p:nvPr>
        </p:nvSpPr>
        <p:spPr/>
        <p:txBody>
          <a:bodyPr>
            <a:normAutofit fontScale="92500" lnSpcReduction="10000"/>
          </a:bodyPr>
          <a:lstStyle/>
          <a:p>
            <a:pPr eaLnBrk="1" hangingPunct="1">
              <a:defRPr/>
            </a:pPr>
            <a:r>
              <a:rPr lang="en-US" dirty="0" smtClean="0"/>
              <a:t>Biosocial criminology is a “broader and more powerful” paradigm than sociological criminology and is likely to be the major paradigm of the 21st  century </a:t>
            </a:r>
          </a:p>
          <a:p>
            <a:pPr eaLnBrk="1" hangingPunct="1">
              <a:defRPr/>
            </a:pPr>
            <a:endParaRPr lang="en-US" sz="1000" dirty="0" smtClean="0"/>
          </a:p>
          <a:p>
            <a:pPr eaLnBrk="1" hangingPunct="1">
              <a:defRPr/>
            </a:pPr>
            <a:r>
              <a:rPr lang="en-US" dirty="0" smtClean="0"/>
              <a:t>More major “breakthroughs” are being hailed in biology, lending additional momentum to the few biologically oriented criminologists</a:t>
            </a:r>
          </a:p>
          <a:p>
            <a:pPr eaLnBrk="1" hangingPunct="1">
              <a:defRPr/>
            </a:pPr>
            <a:endParaRPr lang="en-US" sz="1000" dirty="0" smtClean="0"/>
          </a:p>
          <a:p>
            <a:pPr eaLnBrk="1" hangingPunct="1">
              <a:defRPr/>
            </a:pPr>
            <a:r>
              <a:rPr lang="en-US" dirty="0" smtClean="0"/>
              <a:t>At both the beginning and the end of the 1990s indicated that about 85% of American criminologists remained strict environmentalists</a:t>
            </a:r>
            <a:endParaRPr lang="en-US" dirty="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pPr eaLnBrk="1" hangingPunct="1"/>
            <a:r>
              <a:rPr lang="en-US" altLang="en-US" smtClean="0"/>
              <a:t>Conclusion</a:t>
            </a:r>
          </a:p>
        </p:txBody>
      </p:sp>
      <p:sp>
        <p:nvSpPr>
          <p:cNvPr id="43011" name="Content Placeholder 2"/>
          <p:cNvSpPr>
            <a:spLocks noGrp="1"/>
          </p:cNvSpPr>
          <p:nvPr>
            <p:ph idx="1"/>
          </p:nvPr>
        </p:nvSpPr>
        <p:spPr/>
        <p:txBody>
          <a:bodyPr/>
          <a:lstStyle/>
          <a:p>
            <a:pPr eaLnBrk="1" hangingPunct="1"/>
            <a:r>
              <a:rPr lang="en-US" altLang="en-US" smtClean="0"/>
              <a:t>Evolutionary psychology, neuroscience, and genetics have made significant contributions to biosocial theory within criminology </a:t>
            </a:r>
          </a:p>
          <a:p>
            <a:pPr lvl="1" eaLnBrk="1" hangingPunct="1"/>
            <a:r>
              <a:rPr lang="en-US" altLang="en-US" smtClean="0"/>
              <a:t>Some criminologists have tended to react with almost reflexive resistance to this new criminological paradigm</a:t>
            </a:r>
          </a:p>
          <a:p>
            <a:pPr lvl="1" eaLnBrk="1" hangingPunct="1"/>
            <a:r>
              <a:rPr lang="en-US" altLang="en-US" smtClean="0"/>
              <a:t>However, theorists need to work together and learn from one another</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n-US" altLang="en-US" smtClean="0"/>
              <a:t>Introduction</a:t>
            </a:r>
          </a:p>
        </p:txBody>
      </p:sp>
      <p:sp>
        <p:nvSpPr>
          <p:cNvPr id="7171" name="Content Placeholder 2"/>
          <p:cNvSpPr>
            <a:spLocks noGrp="1"/>
          </p:cNvSpPr>
          <p:nvPr>
            <p:ph idx="1"/>
          </p:nvPr>
        </p:nvSpPr>
        <p:spPr/>
        <p:txBody>
          <a:bodyPr/>
          <a:lstStyle/>
          <a:p>
            <a:pPr eaLnBrk="1" hangingPunct="1"/>
            <a:r>
              <a:rPr lang="en-US" altLang="en-US" smtClean="0"/>
              <a:t>Biosocial criminologists risk being charged with racism and/or sexism in an atmosphere of political correctness</a:t>
            </a:r>
          </a:p>
          <a:p>
            <a:pPr eaLnBrk="1" hangingPunct="1"/>
            <a:endParaRPr lang="en-US" altLang="en-US" sz="1000" smtClean="0"/>
          </a:p>
          <a:p>
            <a:pPr eaLnBrk="1" hangingPunct="1"/>
            <a:r>
              <a:rPr lang="en-US" altLang="en-US" smtClean="0"/>
              <a:t>Most biosocial criminologists reject the idea that biology translates into a predestined fate and instead suggests that genetic traits interact with the environment to shape human behavior</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US" altLang="en-US" smtClean="0"/>
              <a:t>Introduction </a:t>
            </a:r>
          </a:p>
        </p:txBody>
      </p:sp>
      <p:sp>
        <p:nvSpPr>
          <p:cNvPr id="8195" name="Content Placeholder 2"/>
          <p:cNvSpPr>
            <a:spLocks noGrp="1"/>
          </p:cNvSpPr>
          <p:nvPr>
            <p:ph idx="1"/>
          </p:nvPr>
        </p:nvSpPr>
        <p:spPr/>
        <p:txBody>
          <a:bodyPr/>
          <a:lstStyle/>
          <a:p>
            <a:pPr eaLnBrk="1" hangingPunct="1"/>
            <a:r>
              <a:rPr lang="en-US" altLang="en-US" smtClean="0"/>
              <a:t>Biosocial approaches may be categorized in terms of </a:t>
            </a:r>
            <a:r>
              <a:rPr lang="en-US" altLang="en-US" i="1" smtClean="0"/>
              <a:t>evolutionary psychology</a:t>
            </a:r>
            <a:r>
              <a:rPr lang="en-US" altLang="en-US" smtClean="0"/>
              <a:t>, </a:t>
            </a:r>
            <a:r>
              <a:rPr lang="en-US" altLang="en-US" i="1" smtClean="0"/>
              <a:t>neuroscience</a:t>
            </a:r>
            <a:r>
              <a:rPr lang="en-US" altLang="en-US" smtClean="0"/>
              <a:t>, and </a:t>
            </a:r>
            <a:r>
              <a:rPr lang="en-US" altLang="en-US" i="1" smtClean="0"/>
              <a:t>genetics</a:t>
            </a:r>
            <a:r>
              <a:rPr lang="en-US" altLang="en-US" smtClean="0"/>
              <a:t> </a:t>
            </a:r>
          </a:p>
          <a:p>
            <a:pPr eaLnBrk="1" hangingPunct="1"/>
            <a:endParaRPr lang="en-US" altLang="en-US" smtClean="0"/>
          </a:p>
          <a:p>
            <a:pPr eaLnBrk="1" hangingPunct="1"/>
            <a:r>
              <a:rPr lang="en-US" altLang="en-US" smtClean="0"/>
              <a:t>Research compares biological risk factors to biological protective factors (an eco-biological approach)</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US" altLang="en-US" smtClean="0"/>
              <a:t>Evolutionary Psychology: Darwin Revisited</a:t>
            </a:r>
          </a:p>
        </p:txBody>
      </p:sp>
      <p:sp>
        <p:nvSpPr>
          <p:cNvPr id="9219" name="Content Placeholder 2"/>
          <p:cNvSpPr>
            <a:spLocks noGrp="1"/>
          </p:cNvSpPr>
          <p:nvPr>
            <p:ph idx="1"/>
          </p:nvPr>
        </p:nvSpPr>
        <p:spPr>
          <a:xfrm>
            <a:off x="457200" y="1719263"/>
            <a:ext cx="8229600" cy="4605337"/>
          </a:xfrm>
        </p:spPr>
        <p:txBody>
          <a:bodyPr/>
          <a:lstStyle/>
          <a:p>
            <a:pPr eaLnBrk="1" hangingPunct="1"/>
            <a:r>
              <a:rPr lang="en-US" altLang="en-US" smtClean="0"/>
              <a:t>Several new efforts to formulate theories based on evolutionary dictates </a:t>
            </a:r>
          </a:p>
          <a:p>
            <a:pPr lvl="1" eaLnBrk="1" hangingPunct="1"/>
            <a:endParaRPr lang="en-US" altLang="en-US" sz="500" smtClean="0"/>
          </a:p>
          <a:p>
            <a:pPr lvl="2" eaLnBrk="1" hangingPunct="1">
              <a:buFont typeface="Wingdings" pitchFamily="2" charset="2"/>
              <a:buNone/>
            </a:pPr>
            <a:endParaRPr lang="en-US" altLang="en-US" sz="300" i="1" smtClean="0"/>
          </a:p>
          <a:p>
            <a:pPr eaLnBrk="1" hangingPunct="1"/>
            <a:r>
              <a:rPr lang="en-US" altLang="en-US" i="1" smtClean="0"/>
              <a:t>Cheater theory</a:t>
            </a:r>
            <a:r>
              <a:rPr lang="en-US" altLang="en-US" smtClean="0"/>
              <a:t>: Some males have evolved “alternative reproductive strategies” to unconsciously ensure that their genes are passed on to succeeding generations </a:t>
            </a:r>
          </a:p>
          <a:p>
            <a:pPr lvl="1" eaLnBrk="1" hangingPunct="1"/>
            <a:endParaRPr lang="en-US" altLang="en-US" sz="900" smtClean="0"/>
          </a:p>
          <a:p>
            <a:pPr lvl="1" eaLnBrk="1" hangingPunct="1"/>
            <a:r>
              <a:rPr lang="en-US" altLang="en-US" smtClean="0"/>
              <a:t>Dads vs. cads</a:t>
            </a:r>
          </a:p>
          <a:p>
            <a:pPr lvl="2" eaLnBrk="1" hangingPunct="1"/>
            <a:endParaRPr lang="en-US" altLang="en-US" sz="500" smtClean="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AutoShape 2"/>
          <p:cNvSpPr>
            <a:spLocks noGrp="1" noChangeArrowheads="1"/>
          </p:cNvSpPr>
          <p:nvPr>
            <p:ph type="title"/>
          </p:nvPr>
        </p:nvSpPr>
        <p:spPr/>
        <p:txBody>
          <a:bodyPr/>
          <a:lstStyle/>
          <a:p>
            <a:pPr eaLnBrk="1" hangingPunct="1"/>
            <a:r>
              <a:rPr lang="en-US" altLang="en-US" smtClean="0"/>
              <a:t>Evolutionary Psychology: Darwin Revisited</a:t>
            </a:r>
          </a:p>
        </p:txBody>
      </p:sp>
      <p:sp>
        <p:nvSpPr>
          <p:cNvPr id="10243" name="Rectangle 3"/>
          <p:cNvSpPr>
            <a:spLocks noGrp="1" noChangeArrowheads="1"/>
          </p:cNvSpPr>
          <p:nvPr>
            <p:ph idx="1"/>
          </p:nvPr>
        </p:nvSpPr>
        <p:spPr/>
        <p:txBody>
          <a:bodyPr>
            <a:normAutofit fontScale="85000" lnSpcReduction="20000"/>
          </a:bodyPr>
          <a:lstStyle/>
          <a:p>
            <a:pPr eaLnBrk="1" hangingPunct="1">
              <a:lnSpc>
                <a:spcPct val="90000"/>
              </a:lnSpc>
              <a:defRPr/>
            </a:pPr>
            <a:r>
              <a:rPr lang="en-US" altLang="en-US" i="1" dirty="0" smtClean="0"/>
              <a:t>The cheater theory:</a:t>
            </a:r>
            <a:r>
              <a:rPr lang="en-US" altLang="en-US" dirty="0" smtClean="0"/>
              <a:t> Argues some males have evolved alternative reproductive strategies that unconsciously ensure their genes are passed to succeeding generations</a:t>
            </a:r>
          </a:p>
          <a:p>
            <a:pPr lvl="1" eaLnBrk="1" hangingPunct="1">
              <a:lnSpc>
                <a:spcPct val="90000"/>
              </a:lnSpc>
              <a:defRPr/>
            </a:pPr>
            <a:r>
              <a:rPr lang="en-US" altLang="en-US" dirty="0" smtClean="0"/>
              <a:t>Cads v. Dad</a:t>
            </a:r>
          </a:p>
          <a:p>
            <a:pPr eaLnBrk="1" hangingPunct="1">
              <a:lnSpc>
                <a:spcPct val="90000"/>
              </a:lnSpc>
              <a:defRPr/>
            </a:pPr>
            <a:endParaRPr lang="en-US" altLang="en-US" i="1" dirty="0"/>
          </a:p>
          <a:p>
            <a:pPr eaLnBrk="1" hangingPunct="1">
              <a:lnSpc>
                <a:spcPct val="90000"/>
              </a:lnSpc>
              <a:defRPr/>
            </a:pPr>
            <a:r>
              <a:rPr lang="en-US" altLang="en-US" i="1" dirty="0" smtClean="0"/>
              <a:t>The r/K theory</a:t>
            </a:r>
            <a:r>
              <a:rPr lang="en-US" altLang="en-US" dirty="0" smtClean="0"/>
              <a:t>: Stresses that biological creatures vary in their approach to reproduction</a:t>
            </a:r>
          </a:p>
          <a:p>
            <a:pPr lvl="1" eaLnBrk="1" hangingPunct="1">
              <a:lnSpc>
                <a:spcPct val="90000"/>
              </a:lnSpc>
              <a:defRPr/>
            </a:pPr>
            <a:r>
              <a:rPr lang="en-US" altLang="en-US" dirty="0" smtClean="0"/>
              <a:t>R= large number of offspring with no attachments</a:t>
            </a:r>
          </a:p>
          <a:p>
            <a:pPr lvl="1" eaLnBrk="1" hangingPunct="1">
              <a:lnSpc>
                <a:spcPct val="90000"/>
              </a:lnSpc>
              <a:defRPr/>
            </a:pPr>
            <a:r>
              <a:rPr lang="en-US" altLang="en-US" dirty="0" smtClean="0"/>
              <a:t>K= slower reproduction with attachments</a:t>
            </a:r>
          </a:p>
          <a:p>
            <a:pPr eaLnBrk="1" hangingPunct="1">
              <a:lnSpc>
                <a:spcPct val="90000"/>
              </a:lnSpc>
              <a:defRPr/>
            </a:pPr>
            <a:endParaRPr lang="en-US" altLang="en-US" dirty="0" smtClean="0"/>
          </a:p>
          <a:p>
            <a:pPr eaLnBrk="1" hangingPunct="1">
              <a:lnSpc>
                <a:spcPct val="90000"/>
              </a:lnSpc>
              <a:defRPr/>
            </a:pPr>
            <a:r>
              <a:rPr lang="en-US" altLang="en-US" i="1" dirty="0" smtClean="0"/>
              <a:t>Conditional adaptation theory</a:t>
            </a:r>
            <a:r>
              <a:rPr lang="en-US" altLang="en-US" dirty="0" smtClean="0"/>
              <a:t>: Maintains that antisocial behavior is part of an overall adaptive response to an unstable or hostile environment</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AutoShape 2"/>
          <p:cNvSpPr>
            <a:spLocks noGrp="1" noChangeArrowheads="1"/>
          </p:cNvSpPr>
          <p:nvPr>
            <p:ph type="title"/>
          </p:nvPr>
        </p:nvSpPr>
        <p:spPr/>
        <p:txBody>
          <a:bodyPr/>
          <a:lstStyle/>
          <a:p>
            <a:pPr eaLnBrk="1" hangingPunct="1"/>
            <a:r>
              <a:rPr lang="en-US" altLang="en-US" smtClean="0"/>
              <a:t>Evolutionary Psychology: Darwin Revisited</a:t>
            </a:r>
          </a:p>
        </p:txBody>
      </p:sp>
      <p:sp>
        <p:nvSpPr>
          <p:cNvPr id="11267" name="Rectangle 3"/>
          <p:cNvSpPr>
            <a:spLocks noGrp="1" noChangeArrowheads="1"/>
          </p:cNvSpPr>
          <p:nvPr>
            <p:ph idx="1"/>
          </p:nvPr>
        </p:nvSpPr>
        <p:spPr/>
        <p:txBody>
          <a:bodyPr/>
          <a:lstStyle/>
          <a:p>
            <a:pPr eaLnBrk="1" hangingPunct="1"/>
            <a:r>
              <a:rPr lang="en-US" altLang="en-US" i="1" smtClean="0"/>
              <a:t>Alternative adaptation theory</a:t>
            </a:r>
            <a:r>
              <a:rPr lang="en-US" altLang="en-US" smtClean="0"/>
              <a:t>: Some people inherit a greater tendency to engage in antisocial and are driven more by mating urges than by parenting urges</a:t>
            </a:r>
          </a:p>
          <a:p>
            <a:pPr eaLnBrk="1" hangingPunct="1"/>
            <a:endParaRPr lang="en-US" altLang="en-US" sz="1000" smtClean="0"/>
          </a:p>
          <a:p>
            <a:pPr eaLnBrk="1" hangingPunct="1"/>
            <a:r>
              <a:rPr lang="en-US" altLang="en-US" i="1" smtClean="0"/>
              <a:t>Evolutionary expropriative theory</a:t>
            </a:r>
            <a:r>
              <a:rPr lang="en-US" altLang="en-US" smtClean="0"/>
              <a:t>: All humans have an equal genetic potential for antisocial behavior; humans are genetically driven to acquire resources to ensure reproduction</a:t>
            </a:r>
          </a:p>
          <a:p>
            <a:pPr eaLnBrk="1" hangingPunct="1">
              <a:buFont typeface="Wingdings" pitchFamily="2" charset="2"/>
              <a:buNone/>
            </a:pPr>
            <a:endParaRPr lang="en-US" altLang="en-US" smtClean="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theme/theme1.xml><?xml version="1.0" encoding="utf-8"?>
<a:theme xmlns:a="http://schemas.openxmlformats.org/drawingml/2006/main" name="Theme1">
  <a:themeElements>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fontScheme name="Network">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2576</TotalTime>
  <Words>3079</Words>
  <Application>Microsoft Office PowerPoint</Application>
  <PresentationFormat>On-screen Show (4:3)</PresentationFormat>
  <Paragraphs>315</Paragraphs>
  <Slides>40</Slides>
  <Notes>32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40</vt:i4>
      </vt:variant>
    </vt:vector>
  </HeadingPairs>
  <TitlesOfParts>
    <vt:vector size="44" baseType="lpstr">
      <vt:lpstr>Arial</vt:lpstr>
      <vt:lpstr>Wingdings</vt:lpstr>
      <vt:lpstr>Calibri</vt:lpstr>
      <vt:lpstr>Theme1</vt:lpstr>
      <vt:lpstr>Criminological Theory</vt:lpstr>
      <vt:lpstr>Introduction</vt:lpstr>
      <vt:lpstr>Introduction</vt:lpstr>
      <vt:lpstr>Introduction </vt:lpstr>
      <vt:lpstr>Introduction</vt:lpstr>
      <vt:lpstr>Introduction </vt:lpstr>
      <vt:lpstr>Evolutionary Psychology: Darwin Revisited</vt:lpstr>
      <vt:lpstr>Evolutionary Psychology: Darwin Revisited</vt:lpstr>
      <vt:lpstr>Evolutionary Psychology: Darwin Revisited</vt:lpstr>
      <vt:lpstr>Evolutionary Psychology: Darwin Revisited: Assessment</vt:lpstr>
      <vt:lpstr>Evolutionary Psychology: Darwin Revisited: Assessment</vt:lpstr>
      <vt:lpstr>Social Concern Theory: Evolutionary Psychology Revisited</vt:lpstr>
      <vt:lpstr>Social Concern Theory: Evolutionary Psychology Revisited</vt:lpstr>
      <vt:lpstr>Neuroscience: Neurological and Biochemical Theories</vt:lpstr>
      <vt:lpstr>Neuroscience: Neurological and Biochemical Theories</vt:lpstr>
      <vt:lpstr>Neuroscience: Neurological and Biochemical Theories</vt:lpstr>
      <vt:lpstr>Mednick’s Biosocial Theory </vt:lpstr>
      <vt:lpstr>Other Biosocial Theories</vt:lpstr>
      <vt:lpstr>Other Biosocial Theories</vt:lpstr>
      <vt:lpstr>Brain Development and Crime</vt:lpstr>
      <vt:lpstr>Brain Development and Crime</vt:lpstr>
      <vt:lpstr>Brain Development and Crime</vt:lpstr>
      <vt:lpstr>Brain Development and Crime</vt:lpstr>
      <vt:lpstr>Biochemical Theories</vt:lpstr>
      <vt:lpstr>Biochemical Theories</vt:lpstr>
      <vt:lpstr>Biochemical Theories</vt:lpstr>
      <vt:lpstr>Biochemical Theories</vt:lpstr>
      <vt:lpstr>Biochemical Theories</vt:lpstr>
      <vt:lpstr>Biochemical Theories</vt:lpstr>
      <vt:lpstr>Biochemical Theories</vt:lpstr>
      <vt:lpstr>Biochemical Theories</vt:lpstr>
      <vt:lpstr>Neuroscience: Assessment</vt:lpstr>
      <vt:lpstr>Genetics</vt:lpstr>
      <vt:lpstr>Behavioral Genetics</vt:lpstr>
      <vt:lpstr>Behavior Genetics</vt:lpstr>
      <vt:lpstr>Molecular Genetics</vt:lpstr>
      <vt:lpstr>Molecular Genetics</vt:lpstr>
      <vt:lpstr>Epigenetics</vt:lpstr>
      <vt:lpstr>Genetics: Assessment</vt:lpstr>
      <vt:lpstr>Conclusion</vt:lpstr>
    </vt:vector>
  </TitlesOfParts>
  <Company>University of Illinois Chicago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Thirteen</dc:title>
  <dc:creator>Erin Conley-Monroe</dc:creator>
  <cp:lastModifiedBy>Carol</cp:lastModifiedBy>
  <cp:revision>93</cp:revision>
  <dcterms:created xsi:type="dcterms:W3CDTF">2006-12-28T17:04:28Z</dcterms:created>
  <dcterms:modified xsi:type="dcterms:W3CDTF">2015-09-30T20:58:33Z</dcterms:modified>
</cp:coreProperties>
</file>