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5"/>
  </p:notesMasterIdLst>
  <p:sldIdLst>
    <p:sldId id="256" r:id="rId2"/>
    <p:sldId id="299" r:id="rId3"/>
    <p:sldId id="257" r:id="rId4"/>
    <p:sldId id="291" r:id="rId5"/>
    <p:sldId id="258" r:id="rId6"/>
    <p:sldId id="259" r:id="rId7"/>
    <p:sldId id="260" r:id="rId8"/>
    <p:sldId id="261" r:id="rId9"/>
    <p:sldId id="262" r:id="rId10"/>
    <p:sldId id="263" r:id="rId11"/>
    <p:sldId id="264" r:id="rId12"/>
    <p:sldId id="265" r:id="rId13"/>
    <p:sldId id="266" r:id="rId14"/>
    <p:sldId id="267" r:id="rId15"/>
    <p:sldId id="268" r:id="rId16"/>
    <p:sldId id="269" r:id="rId17"/>
    <p:sldId id="295" r:id="rId18"/>
    <p:sldId id="271" r:id="rId19"/>
    <p:sldId id="272" r:id="rId20"/>
    <p:sldId id="292" r:id="rId21"/>
    <p:sldId id="273" r:id="rId22"/>
    <p:sldId id="274" r:id="rId23"/>
    <p:sldId id="275" r:id="rId24"/>
    <p:sldId id="276" r:id="rId25"/>
    <p:sldId id="277" r:id="rId26"/>
    <p:sldId id="278" r:id="rId27"/>
    <p:sldId id="279" r:id="rId28"/>
    <p:sldId id="280" r:id="rId29"/>
    <p:sldId id="281" r:id="rId30"/>
    <p:sldId id="282" r:id="rId31"/>
    <p:sldId id="283" r:id="rId32"/>
    <p:sldId id="296" r:id="rId33"/>
    <p:sldId id="284" r:id="rId34"/>
    <p:sldId id="285" r:id="rId35"/>
    <p:sldId id="286" r:id="rId36"/>
    <p:sldId id="297" r:id="rId37"/>
    <p:sldId id="287" r:id="rId38"/>
    <p:sldId id="288" r:id="rId39"/>
    <p:sldId id="289" r:id="rId40"/>
    <p:sldId id="298" r:id="rId41"/>
    <p:sldId id="293" r:id="rId42"/>
    <p:sldId id="290" r:id="rId43"/>
    <p:sldId id="294"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mn-cs"/>
              </a:defRPr>
            </a:lvl1pPr>
          </a:lstStyle>
          <a:p>
            <a:pPr>
              <a:defRPr/>
            </a:pPr>
            <a:fld id="{8A05A256-CF90-4795-8E8B-A84BA34C0820}" type="datetimeFigureOut">
              <a:rPr lang="en-US"/>
              <a:pPr>
                <a:defRPr/>
              </a:pPr>
              <a:t>9/30/2015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cs typeface="+mn-cs"/>
              </a:defRPr>
            </a:lvl1pPr>
          </a:lstStyle>
          <a:p>
            <a:pPr>
              <a:defRPr/>
            </a:pPr>
            <a:fld id="{E934D091-8FE3-4274-B236-EB648C19C15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50B0D0-63B2-4DAD-B868-D436DC4B44B4}" type="slidenum">
              <a:rPr lang="en-US" altLang="en-US" smtClean="0">
                <a:cs typeface="Arial" charset="0"/>
              </a:rPr>
              <a:pPr/>
              <a:t>1</a:t>
            </a:fld>
            <a:endParaRPr lang="en-US" alt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B8E314-1D5D-4468-92EC-064E05F084DB}" type="slidenum">
              <a:rPr lang="en-US" altLang="en-US" smtClean="0">
                <a:cs typeface="Arial" charset="0"/>
              </a:rPr>
              <a:pPr/>
              <a:t>11</a:t>
            </a:fld>
            <a:endParaRPr lang="en-US" alt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88A199-15AB-4CEA-A75C-B9A5F6EA788E}" type="slidenum">
              <a:rPr lang="en-US" altLang="en-US" smtClean="0">
                <a:cs typeface="Arial" charset="0"/>
              </a:rPr>
              <a:pPr/>
              <a:t>12</a:t>
            </a:fld>
            <a:endParaRPr lang="en-US" alt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B9FD66-3B61-4A12-9B4A-C25025A67BA6}" type="slidenum">
              <a:rPr lang="en-US" altLang="en-US" smtClean="0">
                <a:cs typeface="Arial" charset="0"/>
              </a:rPr>
              <a:pPr/>
              <a:t>13</a:t>
            </a:fld>
            <a:endParaRPr lang="en-US" alt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69FDCB-72BD-49BF-B3D5-3D4D6BB64E16}" type="slidenum">
              <a:rPr lang="en-US" altLang="en-US" smtClean="0">
                <a:cs typeface="Arial" charset="0"/>
              </a:rPr>
              <a:pPr/>
              <a:t>14</a:t>
            </a:fld>
            <a:endParaRPr lang="en-US" alt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85AF04-0FF9-4869-88BF-487CB0A63D67}" type="slidenum">
              <a:rPr lang="en-US" altLang="en-US" smtClean="0">
                <a:cs typeface="Arial" charset="0"/>
              </a:rPr>
              <a:pPr/>
              <a:t>15</a:t>
            </a:fld>
            <a:endParaRPr lang="en-US" alt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8D69D1-0B58-4468-9F94-C4C3A6456698}" type="slidenum">
              <a:rPr lang="en-US" altLang="en-US" smtClean="0">
                <a:cs typeface="Arial" charset="0"/>
              </a:rPr>
              <a:pPr/>
              <a:t>16</a:t>
            </a:fld>
            <a:endParaRPr lang="en-US" alt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350887-7D8F-4D66-91B3-3102678FEE74}" type="slidenum">
              <a:rPr lang="en-US" altLang="en-US" smtClean="0">
                <a:cs typeface="Arial" charset="0"/>
              </a:rPr>
              <a:pPr/>
              <a:t>17</a:t>
            </a:fld>
            <a:endParaRPr lang="en-US" alt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1C4644-2869-426D-9A6F-345BD7944F6D}" type="slidenum">
              <a:rPr lang="en-US" altLang="en-US" smtClean="0">
                <a:cs typeface="Arial" charset="0"/>
              </a:rPr>
              <a:pPr/>
              <a:t>18</a:t>
            </a:fld>
            <a:endParaRPr lang="en-US" alt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9C8167-9BDF-4030-B113-246F887A1508}" type="slidenum">
              <a:rPr lang="en-US" altLang="en-US" smtClean="0">
                <a:cs typeface="Arial" charset="0"/>
              </a:rPr>
              <a:pPr/>
              <a:t>19</a:t>
            </a:fld>
            <a:endParaRPr lang="en-US" alt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60058E4-AAEA-429C-90EE-D9C8B88BB725}" type="slidenum">
              <a:rPr lang="en-US" altLang="en-US" smtClean="0">
                <a:cs typeface="Arial" charset="0"/>
              </a:rPr>
              <a:pPr/>
              <a:t>20</a:t>
            </a:fld>
            <a:endParaRPr lang="en-US" alt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167ADF-1692-4730-9E4F-5B22777FEAA1}" type="slidenum">
              <a:rPr lang="en-US" altLang="en-US" smtClean="0">
                <a:cs typeface="Arial" charset="0"/>
              </a:rPr>
              <a:pPr/>
              <a:t>3</a:t>
            </a:fld>
            <a:endParaRPr lang="en-US" altLang="en-US"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2D5B7A-73FD-4569-BFE2-6C89772773EA}" type="slidenum">
              <a:rPr lang="en-US" altLang="en-US" smtClean="0">
                <a:cs typeface="Arial" charset="0"/>
              </a:rPr>
              <a:pPr/>
              <a:t>21</a:t>
            </a:fld>
            <a:endParaRPr lang="en-US" alt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5292D7-0766-4799-BEFD-AC5A592B667A}" type="slidenum">
              <a:rPr lang="en-US" altLang="en-US" smtClean="0">
                <a:cs typeface="Arial" charset="0"/>
              </a:rPr>
              <a:pPr/>
              <a:t>22</a:t>
            </a:fld>
            <a:endParaRPr lang="en-US" alt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F3C962-3648-4425-9F50-FF549EBD7C58}" type="slidenum">
              <a:rPr lang="en-US" altLang="en-US" smtClean="0">
                <a:cs typeface="Arial" charset="0"/>
              </a:rPr>
              <a:pPr/>
              <a:t>23</a:t>
            </a:fld>
            <a:endParaRPr lang="en-US" alt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AD1C34-1E7E-4D98-872A-E6EED6A653FF}" type="slidenum">
              <a:rPr lang="en-US" altLang="en-US" smtClean="0">
                <a:cs typeface="Arial" charset="0"/>
              </a:rPr>
              <a:pPr/>
              <a:t>24</a:t>
            </a:fld>
            <a:endParaRPr lang="en-US" alt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7D801B-2202-4268-99CE-0819C36FD379}" type="slidenum">
              <a:rPr lang="en-US" altLang="en-US" smtClean="0">
                <a:cs typeface="Arial" charset="0"/>
              </a:rPr>
              <a:pPr/>
              <a:t>25</a:t>
            </a:fld>
            <a:endParaRPr lang="en-US" alt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1B0BD5-87F0-4F6F-846C-890040172FFE}" type="slidenum">
              <a:rPr lang="en-US" altLang="en-US" smtClean="0">
                <a:cs typeface="Arial" charset="0"/>
              </a:rPr>
              <a:pPr/>
              <a:t>26</a:t>
            </a:fld>
            <a:endParaRPr lang="en-US" alt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70D8EB-AEF6-4F66-A20E-5EAFA8FCB98C}" type="slidenum">
              <a:rPr lang="en-US" altLang="en-US" smtClean="0">
                <a:cs typeface="Arial" charset="0"/>
              </a:rPr>
              <a:pPr/>
              <a:t>27</a:t>
            </a:fld>
            <a:endParaRPr lang="en-US" altLang="en-US" smtClean="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D9A2B-7AD6-4F09-9A25-FC68268728FC}" type="slidenum">
              <a:rPr lang="en-US" altLang="en-US" smtClean="0">
                <a:cs typeface="Arial" charset="0"/>
              </a:rPr>
              <a:pPr/>
              <a:t>28</a:t>
            </a:fld>
            <a:endParaRPr lang="en-US" altLang="en-US" smtClean="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07DE7E-BCE8-4354-8A98-1BF969C5D122}" type="slidenum">
              <a:rPr lang="en-US" altLang="en-US" smtClean="0">
                <a:cs typeface="Arial" charset="0"/>
              </a:rPr>
              <a:pPr/>
              <a:t>29</a:t>
            </a:fld>
            <a:endParaRPr lang="en-US" altLang="en-US" smtClean="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971EA9-3534-47FF-B25D-FC8AA0AF5D7F}" type="slidenum">
              <a:rPr lang="en-US" altLang="en-US" smtClean="0">
                <a:cs typeface="Arial" charset="0"/>
              </a:rPr>
              <a:pPr/>
              <a:t>30</a:t>
            </a:fld>
            <a:endParaRPr lang="en-US" alt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B1981C-21B7-422D-894D-06F77436D18E}" type="slidenum">
              <a:rPr lang="en-US" altLang="en-US" smtClean="0">
                <a:cs typeface="Arial" charset="0"/>
              </a:rPr>
              <a:pPr/>
              <a:t>4</a:t>
            </a:fld>
            <a:endParaRPr lang="en-US" altLang="en-US" smtClean="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E1739E-F67D-440E-B448-567665C764B5}" type="slidenum">
              <a:rPr lang="en-US" altLang="en-US" smtClean="0">
                <a:cs typeface="Arial" charset="0"/>
              </a:rPr>
              <a:pPr/>
              <a:t>31</a:t>
            </a:fld>
            <a:endParaRPr lang="en-US" altLang="en-US" smtClean="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21FEC2-55D0-4EDD-A79E-925E1EF413EE}" type="slidenum">
              <a:rPr lang="en-US" altLang="en-US" smtClean="0">
                <a:cs typeface="Arial" charset="0"/>
              </a:rPr>
              <a:pPr/>
              <a:t>33</a:t>
            </a:fld>
            <a:endParaRPr lang="en-US" altLang="en-US" smtClean="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D4D31C-38C7-4D80-954D-14D4410FC272}" type="slidenum">
              <a:rPr lang="en-US" altLang="en-US" smtClean="0">
                <a:cs typeface="Arial" charset="0"/>
              </a:rPr>
              <a:pPr/>
              <a:t>34</a:t>
            </a:fld>
            <a:endParaRPr lang="en-US" altLang="en-US" smtClean="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4D162F-0B4D-4891-BE7B-551ADE2D4A2F}" type="slidenum">
              <a:rPr lang="en-US" altLang="en-US" smtClean="0">
                <a:cs typeface="Arial" charset="0"/>
              </a:rPr>
              <a:pPr/>
              <a:t>35</a:t>
            </a:fld>
            <a:endParaRPr lang="en-US" altLang="en-US" smtClean="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C3AB22-A3CD-4820-90FD-2B13CFB4BA56}" type="slidenum">
              <a:rPr lang="en-US" altLang="en-US" smtClean="0">
                <a:cs typeface="Arial" charset="0"/>
              </a:rPr>
              <a:pPr/>
              <a:t>37</a:t>
            </a:fld>
            <a:endParaRPr lang="en-US" altLang="en-US" smtClean="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2542FE2-F29B-4645-9975-97F492BBE26C}" type="slidenum">
              <a:rPr lang="en-US" altLang="en-US" smtClean="0">
                <a:cs typeface="Arial" charset="0"/>
              </a:rPr>
              <a:pPr/>
              <a:t>38</a:t>
            </a:fld>
            <a:endParaRPr lang="en-US" altLang="en-US" smtClean="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663D8D-F438-43D6-9189-728171986ABC}" type="slidenum">
              <a:rPr lang="en-US" altLang="en-US" smtClean="0">
                <a:cs typeface="Arial" charset="0"/>
              </a:rPr>
              <a:pPr/>
              <a:t>39</a:t>
            </a:fld>
            <a:endParaRPr lang="en-US" altLang="en-US" smtClean="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F8F7B73-A7E7-4427-BC4B-A5B88B547067}" type="slidenum">
              <a:rPr lang="en-US" altLang="en-US" smtClean="0">
                <a:cs typeface="Arial" charset="0"/>
              </a:rPr>
              <a:pPr/>
              <a:t>41</a:t>
            </a:fld>
            <a:endParaRPr lang="en-US" altLang="en-US" smtClean="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F7A61C-92C3-416B-A703-1E645AC7A948}" type="slidenum">
              <a:rPr lang="en-US" altLang="en-US" smtClean="0">
                <a:cs typeface="Arial" charset="0"/>
              </a:rPr>
              <a:pPr/>
              <a:t>42</a:t>
            </a:fld>
            <a:endParaRPr lang="en-US" altLang="en-US" smtClean="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BA9B4E-FB4F-41E2-8D96-2DCC1ABBBF56}" type="slidenum">
              <a:rPr lang="en-US" altLang="en-US" smtClean="0">
                <a:cs typeface="Arial" charset="0"/>
              </a:rPr>
              <a:pPr/>
              <a:t>43</a:t>
            </a:fld>
            <a:endParaRPr lang="en-US" alt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1DD440E-F30F-46BD-A7B2-57732EF2539D}" type="slidenum">
              <a:rPr lang="en-US" altLang="en-US" smtClean="0">
                <a:cs typeface="Arial" charset="0"/>
              </a:rPr>
              <a:pPr/>
              <a:t>5</a:t>
            </a:fld>
            <a:endParaRPr lang="en-US" altLang="en-US"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1A85A7-2BA6-45F7-BADF-41AB36002A50}" type="slidenum">
              <a:rPr lang="en-US" altLang="en-US" smtClean="0">
                <a:cs typeface="Arial" charset="0"/>
              </a:rPr>
              <a:pPr/>
              <a:t>6</a:t>
            </a:fld>
            <a:endParaRPr lang="en-US" altLang="en-US"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5AD273-E299-451B-AD3F-6BBF4D84E71D}" type="slidenum">
              <a:rPr lang="en-US" altLang="en-US" smtClean="0">
                <a:cs typeface="Arial" charset="0"/>
              </a:rPr>
              <a:pPr/>
              <a:t>7</a:t>
            </a:fld>
            <a:endParaRPr lang="en-US" altLang="en-US"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002151-8FF5-4B56-BD09-F461DC23FA5F}" type="slidenum">
              <a:rPr lang="en-US" altLang="en-US" smtClean="0">
                <a:cs typeface="Arial" charset="0"/>
              </a:rPr>
              <a:pPr/>
              <a:t>8</a:t>
            </a:fld>
            <a:endParaRPr lang="en-US" alt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C2A85F-E06A-4EBB-A1FA-DC31F66792A7}" type="slidenum">
              <a:rPr lang="en-US" altLang="en-US" smtClean="0">
                <a:cs typeface="Arial" charset="0"/>
              </a:rPr>
              <a:pPr/>
              <a:t>9</a:t>
            </a:fld>
            <a:endParaRPr lang="en-US" alt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595141-D3CE-4A78-A63A-4C16322BAC32}" type="slidenum">
              <a:rPr lang="en-US" altLang="en-US" smtClean="0">
                <a:cs typeface="Arial" charset="0"/>
              </a:rPr>
              <a:pPr/>
              <a:t>10</a:t>
            </a:fld>
            <a:endParaRPr lang="en-US"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endParaRPr lang="en-US"/>
          </a:p>
        </p:txBody>
      </p:sp>
      <p:sp>
        <p:nvSpPr>
          <p:cNvPr id="1741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1741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pPr>
              <a:defRPr/>
            </a:pPr>
            <a:endParaRPr lang="en-US"/>
          </a:p>
        </p:txBody>
      </p:sp>
      <p:sp>
        <p:nvSpPr>
          <p:cNvPr id="39" name="Rectangle 6"/>
          <p:cNvSpPr>
            <a:spLocks noGrp="1" noChangeArrowheads="1"/>
          </p:cNvSpPr>
          <p:nvPr>
            <p:ph type="ftr" sz="quarter" idx="11"/>
          </p:nvPr>
        </p:nvSpPr>
        <p:spPr/>
        <p:txBody>
          <a:bodyPr/>
          <a:lstStyle>
            <a:lvl1pPr>
              <a:defRPr/>
            </a:lvl1pPr>
          </a:lstStyle>
          <a:p>
            <a:pPr>
              <a:defRPr/>
            </a:pPr>
            <a:r>
              <a:rPr lang="en-US"/>
              <a:t>Lilly, Cullen, Ball, Criminological Theory Sixth Edition. ©2015 SAGE Publications</a:t>
            </a:r>
          </a:p>
        </p:txBody>
      </p:sp>
      <p:sp>
        <p:nvSpPr>
          <p:cNvPr id="40" name="Rectangle 7"/>
          <p:cNvSpPr>
            <a:spLocks noGrp="1" noChangeArrowheads="1"/>
          </p:cNvSpPr>
          <p:nvPr>
            <p:ph type="sldNum" sz="quarter" idx="12"/>
          </p:nvPr>
        </p:nvSpPr>
        <p:spPr/>
        <p:txBody>
          <a:bodyPr/>
          <a:lstStyle>
            <a:lvl1pPr>
              <a:defRPr/>
            </a:lvl1pPr>
          </a:lstStyle>
          <a:p>
            <a:pPr>
              <a:defRPr/>
            </a:pPr>
            <a:fld id="{FB896D16-2B13-439E-B3BA-5CA4A98BAFB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36F3CF66-B00B-40DE-B936-63F0F0DE895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19A52D7D-63D8-49BB-99E1-1DB6070FE75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pPr lvl="0"/>
            <a:r>
              <a:rPr lang="en-US" noProof="0" dirty="0" smtClean="0"/>
              <a:t>Click icon to add table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45DC529F-B502-433F-BE0F-14C08CBDDA4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DC5B07B0-6E1D-473B-A875-520E7E19127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6" name="Rectangle 7"/>
          <p:cNvSpPr>
            <a:spLocks noGrp="1" noChangeArrowheads="1"/>
          </p:cNvSpPr>
          <p:nvPr>
            <p:ph type="sldNum" sz="quarter" idx="12"/>
          </p:nvPr>
        </p:nvSpPr>
        <p:spPr>
          <a:ln/>
        </p:spPr>
        <p:txBody>
          <a:bodyPr/>
          <a:lstStyle>
            <a:lvl1pPr>
              <a:defRPr/>
            </a:lvl1pPr>
          </a:lstStyle>
          <a:p>
            <a:pPr>
              <a:defRPr/>
            </a:pPr>
            <a:fld id="{C925A458-77E8-4F37-9B19-4CE2F02BF4B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A6935C67-DFC7-4050-96C1-2B94184AA44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9" name="Rectangle 7"/>
          <p:cNvSpPr>
            <a:spLocks noGrp="1" noChangeArrowheads="1"/>
          </p:cNvSpPr>
          <p:nvPr>
            <p:ph type="sldNum" sz="quarter" idx="12"/>
          </p:nvPr>
        </p:nvSpPr>
        <p:spPr>
          <a:ln/>
        </p:spPr>
        <p:txBody>
          <a:bodyPr/>
          <a:lstStyle>
            <a:lvl1pPr>
              <a:defRPr/>
            </a:lvl1pPr>
          </a:lstStyle>
          <a:p>
            <a:pPr>
              <a:defRPr/>
            </a:pPr>
            <a:fld id="{0F998E64-3E6A-430C-83AC-F60EA7CDAA8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5" name="Rectangle 7"/>
          <p:cNvSpPr>
            <a:spLocks noGrp="1" noChangeArrowheads="1"/>
          </p:cNvSpPr>
          <p:nvPr>
            <p:ph type="sldNum" sz="quarter" idx="12"/>
          </p:nvPr>
        </p:nvSpPr>
        <p:spPr>
          <a:ln/>
        </p:spPr>
        <p:txBody>
          <a:bodyPr/>
          <a:lstStyle>
            <a:lvl1pPr>
              <a:defRPr/>
            </a:lvl1pPr>
          </a:lstStyle>
          <a:p>
            <a:pPr>
              <a:defRPr/>
            </a:pPr>
            <a:fld id="{18469304-888E-49A4-BF00-AB9FFE4A4B3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4" name="Rectangle 7"/>
          <p:cNvSpPr>
            <a:spLocks noGrp="1" noChangeArrowheads="1"/>
          </p:cNvSpPr>
          <p:nvPr>
            <p:ph type="sldNum" sz="quarter" idx="12"/>
          </p:nvPr>
        </p:nvSpPr>
        <p:spPr>
          <a:ln/>
        </p:spPr>
        <p:txBody>
          <a:bodyPr/>
          <a:lstStyle>
            <a:lvl1pPr>
              <a:defRPr/>
            </a:lvl1pPr>
          </a:lstStyle>
          <a:p>
            <a:pPr>
              <a:defRPr/>
            </a:pPr>
            <a:fld id="{E7786321-7D5A-41ED-AEC5-9C1420A0783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5C5F27B7-EC30-440F-BBC6-2C8F4D262F5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t>Lilly, Cullen, Ball, Criminological Theory Sixth Edition. ©2015 SAGE Publications</a:t>
            </a:r>
          </a:p>
        </p:txBody>
      </p:sp>
      <p:sp>
        <p:nvSpPr>
          <p:cNvPr id="7" name="Rectangle 7"/>
          <p:cNvSpPr>
            <a:spLocks noGrp="1" noChangeArrowheads="1"/>
          </p:cNvSpPr>
          <p:nvPr>
            <p:ph type="sldNum" sz="quarter" idx="12"/>
          </p:nvPr>
        </p:nvSpPr>
        <p:spPr>
          <a:ln/>
        </p:spPr>
        <p:txBody>
          <a:bodyPr/>
          <a:lstStyle>
            <a:lvl1pPr>
              <a:defRPr/>
            </a:lvl1pPr>
          </a:lstStyle>
          <a:p>
            <a:pPr>
              <a:defRPr/>
            </a:pPr>
            <a:fld id="{60706FD9-78C2-4C8F-AB87-AF221845790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638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cs typeface="+mn-cs"/>
              </a:defRPr>
            </a:lvl1pPr>
          </a:lstStyle>
          <a:p>
            <a:pPr>
              <a:defRPr/>
            </a:pPr>
            <a:endParaRPr lang="en-US"/>
          </a:p>
        </p:txBody>
      </p:sp>
      <p:sp>
        <p:nvSpPr>
          <p:cNvPr id="1639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000">
                <a:cs typeface="+mn-cs"/>
              </a:defRPr>
            </a:lvl1pPr>
          </a:lstStyle>
          <a:p>
            <a:pPr>
              <a:defRPr/>
            </a:pPr>
            <a:r>
              <a:rPr lang="en-US"/>
              <a:t>Lilly, Cullen, Ball, Criminological Theory Sixth Edition. ©2015 SAGE Publications</a:t>
            </a:r>
          </a:p>
        </p:txBody>
      </p:sp>
      <p:sp>
        <p:nvSpPr>
          <p:cNvPr id="1639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cs typeface="+mn-cs"/>
              </a:defRPr>
            </a:lvl1pPr>
          </a:lstStyle>
          <a:p>
            <a:pPr>
              <a:defRPr/>
            </a:pPr>
            <a:fld id="{C934C356-C945-4140-B2BA-4009CC01993A}" type="slidenum">
              <a:rPr lang="en-US"/>
              <a:pPr>
                <a:defRPr/>
              </a:pPr>
              <a:t>‹#›</a:t>
            </a:fld>
            <a:endParaRPr 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39" name="Oval 15"/>
            <p:cNvSpPr>
              <a:spLocks noChangeArrowheads="1"/>
            </p:cNvSpPr>
            <p:nvPr/>
          </p:nvSpPr>
          <p:spPr bwMode="auto">
            <a:xfrm>
              <a:off x="5472" y="1072"/>
              <a:ext cx="76"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0" name="Oval 16"/>
            <p:cNvSpPr>
              <a:spLocks noChangeArrowheads="1"/>
            </p:cNvSpPr>
            <p:nvPr/>
          </p:nvSpPr>
          <p:spPr bwMode="auto">
            <a:xfrm>
              <a:off x="5136" y="1184"/>
              <a:ext cx="80"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1" name="Oval 17"/>
            <p:cNvSpPr>
              <a:spLocks noChangeArrowheads="1"/>
            </p:cNvSpPr>
            <p:nvPr/>
          </p:nvSpPr>
          <p:spPr bwMode="auto">
            <a:xfrm>
              <a:off x="5248" y="1184"/>
              <a:ext cx="79" cy="76"/>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2" name="Oval 18"/>
            <p:cNvSpPr>
              <a:spLocks noChangeArrowheads="1"/>
            </p:cNvSpPr>
            <p:nvPr/>
          </p:nvSpPr>
          <p:spPr bwMode="auto">
            <a:xfrm>
              <a:off x="5360"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3" name="Oval 19"/>
            <p:cNvSpPr>
              <a:spLocks noChangeArrowheads="1"/>
            </p:cNvSpPr>
            <p:nvPr/>
          </p:nvSpPr>
          <p:spPr bwMode="auto">
            <a:xfrm>
              <a:off x="5472" y="1184"/>
              <a:ext cx="76" cy="76"/>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4" name="Oval 20"/>
            <p:cNvSpPr>
              <a:spLocks noChangeArrowheads="1"/>
            </p:cNvSpPr>
            <p:nvPr/>
          </p:nvSpPr>
          <p:spPr bwMode="auto">
            <a:xfrm>
              <a:off x="5584" y="1184"/>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8" name="Oval 24"/>
            <p:cNvSpPr>
              <a:spLocks noChangeArrowheads="1"/>
            </p:cNvSpPr>
            <p:nvPr/>
          </p:nvSpPr>
          <p:spPr bwMode="auto">
            <a:xfrm>
              <a:off x="5472" y="1296"/>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2" name="Oval 28"/>
            <p:cNvSpPr>
              <a:spLocks noChangeArrowheads="1"/>
            </p:cNvSpPr>
            <p:nvPr/>
          </p:nvSpPr>
          <p:spPr bwMode="auto">
            <a:xfrm>
              <a:off x="5472"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7" name="Oval 33"/>
            <p:cNvSpPr>
              <a:spLocks noChangeArrowheads="1"/>
            </p:cNvSpPr>
            <p:nvPr/>
          </p:nvSpPr>
          <p:spPr bwMode="auto">
            <a:xfrm>
              <a:off x="5472" y="1520"/>
              <a:ext cx="76"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8" name="Oval 34"/>
            <p:cNvSpPr>
              <a:spLocks noChangeArrowheads="1"/>
            </p:cNvSpPr>
            <p:nvPr/>
          </p:nvSpPr>
          <p:spPr bwMode="auto">
            <a:xfrm>
              <a:off x="5136" y="1632"/>
              <a:ext cx="80"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59" name="Oval 35"/>
            <p:cNvSpPr>
              <a:spLocks noChangeArrowheads="1"/>
            </p:cNvSpPr>
            <p:nvPr/>
          </p:nvSpPr>
          <p:spPr bwMode="auto">
            <a:xfrm>
              <a:off x="5248" y="1632"/>
              <a:ext cx="79" cy="76"/>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0" name="Oval 36"/>
            <p:cNvSpPr>
              <a:spLocks noChangeArrowheads="1"/>
            </p:cNvSpPr>
            <p:nvPr/>
          </p:nvSpPr>
          <p:spPr bwMode="auto">
            <a:xfrm>
              <a:off x="5360"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1" name="Oval 37"/>
            <p:cNvSpPr>
              <a:spLocks noChangeArrowheads="1"/>
            </p:cNvSpPr>
            <p:nvPr/>
          </p:nvSpPr>
          <p:spPr bwMode="auto">
            <a:xfrm>
              <a:off x="5472" y="1632"/>
              <a:ext cx="76" cy="76"/>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sp>
          <p:nvSpPr>
            <p:cNvPr id="1063" name="Oval 39"/>
            <p:cNvSpPr>
              <a:spLocks noChangeArrowheads="1"/>
            </p:cNvSpPr>
            <p:nvPr/>
          </p:nvSpPr>
          <p:spPr bwMode="auto">
            <a:xfrm>
              <a:off x="5472" y="1744"/>
              <a:ext cx="76"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endParaRPr lang="en-US" altLang="en-US" smtClean="0"/>
            </a:p>
          </p:txBody>
        </p:sp>
      </p:grpSp>
    </p:spTree>
  </p:cSld>
  <p:clrMap bg1="dk2" tx1="lt1" bg2="dk1" tx2="lt2" accent1="accent1" accent2="accent2" accent3="accent3" accent4="accent4" accent5="accent5" accent6="accent6" hlink="hlink" folHlink="folHlink"/>
  <p:sldLayoutIdLst>
    <p:sldLayoutId id="2147483725"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iming>
    <p:tnLst>
      <p:par>
        <p:cTn id="1" dur="indefinite" restart="never" nodeType="tmRoot"/>
      </p:par>
    </p:tnLst>
  </p:timing>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cs typeface="Arial" charset="0"/>
        </a:defRPr>
      </a:lvl2pPr>
      <a:lvl3pPr algn="l" rtl="0" eaLnBrk="0" fontAlgn="base" hangingPunct="0">
        <a:spcBef>
          <a:spcPct val="0"/>
        </a:spcBef>
        <a:spcAft>
          <a:spcPct val="0"/>
        </a:spcAft>
        <a:defRPr sz="3900" b="1">
          <a:solidFill>
            <a:schemeClr val="tx2"/>
          </a:solidFill>
          <a:latin typeface="Arial" charset="0"/>
          <a:cs typeface="Arial" charset="0"/>
        </a:defRPr>
      </a:lvl3pPr>
      <a:lvl4pPr algn="l" rtl="0" eaLnBrk="0" fontAlgn="base" hangingPunct="0">
        <a:spcBef>
          <a:spcPct val="0"/>
        </a:spcBef>
        <a:spcAft>
          <a:spcPct val="0"/>
        </a:spcAft>
        <a:defRPr sz="3900" b="1">
          <a:solidFill>
            <a:schemeClr val="tx2"/>
          </a:solidFill>
          <a:latin typeface="Arial" charset="0"/>
          <a:cs typeface="Arial" charset="0"/>
        </a:defRPr>
      </a:lvl4pPr>
      <a:lvl5pPr algn="l" rtl="0" eaLnBrk="0" fontAlgn="base" hangingPunct="0">
        <a:spcBef>
          <a:spcPct val="0"/>
        </a:spcBef>
        <a:spcAft>
          <a:spcPct val="0"/>
        </a:spcAft>
        <a:defRPr sz="3900" b="1">
          <a:solidFill>
            <a:schemeClr val="tx2"/>
          </a:solidFill>
          <a:latin typeface="Arial" charset="0"/>
          <a:cs typeface="Arial" charset="0"/>
        </a:defRPr>
      </a:lvl5pPr>
      <a:lvl6pPr marL="457200" algn="l" rtl="0" eaLnBrk="1" fontAlgn="base" hangingPunct="1">
        <a:spcBef>
          <a:spcPct val="0"/>
        </a:spcBef>
        <a:spcAft>
          <a:spcPct val="0"/>
        </a:spcAft>
        <a:defRPr sz="3900" b="1">
          <a:solidFill>
            <a:schemeClr val="tx2"/>
          </a:solidFill>
          <a:latin typeface="Arial" charset="0"/>
          <a:cs typeface="Arial" charset="0"/>
        </a:defRPr>
      </a:lvl6pPr>
      <a:lvl7pPr marL="914400" algn="l" rtl="0" eaLnBrk="1" fontAlgn="base" hangingPunct="1">
        <a:spcBef>
          <a:spcPct val="0"/>
        </a:spcBef>
        <a:spcAft>
          <a:spcPct val="0"/>
        </a:spcAft>
        <a:defRPr sz="3900" b="1">
          <a:solidFill>
            <a:schemeClr val="tx2"/>
          </a:solidFill>
          <a:latin typeface="Arial" charset="0"/>
          <a:cs typeface="Arial" charset="0"/>
        </a:defRPr>
      </a:lvl7pPr>
      <a:lvl8pPr marL="1371600" algn="l" rtl="0" eaLnBrk="1" fontAlgn="base" hangingPunct="1">
        <a:spcBef>
          <a:spcPct val="0"/>
        </a:spcBef>
        <a:spcAft>
          <a:spcPct val="0"/>
        </a:spcAft>
        <a:defRPr sz="3900" b="1">
          <a:solidFill>
            <a:schemeClr val="tx2"/>
          </a:solidFill>
          <a:latin typeface="Arial" charset="0"/>
          <a:cs typeface="Arial" charset="0"/>
        </a:defRPr>
      </a:lvl8pPr>
      <a:lvl9pPr marL="1828800" algn="l" rtl="0" eaLnBrk="1" fontAlgn="base" hangingPunct="1">
        <a:spcBef>
          <a:spcPct val="0"/>
        </a:spcBef>
        <a:spcAft>
          <a:spcPct val="0"/>
        </a:spcAft>
        <a:defRPr sz="39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cs typeface="+mn-cs"/>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cs typeface="+mn-cs"/>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cs typeface="+mn-cs"/>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Criminological Theory</a:t>
            </a:r>
          </a:p>
        </p:txBody>
      </p:sp>
      <p:sp>
        <p:nvSpPr>
          <p:cNvPr id="3075" name="Rectangle 3"/>
          <p:cNvSpPr>
            <a:spLocks noGrp="1" noChangeArrowheads="1"/>
          </p:cNvSpPr>
          <p:nvPr>
            <p:ph type="subTitle" idx="1"/>
          </p:nvPr>
        </p:nvSpPr>
        <p:spPr/>
        <p:txBody>
          <a:bodyPr/>
          <a:lstStyle/>
          <a:p>
            <a:pPr eaLnBrk="1" hangingPunct="1"/>
            <a:r>
              <a:rPr lang="en-US" altLang="en-US" smtClean="0"/>
              <a:t>Bringing Punishment Back In: Conservative Criminology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457200" y="381000"/>
            <a:ext cx="7543800" cy="1295400"/>
          </a:xfrm>
        </p:spPr>
        <p:txBody>
          <a:bodyPr/>
          <a:lstStyle/>
          <a:p>
            <a:pPr eaLnBrk="1" hangingPunct="1"/>
            <a:r>
              <a:rPr lang="en-US" altLang="en-US" sz="3000" smtClean="0"/>
              <a:t>Context: The United States of the 1980s and Early 1990s: The Reaffirmation of Traditional Sexual Preachments</a:t>
            </a:r>
          </a:p>
        </p:txBody>
      </p:sp>
      <p:sp>
        <p:nvSpPr>
          <p:cNvPr id="9219" name="Rectangle 3"/>
          <p:cNvSpPr>
            <a:spLocks noGrp="1" noChangeArrowheads="1"/>
          </p:cNvSpPr>
          <p:nvPr>
            <p:ph idx="1"/>
          </p:nvPr>
        </p:nvSpPr>
        <p:spPr>
          <a:xfrm>
            <a:off x="457200" y="1836738"/>
            <a:ext cx="8229600" cy="4411662"/>
          </a:xfrm>
        </p:spPr>
        <p:txBody>
          <a:bodyPr>
            <a:normAutofit fontScale="92500" lnSpcReduction="10000"/>
          </a:bodyPr>
          <a:lstStyle/>
          <a:p>
            <a:pPr eaLnBrk="1" hangingPunct="1">
              <a:defRPr/>
            </a:pPr>
            <a:r>
              <a:rPr lang="en-US" dirty="0"/>
              <a:t>By the early 1980s, the openly hedonistic sexuality that many associated with the rise of the 1960s’ counterculture was declared a thing of the </a:t>
            </a:r>
            <a:r>
              <a:rPr lang="en-US" dirty="0" smtClean="0"/>
              <a:t>past</a:t>
            </a:r>
          </a:p>
          <a:p>
            <a:pPr eaLnBrk="1" hangingPunct="1">
              <a:defRPr/>
            </a:pPr>
            <a:endParaRPr lang="en-US" sz="1000" dirty="0"/>
          </a:p>
          <a:p>
            <a:pPr eaLnBrk="1" hangingPunct="1">
              <a:defRPr/>
            </a:pPr>
            <a:r>
              <a:rPr lang="en-US" dirty="0"/>
              <a:t>The debate over sexual values reached the nation’s </a:t>
            </a:r>
            <a:r>
              <a:rPr lang="en-US" dirty="0" smtClean="0"/>
              <a:t>courts</a:t>
            </a:r>
          </a:p>
          <a:p>
            <a:pPr eaLnBrk="1" hangingPunct="1">
              <a:defRPr/>
            </a:pPr>
            <a:endParaRPr lang="en-US" sz="500" dirty="0" smtClean="0"/>
          </a:p>
          <a:p>
            <a:pPr lvl="1" eaLnBrk="1" hangingPunct="1">
              <a:defRPr/>
            </a:pPr>
            <a:r>
              <a:rPr lang="en-US" i="1" dirty="0" smtClean="0"/>
              <a:t>Bowers </a:t>
            </a:r>
            <a:r>
              <a:rPr lang="en-US" i="1" dirty="0"/>
              <a:t>v. </a:t>
            </a:r>
            <a:r>
              <a:rPr lang="en-US" i="1" dirty="0" smtClean="0"/>
              <a:t>Hardwick</a:t>
            </a:r>
          </a:p>
          <a:p>
            <a:pPr lvl="1" eaLnBrk="1" hangingPunct="1">
              <a:defRPr/>
            </a:pPr>
            <a:endParaRPr lang="en-US" sz="500" i="1" dirty="0" smtClean="0"/>
          </a:p>
          <a:p>
            <a:pPr lvl="1" eaLnBrk="1" hangingPunct="1">
              <a:defRPr/>
            </a:pPr>
            <a:r>
              <a:rPr lang="en-US" sz="2700" i="1" dirty="0" smtClean="0"/>
              <a:t>Roe </a:t>
            </a:r>
            <a:r>
              <a:rPr lang="en-US" sz="2700" i="1" dirty="0"/>
              <a:t>v. Wade</a:t>
            </a:r>
            <a:endParaRPr lang="en-US" sz="2700" dirty="0"/>
          </a:p>
          <a:p>
            <a:pPr eaLnBrk="1" hangingPunct="1">
              <a:defRPr/>
            </a:pPr>
            <a:endParaRPr lang="en-US" sz="1000" dirty="0" smtClean="0"/>
          </a:p>
          <a:p>
            <a:pPr eaLnBrk="1" hangingPunct="1">
              <a:defRPr/>
            </a:pPr>
            <a:r>
              <a:rPr lang="en-US" dirty="0" smtClean="0"/>
              <a:t>The </a:t>
            </a:r>
            <a:r>
              <a:rPr lang="en-US" dirty="0"/>
              <a:t>emergence of AIDS was a growing threat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Context: The United States of the 1980s and Early 1990s: The War on Drugs</a:t>
            </a:r>
          </a:p>
        </p:txBody>
      </p:sp>
      <p:sp>
        <p:nvSpPr>
          <p:cNvPr id="12291" name="Rectangle 3"/>
          <p:cNvSpPr>
            <a:spLocks noGrp="1" noChangeArrowheads="1"/>
          </p:cNvSpPr>
          <p:nvPr>
            <p:ph idx="1"/>
          </p:nvPr>
        </p:nvSpPr>
        <p:spPr>
          <a:xfrm>
            <a:off x="457200" y="1836738"/>
            <a:ext cx="8229600" cy="4411662"/>
          </a:xfrm>
        </p:spPr>
        <p:txBody>
          <a:bodyPr/>
          <a:lstStyle/>
          <a:p>
            <a:pPr eaLnBrk="1" hangingPunct="1"/>
            <a:r>
              <a:rPr lang="en-US" altLang="en-US" smtClean="0"/>
              <a:t>Early in the Reagan administration there were new anti-drug campaigns and the federal government declared a new “war on drugs”</a:t>
            </a:r>
          </a:p>
          <a:p>
            <a:pPr eaLnBrk="1" hangingPunct="1"/>
            <a:endParaRPr lang="en-US" altLang="en-US" sz="500" smtClean="0"/>
          </a:p>
          <a:p>
            <a:pPr lvl="1" eaLnBrk="1" hangingPunct="1"/>
            <a:r>
              <a:rPr lang="en-US" altLang="en-US" smtClean="0"/>
              <a:t>Drug testing in the workplace </a:t>
            </a:r>
          </a:p>
          <a:p>
            <a:pPr lvl="1" eaLnBrk="1" hangingPunct="1"/>
            <a:endParaRPr lang="en-US" altLang="en-US" sz="500" smtClean="0"/>
          </a:p>
          <a:p>
            <a:pPr lvl="1" eaLnBrk="1" hangingPunct="1"/>
            <a:r>
              <a:rPr lang="en-US" altLang="en-US" smtClean="0"/>
              <a:t>Public was less concerned about the federal budget deficit and arms control than about drugs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457200" y="381000"/>
            <a:ext cx="7543800" cy="1295400"/>
          </a:xfrm>
        </p:spPr>
        <p:txBody>
          <a:bodyPr/>
          <a:lstStyle/>
          <a:p>
            <a:pPr eaLnBrk="1" hangingPunct="1"/>
            <a:r>
              <a:rPr lang="en-US" altLang="en-US" sz="3000" smtClean="0"/>
              <a:t>Context: The United States of the 1980s and Early 1990s: The Department of Justice and the Supreme Court</a:t>
            </a:r>
          </a:p>
        </p:txBody>
      </p:sp>
      <p:sp>
        <p:nvSpPr>
          <p:cNvPr id="11267" name="Rectangle 3"/>
          <p:cNvSpPr>
            <a:spLocks noGrp="1" noChangeArrowheads="1"/>
          </p:cNvSpPr>
          <p:nvPr>
            <p:ph idx="1"/>
          </p:nvPr>
        </p:nvSpPr>
        <p:spPr>
          <a:xfrm>
            <a:off x="457200" y="1836738"/>
            <a:ext cx="8229600" cy="4411662"/>
          </a:xfrm>
        </p:spPr>
        <p:txBody>
          <a:bodyPr>
            <a:normAutofit lnSpcReduction="10000"/>
          </a:bodyPr>
          <a:lstStyle/>
          <a:p>
            <a:pPr eaLnBrk="1" hangingPunct="1">
              <a:defRPr/>
            </a:pPr>
            <a:r>
              <a:rPr lang="en-US" dirty="0" smtClean="0"/>
              <a:t>During the 1980s, there was an increasing reluctance to focus on possible social conditions underlying crime and a tendency to demand harsher treatment of ordinary street criminals</a:t>
            </a:r>
          </a:p>
          <a:p>
            <a:pPr eaLnBrk="1" hangingPunct="1">
              <a:defRPr/>
            </a:pPr>
            <a:endParaRPr lang="en-US" sz="1000" dirty="0" smtClean="0"/>
          </a:p>
          <a:p>
            <a:pPr eaLnBrk="1" hangingPunct="1">
              <a:defRPr/>
            </a:pPr>
            <a:r>
              <a:rPr lang="en-US" dirty="0" smtClean="0"/>
              <a:t>The competence of the Supreme Court was questioned</a:t>
            </a:r>
          </a:p>
          <a:p>
            <a:pPr eaLnBrk="1" hangingPunct="1">
              <a:defRPr/>
            </a:pPr>
            <a:endParaRPr lang="en-US" sz="1000" dirty="0" smtClean="0"/>
          </a:p>
          <a:p>
            <a:pPr eaLnBrk="1" hangingPunct="1">
              <a:defRPr/>
            </a:pPr>
            <a:r>
              <a:rPr lang="en-US" dirty="0" smtClean="0"/>
              <a:t>The leadership of the Department of Justice was as equally conservative</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Context: The United States of the 1980s and Early 1990s: The Legacy of the Conservative Political Agenda</a:t>
            </a:r>
          </a:p>
        </p:txBody>
      </p:sp>
      <p:sp>
        <p:nvSpPr>
          <p:cNvPr id="14339" name="Rectangle 3"/>
          <p:cNvSpPr>
            <a:spLocks noGrp="1" noChangeArrowheads="1"/>
          </p:cNvSpPr>
          <p:nvPr>
            <p:ph idx="1"/>
          </p:nvPr>
        </p:nvSpPr>
        <p:spPr>
          <a:xfrm>
            <a:off x="457200" y="1836738"/>
            <a:ext cx="8229600" cy="4411662"/>
          </a:xfrm>
        </p:spPr>
        <p:txBody>
          <a:bodyPr/>
          <a:lstStyle/>
          <a:p>
            <a:pPr eaLnBrk="1" hangingPunct="1"/>
            <a:r>
              <a:rPr lang="en-US" altLang="en-US" smtClean="0"/>
              <a:t>Although the conservative agenda was questioned by progressives in the 1990s, the conservative influence still holds strong</a:t>
            </a:r>
          </a:p>
          <a:p>
            <a:pPr lvl="1" eaLnBrk="1" hangingPunct="1"/>
            <a:endParaRPr lang="en-US" altLang="en-US" sz="500" smtClean="0"/>
          </a:p>
          <a:p>
            <a:pPr lvl="1" eaLnBrk="1" hangingPunct="1"/>
            <a:r>
              <a:rPr lang="en-US" altLang="en-US" smtClean="0"/>
              <a:t>A steady rise in the prison population</a:t>
            </a:r>
          </a:p>
          <a:p>
            <a:pPr lvl="1" eaLnBrk="1" hangingPunct="1"/>
            <a:endParaRPr lang="en-US" altLang="en-US" sz="500" smtClean="0"/>
          </a:p>
          <a:p>
            <a:pPr lvl="1" eaLnBrk="1" hangingPunct="1"/>
            <a:r>
              <a:rPr lang="en-US" altLang="en-US" smtClean="0"/>
              <a:t>Right-wing policy agenda (few protections for workers, cuts in social welfare programs, tax cuts to affluent, call to ban gay marriage, support for intelligent design)</a:t>
            </a:r>
          </a:p>
          <a:p>
            <a:pPr lvl="1" eaLnBrk="1" hangingPunct="1"/>
            <a:endParaRPr lang="en-US" altLang="en-US" sz="500" smtClean="0"/>
          </a:p>
          <a:p>
            <a:pPr lvl="1" eaLnBrk="1" hangingPunct="1"/>
            <a:r>
              <a:rPr lang="en-US" altLang="en-US" smtClean="0"/>
              <a:t>The culture of control has become dominant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pPr eaLnBrk="1" hangingPunct="1"/>
            <a:r>
              <a:rPr lang="en-US" altLang="en-US" smtClean="0"/>
              <a:t>Varieties of Conservative Theory</a:t>
            </a:r>
          </a:p>
        </p:txBody>
      </p:sp>
      <p:sp>
        <p:nvSpPr>
          <p:cNvPr id="13315" name="Rectangle 3"/>
          <p:cNvSpPr>
            <a:spLocks noGrp="1" noChangeArrowheads="1"/>
          </p:cNvSpPr>
          <p:nvPr>
            <p:ph idx="1"/>
          </p:nvPr>
        </p:nvSpPr>
        <p:spPr/>
        <p:txBody>
          <a:bodyPr>
            <a:normAutofit lnSpcReduction="10000"/>
          </a:bodyPr>
          <a:lstStyle/>
          <a:p>
            <a:pPr eaLnBrk="1" hangingPunct="1">
              <a:defRPr/>
            </a:pPr>
            <a:r>
              <a:rPr lang="en-US" dirty="0" smtClean="0"/>
              <a:t>Five types of conservative theorizing:</a:t>
            </a:r>
          </a:p>
          <a:p>
            <a:pPr eaLnBrk="1" hangingPunct="1">
              <a:defRPr/>
            </a:pPr>
            <a:endParaRPr lang="en-US" sz="500" dirty="0" smtClean="0"/>
          </a:p>
          <a:p>
            <a:pPr marL="858837" lvl="1" indent="-514350" eaLnBrk="1" hangingPunct="1">
              <a:buFont typeface="+mj-lt"/>
              <a:buAutoNum type="arabicPeriod"/>
              <a:defRPr/>
            </a:pPr>
            <a:r>
              <a:rPr lang="en-US" dirty="0" smtClean="0"/>
              <a:t>Efforts were made </a:t>
            </a:r>
            <a:r>
              <a:rPr lang="en-US" dirty="0"/>
              <a:t>to revitalize the early </a:t>
            </a:r>
            <a:r>
              <a:rPr lang="en-US" dirty="0" smtClean="0"/>
              <a:t>positivist school’s </a:t>
            </a:r>
            <a:r>
              <a:rPr lang="en-US" dirty="0"/>
              <a:t>emphasis on </a:t>
            </a:r>
            <a:r>
              <a:rPr lang="en-US" dirty="0" smtClean="0"/>
              <a:t>ingrained individual differences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Some </a:t>
            </a:r>
            <a:r>
              <a:rPr lang="en-US" dirty="0"/>
              <a:t>scholars have developed models that conceive of individuals as logical actors choosing </a:t>
            </a:r>
            <a:r>
              <a:rPr lang="en-US" dirty="0" smtClean="0"/>
              <a:t>crime when the benefits exceed the costs</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Others </a:t>
            </a:r>
            <a:r>
              <a:rPr lang="en-US" dirty="0"/>
              <a:t>have attempted to revitalize the psychological </a:t>
            </a:r>
            <a:r>
              <a:rPr lang="en-US" dirty="0" smtClean="0"/>
              <a:t>approach that offenders think differently rather than logically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pPr eaLnBrk="1" hangingPunct="1"/>
            <a:r>
              <a:rPr lang="en-US" altLang="en-US" smtClean="0"/>
              <a:t>Varieties of Conservative Theory</a:t>
            </a:r>
          </a:p>
        </p:txBody>
      </p:sp>
      <p:sp>
        <p:nvSpPr>
          <p:cNvPr id="14339" name="Rectangle 3"/>
          <p:cNvSpPr>
            <a:spLocks noGrp="1" noChangeArrowheads="1"/>
          </p:cNvSpPr>
          <p:nvPr>
            <p:ph idx="1"/>
          </p:nvPr>
        </p:nvSpPr>
        <p:spPr/>
        <p:txBody>
          <a:bodyPr>
            <a:normAutofit fontScale="92500" lnSpcReduction="10000"/>
          </a:bodyPr>
          <a:lstStyle/>
          <a:p>
            <a:pPr eaLnBrk="1" hangingPunct="1">
              <a:lnSpc>
                <a:spcPct val="90000"/>
              </a:lnSpc>
              <a:defRPr/>
            </a:pPr>
            <a:r>
              <a:rPr lang="en-US" dirty="0" smtClean="0"/>
              <a:t>Five types of conservative theorizing:</a:t>
            </a:r>
          </a:p>
          <a:p>
            <a:pPr marL="858837" lvl="1" indent="-514350" eaLnBrk="1" hangingPunct="1">
              <a:lnSpc>
                <a:spcPct val="90000"/>
              </a:lnSpc>
              <a:buFont typeface="+mj-lt"/>
              <a:buAutoNum type="arabicPeriod" startAt="4"/>
              <a:defRPr/>
            </a:pPr>
            <a:endParaRPr lang="en-US" sz="500" dirty="0" smtClean="0"/>
          </a:p>
          <a:p>
            <a:pPr marL="858837" lvl="1" indent="-514350" eaLnBrk="1" hangingPunct="1">
              <a:lnSpc>
                <a:spcPct val="90000"/>
              </a:lnSpc>
              <a:buFont typeface="+mj-lt"/>
              <a:buAutoNum type="arabicPeriod" startAt="4"/>
              <a:defRPr/>
            </a:pPr>
            <a:r>
              <a:rPr lang="en-US" dirty="0" smtClean="0"/>
              <a:t>Others </a:t>
            </a:r>
            <a:r>
              <a:rPr lang="en-US" dirty="0"/>
              <a:t>have attempted to link crime to the permissive </a:t>
            </a:r>
            <a:r>
              <a:rPr lang="en-US" dirty="0" smtClean="0"/>
              <a:t>culture or moral poverty</a:t>
            </a:r>
            <a:endParaRPr lang="en-US" dirty="0"/>
          </a:p>
          <a:p>
            <a:pPr marL="858837" lvl="1" indent="-514350" eaLnBrk="1" hangingPunct="1">
              <a:lnSpc>
                <a:spcPct val="90000"/>
              </a:lnSpc>
              <a:buFont typeface="+mj-lt"/>
              <a:buAutoNum type="arabicPeriod" startAt="4"/>
              <a:defRPr/>
            </a:pPr>
            <a:endParaRPr lang="en-US" sz="500" dirty="0" smtClean="0"/>
          </a:p>
          <a:p>
            <a:pPr marL="858837" lvl="1" indent="-514350" eaLnBrk="1" hangingPunct="1">
              <a:lnSpc>
                <a:spcPct val="90000"/>
              </a:lnSpc>
              <a:buFont typeface="+mj-lt"/>
              <a:buAutoNum type="arabicPeriod" startAt="4"/>
              <a:defRPr/>
            </a:pPr>
            <a:r>
              <a:rPr lang="en-US" dirty="0" smtClean="0"/>
              <a:t>Some </a:t>
            </a:r>
            <a:r>
              <a:rPr lang="en-US" dirty="0"/>
              <a:t>claim that public disorganization or </a:t>
            </a:r>
            <a:r>
              <a:rPr lang="en-US" dirty="0" smtClean="0"/>
              <a:t>incivility </a:t>
            </a:r>
            <a:r>
              <a:rPr lang="en-US" dirty="0"/>
              <a:t>leads to </a:t>
            </a:r>
            <a:r>
              <a:rPr lang="en-US" dirty="0" smtClean="0"/>
              <a:t>crime because police tolerate it</a:t>
            </a:r>
            <a:endParaRPr lang="en-US" dirty="0"/>
          </a:p>
          <a:p>
            <a:pPr eaLnBrk="1" hangingPunct="1">
              <a:lnSpc>
                <a:spcPct val="90000"/>
              </a:lnSpc>
              <a:defRPr/>
            </a:pPr>
            <a:endParaRPr lang="en-US" sz="1000" dirty="0" smtClean="0"/>
          </a:p>
          <a:p>
            <a:pPr eaLnBrk="1" hangingPunct="1">
              <a:lnSpc>
                <a:spcPct val="90000"/>
              </a:lnSpc>
              <a:defRPr/>
            </a:pPr>
            <a:r>
              <a:rPr lang="en-US" dirty="0" smtClean="0"/>
              <a:t>These </a:t>
            </a:r>
            <a:r>
              <a:rPr lang="en-US" dirty="0"/>
              <a:t>theories deny economic inequality or concentrated disadvantaged </a:t>
            </a:r>
            <a:r>
              <a:rPr lang="en-US" dirty="0" smtClean="0"/>
              <a:t>population</a:t>
            </a:r>
          </a:p>
          <a:p>
            <a:pPr lvl="1" eaLnBrk="1" hangingPunct="1">
              <a:lnSpc>
                <a:spcPct val="90000"/>
              </a:lnSpc>
              <a:defRPr/>
            </a:pPr>
            <a:endParaRPr lang="en-US" sz="500" dirty="0" smtClean="0"/>
          </a:p>
          <a:p>
            <a:pPr lvl="1" eaLnBrk="1" hangingPunct="1">
              <a:lnSpc>
                <a:spcPct val="90000"/>
              </a:lnSpc>
              <a:defRPr/>
            </a:pPr>
            <a:r>
              <a:rPr lang="en-US" dirty="0" smtClean="0"/>
              <a:t>Rather, crime is a choice by individuals </a:t>
            </a:r>
            <a:endParaRPr lang="en-US" dirty="0"/>
          </a:p>
          <a:p>
            <a:pPr eaLnBrk="1" hangingPunct="1">
              <a:lnSpc>
                <a:spcPct val="90000"/>
              </a:lnSpc>
              <a:defRPr/>
            </a:pPr>
            <a:endParaRPr lang="en-US" sz="1000" dirty="0" smtClean="0"/>
          </a:p>
          <a:p>
            <a:pPr eaLnBrk="1" hangingPunct="1">
              <a:lnSpc>
                <a:spcPct val="90000"/>
              </a:lnSpc>
              <a:defRPr/>
            </a:pPr>
            <a:r>
              <a:rPr lang="en-US" dirty="0" smtClean="0"/>
              <a:t>The </a:t>
            </a:r>
            <a:r>
              <a:rPr lang="en-US" dirty="0"/>
              <a:t>policy recommendation is to bring punishment back in to </a:t>
            </a:r>
            <a:r>
              <a:rPr lang="en-US" dirty="0" smtClean="0"/>
              <a:t>criminology (get tough)</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pPr eaLnBrk="1" hangingPunct="1"/>
            <a:r>
              <a:rPr lang="en-US" altLang="en-US" sz="3200" dirty="0" smtClean="0"/>
              <a:t>Crime and Human Nature: Wilson and Herrnstein: The Theory</a:t>
            </a:r>
          </a:p>
        </p:txBody>
      </p:sp>
      <p:sp>
        <p:nvSpPr>
          <p:cNvPr id="15363" name="Rectangle 3"/>
          <p:cNvSpPr>
            <a:spLocks noGrp="1" noChangeArrowheads="1"/>
          </p:cNvSpPr>
          <p:nvPr>
            <p:ph idx="1"/>
          </p:nvPr>
        </p:nvSpPr>
        <p:spPr/>
        <p:txBody>
          <a:bodyPr>
            <a:normAutofit fontScale="92500"/>
          </a:bodyPr>
          <a:lstStyle/>
          <a:p>
            <a:pPr eaLnBrk="1" hangingPunct="1">
              <a:lnSpc>
                <a:spcPct val="90000"/>
              </a:lnSpc>
              <a:defRPr/>
            </a:pPr>
            <a:r>
              <a:rPr lang="en-US" dirty="0" smtClean="0"/>
              <a:t>Based their </a:t>
            </a:r>
            <a:r>
              <a:rPr lang="en-US" dirty="0"/>
              <a:t>theory on a biosocial explanation of behavior that focused attention primarily on constitutional </a:t>
            </a:r>
            <a:r>
              <a:rPr lang="en-US" dirty="0" smtClean="0"/>
              <a:t>factors</a:t>
            </a:r>
          </a:p>
          <a:p>
            <a:pPr eaLnBrk="1" hangingPunct="1">
              <a:lnSpc>
                <a:spcPct val="90000"/>
              </a:lnSpc>
              <a:defRPr/>
            </a:pPr>
            <a:endParaRPr lang="en-US" sz="500" dirty="0"/>
          </a:p>
          <a:p>
            <a:pPr lvl="1" eaLnBrk="1" hangingPunct="1">
              <a:lnSpc>
                <a:spcPct val="90000"/>
              </a:lnSpc>
              <a:defRPr/>
            </a:pPr>
            <a:r>
              <a:rPr lang="en-US" dirty="0"/>
              <a:t>Such factors were treated as predisposing individuals to engage in criminal </a:t>
            </a:r>
            <a:r>
              <a:rPr lang="en-US" dirty="0" smtClean="0"/>
              <a:t>behavior</a:t>
            </a:r>
          </a:p>
          <a:p>
            <a:pPr lvl="1" eaLnBrk="1" hangingPunct="1">
              <a:lnSpc>
                <a:spcPct val="90000"/>
              </a:lnSpc>
              <a:defRPr/>
            </a:pPr>
            <a:endParaRPr lang="en-US" sz="500" dirty="0" smtClean="0"/>
          </a:p>
          <a:p>
            <a:pPr lvl="1" eaLnBrk="1" hangingPunct="1">
              <a:lnSpc>
                <a:spcPct val="90000"/>
              </a:lnSpc>
              <a:defRPr/>
            </a:pPr>
            <a:r>
              <a:rPr lang="en-US" dirty="0" smtClean="0"/>
              <a:t>Wanted to explain why some individuals are more likely than others to commit crime</a:t>
            </a:r>
            <a:endParaRPr lang="en-US" dirty="0"/>
          </a:p>
          <a:p>
            <a:pPr eaLnBrk="1" hangingPunct="1">
              <a:lnSpc>
                <a:spcPct val="90000"/>
              </a:lnSpc>
              <a:defRPr/>
            </a:pPr>
            <a:endParaRPr lang="en-US" sz="1000" dirty="0" smtClean="0"/>
          </a:p>
          <a:p>
            <a:pPr eaLnBrk="1" hangingPunct="1">
              <a:lnSpc>
                <a:spcPct val="90000"/>
              </a:lnSpc>
              <a:defRPr/>
            </a:pPr>
            <a:r>
              <a:rPr lang="en-US" dirty="0" smtClean="0"/>
              <a:t>Claimed </a:t>
            </a:r>
            <a:r>
              <a:rPr lang="en-US" dirty="0"/>
              <a:t>that a distinctive body type exists that </a:t>
            </a:r>
            <a:r>
              <a:rPr lang="en-US" dirty="0" smtClean="0"/>
              <a:t>distinguishes </a:t>
            </a:r>
            <a:r>
              <a:rPr lang="en-US" dirty="0"/>
              <a:t>criminals from </a:t>
            </a:r>
            <a:r>
              <a:rPr lang="en-US" dirty="0" smtClean="0"/>
              <a:t>non-criminals</a:t>
            </a:r>
          </a:p>
          <a:p>
            <a:pPr lvl="1" eaLnBrk="1" hangingPunct="1">
              <a:lnSpc>
                <a:spcPct val="90000"/>
              </a:lnSpc>
              <a:defRPr/>
            </a:pPr>
            <a:endParaRPr lang="en-US" sz="500" dirty="0" smtClean="0"/>
          </a:p>
          <a:p>
            <a:pPr lvl="1" eaLnBrk="1" hangingPunct="1">
              <a:lnSpc>
                <a:spcPct val="90000"/>
              </a:lnSpc>
              <a:defRPr/>
            </a:pPr>
            <a:r>
              <a:rPr lang="en-US" dirty="0" smtClean="0"/>
              <a:t>Tend to be mesomorphic</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pPr eaLnBrk="1" hangingPunct="1"/>
            <a:r>
              <a:rPr lang="en-US" altLang="en-US" sz="3000" smtClean="0"/>
              <a:t>Crime and Human Nature: Wilson and Herrnstein: The Theory</a:t>
            </a:r>
          </a:p>
        </p:txBody>
      </p:sp>
      <p:sp>
        <p:nvSpPr>
          <p:cNvPr id="16387" name="Rectangle 3"/>
          <p:cNvSpPr>
            <a:spLocks noGrp="1" noChangeArrowheads="1"/>
          </p:cNvSpPr>
          <p:nvPr>
            <p:ph idx="1"/>
          </p:nvPr>
        </p:nvSpPr>
        <p:spPr>
          <a:xfrm>
            <a:off x="457200" y="1719263"/>
            <a:ext cx="8229600" cy="4529137"/>
          </a:xfrm>
        </p:spPr>
        <p:txBody>
          <a:bodyPr>
            <a:normAutofit fontScale="92500" lnSpcReduction="20000"/>
          </a:bodyPr>
          <a:lstStyle/>
          <a:p>
            <a:pPr eaLnBrk="1" hangingPunct="1">
              <a:defRPr/>
            </a:pPr>
            <a:r>
              <a:rPr lang="en-US" dirty="0"/>
              <a:t>“Bad families produce bad children”</a:t>
            </a:r>
          </a:p>
          <a:p>
            <a:pPr eaLnBrk="1" hangingPunct="1">
              <a:defRPr/>
            </a:pPr>
            <a:endParaRPr lang="en-US" sz="1000" dirty="0" smtClean="0"/>
          </a:p>
          <a:p>
            <a:pPr eaLnBrk="1" hangingPunct="1">
              <a:defRPr/>
            </a:pPr>
            <a:r>
              <a:rPr lang="en-US" dirty="0" smtClean="0"/>
              <a:t>Argued that </a:t>
            </a:r>
            <a:r>
              <a:rPr lang="en-US" dirty="0"/>
              <a:t>individual differences rooted in biology are important to the extent that they influence subsequent social learning </a:t>
            </a:r>
            <a:endParaRPr lang="en-US" dirty="0" smtClean="0"/>
          </a:p>
          <a:p>
            <a:pPr lvl="1" eaLnBrk="1" hangingPunct="1">
              <a:defRPr/>
            </a:pPr>
            <a:endParaRPr lang="en-US" sz="300" dirty="0" smtClean="0"/>
          </a:p>
          <a:p>
            <a:pPr lvl="1" eaLnBrk="1" hangingPunct="1">
              <a:defRPr/>
            </a:pPr>
            <a:r>
              <a:rPr lang="en-US" dirty="0" smtClean="0"/>
              <a:t>Used twin (</a:t>
            </a:r>
            <a:r>
              <a:rPr lang="en-US" dirty="0" err="1" smtClean="0"/>
              <a:t>DZ</a:t>
            </a:r>
            <a:r>
              <a:rPr lang="en-US" dirty="0" smtClean="0"/>
              <a:t> and </a:t>
            </a:r>
            <a:r>
              <a:rPr lang="en-US" dirty="0" err="1" smtClean="0"/>
              <a:t>MZ</a:t>
            </a:r>
            <a:r>
              <a:rPr lang="en-US" dirty="0" smtClean="0"/>
              <a:t>) and adoption studies to show this</a:t>
            </a:r>
            <a:endParaRPr lang="en-US" dirty="0"/>
          </a:p>
          <a:p>
            <a:pPr eaLnBrk="1" hangingPunct="1">
              <a:defRPr/>
            </a:pPr>
            <a:endParaRPr lang="en-US" sz="1000" dirty="0" smtClean="0"/>
          </a:p>
          <a:p>
            <a:pPr eaLnBrk="1" hangingPunct="1">
              <a:defRPr/>
            </a:pPr>
            <a:r>
              <a:rPr lang="en-US" dirty="0" smtClean="0"/>
              <a:t>Behavior </a:t>
            </a:r>
            <a:r>
              <a:rPr lang="en-US" dirty="0"/>
              <a:t>is affected by the consequences that it evokes or that people think that it will </a:t>
            </a:r>
            <a:r>
              <a:rPr lang="en-US" dirty="0" smtClean="0"/>
              <a:t>evoke and constitutional factors have the an impact on the ability to consider future and immediate rewards and punishments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US" altLang="en-US" sz="3200" smtClean="0"/>
              <a:t>Wilson and Herrnstein: Assessing Crime and Human Nature</a:t>
            </a:r>
          </a:p>
        </p:txBody>
      </p:sp>
      <p:sp>
        <p:nvSpPr>
          <p:cNvPr id="17411" name="Rectangle 3"/>
          <p:cNvSpPr>
            <a:spLocks noGrp="1" noChangeArrowheads="1"/>
          </p:cNvSpPr>
          <p:nvPr>
            <p:ph idx="1"/>
          </p:nvPr>
        </p:nvSpPr>
        <p:spPr/>
        <p:txBody>
          <a:bodyPr>
            <a:normAutofit fontScale="92500" lnSpcReduction="20000"/>
          </a:bodyPr>
          <a:lstStyle/>
          <a:p>
            <a:pPr eaLnBrk="1" hangingPunct="1">
              <a:defRPr/>
            </a:pPr>
            <a:r>
              <a:rPr lang="en-US" dirty="0"/>
              <a:t>The conceptual/empirical criticisms focus on the authors’ lack of concern about the empirical applicability of their </a:t>
            </a:r>
            <a:r>
              <a:rPr lang="en-US" dirty="0" smtClean="0"/>
              <a:t>terms</a:t>
            </a:r>
          </a:p>
          <a:p>
            <a:pPr lvl="1" eaLnBrk="1" hangingPunct="1">
              <a:defRPr/>
            </a:pPr>
            <a:endParaRPr lang="en-US" sz="500" dirty="0" smtClean="0"/>
          </a:p>
          <a:p>
            <a:pPr lvl="1" eaLnBrk="1" hangingPunct="1">
              <a:defRPr/>
            </a:pPr>
            <a:r>
              <a:rPr lang="en-US" dirty="0" smtClean="0"/>
              <a:t>Failed to offer any numerical or operational expression for concepts</a:t>
            </a:r>
            <a:endParaRPr lang="en-US" dirty="0"/>
          </a:p>
          <a:p>
            <a:pPr eaLnBrk="1" hangingPunct="1">
              <a:defRPr/>
            </a:pPr>
            <a:endParaRPr lang="en-US" sz="1100" dirty="0" smtClean="0"/>
          </a:p>
          <a:p>
            <a:pPr eaLnBrk="1" hangingPunct="1">
              <a:defRPr/>
            </a:pPr>
            <a:r>
              <a:rPr lang="en-US" dirty="0" smtClean="0"/>
              <a:t>The </a:t>
            </a:r>
            <a:r>
              <a:rPr lang="en-US" dirty="0"/>
              <a:t>theory raised doubts about generality </a:t>
            </a:r>
            <a:r>
              <a:rPr lang="en-US" dirty="0" smtClean="0"/>
              <a:t>(failed to include white-collar crimes) and </a:t>
            </a:r>
            <a:r>
              <a:rPr lang="en-US" dirty="0"/>
              <a:t>conceptual clarity of their theoretical </a:t>
            </a:r>
            <a:r>
              <a:rPr lang="en-US" dirty="0" smtClean="0"/>
              <a:t>argument</a:t>
            </a:r>
          </a:p>
          <a:p>
            <a:pPr eaLnBrk="1" hangingPunct="1">
              <a:defRPr/>
            </a:pPr>
            <a:endParaRPr lang="en-US" sz="1100" dirty="0"/>
          </a:p>
          <a:p>
            <a:pPr eaLnBrk="1" hangingPunct="1">
              <a:defRPr/>
            </a:pPr>
            <a:r>
              <a:rPr lang="en-US" dirty="0"/>
              <a:t>Their arguments were based on shaky </a:t>
            </a:r>
            <a:r>
              <a:rPr lang="en-US" dirty="0" smtClean="0"/>
              <a:t>evidence</a:t>
            </a:r>
          </a:p>
          <a:p>
            <a:pPr lvl="1" eaLnBrk="1" hangingPunct="1">
              <a:defRPr/>
            </a:pPr>
            <a:endParaRPr lang="en-US" sz="500" dirty="0" smtClean="0"/>
          </a:p>
          <a:p>
            <a:pPr lvl="1" eaLnBrk="1" hangingPunct="1">
              <a:defRPr/>
            </a:pPr>
            <a:r>
              <a:rPr lang="en-US" dirty="0" smtClean="0"/>
              <a:t>And they were highly selective in what they reviewed</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eaLnBrk="1" hangingPunct="1"/>
            <a:r>
              <a:rPr lang="en-US" altLang="en-US" sz="3200" smtClean="0"/>
              <a:t>Wilson and Herrnstein: Assessing Crime and Human Nature</a:t>
            </a:r>
          </a:p>
        </p:txBody>
      </p:sp>
      <p:sp>
        <p:nvSpPr>
          <p:cNvPr id="18435" name="Rectangle 3"/>
          <p:cNvSpPr>
            <a:spLocks noGrp="1" noChangeArrowheads="1"/>
          </p:cNvSpPr>
          <p:nvPr>
            <p:ph idx="1"/>
          </p:nvPr>
        </p:nvSpPr>
        <p:spPr/>
        <p:txBody>
          <a:bodyPr>
            <a:normAutofit fontScale="92500" lnSpcReduction="10000"/>
          </a:bodyPr>
          <a:lstStyle/>
          <a:p>
            <a:pPr eaLnBrk="1" hangingPunct="1">
              <a:defRPr/>
            </a:pPr>
            <a:r>
              <a:rPr lang="en-US" dirty="0" smtClean="0"/>
              <a:t>Their work </a:t>
            </a:r>
            <a:r>
              <a:rPr lang="en-US" dirty="0"/>
              <a:t>implied that certain biological predispositions found disproportionately among the poor and may be responsible for excessive criminal </a:t>
            </a:r>
            <a:r>
              <a:rPr lang="en-US" dirty="0" smtClean="0"/>
              <a:t>behavior</a:t>
            </a:r>
          </a:p>
          <a:p>
            <a:pPr eaLnBrk="1" hangingPunct="1">
              <a:defRPr/>
            </a:pPr>
            <a:endParaRPr lang="en-US" sz="1000" dirty="0"/>
          </a:p>
          <a:p>
            <a:pPr eaLnBrk="1" hangingPunct="1">
              <a:defRPr/>
            </a:pPr>
            <a:r>
              <a:rPr lang="en-US" dirty="0" smtClean="0"/>
              <a:t>The </a:t>
            </a:r>
            <a:r>
              <a:rPr lang="en-US" dirty="0"/>
              <a:t>solution to crime (harsher punishments by parents and government to teach morality) could not be backed with evidence, nor did they discuss the biases of the criminal justice system and how rehabilitation may be better than vindictiveness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Theories and Theorists</a:t>
            </a:r>
            <a:endParaRPr lang="en-US" dirty="0"/>
          </a:p>
        </p:txBody>
      </p:sp>
      <p:sp>
        <p:nvSpPr>
          <p:cNvPr id="3" name="Content Placeholder 2"/>
          <p:cNvSpPr>
            <a:spLocks noGrp="1"/>
          </p:cNvSpPr>
          <p:nvPr>
            <p:ph idx="1"/>
          </p:nvPr>
        </p:nvSpPr>
        <p:spPr/>
        <p:txBody>
          <a:bodyPr/>
          <a:lstStyle/>
          <a:p>
            <a:r>
              <a:rPr lang="en-US" dirty="0" smtClean="0"/>
              <a:t> </a:t>
            </a:r>
            <a:r>
              <a:rPr lang="en-US" sz="2800" dirty="0" smtClean="0"/>
              <a:t>Theory in Context:1980s-1990s and the return to classical views of crime causation</a:t>
            </a:r>
          </a:p>
          <a:p>
            <a:r>
              <a:rPr lang="en-US" altLang="en-US" sz="1800" dirty="0" smtClean="0"/>
              <a:t>Crime and Human Nature: Wilson and Herrnstein</a:t>
            </a:r>
          </a:p>
          <a:p>
            <a:r>
              <a:rPr lang="en-US" altLang="en-US" sz="1800" dirty="0" smtClean="0"/>
              <a:t>Crime and </a:t>
            </a:r>
            <a:r>
              <a:rPr lang="en-US" altLang="en-US" sz="1800" i="1" dirty="0" smtClean="0"/>
              <a:t>The Bell Curve</a:t>
            </a:r>
            <a:r>
              <a:rPr lang="en-US" altLang="en-US" sz="1800" dirty="0" smtClean="0"/>
              <a:t>: Herrnstein and Murray</a:t>
            </a:r>
          </a:p>
          <a:p>
            <a:r>
              <a:rPr lang="en-US" altLang="en-US" sz="1800" dirty="0" smtClean="0"/>
              <a:t>The Criminal Mind : </a:t>
            </a:r>
            <a:r>
              <a:rPr lang="en-US" altLang="en-US" sz="1800" dirty="0" err="1" smtClean="0"/>
              <a:t>Samenow</a:t>
            </a:r>
            <a:endParaRPr lang="en-US" altLang="en-US" sz="1800" dirty="0" smtClean="0"/>
          </a:p>
          <a:p>
            <a:r>
              <a:rPr lang="en-US" altLang="en-US" sz="1800" dirty="0" smtClean="0"/>
              <a:t>Choosing to be Criminal: Crime Pays: Morgan Reynolds, Ron Clarke and Rational Choice Theory</a:t>
            </a:r>
          </a:p>
          <a:p>
            <a:r>
              <a:rPr lang="en-US" altLang="en-US" sz="1800" dirty="0" smtClean="0"/>
              <a:t>Crime and Moral Poverty: Bennett</a:t>
            </a:r>
          </a:p>
          <a:p>
            <a:r>
              <a:rPr lang="en-US" altLang="en-US" sz="1800" dirty="0" smtClean="0"/>
              <a:t>Broken Windows: Wilson and </a:t>
            </a:r>
            <a:r>
              <a:rPr lang="en-US" altLang="en-US" sz="1800" dirty="0" err="1" smtClean="0"/>
              <a:t>Kelling</a:t>
            </a:r>
            <a:endParaRPr lang="en-US" altLang="en-US" sz="1800" dirty="0" smtClean="0"/>
          </a:p>
          <a:p>
            <a:endParaRPr lang="en-US" altLang="en-US" sz="1800" dirty="0" smtClean="0"/>
          </a:p>
          <a:p>
            <a:endParaRPr lang="en-US" altLang="en-US" sz="1800" dirty="0" smtClean="0"/>
          </a:p>
          <a:p>
            <a:endParaRPr lang="en-US" altLang="en-US" sz="1800" dirty="0" smtClean="0"/>
          </a:p>
          <a:p>
            <a:endParaRPr lang="en-US" sz="1800" dirty="0" smtClean="0"/>
          </a:p>
          <a:p>
            <a:endParaRPr lang="en-US" dirty="0"/>
          </a:p>
        </p:txBody>
      </p:sp>
      <p:sp>
        <p:nvSpPr>
          <p:cNvPr id="4" name="Footer Placeholder 3"/>
          <p:cNvSpPr>
            <a:spLocks noGrp="1"/>
          </p:cNvSpPr>
          <p:nvPr>
            <p:ph type="ftr" sz="quarter" idx="11"/>
          </p:nvPr>
        </p:nvSpPr>
        <p:spPr/>
        <p:txBody>
          <a:bodyPr/>
          <a:lstStyle/>
          <a:p>
            <a:pPr>
              <a:defRPr/>
            </a:pPr>
            <a:r>
              <a:rPr lang="en-US" smtClean="0"/>
              <a:t>Lilly, Cullen, Ball, Criminological Theory Sixth Edition. ©2015 SAGE Publications</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z="3200" smtClean="0"/>
              <a:t>Wilson and Herrnstein: Assessing Crime and Human Nature</a:t>
            </a:r>
          </a:p>
        </p:txBody>
      </p:sp>
      <p:sp>
        <p:nvSpPr>
          <p:cNvPr id="21507" name="Content Placeholder 2"/>
          <p:cNvSpPr>
            <a:spLocks noGrp="1"/>
          </p:cNvSpPr>
          <p:nvPr>
            <p:ph idx="1"/>
          </p:nvPr>
        </p:nvSpPr>
        <p:spPr/>
        <p:txBody>
          <a:bodyPr/>
          <a:lstStyle/>
          <a:p>
            <a:pPr eaLnBrk="1" hangingPunct="1"/>
            <a:r>
              <a:rPr lang="en-US" altLang="en-US" smtClean="0"/>
              <a:t>Did not consider that such sanctions, or how they are applied, also may teach that the “system” is racially and class biased</a:t>
            </a:r>
          </a:p>
          <a:p>
            <a:pPr eaLnBrk="1" hangingPunct="1"/>
            <a:endParaRPr lang="en-US" altLang="en-US" sz="1000" smtClean="0"/>
          </a:p>
          <a:p>
            <a:pPr eaLnBrk="1" hangingPunct="1"/>
            <a:r>
              <a:rPr lang="en-US" altLang="en-US" smtClean="0"/>
              <a:t>Did not consider that efforts to rehabilitate offenders may teach that we should value compassion and support, rather than vindictiveness, in society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eaLnBrk="1" hangingPunct="1"/>
            <a:r>
              <a:rPr lang="en-US" altLang="en-US" smtClean="0"/>
              <a:t>Crime and </a:t>
            </a:r>
            <a:r>
              <a:rPr lang="en-US" altLang="en-US" i="1" smtClean="0"/>
              <a:t>The Bell Curve</a:t>
            </a:r>
            <a:r>
              <a:rPr lang="en-US" altLang="en-US" smtClean="0"/>
              <a:t>: Herrnstein and Murray</a:t>
            </a:r>
          </a:p>
        </p:txBody>
      </p:sp>
      <p:sp>
        <p:nvSpPr>
          <p:cNvPr id="19459" name="Rectangle 3"/>
          <p:cNvSpPr>
            <a:spLocks noGrp="1" noChangeArrowheads="1"/>
          </p:cNvSpPr>
          <p:nvPr>
            <p:ph idx="1"/>
          </p:nvPr>
        </p:nvSpPr>
        <p:spPr/>
        <p:txBody>
          <a:bodyPr>
            <a:normAutofit fontScale="92500" lnSpcReduction="20000"/>
          </a:bodyPr>
          <a:lstStyle/>
          <a:p>
            <a:pPr eaLnBrk="1" hangingPunct="1">
              <a:defRPr/>
            </a:pPr>
            <a:r>
              <a:rPr lang="en-US" dirty="0"/>
              <a:t>By the late 1980s, many were accepting as facts the arguable assumptions that:</a:t>
            </a:r>
          </a:p>
          <a:p>
            <a:pPr marL="858837" lvl="1" indent="-514350" eaLnBrk="1" hangingPunct="1">
              <a:buFont typeface="Wingdings" pitchFamily="2" charset="2"/>
              <a:buNone/>
              <a:defRPr/>
            </a:pPr>
            <a:endParaRPr lang="en-US" sz="500" dirty="0" smtClean="0"/>
          </a:p>
          <a:p>
            <a:pPr marL="858837" lvl="1" indent="-514350" eaLnBrk="1" hangingPunct="1">
              <a:buFont typeface="+mj-lt"/>
              <a:buAutoNum type="arabicPeriod"/>
              <a:defRPr/>
            </a:pPr>
            <a:r>
              <a:rPr lang="en-US" dirty="0" smtClean="0"/>
              <a:t>Intelligence </a:t>
            </a:r>
            <a:r>
              <a:rPr lang="en-US" dirty="0"/>
              <a:t>is a unitary faculty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IQ </a:t>
            </a:r>
            <a:r>
              <a:rPr lang="en-US" dirty="0"/>
              <a:t>scores are valid measures of this capacity</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The </a:t>
            </a:r>
            <a:r>
              <a:rPr lang="en-US" dirty="0"/>
              <a:t>capacity is essentially inherited rather than environmentally </a:t>
            </a:r>
            <a:r>
              <a:rPr lang="en-US" dirty="0" smtClean="0"/>
              <a:t>developed</a:t>
            </a:r>
          </a:p>
          <a:p>
            <a:pPr marL="858837" lvl="1" indent="-514350" eaLnBrk="1" hangingPunct="1">
              <a:buFont typeface="+mj-lt"/>
              <a:buAutoNum type="arabicPeriod"/>
              <a:defRPr/>
            </a:pPr>
            <a:endParaRPr lang="en-US" sz="1000" dirty="0" smtClean="0"/>
          </a:p>
          <a:p>
            <a:pPr marL="509587" indent="-514350" eaLnBrk="1" hangingPunct="1">
              <a:defRPr/>
            </a:pPr>
            <a:r>
              <a:rPr lang="en-US" dirty="0" smtClean="0"/>
              <a:t>Saw a restoration of elements of social Darwinism with suggestions that African Americans were both cognitively and morally inferior by nature </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eaLnBrk="1" hangingPunct="1"/>
            <a:r>
              <a:rPr lang="en-US" altLang="en-US" dirty="0" smtClean="0"/>
              <a:t>Crime and </a:t>
            </a:r>
            <a:r>
              <a:rPr lang="en-US" altLang="en-US" i="1" dirty="0" smtClean="0"/>
              <a:t>The Bell Curve</a:t>
            </a:r>
            <a:r>
              <a:rPr lang="en-US" altLang="en-US" dirty="0" smtClean="0"/>
              <a:t>: Herrnstein and Murray</a:t>
            </a:r>
          </a:p>
        </p:txBody>
      </p:sp>
      <p:sp>
        <p:nvSpPr>
          <p:cNvPr id="20483" name="Rectangle 3"/>
          <p:cNvSpPr>
            <a:spLocks noGrp="1" noChangeArrowheads="1"/>
          </p:cNvSpPr>
          <p:nvPr>
            <p:ph idx="1"/>
          </p:nvPr>
        </p:nvSpPr>
        <p:spPr/>
        <p:txBody>
          <a:bodyPr>
            <a:normAutofit lnSpcReduction="10000"/>
          </a:bodyPr>
          <a:lstStyle/>
          <a:p>
            <a:pPr eaLnBrk="1" hangingPunct="1">
              <a:defRPr/>
            </a:pPr>
            <a:r>
              <a:rPr lang="en-US" dirty="0"/>
              <a:t>The thesis that intelligence is the most single predictor of criminal behavior received its fullest statement in </a:t>
            </a:r>
            <a:r>
              <a:rPr lang="en-US" i="1" dirty="0"/>
              <a:t>The Bell Curve: Intelligence and Class Structure in American </a:t>
            </a:r>
            <a:r>
              <a:rPr lang="en-US" i="1" dirty="0" smtClean="0"/>
              <a:t>Life </a:t>
            </a:r>
            <a:r>
              <a:rPr lang="en-US" i="1" dirty="0"/>
              <a:t>(1994)</a:t>
            </a:r>
          </a:p>
          <a:p>
            <a:pPr lvl="1" eaLnBrk="1" hangingPunct="1">
              <a:defRPr/>
            </a:pPr>
            <a:endParaRPr lang="en-US" sz="500" dirty="0" smtClean="0"/>
          </a:p>
          <a:p>
            <a:pPr lvl="1" eaLnBrk="1" hangingPunct="1">
              <a:defRPr/>
            </a:pPr>
            <a:r>
              <a:rPr lang="en-US" dirty="0" smtClean="0"/>
              <a:t>People’s life chances have become determined by their cognitive resources</a:t>
            </a:r>
          </a:p>
          <a:p>
            <a:pPr lvl="1" eaLnBrk="1" hangingPunct="1">
              <a:defRPr/>
            </a:pPr>
            <a:endParaRPr lang="en-US" sz="500" dirty="0" smtClean="0"/>
          </a:p>
          <a:p>
            <a:pPr lvl="1" eaLnBrk="1" hangingPunct="1">
              <a:defRPr/>
            </a:pPr>
            <a:r>
              <a:rPr lang="en-US" dirty="0" smtClean="0"/>
              <a:t>Produced </a:t>
            </a:r>
            <a:r>
              <a:rPr lang="en-US" dirty="0"/>
              <a:t>hard empirical data to support their claim of the “cognitively disadvantaged</a:t>
            </a:r>
            <a:r>
              <a:rPr lang="en-US" dirty="0" smtClean="0"/>
              <a:t>” with the NLSY</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eaLnBrk="1" hangingPunct="1"/>
            <a:r>
              <a:rPr lang="en-US" altLang="en-US" sz="3700" smtClean="0"/>
              <a:t>Crime and </a:t>
            </a:r>
            <a:r>
              <a:rPr lang="en-US" altLang="en-US" sz="3700" i="1" smtClean="0"/>
              <a:t>The Bell Curve</a:t>
            </a:r>
            <a:r>
              <a:rPr lang="en-US" altLang="en-US" sz="3700" smtClean="0"/>
              <a:t>: Herrnstein and Murray Problems</a:t>
            </a:r>
          </a:p>
        </p:txBody>
      </p:sp>
      <p:sp>
        <p:nvSpPr>
          <p:cNvPr id="21507" name="Rectangle 3"/>
          <p:cNvSpPr>
            <a:spLocks noGrp="1" noChangeArrowheads="1"/>
          </p:cNvSpPr>
          <p:nvPr>
            <p:ph idx="1"/>
          </p:nvPr>
        </p:nvSpPr>
        <p:spPr/>
        <p:txBody>
          <a:bodyPr>
            <a:normAutofit fontScale="92500" lnSpcReduction="20000"/>
          </a:bodyPr>
          <a:lstStyle/>
          <a:p>
            <a:pPr eaLnBrk="1" hangingPunct="1">
              <a:defRPr/>
            </a:pPr>
            <a:r>
              <a:rPr lang="en-US" dirty="0"/>
              <a:t>Although research reveals that offenders generally have lower IQs, meta analyses report that intelligence is only a weak to moderate indicator of illegal </a:t>
            </a:r>
            <a:r>
              <a:rPr lang="en-US" dirty="0" smtClean="0"/>
              <a:t>activity</a:t>
            </a:r>
          </a:p>
          <a:p>
            <a:pPr lvl="1" eaLnBrk="1" hangingPunct="1">
              <a:defRPr/>
            </a:pPr>
            <a:r>
              <a:rPr lang="en-US" dirty="0" smtClean="0"/>
              <a:t>Explains less than 1% of the variation in self-reported crimes </a:t>
            </a:r>
          </a:p>
          <a:p>
            <a:pPr eaLnBrk="1" hangingPunct="1">
              <a:defRPr/>
            </a:pPr>
            <a:endParaRPr lang="en-US" sz="1000" dirty="0"/>
          </a:p>
          <a:p>
            <a:pPr eaLnBrk="1" hangingPunct="1">
              <a:defRPr/>
            </a:pPr>
            <a:r>
              <a:rPr lang="en-US" dirty="0"/>
              <a:t>Herrnstein and Murray not only exaggerated the causal importance of IQ, but also proposed solutions based on conservative </a:t>
            </a:r>
            <a:r>
              <a:rPr lang="en-US" dirty="0" smtClean="0"/>
              <a:t>ideology</a:t>
            </a:r>
          </a:p>
          <a:p>
            <a:pPr lvl="1" eaLnBrk="1" hangingPunct="1">
              <a:defRPr/>
            </a:pPr>
            <a:endParaRPr lang="en-US" sz="500" dirty="0" smtClean="0"/>
          </a:p>
          <a:p>
            <a:pPr lvl="1" eaLnBrk="1" hangingPunct="1">
              <a:defRPr/>
            </a:pPr>
            <a:r>
              <a:rPr lang="en-US" dirty="0" smtClean="0"/>
              <a:t>Fight the crime problem by creating a society governed by “simple rules” and certain punishments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eaLnBrk="1" hangingPunct="1"/>
            <a:r>
              <a:rPr lang="en-US" altLang="en-US" dirty="0" smtClean="0"/>
              <a:t>The Criminal Mind</a:t>
            </a:r>
          </a:p>
        </p:txBody>
      </p:sp>
      <p:sp>
        <p:nvSpPr>
          <p:cNvPr id="22531" name="Rectangle 3"/>
          <p:cNvSpPr>
            <a:spLocks noGrp="1" noChangeArrowheads="1"/>
          </p:cNvSpPr>
          <p:nvPr>
            <p:ph idx="1"/>
          </p:nvPr>
        </p:nvSpPr>
        <p:spPr/>
        <p:txBody>
          <a:bodyPr>
            <a:normAutofit lnSpcReduction="10000"/>
          </a:bodyPr>
          <a:lstStyle/>
          <a:p>
            <a:pPr eaLnBrk="1" hangingPunct="1">
              <a:lnSpc>
                <a:spcPct val="90000"/>
              </a:lnSpc>
              <a:defRPr/>
            </a:pPr>
            <a:r>
              <a:rPr lang="en-US" i="1" dirty="0"/>
              <a:t>The Criminal Personality</a:t>
            </a:r>
            <a:r>
              <a:rPr lang="en-US" dirty="0"/>
              <a:t>: Crime is the result of pathological </a:t>
            </a:r>
            <a:r>
              <a:rPr lang="en-US" dirty="0" smtClean="0"/>
              <a:t>thought </a:t>
            </a:r>
            <a:r>
              <a:rPr lang="en-US" dirty="0"/>
              <a:t>patterns constituting a criminal </a:t>
            </a:r>
            <a:r>
              <a:rPr lang="en-US" dirty="0" smtClean="0"/>
              <a:t>mind; psychopathic description</a:t>
            </a:r>
          </a:p>
          <a:p>
            <a:pPr eaLnBrk="1" hangingPunct="1">
              <a:lnSpc>
                <a:spcPct val="90000"/>
              </a:lnSpc>
              <a:defRPr/>
            </a:pPr>
            <a:endParaRPr lang="en-US" sz="1000" dirty="0"/>
          </a:p>
          <a:p>
            <a:pPr eaLnBrk="1" hangingPunct="1">
              <a:lnSpc>
                <a:spcPct val="90000"/>
              </a:lnSpc>
              <a:defRPr/>
            </a:pPr>
            <a:r>
              <a:rPr lang="en-US" i="1" dirty="0"/>
              <a:t>Inside the Criminal Mind</a:t>
            </a:r>
            <a:r>
              <a:rPr lang="en-US" dirty="0"/>
              <a:t>: Criminals think differently and how a person behaves is determined largely by how he </a:t>
            </a:r>
            <a:r>
              <a:rPr lang="en-US" dirty="0" smtClean="0"/>
              <a:t>thinks	</a:t>
            </a:r>
          </a:p>
          <a:p>
            <a:pPr eaLnBrk="1" hangingPunct="1">
              <a:lnSpc>
                <a:spcPct val="90000"/>
              </a:lnSpc>
              <a:defRPr/>
            </a:pPr>
            <a:endParaRPr lang="en-US" sz="500" dirty="0" smtClean="0"/>
          </a:p>
          <a:p>
            <a:pPr lvl="1" eaLnBrk="1" hangingPunct="1">
              <a:lnSpc>
                <a:spcPct val="90000"/>
              </a:lnSpc>
              <a:defRPr/>
            </a:pPr>
            <a:r>
              <a:rPr lang="en-US" dirty="0" smtClean="0"/>
              <a:t>Criminals are egotistic and externalize blame</a:t>
            </a:r>
          </a:p>
          <a:p>
            <a:pPr eaLnBrk="1" hangingPunct="1">
              <a:lnSpc>
                <a:spcPct val="90000"/>
              </a:lnSpc>
              <a:defRPr/>
            </a:pPr>
            <a:endParaRPr lang="en-US" sz="1000" dirty="0"/>
          </a:p>
          <a:p>
            <a:pPr eaLnBrk="1" hangingPunct="1">
              <a:lnSpc>
                <a:spcPct val="90000"/>
              </a:lnSpc>
              <a:defRPr/>
            </a:pPr>
            <a:r>
              <a:rPr lang="en-US" dirty="0" smtClean="0"/>
              <a:t>Samenow argued </a:t>
            </a:r>
            <a:r>
              <a:rPr lang="en-US" dirty="0"/>
              <a:t>criminals are rational and choose to commit crime; no sociological factors are involved in crime causation</a:t>
            </a:r>
            <a:endParaRPr lang="en-US" i="1"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eaLnBrk="1" hangingPunct="1"/>
            <a:r>
              <a:rPr lang="en-US" altLang="en-US" smtClean="0"/>
              <a:t>The Criminal Mind </a:t>
            </a:r>
          </a:p>
        </p:txBody>
      </p:sp>
      <p:sp>
        <p:nvSpPr>
          <p:cNvPr id="26627" name="Rectangle 3"/>
          <p:cNvSpPr>
            <a:spLocks noGrp="1" noChangeArrowheads="1"/>
          </p:cNvSpPr>
          <p:nvPr>
            <p:ph idx="1"/>
          </p:nvPr>
        </p:nvSpPr>
        <p:spPr/>
        <p:txBody>
          <a:bodyPr/>
          <a:lstStyle/>
          <a:p>
            <a:pPr eaLnBrk="1" hangingPunct="1"/>
            <a:r>
              <a:rPr lang="en-US" altLang="en-US" smtClean="0"/>
              <a:t>Offenders </a:t>
            </a:r>
            <a:r>
              <a:rPr lang="en-US" altLang="en-US" i="1" smtClean="0"/>
              <a:t>self-select</a:t>
            </a:r>
            <a:r>
              <a:rPr lang="en-US" altLang="en-US" smtClean="0"/>
              <a:t> themselves into problematic life conditions</a:t>
            </a:r>
          </a:p>
          <a:p>
            <a:pPr eaLnBrk="1" hangingPunct="1"/>
            <a:endParaRPr lang="en-US" altLang="en-US" sz="1000" smtClean="0"/>
          </a:p>
          <a:p>
            <a:pPr eaLnBrk="1" hangingPunct="1"/>
            <a:r>
              <a:rPr lang="en-US" altLang="en-US" smtClean="0"/>
              <a:t>Samenow raised the important point that how offenders think is a worthy area for criminologists to investigate</a:t>
            </a:r>
          </a:p>
          <a:p>
            <a:pPr eaLnBrk="1" hangingPunct="1"/>
            <a:endParaRPr lang="en-US" altLang="en-US" sz="1000" smtClean="0"/>
          </a:p>
          <a:p>
            <a:pPr eaLnBrk="1" hangingPunct="1"/>
            <a:r>
              <a:rPr lang="en-US" altLang="en-US" smtClean="0"/>
              <a:t>However, the explanation of crime does not end with what is inside the minds of criminals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pPr eaLnBrk="1" hangingPunct="1"/>
            <a:r>
              <a:rPr lang="en-US" altLang="en-US" smtClean="0"/>
              <a:t>Choosing to be Criminal: Crime Pays</a:t>
            </a:r>
          </a:p>
        </p:txBody>
      </p:sp>
      <p:sp>
        <p:nvSpPr>
          <p:cNvPr id="24579" name="Rectangle 3"/>
          <p:cNvSpPr>
            <a:spLocks noGrp="1" noChangeArrowheads="1"/>
          </p:cNvSpPr>
          <p:nvPr>
            <p:ph idx="1"/>
          </p:nvPr>
        </p:nvSpPr>
        <p:spPr/>
        <p:txBody>
          <a:bodyPr>
            <a:normAutofit fontScale="92500"/>
          </a:bodyPr>
          <a:lstStyle/>
          <a:p>
            <a:pPr eaLnBrk="1" hangingPunct="1">
              <a:defRPr/>
            </a:pPr>
            <a:r>
              <a:rPr lang="en-US" i="1" dirty="0"/>
              <a:t>Rational choice theory</a:t>
            </a:r>
            <a:r>
              <a:rPr lang="en-US" dirty="0"/>
              <a:t>: </a:t>
            </a:r>
            <a:r>
              <a:rPr lang="en-US" dirty="0" smtClean="0"/>
              <a:t>People </a:t>
            </a:r>
            <a:r>
              <a:rPr lang="en-US" dirty="0"/>
              <a:t>commit crime because it pays– because the benefits outweigh the </a:t>
            </a:r>
            <a:r>
              <a:rPr lang="en-US" dirty="0" smtClean="0"/>
              <a:t>costs</a:t>
            </a:r>
          </a:p>
          <a:p>
            <a:pPr eaLnBrk="1" hangingPunct="1">
              <a:defRPr/>
            </a:pPr>
            <a:endParaRPr lang="en-US" sz="500" dirty="0" smtClean="0"/>
          </a:p>
          <a:p>
            <a:pPr lvl="1" eaLnBrk="1" hangingPunct="1">
              <a:defRPr/>
            </a:pPr>
            <a:r>
              <a:rPr lang="en-US" dirty="0" smtClean="0"/>
              <a:t>Based on the concept of expected utility </a:t>
            </a:r>
            <a:endParaRPr lang="en-US" dirty="0"/>
          </a:p>
          <a:p>
            <a:pPr eaLnBrk="1" hangingPunct="1">
              <a:defRPr/>
            </a:pPr>
            <a:endParaRPr lang="en-US" sz="1000" dirty="0" smtClean="0"/>
          </a:p>
          <a:p>
            <a:pPr eaLnBrk="1" hangingPunct="1">
              <a:defRPr/>
            </a:pPr>
            <a:r>
              <a:rPr lang="en-US" dirty="0" smtClean="0"/>
              <a:t>This </a:t>
            </a:r>
            <a:r>
              <a:rPr lang="en-US" dirty="0"/>
              <a:t>popular explanation of crime has helped to justify numerous get tough policies that have increased the harshness of punishments given to </a:t>
            </a:r>
            <a:r>
              <a:rPr lang="en-US" dirty="0" smtClean="0"/>
              <a:t>offenders</a:t>
            </a:r>
          </a:p>
          <a:p>
            <a:pPr lvl="1" eaLnBrk="1" hangingPunct="1">
              <a:defRPr/>
            </a:pPr>
            <a:endParaRPr lang="en-US" sz="500" dirty="0" smtClean="0"/>
          </a:p>
          <a:p>
            <a:pPr lvl="1" eaLnBrk="1" hangingPunct="1">
              <a:defRPr/>
            </a:pPr>
            <a:r>
              <a:rPr lang="en-US" dirty="0" smtClean="0"/>
              <a:t>Increase the costs of crime by getting tough on crime</a:t>
            </a:r>
          </a:p>
          <a:p>
            <a:pPr lvl="1" eaLnBrk="1" hangingPunct="1">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AutoShape 2"/>
          <p:cNvSpPr>
            <a:spLocks noGrp="1" noChangeArrowheads="1"/>
          </p:cNvSpPr>
          <p:nvPr>
            <p:ph type="title"/>
          </p:nvPr>
        </p:nvSpPr>
        <p:spPr/>
        <p:txBody>
          <a:bodyPr/>
          <a:lstStyle/>
          <a:p>
            <a:pPr eaLnBrk="1" hangingPunct="1"/>
            <a:r>
              <a:rPr lang="en-US" altLang="en-US" dirty="0" smtClean="0"/>
              <a:t>Choosing to be Criminal: Crime Pays: Morgan Reynolds</a:t>
            </a:r>
          </a:p>
        </p:txBody>
      </p:sp>
      <p:sp>
        <p:nvSpPr>
          <p:cNvPr id="25603" name="Rectangle 3"/>
          <p:cNvSpPr>
            <a:spLocks noGrp="1" noChangeArrowheads="1"/>
          </p:cNvSpPr>
          <p:nvPr>
            <p:ph idx="1"/>
          </p:nvPr>
        </p:nvSpPr>
        <p:spPr/>
        <p:txBody>
          <a:bodyPr>
            <a:normAutofit fontScale="92500" lnSpcReduction="10000"/>
          </a:bodyPr>
          <a:lstStyle/>
          <a:p>
            <a:pPr eaLnBrk="1" hangingPunct="1">
              <a:defRPr/>
            </a:pPr>
            <a:r>
              <a:rPr lang="en-US" dirty="0"/>
              <a:t>According to Reynolds, the reason we have so much crime is that the benefits outweigh the </a:t>
            </a:r>
            <a:r>
              <a:rPr lang="en-US" dirty="0" smtClean="0"/>
              <a:t>costs</a:t>
            </a:r>
          </a:p>
          <a:p>
            <a:pPr lvl="1" eaLnBrk="1" hangingPunct="1">
              <a:defRPr/>
            </a:pPr>
            <a:endParaRPr lang="en-US" sz="500" dirty="0" smtClean="0"/>
          </a:p>
          <a:p>
            <a:pPr lvl="1" eaLnBrk="1" hangingPunct="1">
              <a:defRPr/>
            </a:pPr>
            <a:r>
              <a:rPr lang="en-US" dirty="0" smtClean="0"/>
              <a:t>Need to expand imprisonment</a:t>
            </a:r>
          </a:p>
          <a:p>
            <a:pPr lvl="1" eaLnBrk="1" hangingPunct="1">
              <a:defRPr/>
            </a:pPr>
            <a:endParaRPr lang="en-US" sz="500" dirty="0" smtClean="0"/>
          </a:p>
          <a:p>
            <a:pPr lvl="1" eaLnBrk="1" hangingPunct="1">
              <a:defRPr/>
            </a:pPr>
            <a:r>
              <a:rPr lang="en-US" dirty="0" smtClean="0"/>
              <a:t>Helped legitimate get tough policies</a:t>
            </a:r>
            <a:endParaRPr lang="en-US" dirty="0"/>
          </a:p>
          <a:p>
            <a:pPr eaLnBrk="1" hangingPunct="1">
              <a:defRPr/>
            </a:pPr>
            <a:endParaRPr lang="en-US" sz="1100" dirty="0" smtClean="0"/>
          </a:p>
          <a:p>
            <a:pPr eaLnBrk="1" hangingPunct="1">
              <a:defRPr/>
            </a:pPr>
            <a:r>
              <a:rPr lang="en-US" dirty="0" smtClean="0"/>
              <a:t>Reynolds </a:t>
            </a:r>
            <a:r>
              <a:rPr lang="en-US" dirty="0"/>
              <a:t>denied most </a:t>
            </a:r>
            <a:r>
              <a:rPr lang="en-US" dirty="0" smtClean="0"/>
              <a:t>sociological </a:t>
            </a:r>
            <a:r>
              <a:rPr lang="en-US" dirty="0"/>
              <a:t>factors as root causes to </a:t>
            </a:r>
            <a:r>
              <a:rPr lang="en-US" dirty="0" smtClean="0"/>
              <a:t>crime</a:t>
            </a:r>
          </a:p>
          <a:p>
            <a:pPr lvl="1" eaLnBrk="1" hangingPunct="1">
              <a:defRPr/>
            </a:pPr>
            <a:endParaRPr lang="en-US" sz="500" dirty="0" smtClean="0"/>
          </a:p>
          <a:p>
            <a:pPr lvl="1" eaLnBrk="1" hangingPunct="1">
              <a:defRPr/>
            </a:pPr>
            <a:r>
              <a:rPr lang="en-US" dirty="0" smtClean="0"/>
              <a:t>Supported his claim with empirical evidence showing the crime rate varies with the expected cost of offending</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pPr eaLnBrk="1" hangingPunct="1"/>
            <a:r>
              <a:rPr lang="en-US" altLang="en-US" sz="3700" smtClean="0"/>
              <a:t>Choosing to be Criminal: Crime Pays: Difficulty with Reynolds</a:t>
            </a:r>
          </a:p>
        </p:txBody>
      </p:sp>
      <p:sp>
        <p:nvSpPr>
          <p:cNvPr id="26627" name="Rectangle 3"/>
          <p:cNvSpPr>
            <a:spLocks noGrp="1" noChangeArrowheads="1"/>
          </p:cNvSpPr>
          <p:nvPr>
            <p:ph idx="1"/>
          </p:nvPr>
        </p:nvSpPr>
        <p:spPr/>
        <p:txBody>
          <a:bodyPr>
            <a:normAutofit lnSpcReduction="10000"/>
          </a:bodyPr>
          <a:lstStyle/>
          <a:p>
            <a:pPr eaLnBrk="1" hangingPunct="1">
              <a:defRPr/>
            </a:pPr>
            <a:r>
              <a:rPr lang="en-US" dirty="0"/>
              <a:t>Reynolds work is based on a simple bivariate analysis, and he did not control for other macrolevel </a:t>
            </a:r>
            <a:r>
              <a:rPr lang="en-US" dirty="0" smtClean="0"/>
              <a:t>variables</a:t>
            </a:r>
          </a:p>
          <a:p>
            <a:pPr eaLnBrk="1" hangingPunct="1">
              <a:defRPr/>
            </a:pPr>
            <a:endParaRPr lang="en-US" sz="1000" dirty="0"/>
          </a:p>
          <a:p>
            <a:pPr eaLnBrk="1" hangingPunct="1">
              <a:defRPr/>
            </a:pPr>
            <a:r>
              <a:rPr lang="en-US" dirty="0"/>
              <a:t>There is also the question of tougher policies and </a:t>
            </a:r>
            <a:r>
              <a:rPr lang="en-US" dirty="0" smtClean="0"/>
              <a:t>deterrence</a:t>
            </a:r>
          </a:p>
          <a:p>
            <a:pPr eaLnBrk="1" hangingPunct="1">
              <a:defRPr/>
            </a:pPr>
            <a:endParaRPr lang="en-US" sz="500" dirty="0" smtClean="0"/>
          </a:p>
          <a:p>
            <a:pPr lvl="1" eaLnBrk="1" hangingPunct="1">
              <a:defRPr/>
            </a:pPr>
            <a:r>
              <a:rPr lang="en-US" dirty="0" smtClean="0"/>
              <a:t>Genuine dispute about whether increasing the certainty and severity of criminal punishment has a general deterrent effect</a:t>
            </a:r>
            <a:endParaRPr lang="en-US" dirty="0"/>
          </a:p>
          <a:p>
            <a:pPr lvl="1" eaLnBrk="1" hangingPunct="1">
              <a:defRPr/>
            </a:pPr>
            <a:endParaRPr lang="en-US" sz="500" dirty="0" smtClean="0"/>
          </a:p>
          <a:p>
            <a:pPr lvl="1" eaLnBrk="1" hangingPunct="1">
              <a:defRPr/>
            </a:pPr>
            <a:r>
              <a:rPr lang="en-US" dirty="0" smtClean="0"/>
              <a:t>Little evidence supporting specific deterrence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pPr eaLnBrk="1" hangingPunct="1"/>
            <a:r>
              <a:rPr lang="en-US" altLang="en-US" dirty="0" smtClean="0"/>
              <a:t>Crime and Moral Poverty</a:t>
            </a:r>
          </a:p>
        </p:txBody>
      </p:sp>
      <p:sp>
        <p:nvSpPr>
          <p:cNvPr id="27651" name="Rectangle 3"/>
          <p:cNvSpPr>
            <a:spLocks noGrp="1" noChangeArrowheads="1"/>
          </p:cNvSpPr>
          <p:nvPr>
            <p:ph idx="1"/>
          </p:nvPr>
        </p:nvSpPr>
        <p:spPr/>
        <p:txBody>
          <a:bodyPr>
            <a:normAutofit lnSpcReduction="10000"/>
          </a:bodyPr>
          <a:lstStyle/>
          <a:p>
            <a:pPr eaLnBrk="1" hangingPunct="1">
              <a:defRPr/>
            </a:pPr>
            <a:r>
              <a:rPr lang="en-US" dirty="0"/>
              <a:t>Some of the most conservative theorists argue that crime is related to the permissive culture in </a:t>
            </a:r>
            <a:r>
              <a:rPr lang="en-US" dirty="0" smtClean="0"/>
              <a:t>U.S. society</a:t>
            </a:r>
          </a:p>
          <a:p>
            <a:pPr eaLnBrk="1" hangingPunct="1">
              <a:defRPr/>
            </a:pPr>
            <a:endParaRPr lang="en-US" sz="1000" dirty="0"/>
          </a:p>
          <a:p>
            <a:pPr eaLnBrk="1" hangingPunct="1">
              <a:defRPr/>
            </a:pPr>
            <a:r>
              <a:rPr lang="en-US" dirty="0" smtClean="0"/>
              <a:t>Bennett et al. argued that moral </a:t>
            </a:r>
            <a:r>
              <a:rPr lang="en-US" dirty="0"/>
              <a:t>poverty, the poverty of being without loving, capable, responsible, adults who teach right from wrong, is the key cause to crime</a:t>
            </a:r>
          </a:p>
          <a:p>
            <a:pPr eaLnBrk="1" hangingPunct="1">
              <a:defRPr/>
            </a:pPr>
            <a:endParaRPr lang="en-US" sz="1000" dirty="0" smtClean="0"/>
          </a:p>
          <a:p>
            <a:pPr eaLnBrk="1" hangingPunct="1">
              <a:defRPr/>
            </a:pPr>
            <a:r>
              <a:rPr lang="en-US" dirty="0" smtClean="0"/>
              <a:t>Moral </a:t>
            </a:r>
            <a:r>
              <a:rPr lang="en-US" dirty="0"/>
              <a:t>poverty is a cultural </a:t>
            </a:r>
            <a:r>
              <a:rPr lang="en-US" dirty="0" smtClean="0"/>
              <a:t>problem, not structural</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smtClean="0"/>
              <a:t>Introduction</a:t>
            </a:r>
          </a:p>
        </p:txBody>
      </p:sp>
      <p:sp>
        <p:nvSpPr>
          <p:cNvPr id="3075" name="Rectangle 3"/>
          <p:cNvSpPr>
            <a:spLocks noGrp="1" noChangeArrowheads="1"/>
          </p:cNvSpPr>
          <p:nvPr>
            <p:ph idx="1"/>
          </p:nvPr>
        </p:nvSpPr>
        <p:spPr>
          <a:xfrm>
            <a:off x="457200" y="1719263"/>
            <a:ext cx="8229600" cy="4605337"/>
          </a:xfrm>
        </p:spPr>
        <p:txBody>
          <a:bodyPr>
            <a:normAutofit fontScale="77500" lnSpcReduction="20000"/>
          </a:bodyPr>
          <a:lstStyle/>
          <a:p>
            <a:pPr eaLnBrk="1" hangingPunct="1">
              <a:defRPr/>
            </a:pPr>
            <a:r>
              <a:rPr lang="en-US" dirty="0"/>
              <a:t>The 1980s was a time when values of patriotism, religion, hard work, and responsibility for one’s own fate were </a:t>
            </a:r>
            <a:r>
              <a:rPr lang="en-US" dirty="0" smtClean="0"/>
              <a:t>trumpeted</a:t>
            </a:r>
          </a:p>
          <a:p>
            <a:pPr eaLnBrk="1" hangingPunct="1">
              <a:defRPr/>
            </a:pPr>
            <a:endParaRPr lang="en-US" sz="1300" dirty="0" smtClean="0"/>
          </a:p>
          <a:p>
            <a:pPr eaLnBrk="1" hangingPunct="1">
              <a:defRPr/>
            </a:pPr>
            <a:r>
              <a:rPr lang="en-US" dirty="0" smtClean="0"/>
              <a:t>There was a return to the classical school depiction of crime as the result of individual actors’ exercising rational choice or the positivistic portrayal of crime as the result of organic anomalies or psychological defects</a:t>
            </a:r>
            <a:endParaRPr lang="en-US" dirty="0"/>
          </a:p>
          <a:p>
            <a:pPr eaLnBrk="1" hangingPunct="1">
              <a:defRPr/>
            </a:pPr>
            <a:endParaRPr lang="en-US" sz="1300" dirty="0" smtClean="0"/>
          </a:p>
          <a:p>
            <a:pPr eaLnBrk="1" hangingPunct="1">
              <a:defRPr/>
            </a:pPr>
            <a:r>
              <a:rPr lang="en-US" dirty="0" smtClean="0"/>
              <a:t>There </a:t>
            </a:r>
            <a:r>
              <a:rPr lang="en-US" dirty="0"/>
              <a:t>was a denial that crime had any root </a:t>
            </a:r>
            <a:r>
              <a:rPr lang="en-US" dirty="0" smtClean="0"/>
              <a:t>cause</a:t>
            </a:r>
          </a:p>
          <a:p>
            <a:pPr eaLnBrk="1" hangingPunct="1">
              <a:defRPr/>
            </a:pPr>
            <a:endParaRPr lang="en-US" sz="600" dirty="0" smtClean="0"/>
          </a:p>
          <a:p>
            <a:pPr lvl="1" eaLnBrk="1" hangingPunct="1">
              <a:defRPr/>
            </a:pPr>
            <a:r>
              <a:rPr lang="en-US" dirty="0" smtClean="0"/>
              <a:t>Crime is attributed to individual choice</a:t>
            </a:r>
            <a:endParaRPr lang="en-US" dirty="0"/>
          </a:p>
          <a:p>
            <a:pPr eaLnBrk="1" hangingPunct="1">
              <a:defRPr/>
            </a:pPr>
            <a:endParaRPr lang="en-US" sz="1300" dirty="0" smtClean="0"/>
          </a:p>
          <a:p>
            <a:pPr eaLnBrk="1" hangingPunct="1">
              <a:defRPr/>
            </a:pPr>
            <a:r>
              <a:rPr lang="en-US" dirty="0" smtClean="0"/>
              <a:t>Solving </a:t>
            </a:r>
            <a:r>
              <a:rPr lang="en-US" dirty="0"/>
              <a:t>the crime problem focused on greater restraints or </a:t>
            </a:r>
            <a:r>
              <a:rPr lang="en-US" dirty="0" smtClean="0"/>
              <a:t>controls</a:t>
            </a:r>
          </a:p>
          <a:p>
            <a:pPr eaLnBrk="1" hangingPunct="1">
              <a:defRPr/>
            </a:pPr>
            <a:endParaRPr lang="en-US" sz="600" dirty="0" smtClean="0"/>
          </a:p>
          <a:p>
            <a:pPr lvl="1" eaLnBrk="1" hangingPunct="1">
              <a:defRPr/>
            </a:pPr>
            <a:r>
              <a:rPr lang="en-US" dirty="0" smtClean="0"/>
              <a:t>Harsh punishment was the linchpin of effective social control</a:t>
            </a:r>
          </a:p>
          <a:p>
            <a:pPr lvl="1" eaLnBrk="1" hangingPunct="1">
              <a:buFont typeface="Wingdings" pitchFamily="2" charset="2"/>
              <a:buNone/>
              <a:defRPr/>
            </a:pPr>
            <a:endParaRPr lang="en-US" dirty="0" smtClean="0"/>
          </a:p>
          <a:p>
            <a:pPr lvl="1" eaLnBrk="1" hangingPunct="1">
              <a:buFont typeface="Wingdings" pitchFamily="2" charset="2"/>
              <a:buNone/>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pPr eaLnBrk="1" hangingPunct="1"/>
            <a:r>
              <a:rPr lang="en-US" altLang="en-US" smtClean="0"/>
              <a:t>Crime and Moral Poverty</a:t>
            </a:r>
          </a:p>
        </p:txBody>
      </p:sp>
      <p:sp>
        <p:nvSpPr>
          <p:cNvPr id="28675" name="Rectangle 3"/>
          <p:cNvSpPr>
            <a:spLocks noGrp="1" noChangeArrowheads="1"/>
          </p:cNvSpPr>
          <p:nvPr>
            <p:ph idx="1"/>
          </p:nvPr>
        </p:nvSpPr>
        <p:spPr>
          <a:xfrm>
            <a:off x="457200" y="1719263"/>
            <a:ext cx="8229600" cy="4757737"/>
          </a:xfrm>
        </p:spPr>
        <p:txBody>
          <a:bodyPr>
            <a:normAutofit fontScale="92500" lnSpcReduction="20000"/>
          </a:bodyPr>
          <a:lstStyle/>
          <a:p>
            <a:pPr eaLnBrk="1" hangingPunct="1">
              <a:lnSpc>
                <a:spcPct val="90000"/>
              </a:lnSpc>
              <a:defRPr/>
            </a:pPr>
            <a:r>
              <a:rPr lang="en-US" dirty="0"/>
              <a:t>According to this perspective, the solution to crime is to give children the moral guidance they need to grow into healthy </a:t>
            </a:r>
            <a:r>
              <a:rPr lang="en-US" dirty="0" smtClean="0"/>
              <a:t>adults</a:t>
            </a:r>
          </a:p>
          <a:p>
            <a:pPr eaLnBrk="1" hangingPunct="1">
              <a:lnSpc>
                <a:spcPct val="90000"/>
              </a:lnSpc>
              <a:defRPr/>
            </a:pPr>
            <a:endParaRPr lang="en-US" sz="1000" dirty="0"/>
          </a:p>
          <a:p>
            <a:pPr eaLnBrk="1" hangingPunct="1">
              <a:lnSpc>
                <a:spcPct val="90000"/>
              </a:lnSpc>
              <a:defRPr/>
            </a:pPr>
            <a:r>
              <a:rPr lang="en-US" dirty="0"/>
              <a:t>The culture of permissiveness should be replaced by a culture of virtue</a:t>
            </a:r>
          </a:p>
          <a:p>
            <a:pPr eaLnBrk="1" hangingPunct="1">
              <a:lnSpc>
                <a:spcPct val="90000"/>
              </a:lnSpc>
              <a:defRPr/>
            </a:pPr>
            <a:endParaRPr lang="en-US" sz="1000" dirty="0" smtClean="0"/>
          </a:p>
          <a:p>
            <a:pPr eaLnBrk="1" hangingPunct="1">
              <a:lnSpc>
                <a:spcPct val="90000"/>
              </a:lnSpc>
              <a:defRPr/>
            </a:pPr>
            <a:r>
              <a:rPr lang="en-US" dirty="0" smtClean="0"/>
              <a:t>There </a:t>
            </a:r>
            <a:r>
              <a:rPr lang="en-US" dirty="0"/>
              <a:t>is too much crime without </a:t>
            </a:r>
            <a:r>
              <a:rPr lang="en-US" dirty="0" smtClean="0"/>
              <a:t>punishment</a:t>
            </a:r>
          </a:p>
          <a:p>
            <a:pPr lvl="1" eaLnBrk="1" hangingPunct="1">
              <a:lnSpc>
                <a:spcPct val="90000"/>
              </a:lnSpc>
              <a:defRPr/>
            </a:pPr>
            <a:r>
              <a:rPr lang="en-US" dirty="0" smtClean="0"/>
              <a:t>There is a no-fault revolving-door system</a:t>
            </a:r>
            <a:endParaRPr lang="en-US" dirty="0"/>
          </a:p>
          <a:p>
            <a:pPr eaLnBrk="1" hangingPunct="1">
              <a:lnSpc>
                <a:spcPct val="90000"/>
              </a:lnSpc>
              <a:defRPr/>
            </a:pPr>
            <a:endParaRPr lang="en-US" sz="1000" dirty="0" smtClean="0"/>
          </a:p>
          <a:p>
            <a:pPr eaLnBrk="1" hangingPunct="1">
              <a:lnSpc>
                <a:spcPct val="90000"/>
              </a:lnSpc>
              <a:defRPr/>
            </a:pPr>
            <a:r>
              <a:rPr lang="en-US" dirty="0" smtClean="0"/>
              <a:t>Victims </a:t>
            </a:r>
            <a:r>
              <a:rPr lang="en-US" dirty="0"/>
              <a:t>of moral poverty are super-predators</a:t>
            </a:r>
          </a:p>
          <a:p>
            <a:pPr eaLnBrk="1" hangingPunct="1">
              <a:lnSpc>
                <a:spcPct val="90000"/>
              </a:lnSpc>
              <a:defRPr/>
            </a:pPr>
            <a:endParaRPr lang="en-US" sz="500" dirty="0" smtClean="0"/>
          </a:p>
          <a:p>
            <a:pPr lvl="1" eaLnBrk="1" hangingPunct="1">
              <a:lnSpc>
                <a:spcPct val="90000"/>
              </a:lnSpc>
              <a:defRPr/>
            </a:pPr>
            <a:r>
              <a:rPr lang="en-US" dirty="0" smtClean="0"/>
              <a:t>The </a:t>
            </a:r>
            <a:r>
              <a:rPr lang="en-US" dirty="0"/>
              <a:t>super-predator is beyond redemption </a:t>
            </a:r>
            <a:endParaRPr lang="en-US" dirty="0" smtClean="0"/>
          </a:p>
          <a:p>
            <a:pPr eaLnBrk="1" hangingPunct="1">
              <a:lnSpc>
                <a:spcPct val="90000"/>
              </a:lnSpc>
              <a:defRPr/>
            </a:pPr>
            <a:endParaRPr lang="en-US" sz="1200" dirty="0" smtClean="0"/>
          </a:p>
          <a:p>
            <a:pPr eaLnBrk="1" hangingPunct="1">
              <a:lnSpc>
                <a:spcPct val="90000"/>
              </a:lnSpc>
              <a:defRPr/>
            </a:pPr>
            <a:r>
              <a:rPr lang="en-US" dirty="0" smtClean="0"/>
              <a:t>Need to remember God because religion is the best and most reliable means to reinforce the good</a:t>
            </a:r>
          </a:p>
          <a:p>
            <a:pPr lvl="1" eaLnBrk="1" hangingPunct="1">
              <a:lnSpc>
                <a:spcPct val="90000"/>
              </a:lnSpc>
              <a:defRPr/>
            </a:pP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eaLnBrk="1" hangingPunct="1"/>
            <a:r>
              <a:rPr lang="en-US" altLang="en-US" smtClean="0"/>
              <a:t>Crime and Moral Poverty: Criticism of Moral Poverty</a:t>
            </a:r>
          </a:p>
        </p:txBody>
      </p:sp>
      <p:sp>
        <p:nvSpPr>
          <p:cNvPr id="32771" name="Rectangle 3"/>
          <p:cNvSpPr>
            <a:spLocks noGrp="1" noChangeArrowheads="1"/>
          </p:cNvSpPr>
          <p:nvPr>
            <p:ph idx="1"/>
          </p:nvPr>
        </p:nvSpPr>
        <p:spPr/>
        <p:txBody>
          <a:bodyPr/>
          <a:lstStyle/>
          <a:p>
            <a:pPr eaLnBrk="1" hangingPunct="1"/>
            <a:r>
              <a:rPr lang="en-US" altLang="en-US" smtClean="0"/>
              <a:t>The problem is that the theory is hard to measure and cannot be tested</a:t>
            </a:r>
          </a:p>
          <a:p>
            <a:pPr eaLnBrk="1" hangingPunct="1"/>
            <a:endParaRPr lang="en-US" altLang="en-US" sz="1000" smtClean="0"/>
          </a:p>
          <a:p>
            <a:pPr eaLnBrk="1" hangingPunct="1"/>
            <a:r>
              <a:rPr lang="en-US" altLang="en-US" smtClean="0"/>
              <a:t>Bennett et al.’s dismissal of structural and economic conditions is on shaky grounds</a:t>
            </a:r>
          </a:p>
          <a:p>
            <a:pPr lvl="1" eaLnBrk="1" hangingPunct="1"/>
            <a:endParaRPr lang="en-US" altLang="en-US" sz="500" smtClean="0"/>
          </a:p>
          <a:p>
            <a:pPr lvl="1" eaLnBrk="1" hangingPunct="1"/>
            <a:r>
              <a:rPr lang="en-US" altLang="en-US" smtClean="0"/>
              <a:t>Made a selective reading of the criminological evidence</a:t>
            </a:r>
          </a:p>
          <a:p>
            <a:pPr lvl="1"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smtClean="0"/>
              <a:t>Crime and Moral Poverty: Criticism of Moral Poverty</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Paints a bleak picture arguing the U.S. is experiencing a cultural breakdown</a:t>
            </a:r>
          </a:p>
          <a:p>
            <a:pPr eaLnBrk="1" hangingPunct="1">
              <a:defRPr/>
            </a:pPr>
            <a:endParaRPr lang="en-US" sz="1000" dirty="0" smtClean="0"/>
          </a:p>
          <a:p>
            <a:pPr eaLnBrk="1" hangingPunct="1">
              <a:defRPr/>
            </a:pPr>
            <a:r>
              <a:rPr lang="en-US" dirty="0" smtClean="0"/>
              <a:t>Although writing in a period of increasing juvenile violence, predicting that the violence will continue is risky because of regression to the mean</a:t>
            </a:r>
          </a:p>
          <a:p>
            <a:pPr eaLnBrk="1" hangingPunct="1">
              <a:defRPr/>
            </a:pPr>
            <a:endParaRPr lang="en-US" sz="1000" dirty="0"/>
          </a:p>
          <a:p>
            <a:pPr lvl="1" eaLnBrk="1" hangingPunct="1">
              <a:defRPr/>
            </a:pPr>
            <a:r>
              <a:rPr lang="en-US" dirty="0" smtClean="0"/>
              <a:t>The coming of the super-predator was deemed a “catastrophic error” and the claim that growing up in moral poverty will produce a dangerous society has been falsified</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pPr eaLnBrk="1" hangingPunct="1"/>
            <a:r>
              <a:rPr lang="en-US" altLang="en-US" sz="3700" dirty="0" smtClean="0"/>
              <a:t>Broken Windows: The Tolerance of Public Disorganization</a:t>
            </a:r>
          </a:p>
        </p:txBody>
      </p:sp>
      <p:sp>
        <p:nvSpPr>
          <p:cNvPr id="30723" name="Rectangle 3"/>
          <p:cNvSpPr>
            <a:spLocks noGrp="1" noChangeArrowheads="1"/>
          </p:cNvSpPr>
          <p:nvPr>
            <p:ph idx="1"/>
          </p:nvPr>
        </p:nvSpPr>
        <p:spPr/>
        <p:txBody>
          <a:bodyPr>
            <a:normAutofit fontScale="92500" lnSpcReduction="10000"/>
          </a:bodyPr>
          <a:lstStyle/>
          <a:p>
            <a:pPr eaLnBrk="1" hangingPunct="1">
              <a:defRPr/>
            </a:pPr>
            <a:r>
              <a:rPr lang="en-US" dirty="0"/>
              <a:t>James Q. Wilson and George Kelling: Community disorganization </a:t>
            </a:r>
            <a:r>
              <a:rPr lang="en-US" dirty="0" smtClean="0"/>
              <a:t> is the </a:t>
            </a:r>
            <a:r>
              <a:rPr lang="en-US" dirty="0"/>
              <a:t>failure to fix broken windows</a:t>
            </a:r>
          </a:p>
          <a:p>
            <a:pPr eaLnBrk="1" hangingPunct="1">
              <a:defRPr/>
            </a:pPr>
            <a:endParaRPr lang="en-US" sz="1000" dirty="0" smtClean="0"/>
          </a:p>
          <a:p>
            <a:pPr eaLnBrk="1" hangingPunct="1">
              <a:defRPr/>
            </a:pPr>
            <a:r>
              <a:rPr lang="en-US" dirty="0" smtClean="0"/>
              <a:t>The </a:t>
            </a:r>
            <a:r>
              <a:rPr lang="en-US" dirty="0"/>
              <a:t>spiral of decline in a community begins when public signs of social disorganization are </a:t>
            </a:r>
            <a:r>
              <a:rPr lang="en-US" dirty="0" smtClean="0"/>
              <a:t>tolerated</a:t>
            </a:r>
          </a:p>
          <a:p>
            <a:pPr eaLnBrk="1" hangingPunct="1">
              <a:defRPr/>
            </a:pPr>
            <a:endParaRPr lang="en-US" sz="500" dirty="0" smtClean="0"/>
          </a:p>
          <a:p>
            <a:pPr lvl="1" eaLnBrk="1" hangingPunct="1">
              <a:defRPr/>
            </a:pPr>
            <a:r>
              <a:rPr lang="en-US" dirty="0" smtClean="0"/>
              <a:t>More disorder occurs, more crime ensues, fear takes hold, respectable people move out</a:t>
            </a:r>
          </a:p>
          <a:p>
            <a:pPr lvl="1" eaLnBrk="1" hangingPunct="1">
              <a:defRPr/>
            </a:pPr>
            <a:endParaRPr lang="en-US" sz="500" dirty="0" smtClean="0"/>
          </a:p>
          <a:p>
            <a:pPr lvl="1" eaLnBrk="1" hangingPunct="1">
              <a:defRPr/>
            </a:pPr>
            <a:r>
              <a:rPr lang="en-US" dirty="0" smtClean="0"/>
              <a:t>Informal social control weakens and the area is vulnerable to criminal invasion</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pPr eaLnBrk="1" hangingPunct="1"/>
            <a:r>
              <a:rPr lang="en-US" altLang="en-US" sz="3700" smtClean="0"/>
              <a:t>Broken Windows: The Tolerance of Public Disorganization</a:t>
            </a:r>
          </a:p>
        </p:txBody>
      </p:sp>
      <p:sp>
        <p:nvSpPr>
          <p:cNvPr id="35843" name="Rectangle 3"/>
          <p:cNvSpPr>
            <a:spLocks noGrp="1" noChangeArrowheads="1"/>
          </p:cNvSpPr>
          <p:nvPr>
            <p:ph idx="1"/>
          </p:nvPr>
        </p:nvSpPr>
        <p:spPr/>
        <p:txBody>
          <a:bodyPr/>
          <a:lstStyle/>
          <a:p>
            <a:pPr eaLnBrk="1" hangingPunct="1"/>
            <a:r>
              <a:rPr lang="en-US" altLang="en-US" smtClean="0"/>
              <a:t>The recipe for reform depends on understanding the causal chain hypothesized by Wilson and Kelling </a:t>
            </a:r>
          </a:p>
          <a:p>
            <a:pPr lvl="1" eaLnBrk="1" hangingPunct="1"/>
            <a:endParaRPr lang="en-US" altLang="en-US" sz="500" smtClean="0"/>
          </a:p>
          <a:p>
            <a:pPr lvl="1" eaLnBrk="1" hangingPunct="1"/>
            <a:r>
              <a:rPr lang="en-US" altLang="en-US" smtClean="0"/>
              <a:t>Disorder caused by disreputable people </a:t>
            </a:r>
            <a:r>
              <a:rPr lang="en-US" altLang="en-US" smtClean="0">
                <a:sym typeface="Wingdings" pitchFamily="2" charset="2"/>
              </a:rPr>
              <a:t> breakdown in informal control  invasion of predatory criminals  high crime rates in neighborhoods</a:t>
            </a:r>
          </a:p>
          <a:p>
            <a:pPr eaLnBrk="1" hangingPunct="1"/>
            <a:endParaRPr lang="en-US" altLang="en-US" sz="1000" smtClean="0">
              <a:sym typeface="Wingdings" pitchFamily="2" charset="2"/>
            </a:endParaRPr>
          </a:p>
          <a:p>
            <a:pPr eaLnBrk="1" hangingPunct="1"/>
            <a:r>
              <a:rPr lang="en-US" altLang="en-US" smtClean="0">
                <a:sym typeface="Wingdings" pitchFamily="2" charset="2"/>
              </a:rPr>
              <a:t>It is necessary to attack the initial factor in the causal chain</a:t>
            </a:r>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pPr eaLnBrk="1" hangingPunct="1"/>
            <a:r>
              <a:rPr lang="en-US" altLang="en-US" sz="3700" smtClean="0"/>
              <a:t>Broken Windows: The Tolerance of Public Disorganization</a:t>
            </a:r>
          </a:p>
        </p:txBody>
      </p:sp>
      <p:sp>
        <p:nvSpPr>
          <p:cNvPr id="32771" name="Rectangle 3"/>
          <p:cNvSpPr>
            <a:spLocks noGrp="1" noChangeArrowheads="1"/>
          </p:cNvSpPr>
          <p:nvPr>
            <p:ph idx="1"/>
          </p:nvPr>
        </p:nvSpPr>
        <p:spPr/>
        <p:txBody>
          <a:bodyPr>
            <a:normAutofit fontScale="85000" lnSpcReduction="10000"/>
          </a:bodyPr>
          <a:lstStyle/>
          <a:p>
            <a:pPr eaLnBrk="1" hangingPunct="1">
              <a:defRPr/>
            </a:pPr>
            <a:r>
              <a:rPr lang="en-US" dirty="0"/>
              <a:t>The job to fix the broken windows was on the </a:t>
            </a:r>
            <a:r>
              <a:rPr lang="en-US" dirty="0" smtClean="0"/>
              <a:t>police</a:t>
            </a:r>
          </a:p>
          <a:p>
            <a:pPr lvl="1" eaLnBrk="1" hangingPunct="1">
              <a:defRPr/>
            </a:pPr>
            <a:endParaRPr lang="en-US" sz="500" dirty="0" smtClean="0"/>
          </a:p>
          <a:p>
            <a:pPr lvl="1" eaLnBrk="1" hangingPunct="1">
              <a:defRPr/>
            </a:pPr>
            <a:r>
              <a:rPr lang="en-US" dirty="0" smtClean="0"/>
              <a:t>Zero-tolerance and quality-of-life policing</a:t>
            </a:r>
          </a:p>
          <a:p>
            <a:pPr lvl="1" eaLnBrk="1" hangingPunct="1">
              <a:defRPr/>
            </a:pPr>
            <a:endParaRPr lang="en-US" sz="1000" dirty="0" smtClean="0"/>
          </a:p>
          <a:p>
            <a:pPr lvl="1" eaLnBrk="1" hangingPunct="1">
              <a:defRPr/>
            </a:pPr>
            <a:r>
              <a:rPr lang="en-US" dirty="0" smtClean="0"/>
              <a:t>This </a:t>
            </a:r>
            <a:r>
              <a:rPr lang="en-US" i="1" dirty="0" smtClean="0"/>
              <a:t>formal control</a:t>
            </a:r>
            <a:r>
              <a:rPr lang="en-US" dirty="0" smtClean="0"/>
              <a:t> would create conditions to allow </a:t>
            </a:r>
            <a:r>
              <a:rPr lang="en-US" i="1" dirty="0" smtClean="0"/>
              <a:t>informal control</a:t>
            </a:r>
            <a:r>
              <a:rPr lang="en-US" dirty="0" smtClean="0"/>
              <a:t> to flourish once again</a:t>
            </a:r>
          </a:p>
          <a:p>
            <a:pPr lvl="1" eaLnBrk="1" hangingPunct="1">
              <a:defRPr/>
            </a:pPr>
            <a:endParaRPr lang="en-US" sz="1000" dirty="0"/>
          </a:p>
          <a:p>
            <a:pPr eaLnBrk="1" hangingPunct="1">
              <a:defRPr/>
            </a:pPr>
            <a:r>
              <a:rPr lang="en-US" dirty="0"/>
              <a:t>New York </a:t>
            </a:r>
            <a:r>
              <a:rPr lang="en-US" dirty="0" smtClean="0"/>
              <a:t>City was a natural experiment where they controlled </a:t>
            </a:r>
            <a:r>
              <a:rPr lang="en-US" dirty="0"/>
              <a:t>disorder and serious crime </a:t>
            </a:r>
            <a:r>
              <a:rPr lang="en-US" dirty="0" smtClean="0"/>
              <a:t>fell</a:t>
            </a:r>
          </a:p>
          <a:p>
            <a:pPr lvl="1" eaLnBrk="1" hangingPunct="1">
              <a:defRPr/>
            </a:pPr>
            <a:endParaRPr lang="en-US" sz="600" dirty="0" smtClean="0"/>
          </a:p>
          <a:p>
            <a:pPr lvl="1" eaLnBrk="1" hangingPunct="1">
              <a:defRPr/>
            </a:pPr>
            <a:r>
              <a:rPr lang="en-US" dirty="0" smtClean="0"/>
              <a:t>However, other strategies were employed at the same time, economic prosperity and changes in the drug market occurred, crime had been declining before this implementation, and other cities without zero-tolerance also saw a decline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dirty="0" smtClean="0"/>
              <a:t>Broken Windows: The Tolerance of Public Disorganization</a:t>
            </a:r>
            <a:endParaRPr lang="en-US" dirty="0"/>
          </a:p>
        </p:txBody>
      </p:sp>
      <p:sp>
        <p:nvSpPr>
          <p:cNvPr id="3" name="Content Placeholder 2"/>
          <p:cNvSpPr>
            <a:spLocks noGrp="1"/>
          </p:cNvSpPr>
          <p:nvPr>
            <p:ph idx="1"/>
          </p:nvPr>
        </p:nvSpPr>
        <p:spPr/>
        <p:txBody>
          <a:bodyPr>
            <a:normAutofit fontScale="92500" lnSpcReduction="10000"/>
          </a:bodyPr>
          <a:lstStyle/>
          <a:p>
            <a:pPr eaLnBrk="1" hangingPunct="1">
              <a:spcBef>
                <a:spcPts val="1000"/>
              </a:spcBef>
              <a:defRPr/>
            </a:pPr>
            <a:r>
              <a:rPr lang="en-US" dirty="0" smtClean="0"/>
              <a:t>New York debate was especially heated over “stop, question, and frisk” practices</a:t>
            </a:r>
            <a:endParaRPr lang="en-US" sz="1000" dirty="0" smtClean="0"/>
          </a:p>
          <a:p>
            <a:pPr lvl="1" eaLnBrk="1" hangingPunct="1">
              <a:spcBef>
                <a:spcPts val="1000"/>
              </a:spcBef>
              <a:defRPr/>
            </a:pPr>
            <a:r>
              <a:rPr lang="en-US" dirty="0" smtClean="0"/>
              <a:t>Stops were focused at places where crime was high (hot spots) and racially biased</a:t>
            </a:r>
          </a:p>
          <a:p>
            <a:pPr lvl="1" eaLnBrk="1" hangingPunct="1">
              <a:spcBef>
                <a:spcPts val="1000"/>
              </a:spcBef>
              <a:defRPr/>
            </a:pPr>
            <a:r>
              <a:rPr lang="en-US" dirty="0" smtClean="0"/>
              <a:t>No rigorous evaluation studies on the effectiveness of these stops</a:t>
            </a:r>
          </a:p>
          <a:p>
            <a:pPr lvl="2" eaLnBrk="1" hangingPunct="1">
              <a:spcBef>
                <a:spcPts val="1000"/>
              </a:spcBef>
              <a:defRPr/>
            </a:pPr>
            <a:r>
              <a:rPr lang="en-US" dirty="0" smtClean="0"/>
              <a:t>If effective, spares crime; if not, increases sense of injustice and legal cynicism among African Americans and other minority citizens</a:t>
            </a:r>
          </a:p>
          <a:p>
            <a:pPr lvl="2" eaLnBrk="1" hangingPunct="1">
              <a:spcBef>
                <a:spcPts val="1000"/>
              </a:spcBef>
              <a:defRPr/>
            </a:pPr>
            <a:r>
              <a:rPr lang="en-US" dirty="0" smtClean="0"/>
              <a:t>Courts have decided  that NYPD’s stop and frisk policy was indirect racial profiling and violates the Constitution</a:t>
            </a:r>
          </a:p>
          <a:p>
            <a:pPr lvl="1" eaLnBrk="1" hangingPunct="1">
              <a:spcBef>
                <a:spcPts val="1000"/>
              </a:spcBef>
              <a:defRPr/>
            </a:pPr>
            <a:endParaRPr lang="en-US" dirty="0" smtClean="0"/>
          </a:p>
          <a:p>
            <a:pPr lvl="1" eaLnBrk="1" hangingPunct="1">
              <a:spcBef>
                <a:spcPts val="1000"/>
              </a:spcBef>
              <a:defRPr/>
            </a:pPr>
            <a:endParaRPr lang="en-US" dirty="0"/>
          </a:p>
        </p:txBody>
      </p:sp>
      <p:sp>
        <p:nvSpPr>
          <p:cNvPr id="4" name="Footer Placeholder 3"/>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Broken Windows: The Tolerance of Public Disorganization: Criticism of Broken Windows</a:t>
            </a:r>
          </a:p>
        </p:txBody>
      </p:sp>
      <p:sp>
        <p:nvSpPr>
          <p:cNvPr id="38915" name="Rectangle 3"/>
          <p:cNvSpPr>
            <a:spLocks noGrp="1" noChangeArrowheads="1"/>
          </p:cNvSpPr>
          <p:nvPr>
            <p:ph idx="1"/>
          </p:nvPr>
        </p:nvSpPr>
        <p:spPr>
          <a:xfrm>
            <a:off x="457200" y="1836738"/>
            <a:ext cx="8229600" cy="4411662"/>
          </a:xfrm>
        </p:spPr>
        <p:txBody>
          <a:bodyPr/>
          <a:lstStyle/>
          <a:p>
            <a:pPr eaLnBrk="1" hangingPunct="1"/>
            <a:r>
              <a:rPr lang="en-US" altLang="en-US" smtClean="0"/>
              <a:t>The downside is that the theory has an implicit disinterest in why communities have people who are homeless, panhandling for money, alcoholics, mentally ill, loitering on street corners, and willing to commit predatory crimes</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Grp="1" noChangeArrowheads="1"/>
          </p:cNvSpPr>
          <p:nvPr>
            <p:ph type="title"/>
          </p:nvPr>
        </p:nvSpPr>
        <p:spPr/>
        <p:txBody>
          <a:bodyPr/>
          <a:lstStyle/>
          <a:p>
            <a:pPr eaLnBrk="1" hangingPunct="1"/>
            <a:r>
              <a:rPr lang="en-US" altLang="en-US" sz="3600" smtClean="0"/>
              <a:t>Consequences of Conservative Theory: Policy Implications</a:t>
            </a:r>
          </a:p>
        </p:txBody>
      </p:sp>
      <p:sp>
        <p:nvSpPr>
          <p:cNvPr id="34819" name="Rectangle 3"/>
          <p:cNvSpPr>
            <a:spLocks noGrp="1" noChangeArrowheads="1"/>
          </p:cNvSpPr>
          <p:nvPr>
            <p:ph idx="1"/>
          </p:nvPr>
        </p:nvSpPr>
        <p:spPr/>
        <p:txBody>
          <a:bodyPr>
            <a:normAutofit fontScale="92500" lnSpcReduction="20000"/>
          </a:bodyPr>
          <a:lstStyle/>
          <a:p>
            <a:pPr eaLnBrk="1" hangingPunct="1">
              <a:defRPr/>
            </a:pPr>
            <a:r>
              <a:rPr lang="en-US" dirty="0"/>
              <a:t>Because of the revitalization of individualistic theory, crime as a social problem has been transformed into an individual </a:t>
            </a:r>
            <a:r>
              <a:rPr lang="en-US" dirty="0" smtClean="0"/>
              <a:t>pathology</a:t>
            </a:r>
          </a:p>
          <a:p>
            <a:pPr eaLnBrk="1" hangingPunct="1">
              <a:defRPr/>
            </a:pPr>
            <a:endParaRPr lang="en-US" sz="500" dirty="0" smtClean="0"/>
          </a:p>
          <a:p>
            <a:pPr lvl="1" eaLnBrk="1" hangingPunct="1">
              <a:defRPr/>
            </a:pPr>
            <a:r>
              <a:rPr lang="en-US" dirty="0" smtClean="0"/>
              <a:t>Society is good; offenders are bad</a:t>
            </a:r>
            <a:endParaRPr lang="en-US" dirty="0"/>
          </a:p>
          <a:p>
            <a:pPr eaLnBrk="1" hangingPunct="1">
              <a:defRPr/>
            </a:pPr>
            <a:endParaRPr lang="en-US" sz="1000" dirty="0" smtClean="0"/>
          </a:p>
          <a:p>
            <a:pPr eaLnBrk="1" hangingPunct="1">
              <a:defRPr/>
            </a:pPr>
            <a:r>
              <a:rPr lang="en-US" dirty="0" smtClean="0"/>
              <a:t>Two </a:t>
            </a:r>
            <a:r>
              <a:rPr lang="en-US" dirty="0"/>
              <a:t>policy agendas: </a:t>
            </a:r>
            <a:endParaRPr lang="en-US" dirty="0" smtClean="0"/>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Incapacitation </a:t>
            </a:r>
          </a:p>
          <a:p>
            <a:pPr marL="858837" lvl="1" indent="-514350" eaLnBrk="1" hangingPunct="1">
              <a:buFont typeface="+mj-lt"/>
              <a:buAutoNum type="arabicPeriod"/>
              <a:defRPr/>
            </a:pPr>
            <a:endParaRPr lang="en-US" sz="500" dirty="0" smtClean="0"/>
          </a:p>
          <a:p>
            <a:pPr marL="858837" lvl="1" indent="-514350" eaLnBrk="1" hangingPunct="1">
              <a:buFont typeface="+mj-lt"/>
              <a:buAutoNum type="arabicPeriod"/>
              <a:defRPr/>
            </a:pPr>
            <a:r>
              <a:rPr lang="en-US" dirty="0" smtClean="0"/>
              <a:t>Deterrence</a:t>
            </a:r>
            <a:endParaRPr lang="en-US" dirty="0"/>
          </a:p>
          <a:p>
            <a:pPr eaLnBrk="1" hangingPunct="1">
              <a:defRPr/>
            </a:pPr>
            <a:endParaRPr lang="en-US" sz="1000" dirty="0" smtClean="0"/>
          </a:p>
          <a:p>
            <a:pPr eaLnBrk="1" hangingPunct="1">
              <a:defRPr/>
            </a:pPr>
            <a:r>
              <a:rPr lang="en-US" dirty="0" smtClean="0"/>
              <a:t>Conservatives </a:t>
            </a:r>
            <a:r>
              <a:rPr lang="en-US" dirty="0"/>
              <a:t>emphasize the need to ensure that crime does not pay and that a proportion of criminal offenders are beyond reform</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pPr eaLnBrk="1" hangingPunct="1"/>
            <a:r>
              <a:rPr lang="en-US" altLang="en-US" sz="3600" smtClean="0"/>
              <a:t>Consequences of Conservative Theory: Policy Implications</a:t>
            </a:r>
          </a:p>
        </p:txBody>
      </p:sp>
      <p:sp>
        <p:nvSpPr>
          <p:cNvPr id="38915" name="Rectangle 3"/>
          <p:cNvSpPr>
            <a:spLocks noGrp="1" noChangeArrowheads="1"/>
          </p:cNvSpPr>
          <p:nvPr>
            <p:ph idx="1"/>
          </p:nvPr>
        </p:nvSpPr>
        <p:spPr>
          <a:xfrm>
            <a:off x="457200" y="1719263"/>
            <a:ext cx="8229600" cy="4757737"/>
          </a:xfrm>
        </p:spPr>
        <p:txBody>
          <a:bodyPr>
            <a:normAutofit lnSpcReduction="10000"/>
          </a:bodyPr>
          <a:lstStyle/>
          <a:p>
            <a:pPr eaLnBrk="1" hangingPunct="1">
              <a:defRPr/>
            </a:pPr>
            <a:r>
              <a:rPr lang="en-US" dirty="0" smtClean="0"/>
              <a:t>Imprisonment</a:t>
            </a:r>
          </a:p>
          <a:p>
            <a:pPr lvl="1" eaLnBrk="1" hangingPunct="1">
              <a:defRPr/>
            </a:pPr>
            <a:endParaRPr lang="en-US" sz="600" dirty="0" smtClean="0"/>
          </a:p>
          <a:p>
            <a:pPr lvl="1" eaLnBrk="1" hangingPunct="1">
              <a:defRPr/>
            </a:pPr>
            <a:r>
              <a:rPr lang="en-US" dirty="0" smtClean="0"/>
              <a:t>U.S. has been on an imprisonment binge</a:t>
            </a:r>
          </a:p>
          <a:p>
            <a:pPr lvl="2" eaLnBrk="1" hangingPunct="1">
              <a:defRPr/>
            </a:pPr>
            <a:endParaRPr lang="en-US" sz="400" dirty="0" smtClean="0"/>
          </a:p>
          <a:p>
            <a:pPr lvl="2" eaLnBrk="1" hangingPunct="1">
              <a:defRPr/>
            </a:pPr>
            <a:r>
              <a:rPr lang="en-US" dirty="0" smtClean="0"/>
              <a:t>1 in 108 Americans are behind bars</a:t>
            </a:r>
          </a:p>
          <a:p>
            <a:pPr lvl="2" eaLnBrk="1" hangingPunct="1">
              <a:defRPr/>
            </a:pPr>
            <a:r>
              <a:rPr lang="en-US" dirty="0" smtClean="0"/>
              <a:t>2.2. million behind bars</a:t>
            </a:r>
          </a:p>
          <a:p>
            <a:pPr lvl="2" eaLnBrk="1" hangingPunct="1">
              <a:defRPr/>
            </a:pPr>
            <a:r>
              <a:rPr lang="en-US" dirty="0" smtClean="0"/>
              <a:t>Incarceration rate of 700+ per 100,000</a:t>
            </a:r>
          </a:p>
          <a:p>
            <a:pPr lvl="2" eaLnBrk="1" hangingPunct="1">
              <a:defRPr/>
            </a:pPr>
            <a:r>
              <a:rPr lang="en-US" dirty="0" smtClean="0"/>
              <a:t>Disproportionately felt by minorities</a:t>
            </a:r>
          </a:p>
          <a:p>
            <a:pPr lvl="1" eaLnBrk="1" hangingPunct="1">
              <a:defRPr/>
            </a:pPr>
            <a:r>
              <a:rPr lang="en-US" dirty="0" smtClean="0"/>
              <a:t>Seen as a way to increase the costs of crime</a:t>
            </a:r>
          </a:p>
          <a:p>
            <a:pPr lvl="1" eaLnBrk="1" hangingPunct="1">
              <a:defRPr/>
            </a:pPr>
            <a:endParaRPr lang="en-US" sz="700" dirty="0" smtClean="0"/>
          </a:p>
          <a:p>
            <a:pPr lvl="1" eaLnBrk="1" hangingPunct="1">
              <a:defRPr/>
            </a:pPr>
            <a:r>
              <a:rPr lang="en-US" dirty="0" smtClean="0"/>
              <a:t>Those beyond reform must be incapacitated</a:t>
            </a:r>
          </a:p>
          <a:p>
            <a:pPr marL="344487" lvl="1" indent="0" eaLnBrk="1" hangingPunct="1">
              <a:buFont typeface="Wingdings" pitchFamily="2" charset="2"/>
              <a:buNone/>
              <a:defRPr/>
            </a:pPr>
            <a:endParaRPr lang="en-US" sz="800" dirty="0" smtClean="0"/>
          </a:p>
          <a:p>
            <a:pPr lvl="1" eaLnBrk="1" hangingPunct="1">
              <a:defRPr/>
            </a:pPr>
            <a:r>
              <a:rPr lang="en-US" dirty="0" smtClean="0"/>
              <a:t>Little empirical support for the specific deterrent argument</a:t>
            </a:r>
          </a:p>
          <a:p>
            <a:pPr eaLnBrk="1" hangingPunct="1">
              <a:defRPr/>
            </a:pPr>
            <a:endParaRPr lang="en-US" sz="1600" dirty="0"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Introduction</a:t>
            </a:r>
          </a:p>
        </p:txBody>
      </p:sp>
      <p:sp>
        <p:nvSpPr>
          <p:cNvPr id="5123" name="Content Placeholder 2"/>
          <p:cNvSpPr>
            <a:spLocks noGrp="1"/>
          </p:cNvSpPr>
          <p:nvPr>
            <p:ph idx="1"/>
          </p:nvPr>
        </p:nvSpPr>
        <p:spPr/>
        <p:txBody>
          <a:bodyPr/>
          <a:lstStyle/>
          <a:p>
            <a:pPr eaLnBrk="1" hangingPunct="1"/>
            <a:r>
              <a:rPr lang="en-US" altLang="en-US" smtClean="0"/>
              <a:t>Unlike earlier times, most criminologists were not swept up by the times and moved to set forth conservative theories</a:t>
            </a:r>
          </a:p>
          <a:p>
            <a:pPr lvl="1" eaLnBrk="1" hangingPunct="1"/>
            <a:r>
              <a:rPr lang="en-US" altLang="en-US" smtClean="0"/>
              <a:t>Rather, criminology as a discipline was </a:t>
            </a:r>
            <a:r>
              <a:rPr lang="en-US" altLang="en-US" i="1" smtClean="0"/>
              <a:t>oppositional</a:t>
            </a:r>
            <a:r>
              <a:rPr lang="en-US" altLang="en-US" smtClean="0"/>
              <a:t> to the conservative political movement and to the punitive crime policies it set forth</a:t>
            </a:r>
          </a:p>
          <a:p>
            <a:pPr lvl="2" eaLnBrk="1" hangingPunct="1"/>
            <a:endParaRPr lang="en-US" altLang="en-US" sz="300" smtClean="0"/>
          </a:p>
          <a:p>
            <a:pPr lvl="2" eaLnBrk="1" hangingPunct="1"/>
            <a:r>
              <a:rPr lang="en-US" altLang="en-US" smtClean="0"/>
              <a:t>The resistance was due that there was good reason to reject its main policy agenda: “getting tough” on crime through mass incarceration</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dirty="0" smtClean="0"/>
              <a:t>Consequences of Conservative Theory: Policy Implications</a:t>
            </a:r>
            <a:endParaRPr lang="en-US" dirty="0"/>
          </a:p>
        </p:txBody>
      </p:sp>
      <p:sp>
        <p:nvSpPr>
          <p:cNvPr id="3" name="Content Placeholder 2"/>
          <p:cNvSpPr>
            <a:spLocks noGrp="1"/>
          </p:cNvSpPr>
          <p:nvPr>
            <p:ph idx="1"/>
          </p:nvPr>
        </p:nvSpPr>
        <p:spPr/>
        <p:txBody>
          <a:bodyPr>
            <a:normAutofit fontScale="92500"/>
          </a:bodyPr>
          <a:lstStyle/>
          <a:p>
            <a:pPr eaLnBrk="1" hangingPunct="1">
              <a:spcBef>
                <a:spcPts val="1000"/>
              </a:spcBef>
              <a:defRPr/>
            </a:pPr>
            <a:r>
              <a:rPr lang="en-US" dirty="0" smtClean="0"/>
              <a:t>Doubling the prison population during the </a:t>
            </a:r>
            <a:r>
              <a:rPr lang="en-US" dirty="0" err="1" smtClean="0"/>
              <a:t>1970s</a:t>
            </a:r>
            <a:r>
              <a:rPr lang="en-US" dirty="0" smtClean="0"/>
              <a:t> achieved a small decrease (6%-9%) in robbery and burglary</a:t>
            </a:r>
            <a:endParaRPr lang="en-US" dirty="0"/>
          </a:p>
          <a:p>
            <a:pPr eaLnBrk="1" hangingPunct="1">
              <a:spcBef>
                <a:spcPts val="1000"/>
              </a:spcBef>
              <a:defRPr/>
            </a:pPr>
            <a:r>
              <a:rPr lang="en-US" dirty="0" smtClean="0"/>
              <a:t>Doubling today could reduce the crime rate 20-40% but at a cost that exceeded $20 billion</a:t>
            </a:r>
          </a:p>
          <a:p>
            <a:pPr eaLnBrk="1" hangingPunct="1">
              <a:spcBef>
                <a:spcPts val="1000"/>
              </a:spcBef>
              <a:defRPr/>
            </a:pPr>
            <a:r>
              <a:rPr lang="en-US" dirty="0" smtClean="0"/>
              <a:t>Financial burdens of prisons led to a search for alternative methods of social control</a:t>
            </a:r>
          </a:p>
          <a:p>
            <a:pPr lvl="1" eaLnBrk="1" hangingPunct="1">
              <a:spcBef>
                <a:spcPts val="1000"/>
              </a:spcBef>
              <a:defRPr/>
            </a:pPr>
            <a:r>
              <a:rPr lang="en-US" dirty="0" smtClean="0"/>
              <a:t>Charging daily fees, house arrest, electronic monitoring</a:t>
            </a:r>
          </a:p>
          <a:p>
            <a:pPr eaLnBrk="1" hangingPunct="1">
              <a:spcBef>
                <a:spcPts val="1000"/>
              </a:spcBef>
              <a:defRPr/>
            </a:pPr>
            <a:endParaRPr lang="en-US" dirty="0" smtClean="0"/>
          </a:p>
          <a:p>
            <a:pPr eaLnBrk="1" hangingPunct="1">
              <a:spcBef>
                <a:spcPts val="1000"/>
              </a:spcBef>
              <a:defRPr/>
            </a:pPr>
            <a:endParaRPr lang="en-US" dirty="0" smtClean="0"/>
          </a:p>
          <a:p>
            <a:pPr eaLnBrk="1" hangingPunct="1">
              <a:spcBef>
                <a:spcPts val="1000"/>
              </a:spcBef>
              <a:defRPr/>
            </a:pPr>
            <a:endParaRPr lang="en-US" dirty="0"/>
          </a:p>
        </p:txBody>
      </p:sp>
      <p:sp>
        <p:nvSpPr>
          <p:cNvPr id="4" name="Footer Placeholder 3"/>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z="3600" smtClean="0"/>
              <a:t>Consequences of Conservative Theory: Policy Implications</a:t>
            </a:r>
          </a:p>
        </p:txBody>
      </p:sp>
      <p:sp>
        <p:nvSpPr>
          <p:cNvPr id="43011" name="Content Placeholder 2"/>
          <p:cNvSpPr>
            <a:spLocks noGrp="1"/>
          </p:cNvSpPr>
          <p:nvPr>
            <p:ph idx="1"/>
          </p:nvPr>
        </p:nvSpPr>
        <p:spPr/>
        <p:txBody>
          <a:bodyPr/>
          <a:lstStyle/>
          <a:p>
            <a:pPr eaLnBrk="1" hangingPunct="1"/>
            <a:r>
              <a:rPr lang="en-US" altLang="en-US" smtClean="0"/>
              <a:t>Total expenditure for all correctional agencies surpasses $32.7 billion</a:t>
            </a:r>
          </a:p>
          <a:p>
            <a:pPr eaLnBrk="1" hangingPunct="1"/>
            <a:endParaRPr lang="en-US" altLang="en-US" sz="1000" smtClean="0"/>
          </a:p>
          <a:p>
            <a:pPr eaLnBrk="1" hangingPunct="1"/>
            <a:r>
              <a:rPr lang="en-US" altLang="en-US" i="1" smtClean="0"/>
              <a:t>Corrections commercial complex</a:t>
            </a:r>
            <a:r>
              <a:rPr lang="en-US" altLang="en-US" smtClean="0"/>
              <a:t>: The costs of corrections cannot be explained by high crime and incarceration rates alone because corporations providing goods and services to corrections, as well as corrections officials and political interests, profit economically from get tough policies</a:t>
            </a:r>
          </a:p>
          <a:p>
            <a:pPr eaLnBrk="1" hangingPunct="1"/>
            <a:endParaRPr lang="en-US" altLang="en-US" smtClean="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noGrp="1" noChangeArrowheads="1"/>
          </p:cNvSpPr>
          <p:nvPr>
            <p:ph type="title"/>
          </p:nvPr>
        </p:nvSpPr>
        <p:spPr/>
        <p:txBody>
          <a:bodyPr/>
          <a:lstStyle/>
          <a:p>
            <a:pPr eaLnBrk="1" hangingPunct="1"/>
            <a:r>
              <a:rPr lang="en-US" altLang="en-US" sz="3700" smtClean="0"/>
              <a:t>Consequences of Conservative Theory: Policy Implications</a:t>
            </a:r>
          </a:p>
        </p:txBody>
      </p:sp>
      <p:sp>
        <p:nvSpPr>
          <p:cNvPr id="36867" name="Rectangle 3"/>
          <p:cNvSpPr>
            <a:spLocks noGrp="1" noChangeArrowheads="1"/>
          </p:cNvSpPr>
          <p:nvPr>
            <p:ph idx="1"/>
          </p:nvPr>
        </p:nvSpPr>
        <p:spPr/>
        <p:txBody>
          <a:bodyPr>
            <a:normAutofit fontScale="92500" lnSpcReduction="20000"/>
          </a:bodyPr>
          <a:lstStyle/>
          <a:p>
            <a:pPr eaLnBrk="1" hangingPunct="1">
              <a:defRPr/>
            </a:pPr>
            <a:r>
              <a:rPr lang="en-US" dirty="0"/>
              <a:t>Beyond the imprisonment binge, public humiliation and public punishment </a:t>
            </a:r>
            <a:r>
              <a:rPr lang="en-US" dirty="0" smtClean="0"/>
              <a:t>reappeared</a:t>
            </a:r>
          </a:p>
          <a:p>
            <a:pPr eaLnBrk="1" hangingPunct="1">
              <a:defRPr/>
            </a:pPr>
            <a:endParaRPr lang="en-US" sz="1000" dirty="0"/>
          </a:p>
          <a:p>
            <a:pPr eaLnBrk="1" hangingPunct="1">
              <a:defRPr/>
            </a:pPr>
            <a:r>
              <a:rPr lang="en-US" dirty="0" smtClean="0"/>
              <a:t>Faith-based </a:t>
            </a:r>
            <a:r>
              <a:rPr lang="en-US" dirty="0"/>
              <a:t>community programs are a new reflection of compassionate </a:t>
            </a:r>
            <a:r>
              <a:rPr lang="en-US" dirty="0" smtClean="0"/>
              <a:t>conservatism</a:t>
            </a:r>
          </a:p>
          <a:p>
            <a:pPr lvl="1" eaLnBrk="1" hangingPunct="1">
              <a:defRPr/>
            </a:pPr>
            <a:r>
              <a:rPr lang="en-US" dirty="0" smtClean="0"/>
              <a:t>These programs are conservative because their focus on religion reflects the underlying belief that moral poverty, and not structurally induced poverty, is the root of crime</a:t>
            </a:r>
          </a:p>
          <a:p>
            <a:pPr lvl="1" eaLnBrk="1" hangingPunct="1">
              <a:defRPr/>
            </a:pPr>
            <a:endParaRPr lang="en-US" sz="1100" dirty="0" smtClean="0"/>
          </a:p>
          <a:p>
            <a:pPr lvl="1" eaLnBrk="1" hangingPunct="1">
              <a:defRPr/>
            </a:pPr>
            <a:r>
              <a:rPr lang="en-US" dirty="0" smtClean="0"/>
              <a:t>These programs are compassionate, however, because they portray offenders as having value and as capable of being reformed or “saved.”</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smtClean="0"/>
              <a:t>Conclusion</a:t>
            </a:r>
          </a:p>
        </p:txBody>
      </p:sp>
      <p:sp>
        <p:nvSpPr>
          <p:cNvPr id="3" name="Content Placeholder 2"/>
          <p:cNvSpPr>
            <a:spLocks noGrp="1"/>
          </p:cNvSpPr>
          <p:nvPr>
            <p:ph idx="1"/>
          </p:nvPr>
        </p:nvSpPr>
        <p:spPr>
          <a:xfrm>
            <a:off x="457200" y="1719263"/>
            <a:ext cx="8229600" cy="4833937"/>
          </a:xfrm>
        </p:spPr>
        <p:txBody>
          <a:bodyPr>
            <a:normAutofit fontScale="62500" lnSpcReduction="20000"/>
          </a:bodyPr>
          <a:lstStyle/>
          <a:p>
            <a:pPr eaLnBrk="1" hangingPunct="1">
              <a:defRPr/>
            </a:pPr>
            <a:r>
              <a:rPr lang="en-US" dirty="0" smtClean="0"/>
              <a:t>The 1980s and early 1990s saw a return to ways of thinking about crime that the sources of lawlessness reside in individuals, not within the social fabric</a:t>
            </a:r>
          </a:p>
          <a:p>
            <a:pPr eaLnBrk="1" hangingPunct="1">
              <a:defRPr/>
            </a:pPr>
            <a:endParaRPr lang="en-US" sz="1000" dirty="0" smtClean="0"/>
          </a:p>
          <a:p>
            <a:pPr eaLnBrk="1" hangingPunct="1">
              <a:defRPr/>
            </a:pPr>
            <a:r>
              <a:rPr lang="en-US" dirty="0" smtClean="0"/>
              <a:t>These theories have considerable public appeal—if for no other reason than their simplicity—research has yet to demonstrate that such explanations have greater practical value in reducing crime </a:t>
            </a:r>
          </a:p>
          <a:p>
            <a:pPr eaLnBrk="1" hangingPunct="1">
              <a:defRPr/>
            </a:pPr>
            <a:endParaRPr lang="en-US" sz="1400" dirty="0" smtClean="0"/>
          </a:p>
          <a:p>
            <a:pPr eaLnBrk="1" hangingPunct="1">
              <a:defRPr/>
            </a:pPr>
            <a:r>
              <a:rPr lang="en-US" dirty="0" smtClean="0"/>
              <a:t>However, seeing a change in current policies</a:t>
            </a:r>
          </a:p>
          <a:p>
            <a:pPr lvl="1" eaLnBrk="1" hangingPunct="1">
              <a:defRPr/>
            </a:pPr>
            <a:endParaRPr lang="en-US" sz="800" dirty="0" smtClean="0"/>
          </a:p>
          <a:p>
            <a:pPr lvl="1" eaLnBrk="1" hangingPunct="1">
              <a:defRPr/>
            </a:pPr>
            <a:r>
              <a:rPr lang="en-US" dirty="0" smtClean="0"/>
              <a:t>States faced with severe financial crisis no longer can afford the price tag of mass incarceration and rates are decreasing</a:t>
            </a:r>
          </a:p>
          <a:p>
            <a:pPr lvl="1" eaLnBrk="1" hangingPunct="1">
              <a:defRPr/>
            </a:pPr>
            <a:endParaRPr lang="en-US" sz="800" dirty="0" smtClean="0"/>
          </a:p>
          <a:p>
            <a:pPr lvl="1" eaLnBrk="1" hangingPunct="1">
              <a:defRPr/>
            </a:pPr>
            <a:r>
              <a:rPr lang="en-US" dirty="0"/>
              <a:t>T</a:t>
            </a:r>
            <a:r>
              <a:rPr lang="en-US" dirty="0" smtClean="0"/>
              <a:t>he realization that America cannot imprison itself out of the crime problem</a:t>
            </a:r>
          </a:p>
          <a:p>
            <a:pPr lvl="1" eaLnBrk="1" hangingPunct="1">
              <a:defRPr/>
            </a:pPr>
            <a:endParaRPr lang="en-US" sz="800" dirty="0" smtClean="0"/>
          </a:p>
          <a:p>
            <a:pPr lvl="1" eaLnBrk="1" hangingPunct="1">
              <a:defRPr/>
            </a:pPr>
            <a:r>
              <a:rPr lang="en-US" dirty="0" smtClean="0"/>
              <a:t>The call by Right on Crime for transparency, the conservation of taxpayer money, and oppose the growth of prisons in the criminal justice system</a:t>
            </a:r>
          </a:p>
          <a:p>
            <a:pPr lvl="1" eaLnBrk="1" hangingPunct="1">
              <a:defRPr/>
            </a:pPr>
            <a:endParaRPr lang="en-US" sz="900" dirty="0" smtClean="0"/>
          </a:p>
          <a:p>
            <a:pPr lvl="1" eaLnBrk="1" hangingPunct="1">
              <a:defRPr/>
            </a:pPr>
            <a:r>
              <a:rPr lang="en-US" dirty="0" smtClean="0"/>
              <a:t>Now a willingness among political leaders to question the wisdom of continued </a:t>
            </a:r>
            <a:r>
              <a:rPr lang="en-US" b="1" dirty="0" smtClean="0"/>
              <a:t>“</a:t>
            </a:r>
            <a:r>
              <a:rPr lang="en-US" dirty="0" smtClean="0"/>
              <a:t>get tough</a:t>
            </a:r>
            <a:r>
              <a:rPr lang="en-US" b="1" dirty="0" smtClean="0"/>
              <a:t>”</a:t>
            </a:r>
            <a:r>
              <a:rPr lang="en-US" dirty="0" smtClean="0"/>
              <a:t> policies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eaLnBrk="1" hangingPunct="1"/>
            <a:r>
              <a:rPr lang="en-US" altLang="en-US" smtClean="0"/>
              <a:t>Context: The United States of the 1980s and Early 1990s</a:t>
            </a:r>
          </a:p>
        </p:txBody>
      </p:sp>
      <p:sp>
        <p:nvSpPr>
          <p:cNvPr id="6147" name="Rectangle 3"/>
          <p:cNvSpPr>
            <a:spLocks noGrp="1" noChangeArrowheads="1"/>
          </p:cNvSpPr>
          <p:nvPr>
            <p:ph idx="1"/>
          </p:nvPr>
        </p:nvSpPr>
        <p:spPr/>
        <p:txBody>
          <a:bodyPr/>
          <a:lstStyle/>
          <a:p>
            <a:pPr eaLnBrk="1" hangingPunct="1"/>
            <a:r>
              <a:rPr lang="en-US" altLang="en-US" smtClean="0"/>
              <a:t>The turmoil of the 1960s was succeeded by a political backlash leading to the election of Richard Nixon to the presidency</a:t>
            </a:r>
          </a:p>
          <a:p>
            <a:pPr eaLnBrk="1" hangingPunct="1"/>
            <a:endParaRPr lang="en-US" altLang="en-US" sz="1000" smtClean="0"/>
          </a:p>
          <a:p>
            <a:pPr eaLnBrk="1" hangingPunct="1"/>
            <a:r>
              <a:rPr lang="en-US" altLang="en-US" smtClean="0"/>
              <a:t>Politically, the US adapted with a shift to even more conservative political rhetoric during the 1980s that combined cultural nostalgia with spending policies that generated an enormous national debt</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Context: The United States of the 1980s and Early 1990s: The Economic Decline of the United States</a:t>
            </a:r>
          </a:p>
        </p:txBody>
      </p:sp>
      <p:sp>
        <p:nvSpPr>
          <p:cNvPr id="5123" name="Rectangle 3"/>
          <p:cNvSpPr>
            <a:spLocks noGrp="1" noChangeArrowheads="1"/>
          </p:cNvSpPr>
          <p:nvPr>
            <p:ph idx="1"/>
          </p:nvPr>
        </p:nvSpPr>
        <p:spPr>
          <a:xfrm>
            <a:off x="457200" y="1836738"/>
            <a:ext cx="8229600" cy="4411662"/>
          </a:xfrm>
        </p:spPr>
        <p:txBody>
          <a:bodyPr>
            <a:normAutofit fontScale="92500" lnSpcReduction="10000"/>
          </a:bodyPr>
          <a:lstStyle/>
          <a:p>
            <a:pPr eaLnBrk="1" hangingPunct="1">
              <a:defRPr/>
            </a:pPr>
            <a:r>
              <a:rPr lang="en-US" dirty="0"/>
              <a:t>By the close of WWII, the </a:t>
            </a:r>
            <a:r>
              <a:rPr lang="en-US" dirty="0" smtClean="0"/>
              <a:t>U.S.’s </a:t>
            </a:r>
            <a:r>
              <a:rPr lang="en-US" dirty="0"/>
              <a:t>share of the world manufacturing was nearly 50</a:t>
            </a:r>
            <a:r>
              <a:rPr lang="en-US" dirty="0" smtClean="0"/>
              <a:t>%</a:t>
            </a:r>
          </a:p>
          <a:p>
            <a:pPr eaLnBrk="1" hangingPunct="1">
              <a:defRPr/>
            </a:pPr>
            <a:endParaRPr lang="en-US" sz="1000" dirty="0"/>
          </a:p>
          <a:p>
            <a:pPr eaLnBrk="1" hangingPunct="1">
              <a:defRPr/>
            </a:pPr>
            <a:r>
              <a:rPr lang="en-US" dirty="0"/>
              <a:t>With military commitments, the </a:t>
            </a:r>
            <a:r>
              <a:rPr lang="en-US" dirty="0" smtClean="0"/>
              <a:t>U.S.’s </a:t>
            </a:r>
            <a:r>
              <a:rPr lang="en-US" dirty="0"/>
              <a:t>position in world manufacturing began to decline</a:t>
            </a:r>
          </a:p>
          <a:p>
            <a:pPr eaLnBrk="1" hangingPunct="1">
              <a:defRPr/>
            </a:pPr>
            <a:endParaRPr lang="en-US" sz="1000" dirty="0" smtClean="0"/>
          </a:p>
          <a:p>
            <a:pPr eaLnBrk="1" hangingPunct="1">
              <a:defRPr/>
            </a:pPr>
            <a:r>
              <a:rPr lang="en-US" dirty="0" smtClean="0"/>
              <a:t>During </a:t>
            </a:r>
            <a:r>
              <a:rPr lang="en-US" dirty="0"/>
              <a:t>the 1980s, defense spending increased rapidly, as the national debt grew at a remarkable </a:t>
            </a:r>
            <a:r>
              <a:rPr lang="en-US" dirty="0" smtClean="0"/>
              <a:t>speed</a:t>
            </a:r>
          </a:p>
          <a:p>
            <a:pPr eaLnBrk="1" hangingPunct="1">
              <a:defRPr/>
            </a:pPr>
            <a:endParaRPr lang="en-US" sz="1000" dirty="0" smtClean="0"/>
          </a:p>
          <a:p>
            <a:pPr eaLnBrk="1" hangingPunct="1">
              <a:defRPr/>
            </a:pPr>
            <a:r>
              <a:rPr lang="en-US" dirty="0" smtClean="0"/>
              <a:t>The U.S. faced stiff international competition  in many products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457200" y="381000"/>
            <a:ext cx="7543800" cy="1295400"/>
          </a:xfrm>
        </p:spPr>
        <p:txBody>
          <a:bodyPr/>
          <a:lstStyle/>
          <a:p>
            <a:pPr eaLnBrk="1" hangingPunct="1"/>
            <a:r>
              <a:rPr lang="en-US" altLang="en-US" sz="3000" smtClean="0"/>
              <a:t>Context: The United States of the 1980s and Early 1990s: The Persistence of Inequality in the United States</a:t>
            </a:r>
          </a:p>
        </p:txBody>
      </p:sp>
      <p:sp>
        <p:nvSpPr>
          <p:cNvPr id="6147" name="Rectangle 3"/>
          <p:cNvSpPr>
            <a:spLocks noGrp="1" noChangeArrowheads="1"/>
          </p:cNvSpPr>
          <p:nvPr>
            <p:ph idx="1"/>
          </p:nvPr>
        </p:nvSpPr>
        <p:spPr>
          <a:xfrm>
            <a:off x="457200" y="1905000"/>
            <a:ext cx="8229600" cy="4411663"/>
          </a:xfrm>
        </p:spPr>
        <p:txBody>
          <a:bodyPr>
            <a:normAutofit fontScale="92500" lnSpcReduction="10000"/>
          </a:bodyPr>
          <a:lstStyle/>
          <a:p>
            <a:pPr eaLnBrk="1" hangingPunct="1">
              <a:defRPr/>
            </a:pPr>
            <a:r>
              <a:rPr lang="en-US" dirty="0"/>
              <a:t>During the 1980s, it became clear that the roots of inequality ran deep in the United States</a:t>
            </a:r>
          </a:p>
          <a:p>
            <a:pPr lvl="1" eaLnBrk="1" hangingPunct="1">
              <a:defRPr/>
            </a:pPr>
            <a:endParaRPr lang="en-US" sz="500" dirty="0" smtClean="0"/>
          </a:p>
          <a:p>
            <a:pPr lvl="1" eaLnBrk="1" hangingPunct="1">
              <a:defRPr/>
            </a:pPr>
            <a:r>
              <a:rPr lang="en-US" dirty="0" smtClean="0"/>
              <a:t>However</a:t>
            </a:r>
            <a:r>
              <a:rPr lang="en-US" dirty="0"/>
              <a:t>, pressure for social change ebbed</a:t>
            </a:r>
          </a:p>
          <a:p>
            <a:pPr eaLnBrk="1" hangingPunct="1">
              <a:defRPr/>
            </a:pPr>
            <a:endParaRPr lang="en-US" sz="1000" dirty="0" smtClean="0"/>
          </a:p>
          <a:p>
            <a:pPr eaLnBrk="1" hangingPunct="1">
              <a:defRPr/>
            </a:pPr>
            <a:r>
              <a:rPr lang="en-US" dirty="0" smtClean="0"/>
              <a:t>The </a:t>
            </a:r>
            <a:r>
              <a:rPr lang="en-US" dirty="0"/>
              <a:t>“Me Decade</a:t>
            </a:r>
            <a:r>
              <a:rPr lang="en-US" dirty="0" smtClean="0"/>
              <a:t>”</a:t>
            </a:r>
          </a:p>
          <a:p>
            <a:pPr eaLnBrk="1" hangingPunct="1">
              <a:defRPr/>
            </a:pPr>
            <a:endParaRPr lang="en-US" sz="500" dirty="0" smtClean="0"/>
          </a:p>
          <a:p>
            <a:pPr lvl="1" eaLnBrk="1" hangingPunct="1">
              <a:defRPr/>
            </a:pPr>
            <a:r>
              <a:rPr lang="en-US" dirty="0" smtClean="0"/>
              <a:t>Culture of narcissism took hold and people focused on their own problems</a:t>
            </a:r>
            <a:endParaRPr lang="en-US" dirty="0"/>
          </a:p>
          <a:p>
            <a:pPr eaLnBrk="1" hangingPunct="1">
              <a:defRPr/>
            </a:pPr>
            <a:endParaRPr lang="en-US" sz="1000" dirty="0" smtClean="0"/>
          </a:p>
          <a:p>
            <a:pPr eaLnBrk="1" hangingPunct="1">
              <a:defRPr/>
            </a:pPr>
            <a:r>
              <a:rPr lang="en-US" dirty="0" smtClean="0"/>
              <a:t>The </a:t>
            </a:r>
            <a:r>
              <a:rPr lang="en-US" dirty="0"/>
              <a:t>race issue and Bernard </a:t>
            </a:r>
            <a:r>
              <a:rPr lang="en-US" dirty="0" smtClean="0"/>
              <a:t>Goetz</a:t>
            </a:r>
          </a:p>
          <a:p>
            <a:pPr lvl="1" eaLnBrk="1" hangingPunct="1">
              <a:defRPr/>
            </a:pPr>
            <a:endParaRPr lang="en-US" sz="500" dirty="0" smtClean="0"/>
          </a:p>
          <a:p>
            <a:pPr lvl="1" eaLnBrk="1" hangingPunct="1">
              <a:defRPr/>
            </a:pPr>
            <a:r>
              <a:rPr lang="en-US" dirty="0" smtClean="0"/>
              <a:t>The Black middle class, working class, and underclass</a:t>
            </a:r>
            <a:endParaRPr lang="en-US" dirty="0"/>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457200" y="381000"/>
            <a:ext cx="7543800" cy="1295400"/>
          </a:xfrm>
        </p:spPr>
        <p:txBody>
          <a:bodyPr/>
          <a:lstStyle/>
          <a:p>
            <a:pPr eaLnBrk="1" hangingPunct="1"/>
            <a:r>
              <a:rPr lang="en-US" altLang="en-US" sz="3000" smtClean="0"/>
              <a:t>Context: The United States of the 1980s and Early 1990s: The Rhetoric of Stability</a:t>
            </a:r>
          </a:p>
        </p:txBody>
      </p:sp>
      <p:sp>
        <p:nvSpPr>
          <p:cNvPr id="7171" name="Rectangle 3"/>
          <p:cNvSpPr>
            <a:spLocks noGrp="1" noChangeArrowheads="1"/>
          </p:cNvSpPr>
          <p:nvPr>
            <p:ph idx="1"/>
          </p:nvPr>
        </p:nvSpPr>
        <p:spPr>
          <a:xfrm>
            <a:off x="457200" y="1912938"/>
            <a:ext cx="8229600" cy="4411662"/>
          </a:xfrm>
        </p:spPr>
        <p:txBody>
          <a:bodyPr>
            <a:normAutofit fontScale="85000" lnSpcReduction="20000"/>
          </a:bodyPr>
          <a:lstStyle/>
          <a:p>
            <a:pPr eaLnBrk="1" hangingPunct="1">
              <a:defRPr/>
            </a:pPr>
            <a:r>
              <a:rPr lang="en-US" dirty="0" smtClean="0"/>
              <a:t>Tendency to see certain </a:t>
            </a:r>
            <a:r>
              <a:rPr lang="en-US" i="1" dirty="0" smtClean="0"/>
              <a:t>types of people</a:t>
            </a:r>
            <a:r>
              <a:rPr lang="en-US" dirty="0" smtClean="0"/>
              <a:t> as the problem or see our institutions of socialization failing to integrate potential troublemakers </a:t>
            </a:r>
          </a:p>
          <a:p>
            <a:pPr eaLnBrk="1" hangingPunct="1">
              <a:defRPr/>
            </a:pPr>
            <a:endParaRPr lang="en-US" sz="1200" dirty="0"/>
          </a:p>
          <a:p>
            <a:pPr eaLnBrk="1" hangingPunct="1">
              <a:defRPr/>
            </a:pPr>
            <a:r>
              <a:rPr lang="en-US" dirty="0" smtClean="0"/>
              <a:t>By the end of the 1970s, society as a whole seemed to be tired of social concerns and to turn its back on internal problems</a:t>
            </a:r>
          </a:p>
          <a:p>
            <a:pPr eaLnBrk="1" hangingPunct="1">
              <a:defRPr/>
            </a:pPr>
            <a:endParaRPr lang="en-US" sz="600" dirty="0" smtClean="0"/>
          </a:p>
          <a:p>
            <a:pPr lvl="1" eaLnBrk="1" hangingPunct="1">
              <a:defRPr/>
            </a:pPr>
            <a:r>
              <a:rPr lang="en-US" dirty="0" smtClean="0"/>
              <a:t>Lost faith in education, the family, and religion</a:t>
            </a:r>
          </a:p>
          <a:p>
            <a:pPr eaLnBrk="1" hangingPunct="1">
              <a:defRPr/>
            </a:pPr>
            <a:endParaRPr lang="en-US" sz="1200" dirty="0" smtClean="0"/>
          </a:p>
          <a:p>
            <a:pPr eaLnBrk="1" hangingPunct="1">
              <a:defRPr/>
            </a:pPr>
            <a:r>
              <a:rPr lang="en-US" dirty="0" smtClean="0"/>
              <a:t>With </a:t>
            </a:r>
            <a:r>
              <a:rPr lang="en-US" dirty="0"/>
              <a:t>the inauguration of Reagan, there was more condemnation of the permissive society as well as an embrace of the individual looking out for number one</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457200" y="381000"/>
            <a:ext cx="7543800" cy="1295400"/>
          </a:xfrm>
        </p:spPr>
        <p:txBody>
          <a:bodyPr/>
          <a:lstStyle/>
          <a:p>
            <a:pPr eaLnBrk="1" hangingPunct="1"/>
            <a:r>
              <a:rPr lang="en-US" altLang="en-US" sz="3200" smtClean="0"/>
              <a:t>Context: The United States of the 1980s and Early 1990s: The Embrace of Materialism</a:t>
            </a:r>
          </a:p>
        </p:txBody>
      </p:sp>
      <p:sp>
        <p:nvSpPr>
          <p:cNvPr id="10243" name="Rectangle 3"/>
          <p:cNvSpPr>
            <a:spLocks noGrp="1" noChangeArrowheads="1"/>
          </p:cNvSpPr>
          <p:nvPr>
            <p:ph idx="1"/>
          </p:nvPr>
        </p:nvSpPr>
        <p:spPr>
          <a:xfrm>
            <a:off x="457200" y="1836738"/>
            <a:ext cx="8229600" cy="4411662"/>
          </a:xfrm>
        </p:spPr>
        <p:txBody>
          <a:bodyPr/>
          <a:lstStyle/>
          <a:p>
            <a:pPr eaLnBrk="1" hangingPunct="1"/>
            <a:r>
              <a:rPr lang="en-US" altLang="en-US" smtClean="0"/>
              <a:t>The America of the 1980s often seemed like a case of life imitating art (mass media)</a:t>
            </a:r>
          </a:p>
          <a:p>
            <a:pPr lvl="1" eaLnBrk="1" hangingPunct="1"/>
            <a:endParaRPr lang="en-US" altLang="en-US" sz="500" smtClean="0"/>
          </a:p>
          <a:p>
            <a:pPr lvl="1" eaLnBrk="1" hangingPunct="1"/>
            <a:r>
              <a:rPr lang="en-US" altLang="en-US" smtClean="0"/>
              <a:t>TV and movies showed greed was not a bad thing </a:t>
            </a:r>
          </a:p>
          <a:p>
            <a:pPr lvl="1" eaLnBrk="1" hangingPunct="1"/>
            <a:endParaRPr lang="en-US" altLang="en-US" sz="1000" smtClean="0"/>
          </a:p>
          <a:p>
            <a:pPr eaLnBrk="1" hangingPunct="1"/>
            <a:r>
              <a:rPr lang="en-US" altLang="en-US" smtClean="0"/>
              <a:t>The yuppies represented a symbol of the times</a:t>
            </a:r>
          </a:p>
          <a:p>
            <a:pPr eaLnBrk="1" hangingPunct="1"/>
            <a:endParaRPr lang="en-US" altLang="en-US" sz="500" smtClean="0"/>
          </a:p>
          <a:p>
            <a:pPr lvl="1" eaLnBrk="1" hangingPunct="1"/>
            <a:r>
              <a:rPr lang="en-US" altLang="en-US" smtClean="0"/>
              <a:t>Self-centered materialists bent entirely on making it, with no social conscience getting in the way</a:t>
            </a:r>
          </a:p>
        </p:txBody>
      </p:sp>
      <p:sp>
        <p:nvSpPr>
          <p:cNvPr id="2" name="Footer Placeholder 1"/>
          <p:cNvSpPr>
            <a:spLocks noGrp="1"/>
          </p:cNvSpPr>
          <p:nvPr>
            <p:ph type="ftr" sz="quarter" idx="11"/>
          </p:nvPr>
        </p:nvSpPr>
        <p:spPr/>
        <p:txBody>
          <a:bodyPr/>
          <a:lstStyle/>
          <a:p>
            <a:pPr>
              <a:defRPr/>
            </a:pPr>
            <a:r>
              <a:rPr lang="en-US"/>
              <a:t>Lilly, Cullen, Ball, Criminological Theory Sixth Edition. ©2015 SAGE Publications</a:t>
            </a: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649</TotalTime>
  <Words>3659</Words>
  <Application>Microsoft Office PowerPoint</Application>
  <PresentationFormat>On-screen Show (4:3)</PresentationFormat>
  <Paragraphs>421</Paragraphs>
  <Slides>43</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Wingdings</vt:lpstr>
      <vt:lpstr>Calibri</vt:lpstr>
      <vt:lpstr>Theme1</vt:lpstr>
      <vt:lpstr>Criminological Theory</vt:lpstr>
      <vt:lpstr>Key Theories and Theorists</vt:lpstr>
      <vt:lpstr>Introduction</vt:lpstr>
      <vt:lpstr>Introduction</vt:lpstr>
      <vt:lpstr>Context: The United States of the 1980s and Early 1990s</vt:lpstr>
      <vt:lpstr>Context: The United States of the 1980s and Early 1990s: The Economic Decline of the United States</vt:lpstr>
      <vt:lpstr>Context: The United States of the 1980s and Early 1990s: The Persistence of Inequality in the United States</vt:lpstr>
      <vt:lpstr>Context: The United States of the 1980s and Early 1990s: The Rhetoric of Stability</vt:lpstr>
      <vt:lpstr>Context: The United States of the 1980s and Early 1990s: The Embrace of Materialism</vt:lpstr>
      <vt:lpstr>Context: The United States of the 1980s and Early 1990s: The Reaffirmation of Traditional Sexual Preachments</vt:lpstr>
      <vt:lpstr>Context: The United States of the 1980s and Early 1990s: The War on Drugs</vt:lpstr>
      <vt:lpstr>Context: The United States of the 1980s and Early 1990s: The Department of Justice and the Supreme Court</vt:lpstr>
      <vt:lpstr>Context: The United States of the 1980s and Early 1990s: The Legacy of the Conservative Political Agenda</vt:lpstr>
      <vt:lpstr>Varieties of Conservative Theory</vt:lpstr>
      <vt:lpstr>Varieties of Conservative Theory</vt:lpstr>
      <vt:lpstr>Crime and Human Nature: Wilson and Herrnstein: The Theory</vt:lpstr>
      <vt:lpstr>Crime and Human Nature: Wilson and Herrnstein: The Theory</vt:lpstr>
      <vt:lpstr>Wilson and Herrnstein: Assessing Crime and Human Nature</vt:lpstr>
      <vt:lpstr>Wilson and Herrnstein: Assessing Crime and Human Nature</vt:lpstr>
      <vt:lpstr>Wilson and Herrnstein: Assessing Crime and Human Nature</vt:lpstr>
      <vt:lpstr>Crime and The Bell Curve: Herrnstein and Murray</vt:lpstr>
      <vt:lpstr>Crime and The Bell Curve: Herrnstein and Murray</vt:lpstr>
      <vt:lpstr>Crime and The Bell Curve: Herrnstein and Murray Problems</vt:lpstr>
      <vt:lpstr>The Criminal Mind</vt:lpstr>
      <vt:lpstr>The Criminal Mind </vt:lpstr>
      <vt:lpstr>Choosing to be Criminal: Crime Pays</vt:lpstr>
      <vt:lpstr>Choosing to be Criminal: Crime Pays: Morgan Reynolds</vt:lpstr>
      <vt:lpstr>Choosing to be Criminal: Crime Pays: Difficulty with Reynolds</vt:lpstr>
      <vt:lpstr>Crime and Moral Poverty</vt:lpstr>
      <vt:lpstr>Crime and Moral Poverty</vt:lpstr>
      <vt:lpstr>Crime and Moral Poverty: Criticism of Moral Poverty</vt:lpstr>
      <vt:lpstr>Crime and Moral Poverty: Criticism of Moral Poverty</vt:lpstr>
      <vt:lpstr>Broken Windows: The Tolerance of Public Disorganization</vt:lpstr>
      <vt:lpstr>Broken Windows: The Tolerance of Public Disorganization</vt:lpstr>
      <vt:lpstr>Broken Windows: The Tolerance of Public Disorganization</vt:lpstr>
      <vt:lpstr>Broken Windows: The Tolerance of Public Disorganization</vt:lpstr>
      <vt:lpstr>Broken Windows: The Tolerance of Public Disorganization: Criticism of Broken Windows</vt:lpstr>
      <vt:lpstr>Consequences of Conservative Theory: Policy Implications</vt:lpstr>
      <vt:lpstr>Consequences of Conservative Theory: Policy Implications</vt:lpstr>
      <vt:lpstr>Consequences of Conservative Theory: Policy Implications</vt:lpstr>
      <vt:lpstr>Consequences of Conservative Theory: Policy Implications</vt:lpstr>
      <vt:lpstr>Consequences of Conservative Theory: Policy Implications</vt:lpstr>
      <vt:lpstr>Conclusion</vt:lpstr>
    </vt:vector>
  </TitlesOfParts>
  <Company>University of Illinois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Eleven</dc:title>
  <dc:creator>Erin Conley-Monroe</dc:creator>
  <cp:lastModifiedBy>Carol</cp:lastModifiedBy>
  <cp:revision>67</cp:revision>
  <dcterms:created xsi:type="dcterms:W3CDTF">2006-12-27T02:43:41Z</dcterms:created>
  <dcterms:modified xsi:type="dcterms:W3CDTF">2015-09-30T20:53:45Z</dcterms:modified>
</cp:coreProperties>
</file>