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8"/>
  </p:notesMasterIdLst>
  <p:sldIdLst>
    <p:sldId id="256" r:id="rId2"/>
    <p:sldId id="257" r:id="rId3"/>
    <p:sldId id="258" r:id="rId4"/>
    <p:sldId id="260" r:id="rId5"/>
    <p:sldId id="261" r:id="rId6"/>
    <p:sldId id="263" r:id="rId7"/>
    <p:sldId id="265" r:id="rId8"/>
    <p:sldId id="267" r:id="rId9"/>
    <p:sldId id="268" r:id="rId10"/>
    <p:sldId id="269" r:id="rId11"/>
    <p:sldId id="270" r:id="rId12"/>
    <p:sldId id="272" r:id="rId13"/>
    <p:sldId id="273" r:id="rId14"/>
    <p:sldId id="299" r:id="rId15"/>
    <p:sldId id="274" r:id="rId16"/>
    <p:sldId id="275" r:id="rId17"/>
    <p:sldId id="276" r:id="rId18"/>
    <p:sldId id="277" r:id="rId19"/>
    <p:sldId id="278" r:id="rId20"/>
    <p:sldId id="280" r:id="rId21"/>
    <p:sldId id="281" r:id="rId22"/>
    <p:sldId id="282" r:id="rId23"/>
    <p:sldId id="283" r:id="rId24"/>
    <p:sldId id="284" r:id="rId25"/>
    <p:sldId id="285" r:id="rId26"/>
    <p:sldId id="286" r:id="rId27"/>
    <p:sldId id="288" r:id="rId28"/>
    <p:sldId id="289" r:id="rId29"/>
    <p:sldId id="290" r:id="rId30"/>
    <p:sldId id="291" r:id="rId31"/>
    <p:sldId id="292" r:id="rId32"/>
    <p:sldId id="294" r:id="rId33"/>
    <p:sldId id="295" r:id="rId34"/>
    <p:sldId id="296" r:id="rId35"/>
    <p:sldId id="297" r:id="rId36"/>
    <p:sldId id="298"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326"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8D1C837-BD9F-4034-AF96-1A087F0908AB}" type="datetimeFigureOut">
              <a:rPr lang="en-US"/>
              <a:pPr>
                <a:defRPr/>
              </a:pPr>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7A86F2D-6652-4C98-B88D-8A6B9A7A07D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7D3B81-C7C1-4CDE-9D65-C640A62952C2}"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26BF83-3CF0-4FE0-9FE3-0C8BBC6A5322}" type="slidenum">
              <a:rPr lang="en-US" altLang="en-US" smtClean="0"/>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B84F45-BD8B-438C-9B2B-248789187914}" type="slidenum">
              <a:rPr lang="en-US"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EB0B4E-560B-4EF8-A3E6-A2D7BE8934D4}" type="slidenum">
              <a:rPr lang="en-US" altLang="en-US" smtClean="0"/>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DBD7BC-7415-44DC-A165-42D7395ECBB2}" type="slidenum">
              <a:rPr lang="en-US" altLang="en-US" smtClean="0"/>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16213A-CC26-4C48-9803-9DDDDC5829CB}" type="slidenum">
              <a:rPr lang="en-US" altLang="en-US" smtClean="0"/>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967590-1477-4478-93EB-B87C275B7B1C}" type="slidenum">
              <a:rPr lang="en-US" altLang="en-US" smtClean="0"/>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434931-C57A-4665-8514-2A797D233B40}" type="slidenum">
              <a:rPr lang="en-US" altLang="en-US" smtClean="0"/>
              <a:pPr/>
              <a:t>16</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502994-A8F0-4A90-89FE-787078069D5B}" type="slidenum">
              <a:rPr lang="en-US" altLang="en-US" smtClean="0"/>
              <a:pPr/>
              <a:t>17</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FB84D6-CD0C-4FC7-B0DB-3D6CE4F0557E}" type="slidenum">
              <a:rPr lang="en-US" altLang="en-US" smtClean="0"/>
              <a:pPr/>
              <a:t>18</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85EA5C-F0E3-4080-A130-7685E6B352FC}" type="slidenum">
              <a:rPr lang="en-US" altLang="en-US" smtClean="0"/>
              <a:pPr/>
              <a:t>19</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2D2702-CC48-4EA2-A704-C54B352E7B6C}" type="slidenum">
              <a:rPr lang="en-US"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4FF69F-DF51-4491-944F-B50B2DDA49A4}" type="slidenum">
              <a:rPr lang="en-US" altLang="en-US" smtClean="0"/>
              <a:pPr/>
              <a:t>20</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ED23AF-4F3E-4C77-803C-9666B4BF0E65}" type="slidenum">
              <a:rPr lang="en-US" altLang="en-US" smtClean="0"/>
              <a:pPr/>
              <a:t>21</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EBDB34-4C09-4E6B-8833-8FCB87FBAD44}" type="slidenum">
              <a:rPr lang="en-US" altLang="en-US" smtClean="0"/>
              <a:pPr/>
              <a:t>22</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8E2E47-9BE3-4EAF-980F-8E6F265AE68F}" type="slidenum">
              <a:rPr lang="en-US" altLang="en-US" smtClean="0"/>
              <a:pPr/>
              <a:t>23</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0E1F0A-ED7B-4937-91DA-C7478A600F45}" type="slidenum">
              <a:rPr lang="en-US" altLang="en-US" smtClean="0"/>
              <a:pPr/>
              <a:t>24</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C76F3F-06B8-4B97-B881-E5C1AF228D27}" type="slidenum">
              <a:rPr lang="en-US" altLang="en-US" smtClean="0"/>
              <a:pPr/>
              <a:t>25</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0A8CFA-1A8C-4801-86A2-7B6B217A8471}" type="slidenum">
              <a:rPr lang="en-US" altLang="en-US" smtClean="0"/>
              <a:pPr/>
              <a:t>26</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A24EE3-9ABF-4306-96C6-4AFD1ECAB2D6}" type="slidenum">
              <a:rPr lang="en-US" altLang="en-US" smtClean="0"/>
              <a:pPr/>
              <a:t>27</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A70812-3794-4EEC-BD7E-35BC1E7AB553}" type="slidenum">
              <a:rPr lang="en-US" altLang="en-US" smtClean="0"/>
              <a:pPr/>
              <a:t>28</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E42683-A985-4E78-856B-84A260CA6F48}" type="slidenum">
              <a:rPr lang="en-US" altLang="en-US" smtClean="0"/>
              <a:pPr/>
              <a:t>29</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950C20-F0B0-4498-B815-CEF0A558CCD3}" type="slidenum">
              <a:rPr lang="en-US" altLang="en-US" smtClean="0"/>
              <a:pPr/>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020448-C9FC-48B5-8A2A-F957DD2E351E}" type="slidenum">
              <a:rPr lang="en-US" altLang="en-US" smtClean="0"/>
              <a:pPr/>
              <a:t>30</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F531BD-A9F6-4068-908C-A18B88456156}" type="slidenum">
              <a:rPr lang="en-US" altLang="en-US" smtClean="0"/>
              <a:pPr/>
              <a:t>31</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A99EFE-2653-4515-A459-E88503F009FF}" type="slidenum">
              <a:rPr lang="en-US" altLang="en-US" smtClean="0"/>
              <a:pPr/>
              <a:t>32</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AADFA1-60BB-4338-8BBD-2C2CF9CA441E}" type="slidenum">
              <a:rPr lang="en-US" altLang="en-US" smtClean="0"/>
              <a:pPr/>
              <a:t>33</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F5E206-600A-4E7E-9AA6-E02B2CD0DEE5}" type="slidenum">
              <a:rPr lang="en-US" altLang="en-US" smtClean="0"/>
              <a:pPr/>
              <a:t>34</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3F3C9B-DBD1-458F-86CE-E9DEF5D364B7}" type="slidenum">
              <a:rPr lang="en-US" altLang="en-US" smtClean="0"/>
              <a:pPr/>
              <a:t>35</a:t>
            </a:fld>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ADA1F3-C1D2-4168-94CC-C1F59FEE4AD7}" type="slidenum">
              <a:rPr lang="en-US" altLang="en-US" smtClean="0"/>
              <a:pPr/>
              <a:t>36</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70A47A-E441-4049-97A4-D2656800A7E9}"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746656-304F-4EA3-8288-8B14211AC98B}"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35CF3F-174F-4CF8-B342-9E0563E9D2B2}"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4F5D0E-3691-4CDA-A528-38FB2053D8EE}" type="slidenum">
              <a:rPr lang="en-US"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73B66D-C184-4463-85E4-2B1EF1393389}"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C7347B-6E31-4D91-BA42-E0D2436D9B77}"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563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63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BACB6110-ADE6-4943-B5EA-3AF0B18A149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7BF9F4F-F2EC-469E-95EB-E21FF5C51678}"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3EC16C4-6ACD-43A5-B273-119F7D8E7BB3}"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8407AAE-CB6B-4281-B49A-4D6104B24782}"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3A09503-D935-42DD-952C-290B654D523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231E462A-3679-475E-B86F-8373864478A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5B402D54-D1CD-4EA3-8844-FDF048918C1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56833EE0-F795-44A5-BC63-88228D4C28E6}"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826DD49C-D013-4BB9-ABE4-A94CD7456816}"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F671B01-4595-45DA-B1CC-692D516CD3E6}"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5A22B0E3-E31B-4EB6-8B0D-E30B98A4878A}"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53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553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553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A39B3DD-A867-4F8C-BF52-308F2A9F46E9}"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t>Criminological Theory</a:t>
            </a:r>
          </a:p>
        </p:txBody>
      </p:sp>
      <p:sp>
        <p:nvSpPr>
          <p:cNvPr id="3075" name="Rectangle 3"/>
          <p:cNvSpPr>
            <a:spLocks noGrp="1" noChangeArrowheads="1"/>
          </p:cNvSpPr>
          <p:nvPr>
            <p:ph type="subTitle" idx="1"/>
          </p:nvPr>
        </p:nvSpPr>
        <p:spPr/>
        <p:txBody>
          <a:bodyPr/>
          <a:lstStyle/>
          <a:p>
            <a:pPr eaLnBrk="1" hangingPunct="1"/>
            <a:r>
              <a:rPr lang="en-US" altLang="en-US" smtClean="0"/>
              <a:t>Society as Insulation:</a:t>
            </a:r>
          </a:p>
          <a:p>
            <a:pPr eaLnBrk="1" hangingPunct="1"/>
            <a:r>
              <a:rPr lang="en-US" altLang="en-US" smtClean="0"/>
              <a:t>The Origins of Control Theory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200" smtClean="0"/>
              <a:t>Forerunners of Control Theory: The Influence of the Chicago School</a:t>
            </a:r>
          </a:p>
        </p:txBody>
      </p:sp>
      <p:sp>
        <p:nvSpPr>
          <p:cNvPr id="12291" name="Rectangle 3"/>
          <p:cNvSpPr>
            <a:spLocks noGrp="1" noChangeArrowheads="1"/>
          </p:cNvSpPr>
          <p:nvPr>
            <p:ph type="body" idx="1"/>
          </p:nvPr>
        </p:nvSpPr>
        <p:spPr/>
        <p:txBody>
          <a:bodyPr/>
          <a:lstStyle/>
          <a:p>
            <a:pPr eaLnBrk="1" hangingPunct="1">
              <a:lnSpc>
                <a:spcPct val="90000"/>
              </a:lnSpc>
            </a:pPr>
            <a:r>
              <a:rPr lang="en-US" altLang="en-US" sz="2600" smtClean="0"/>
              <a:t>George Herbert Mead (1934)</a:t>
            </a:r>
          </a:p>
          <a:p>
            <a:pPr lvl="1" eaLnBrk="1" hangingPunct="1">
              <a:lnSpc>
                <a:spcPct val="90000"/>
              </a:lnSpc>
            </a:pPr>
            <a:endParaRPr lang="en-US" altLang="en-US" sz="1000" smtClean="0"/>
          </a:p>
          <a:p>
            <a:pPr lvl="1" eaLnBrk="1" hangingPunct="1">
              <a:lnSpc>
                <a:spcPct val="90000"/>
              </a:lnSpc>
            </a:pPr>
            <a:r>
              <a:rPr lang="en-US" altLang="en-US" sz="2200" smtClean="0"/>
              <a:t>Divided the individual into the “I” and “Me”</a:t>
            </a:r>
          </a:p>
          <a:p>
            <a:pPr lvl="1" eaLnBrk="1" hangingPunct="1">
              <a:lnSpc>
                <a:spcPct val="90000"/>
              </a:lnSpc>
            </a:pPr>
            <a:endParaRPr lang="en-US" altLang="en-US" sz="600" smtClean="0"/>
          </a:p>
          <a:p>
            <a:pPr lvl="2" eaLnBrk="1" hangingPunct="1">
              <a:lnSpc>
                <a:spcPct val="90000"/>
              </a:lnSpc>
            </a:pPr>
            <a:r>
              <a:rPr lang="en-US" altLang="en-US" smtClean="0"/>
              <a:t>“I” represents a process of fundamental awareness that becomes focused in different ways, leading to the development of the social self or “me”</a:t>
            </a:r>
          </a:p>
          <a:p>
            <a:pPr lvl="2" eaLnBrk="1" hangingPunct="1">
              <a:lnSpc>
                <a:spcPct val="90000"/>
              </a:lnSpc>
            </a:pPr>
            <a:endParaRPr lang="en-US" altLang="en-US" sz="500" smtClean="0"/>
          </a:p>
          <a:p>
            <a:pPr lvl="2" eaLnBrk="1" hangingPunct="1">
              <a:lnSpc>
                <a:spcPct val="90000"/>
              </a:lnSpc>
            </a:pPr>
            <a:r>
              <a:rPr lang="en-US" altLang="en-US" smtClean="0"/>
              <a:t>The focusing was said to occur through a process of taking the role of the other, which is how socialization occurred </a:t>
            </a:r>
          </a:p>
          <a:p>
            <a:pPr lvl="2" eaLnBrk="1" hangingPunct="1">
              <a:lnSpc>
                <a:spcPct val="90000"/>
              </a:lnSpc>
            </a:pPr>
            <a:endParaRPr lang="en-US" altLang="en-US" sz="500" smtClean="0"/>
          </a:p>
          <a:p>
            <a:pPr lvl="2" eaLnBrk="1" hangingPunct="1">
              <a:lnSpc>
                <a:spcPct val="90000"/>
              </a:lnSpc>
            </a:pPr>
            <a:r>
              <a:rPr lang="en-US" altLang="en-US" smtClean="0"/>
              <a:t>Unsuccessful socialization might                                   lead to personal disorganization –                                    a self lacking in integration and consistency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The Study of Community</a:t>
            </a:r>
          </a:p>
        </p:txBody>
      </p:sp>
      <p:sp>
        <p:nvSpPr>
          <p:cNvPr id="13315" name="Rectangle 3"/>
          <p:cNvSpPr>
            <a:spLocks noGrp="1" noChangeArrowheads="1"/>
          </p:cNvSpPr>
          <p:nvPr>
            <p:ph type="body" idx="1"/>
          </p:nvPr>
        </p:nvSpPr>
        <p:spPr/>
        <p:txBody>
          <a:bodyPr/>
          <a:lstStyle/>
          <a:p>
            <a:pPr eaLnBrk="1" hangingPunct="1"/>
            <a:r>
              <a:rPr lang="en-US" altLang="en-US" smtClean="0"/>
              <a:t>The decline in the moral integration of the basic primary groups themselves was important to the early control theorists</a:t>
            </a:r>
          </a:p>
          <a:p>
            <a:pPr lvl="1" eaLnBrk="1" hangingPunct="1"/>
            <a:endParaRPr lang="en-US" altLang="en-US" sz="1000" smtClean="0"/>
          </a:p>
          <a:p>
            <a:pPr lvl="1" eaLnBrk="1" hangingPunct="1"/>
            <a:r>
              <a:rPr lang="en-US" altLang="en-US" smtClean="0"/>
              <a:t>Suggested not only social disorganization, but also personal disorganization resulting from fundamental problems in the formation of the personal self</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Early Control Theorists: </a:t>
            </a:r>
            <a:br>
              <a:rPr lang="en-US" altLang="en-US" smtClean="0"/>
            </a:br>
            <a:r>
              <a:rPr lang="en-US" altLang="en-US" smtClean="0"/>
              <a:t>Albert J. Reiss</a:t>
            </a:r>
          </a:p>
        </p:txBody>
      </p:sp>
      <p:sp>
        <p:nvSpPr>
          <p:cNvPr id="14339" name="Rectangle 3"/>
          <p:cNvSpPr>
            <a:spLocks noGrp="1" noChangeArrowheads="1"/>
          </p:cNvSpPr>
          <p:nvPr>
            <p:ph type="body" idx="1"/>
          </p:nvPr>
        </p:nvSpPr>
        <p:spPr/>
        <p:txBody>
          <a:bodyPr/>
          <a:lstStyle/>
          <a:p>
            <a:pPr eaLnBrk="1" hangingPunct="1"/>
            <a:r>
              <a:rPr lang="en-US" altLang="en-US" smtClean="0"/>
              <a:t>Attempted to predict juvenile delinquency  by explaining personal and social controls</a:t>
            </a:r>
          </a:p>
          <a:p>
            <a:pPr lvl="1" eaLnBrk="1" hangingPunct="1"/>
            <a:endParaRPr lang="en-US" altLang="en-US" sz="1000" smtClean="0"/>
          </a:p>
          <a:p>
            <a:pPr lvl="1" eaLnBrk="1" hangingPunct="1"/>
            <a:r>
              <a:rPr lang="en-US" altLang="en-US" i="1" smtClean="0"/>
              <a:t>Personal control</a:t>
            </a:r>
            <a:r>
              <a:rPr lang="en-US" altLang="en-US" smtClean="0"/>
              <a:t>: The ability of the individual to refrain from meeting needs in ways which conflict with the norms and rules of the community</a:t>
            </a:r>
          </a:p>
          <a:p>
            <a:pPr eaLnBrk="1" hangingPunct="1"/>
            <a:endParaRPr lang="en-US" altLang="en-US" sz="500" smtClean="0"/>
          </a:p>
          <a:p>
            <a:pPr lvl="1" eaLnBrk="1" hangingPunct="1"/>
            <a:r>
              <a:rPr lang="en-US" altLang="en-US" i="1" smtClean="0"/>
              <a:t>Social control</a:t>
            </a:r>
            <a:r>
              <a:rPr lang="en-US" altLang="en-US" smtClean="0"/>
              <a:t>: The ability of social groups or institutions to make norms or rules effective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Early Control Theorists: </a:t>
            </a:r>
            <a:br>
              <a:rPr lang="en-US" altLang="en-US" smtClean="0"/>
            </a:br>
            <a:r>
              <a:rPr lang="en-US" altLang="en-US" smtClean="0"/>
              <a:t>Albert J. Reiss</a:t>
            </a:r>
          </a:p>
        </p:txBody>
      </p:sp>
      <p:sp>
        <p:nvSpPr>
          <p:cNvPr id="15363" name="Rectangle 3"/>
          <p:cNvSpPr>
            <a:spLocks noGrp="1" noChangeArrowheads="1"/>
          </p:cNvSpPr>
          <p:nvPr>
            <p:ph type="body" idx="1"/>
          </p:nvPr>
        </p:nvSpPr>
        <p:spPr/>
        <p:txBody>
          <a:bodyPr/>
          <a:lstStyle/>
          <a:p>
            <a:pPr eaLnBrk="1" hangingPunct="1"/>
            <a:r>
              <a:rPr lang="en-US" altLang="en-US" smtClean="0"/>
              <a:t>Delinquency results when there is a relative absence of internalized norms, a breakdown in previously established controls, and an absence of or conflict in social rules</a:t>
            </a:r>
          </a:p>
          <a:p>
            <a:pPr eaLnBrk="1" hangingPunct="1"/>
            <a:endParaRPr lang="en-US" altLang="en-US" sz="1000" smtClean="0"/>
          </a:p>
          <a:p>
            <a:pPr eaLnBrk="1" hangingPunct="1"/>
            <a:r>
              <a:rPr lang="en-US" altLang="en-US" smtClean="0"/>
              <a:t>Conformity results when the individual has an acceptance of the rules or has a submission to them </a:t>
            </a:r>
          </a:p>
          <a:p>
            <a:pPr eaLnBrk="1" hangingPunct="1">
              <a:buFont typeface="Wingdings" pitchFamily="2" charset="2"/>
              <a:buNone/>
            </a:pP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Early Control Theorists: </a:t>
            </a:r>
            <a:br>
              <a:rPr lang="en-US" altLang="en-US" smtClean="0"/>
            </a:br>
            <a:r>
              <a:rPr lang="en-US" altLang="en-US" smtClean="0"/>
              <a:t>Albert J. Reiss</a:t>
            </a:r>
          </a:p>
        </p:txBody>
      </p:sp>
      <p:sp>
        <p:nvSpPr>
          <p:cNvPr id="16387" name="Content Placeholder 2"/>
          <p:cNvSpPr>
            <a:spLocks noGrp="1"/>
          </p:cNvSpPr>
          <p:nvPr>
            <p:ph idx="1"/>
          </p:nvPr>
        </p:nvSpPr>
        <p:spPr/>
        <p:txBody>
          <a:bodyPr/>
          <a:lstStyle/>
          <a:p>
            <a:pPr eaLnBrk="1" hangingPunct="1"/>
            <a:r>
              <a:rPr lang="en-US" altLang="en-US" smtClean="0"/>
              <a:t>Considered from the “perspective of the person,” social control was held to lie in the acceptance of or submission to the authority of the institution and the reinforcement of existing personal controls by institutional controls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Early Control Theorists: </a:t>
            </a:r>
            <a:br>
              <a:rPr lang="en-US" altLang="en-US" smtClean="0"/>
            </a:br>
            <a:r>
              <a:rPr lang="en-US" altLang="en-US" smtClean="0"/>
              <a:t>Albert J. Reiss</a:t>
            </a:r>
          </a:p>
        </p:txBody>
      </p:sp>
      <p:sp>
        <p:nvSpPr>
          <p:cNvPr id="17411" name="Rectangle 3"/>
          <p:cNvSpPr>
            <a:spLocks noGrp="1" noChangeArrowheads="1"/>
          </p:cNvSpPr>
          <p:nvPr>
            <p:ph type="body" idx="1"/>
          </p:nvPr>
        </p:nvSpPr>
        <p:spPr/>
        <p:txBody>
          <a:bodyPr/>
          <a:lstStyle/>
          <a:p>
            <a:pPr eaLnBrk="1" hangingPunct="1"/>
            <a:r>
              <a:rPr lang="en-US" altLang="en-US" smtClean="0"/>
              <a:t>Considered from “the standpoint of the group,” control was said to lie in the nature and strength of the norms of the institutions and the effectiveness of the institutional rules in obtaining behavior and conformity with the norms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Early Control Theorists: </a:t>
            </a:r>
            <a:br>
              <a:rPr lang="en-US" altLang="en-US" smtClean="0"/>
            </a:br>
            <a:r>
              <a:rPr lang="en-US" altLang="en-US" smtClean="0"/>
              <a:t>Albert J. Reiss</a:t>
            </a:r>
          </a:p>
        </p:txBody>
      </p:sp>
      <p:sp>
        <p:nvSpPr>
          <p:cNvPr id="18435" name="Rectangle 3"/>
          <p:cNvSpPr>
            <a:spLocks noGrp="1" noChangeArrowheads="1"/>
          </p:cNvSpPr>
          <p:nvPr>
            <p:ph type="body" idx="1"/>
          </p:nvPr>
        </p:nvSpPr>
        <p:spPr>
          <a:xfrm>
            <a:off x="381000" y="1719263"/>
            <a:ext cx="8229600" cy="4411662"/>
          </a:xfrm>
        </p:spPr>
        <p:txBody>
          <a:bodyPr/>
          <a:lstStyle/>
          <a:p>
            <a:pPr eaLnBrk="1" hangingPunct="1"/>
            <a:r>
              <a:rPr lang="en-US" altLang="en-US" smtClean="0"/>
              <a:t>The delinquent peer group is viewed as a functional consequence of the failure of personal and social controls</a:t>
            </a:r>
          </a:p>
          <a:p>
            <a:pPr eaLnBrk="1" hangingPunct="1">
              <a:buFont typeface="Wingdings" pitchFamily="2" charset="2"/>
              <a:buNone/>
            </a:pPr>
            <a:endParaRPr lang="en-US" altLang="en-US" sz="1000" smtClean="0"/>
          </a:p>
          <a:p>
            <a:pPr eaLnBrk="1" hangingPunct="1"/>
            <a:r>
              <a:rPr lang="en-US" altLang="en-US" smtClean="0"/>
              <a:t>Trying pin down those factors that had to occur before any causes could be expected to produce delinquent effects</a:t>
            </a:r>
          </a:p>
          <a:p>
            <a:pPr eaLnBrk="1" hangingPunct="1"/>
            <a:endParaRPr lang="en-US" altLang="en-US" sz="1000" smtClean="0"/>
          </a:p>
          <a:p>
            <a:pPr eaLnBrk="1" hangingPunct="1"/>
            <a:r>
              <a:rPr lang="en-US" altLang="en-US" smtClean="0"/>
              <a:t>Chief concern as a predictor was the failure to submit to social controls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Early Control Theorists: </a:t>
            </a:r>
            <a:br>
              <a:rPr lang="en-US" altLang="en-US" smtClean="0"/>
            </a:br>
            <a:r>
              <a:rPr lang="en-US" altLang="en-US" smtClean="0"/>
              <a:t>Albert J. Reiss</a:t>
            </a:r>
          </a:p>
        </p:txBody>
      </p:sp>
      <p:sp>
        <p:nvSpPr>
          <p:cNvPr id="19459" name="Rectangle 3"/>
          <p:cNvSpPr>
            <a:spLocks noGrp="1" noChangeArrowheads="1"/>
          </p:cNvSpPr>
          <p:nvPr>
            <p:ph type="body" idx="1"/>
          </p:nvPr>
        </p:nvSpPr>
        <p:spPr/>
        <p:txBody>
          <a:bodyPr/>
          <a:lstStyle/>
          <a:p>
            <a:pPr eaLnBrk="1" hangingPunct="1"/>
            <a:r>
              <a:rPr lang="en-US" altLang="en-US" sz="2600" smtClean="0"/>
              <a:t>Delinquency and delinquent recidivism may be viewed as a consequence of the failure of primary groups to provide the child with appropriate non-delinquent roles and to exercise social control over the child so these roles are accepted or submitted                       to in accordance with needs</a:t>
            </a:r>
          </a:p>
          <a:p>
            <a:pPr eaLnBrk="1" hangingPunct="1"/>
            <a:endParaRPr lang="en-US" altLang="en-US" sz="1000" smtClean="0"/>
          </a:p>
          <a:p>
            <a:pPr eaLnBrk="1" hangingPunct="1"/>
            <a:r>
              <a:rPr lang="en-US" altLang="en-US" sz="2600" smtClean="0"/>
              <a:t>Key groups are the family, neighborhood,                                 and school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Early Control Theorists:</a:t>
            </a:r>
            <a:br>
              <a:rPr lang="en-US" altLang="en-US" smtClean="0"/>
            </a:br>
            <a:r>
              <a:rPr lang="en-US" altLang="en-US" smtClean="0"/>
              <a:t>F. Ivan Nye</a:t>
            </a:r>
          </a:p>
        </p:txBody>
      </p:sp>
      <p:sp>
        <p:nvSpPr>
          <p:cNvPr id="20483" name="Rectangle 3"/>
          <p:cNvSpPr>
            <a:spLocks noGrp="1" noChangeArrowheads="1"/>
          </p:cNvSpPr>
          <p:nvPr>
            <p:ph type="body" idx="1"/>
          </p:nvPr>
        </p:nvSpPr>
        <p:spPr/>
        <p:txBody>
          <a:bodyPr/>
          <a:lstStyle/>
          <a:p>
            <a:pPr eaLnBrk="1" hangingPunct="1"/>
            <a:r>
              <a:rPr lang="en-US" altLang="en-US" smtClean="0"/>
              <a:t>Sought to explain why delinquent and criminal behavior is not more common</a:t>
            </a:r>
          </a:p>
          <a:p>
            <a:pPr eaLnBrk="1" hangingPunct="1"/>
            <a:endParaRPr lang="en-US" altLang="en-US" sz="1000" smtClean="0"/>
          </a:p>
          <a:p>
            <a:pPr eaLnBrk="1" hangingPunct="1"/>
            <a:r>
              <a:rPr lang="en-US" altLang="en-US" smtClean="0"/>
              <a:t>Locate social control factors that inhibited nonconformity  and made crime and delinquency a possibility </a:t>
            </a:r>
          </a:p>
          <a:p>
            <a:pPr eaLnBrk="1" hangingPunct="1"/>
            <a:endParaRPr lang="en-US" altLang="en-US" sz="1000" smtClean="0"/>
          </a:p>
          <a:p>
            <a:pPr eaLnBrk="1" hangingPunct="1"/>
            <a:r>
              <a:rPr lang="en-US" altLang="en-US" smtClean="0"/>
              <a:t>Family most important                              social control over                                  adolescents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Early Control Theorists:</a:t>
            </a:r>
            <a:br>
              <a:rPr lang="en-US" altLang="en-US" smtClean="0"/>
            </a:br>
            <a:r>
              <a:rPr lang="en-US" altLang="en-US" smtClean="0"/>
              <a:t>F. Ivan Nye</a:t>
            </a:r>
          </a:p>
        </p:txBody>
      </p:sp>
      <p:sp>
        <p:nvSpPr>
          <p:cNvPr id="27651" name="Rectangle 3"/>
          <p:cNvSpPr>
            <a:spLocks noGrp="1" noChangeArrowheads="1"/>
          </p:cNvSpPr>
          <p:nvPr>
            <p:ph type="body" idx="1"/>
          </p:nvPr>
        </p:nvSpPr>
        <p:spPr/>
        <p:txBody>
          <a:bodyPr>
            <a:normAutofit fontScale="92500"/>
          </a:bodyPr>
          <a:lstStyle/>
          <a:p>
            <a:pPr eaLnBrk="1" hangingPunct="1">
              <a:defRPr/>
            </a:pPr>
            <a:r>
              <a:rPr lang="en-US" dirty="0" smtClean="0"/>
              <a:t>The family could generate:</a:t>
            </a:r>
          </a:p>
          <a:p>
            <a:pPr eaLnBrk="1" hangingPunct="1">
              <a:defRPr/>
            </a:pPr>
            <a:endParaRPr lang="en-US" sz="500" dirty="0" smtClean="0"/>
          </a:p>
          <a:p>
            <a:pPr marL="858837" lvl="1" indent="-514350" eaLnBrk="1" hangingPunct="1">
              <a:buFont typeface="+mj-lt"/>
              <a:buAutoNum type="arabicPeriod"/>
              <a:defRPr/>
            </a:pPr>
            <a:r>
              <a:rPr lang="en-US" i="1" dirty="0" smtClean="0"/>
              <a:t>Direct control</a:t>
            </a:r>
            <a:r>
              <a:rPr lang="en-US" dirty="0" smtClean="0"/>
              <a:t>: External forces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Internalized </a:t>
            </a:r>
            <a:r>
              <a:rPr lang="en-US" i="1" dirty="0" smtClean="0"/>
              <a:t>control</a:t>
            </a:r>
            <a:r>
              <a:rPr lang="en-US" dirty="0" smtClean="0"/>
              <a:t>: Internal forces or conscience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Indirect </a:t>
            </a:r>
            <a:r>
              <a:rPr lang="en-US" i="1" dirty="0" smtClean="0"/>
              <a:t>control: </a:t>
            </a:r>
            <a:r>
              <a:rPr lang="en-US" dirty="0" smtClean="0"/>
              <a:t>Extent of affection and identification with authority figures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i="1" dirty="0" smtClean="0"/>
              <a:t>Control through alternative means of need satisfaction:</a:t>
            </a:r>
            <a:r>
              <a:rPr lang="en-US" dirty="0" smtClean="0"/>
              <a:t> “Delivery of goods” in a legitimate way</a:t>
            </a:r>
          </a:p>
          <a:p>
            <a:pPr marL="509587" indent="-514350" eaLnBrk="1" hangingPunct="1">
              <a:defRPr/>
            </a:pPr>
            <a:endParaRPr lang="en-US" sz="1100" dirty="0" smtClean="0"/>
          </a:p>
          <a:p>
            <a:pPr marL="509587" indent="-514350" eaLnBrk="1" hangingPunct="1">
              <a:defRPr/>
            </a:pPr>
            <a:r>
              <a:rPr lang="en-US" dirty="0" smtClean="0"/>
              <a:t>These types of control are mutually reinforcing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Introduction: Control Theory</a:t>
            </a:r>
          </a:p>
        </p:txBody>
      </p:sp>
      <p:sp>
        <p:nvSpPr>
          <p:cNvPr id="4099" name="Rectangle 3"/>
          <p:cNvSpPr>
            <a:spLocks noGrp="1" noChangeArrowheads="1"/>
          </p:cNvSpPr>
          <p:nvPr>
            <p:ph type="body" idx="1"/>
          </p:nvPr>
        </p:nvSpPr>
        <p:spPr/>
        <p:txBody>
          <a:bodyPr/>
          <a:lstStyle/>
          <a:p>
            <a:pPr eaLnBrk="1" hangingPunct="1"/>
            <a:r>
              <a:rPr lang="en-US" altLang="en-US" smtClean="0"/>
              <a:t>Control theory takes the position that because conformity cannot be taken for granted, nonconformity, such as crime and delinquency, is to be expected when social controls are less than completely effective</a:t>
            </a:r>
          </a:p>
          <a:p>
            <a:pPr eaLnBrk="1" hangingPunct="1"/>
            <a:endParaRPr lang="en-US" altLang="en-US" sz="1000" smtClean="0"/>
          </a:p>
          <a:p>
            <a:pPr eaLnBrk="1" hangingPunct="1"/>
            <a:r>
              <a:rPr lang="en-US" altLang="en-US" smtClean="0"/>
              <a:t>The question asked by control theorist: </a:t>
            </a:r>
          </a:p>
          <a:p>
            <a:pPr eaLnBrk="1" hangingPunct="1">
              <a:buFont typeface="Wingdings" pitchFamily="2" charset="2"/>
              <a:buNone/>
            </a:pPr>
            <a:r>
              <a:rPr lang="en-US" altLang="en-US" i="1" smtClean="0"/>
              <a:t>             Why do people conform?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Containment Theory:</a:t>
            </a:r>
            <a:br>
              <a:rPr lang="en-US" altLang="en-US" smtClean="0"/>
            </a:br>
            <a:r>
              <a:rPr lang="en-US" altLang="en-US" smtClean="0"/>
              <a:t>Water C. Reckless</a:t>
            </a:r>
          </a:p>
        </p:txBody>
      </p:sp>
      <p:sp>
        <p:nvSpPr>
          <p:cNvPr id="22531" name="Rectangle 3"/>
          <p:cNvSpPr>
            <a:spLocks noGrp="1" noChangeArrowheads="1"/>
          </p:cNvSpPr>
          <p:nvPr>
            <p:ph type="body" idx="1"/>
          </p:nvPr>
        </p:nvSpPr>
        <p:spPr/>
        <p:txBody>
          <a:bodyPr/>
          <a:lstStyle/>
          <a:p>
            <a:pPr eaLnBrk="1" hangingPunct="1"/>
            <a:r>
              <a:rPr lang="en-US" altLang="en-US" smtClean="0"/>
              <a:t>Search for self-factors that would explain why some individuals succumbed to social pressures leading to crime and delinquency, whereas others remained relatively law abiding in the same circumstances</a:t>
            </a:r>
          </a:p>
          <a:p>
            <a:pPr lvl="1" eaLnBrk="1" hangingPunct="1"/>
            <a:endParaRPr lang="en-US" altLang="en-US" sz="1000" i="1" smtClean="0"/>
          </a:p>
          <a:p>
            <a:pPr lvl="1" eaLnBrk="1" hangingPunct="1"/>
            <a:r>
              <a:rPr lang="en-US" altLang="en-US" i="1" smtClean="0"/>
              <a:t>Resiliency</a:t>
            </a:r>
            <a:r>
              <a:rPr lang="en-US" altLang="en-US" smtClean="0"/>
              <a:t>: People who, despite facing many criminogenic risk factors, resist crime</a:t>
            </a:r>
          </a:p>
          <a:p>
            <a:pPr lvl="1" eaLnBrk="1" hangingPunct="1"/>
            <a:endParaRPr lang="en-US" altLang="en-US" sz="1000" smtClean="0"/>
          </a:p>
          <a:p>
            <a:pPr eaLnBrk="1" hangingPunct="1"/>
            <a:r>
              <a:rPr lang="en-US" altLang="en-US" smtClean="0"/>
              <a:t>Central problem lay in explaining differential responses </a:t>
            </a:r>
            <a:endParaRPr lang="en-US" altLang="en-US" i="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Containment Theory:</a:t>
            </a:r>
            <a:br>
              <a:rPr lang="en-US" altLang="en-US" smtClean="0"/>
            </a:br>
            <a:r>
              <a:rPr lang="en-US" altLang="en-US" smtClean="0"/>
              <a:t>Water C. Reckless</a:t>
            </a:r>
          </a:p>
        </p:txBody>
      </p:sp>
      <p:sp>
        <p:nvSpPr>
          <p:cNvPr id="30723" name="Rectangle 3"/>
          <p:cNvSpPr>
            <a:spLocks noGrp="1" noChangeArrowheads="1"/>
          </p:cNvSpPr>
          <p:nvPr>
            <p:ph type="body" idx="1"/>
          </p:nvPr>
        </p:nvSpPr>
        <p:spPr/>
        <p:txBody>
          <a:bodyPr>
            <a:normAutofit lnSpcReduction="10000"/>
          </a:bodyPr>
          <a:lstStyle/>
          <a:p>
            <a:pPr eaLnBrk="1" hangingPunct="1">
              <a:defRPr/>
            </a:pPr>
            <a:r>
              <a:rPr lang="en-US" dirty="0" smtClean="0"/>
              <a:t>The Social Psychology of the Self</a:t>
            </a:r>
          </a:p>
          <a:p>
            <a:pPr lvl="1" eaLnBrk="1" hangingPunct="1">
              <a:defRPr/>
            </a:pPr>
            <a:r>
              <a:rPr lang="en-US" dirty="0" smtClean="0"/>
              <a:t>The social transformation from life in fairly simple societies to complex environments placed a different set of pressures on the individual and the social order</a:t>
            </a:r>
          </a:p>
          <a:p>
            <a:pPr lvl="1" eaLnBrk="1" hangingPunct="1">
              <a:defRPr/>
            </a:pPr>
            <a:endParaRPr lang="en-US" sz="1000" dirty="0" smtClean="0"/>
          </a:p>
          <a:p>
            <a:pPr lvl="1" eaLnBrk="1" hangingPunct="1">
              <a:defRPr/>
            </a:pPr>
            <a:r>
              <a:rPr lang="en-US" dirty="0" smtClean="0"/>
              <a:t>“</a:t>
            </a:r>
            <a:r>
              <a:rPr lang="en-US" i="1" dirty="0" smtClean="0"/>
              <a:t>New pitch</a:t>
            </a:r>
            <a:r>
              <a:rPr lang="en-US" dirty="0" smtClean="0"/>
              <a:t>”: Society that emphasizes freedom and allows people to not be connected to one another </a:t>
            </a:r>
          </a:p>
          <a:p>
            <a:pPr lvl="1" eaLnBrk="1" hangingPunct="1">
              <a:defRPr/>
            </a:pPr>
            <a:endParaRPr lang="en-US" sz="1000" dirty="0" smtClean="0"/>
          </a:p>
          <a:p>
            <a:pPr lvl="1" eaLnBrk="1" hangingPunct="1">
              <a:defRPr/>
            </a:pPr>
            <a:r>
              <a:rPr lang="en-US" dirty="0" smtClean="0"/>
              <a:t>“</a:t>
            </a:r>
            <a:r>
              <a:rPr lang="en-US" i="1" dirty="0" smtClean="0"/>
              <a:t>Individualization of the self</a:t>
            </a:r>
            <a:r>
              <a:rPr lang="en-US" dirty="0" smtClean="0"/>
              <a:t>” : People are separate and distinct from the mass of others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Containment Theory:</a:t>
            </a:r>
            <a:br>
              <a:rPr lang="en-US" altLang="en-US" smtClean="0"/>
            </a:br>
            <a:r>
              <a:rPr lang="en-US" altLang="en-US" smtClean="0"/>
              <a:t>Water C. Reckless</a:t>
            </a:r>
          </a:p>
        </p:txBody>
      </p:sp>
      <p:sp>
        <p:nvSpPr>
          <p:cNvPr id="24579" name="Rectangle 3"/>
          <p:cNvSpPr>
            <a:spLocks noGrp="1" noChangeArrowheads="1"/>
          </p:cNvSpPr>
          <p:nvPr>
            <p:ph type="body" idx="1"/>
          </p:nvPr>
        </p:nvSpPr>
        <p:spPr/>
        <p:txBody>
          <a:bodyPr/>
          <a:lstStyle/>
          <a:p>
            <a:pPr eaLnBrk="1" hangingPunct="1"/>
            <a:r>
              <a:rPr lang="en-US" altLang="en-US" smtClean="0"/>
              <a:t>Pushes and Pulls (Table 5.1)</a:t>
            </a:r>
          </a:p>
          <a:p>
            <a:pPr lvl="1" eaLnBrk="1" hangingPunct="1"/>
            <a:r>
              <a:rPr lang="en-US" altLang="en-US" smtClean="0"/>
              <a:t>A variety of factors might “push” a person towards crime and delinquency, and other factors might “pull” one toward misbehavior</a:t>
            </a:r>
          </a:p>
          <a:p>
            <a:pPr eaLnBrk="1" hangingPunct="1"/>
            <a:endParaRPr lang="en-US" altLang="en-US" sz="1000" smtClean="0"/>
          </a:p>
          <a:p>
            <a:pPr eaLnBrk="1" hangingPunct="1"/>
            <a:r>
              <a:rPr lang="en-US" altLang="en-US" smtClean="0"/>
              <a:t>Despite  the various criminogenic pushes and pulls, whatever they may be, conformity remains the general state of affairs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Containment Theory:</a:t>
            </a:r>
            <a:br>
              <a:rPr lang="en-US" altLang="en-US" smtClean="0"/>
            </a:br>
            <a:r>
              <a:rPr lang="en-US" altLang="en-US" smtClean="0"/>
              <a:t>Water C. Reckless</a:t>
            </a:r>
          </a:p>
        </p:txBody>
      </p:sp>
      <p:sp>
        <p:nvSpPr>
          <p:cNvPr id="25603" name="Rectangle 3"/>
          <p:cNvSpPr>
            <a:spLocks noGrp="1" noChangeArrowheads="1"/>
          </p:cNvSpPr>
          <p:nvPr>
            <p:ph type="body" idx="1"/>
          </p:nvPr>
        </p:nvSpPr>
        <p:spPr/>
        <p:txBody>
          <a:bodyPr/>
          <a:lstStyle/>
          <a:p>
            <a:pPr eaLnBrk="1" hangingPunct="1"/>
            <a:r>
              <a:rPr lang="en-US" altLang="en-US" smtClean="0"/>
              <a:t>To commit crime or delinquency , the individual must break through a combination of outer containment and inner containment that together tend to insulate the person from both the pushes and pulls</a:t>
            </a:r>
          </a:p>
          <a:p>
            <a:pPr eaLnBrk="1" hangingPunct="1"/>
            <a:endParaRPr lang="en-US" altLang="en-US" sz="1000" smtClean="0"/>
          </a:p>
          <a:p>
            <a:pPr eaLnBrk="1" hangingPunct="1"/>
            <a:r>
              <a:rPr lang="en-US" altLang="en-US" smtClean="0"/>
              <a:t>A risk theory: Each weakening                containment increased the odds of  nonconformity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Containment Theory:</a:t>
            </a:r>
            <a:br>
              <a:rPr lang="en-US" altLang="en-US" smtClean="0"/>
            </a:br>
            <a:r>
              <a:rPr lang="en-US" altLang="en-US" smtClean="0"/>
              <a:t>Water C. Reckless</a:t>
            </a:r>
          </a:p>
        </p:txBody>
      </p:sp>
      <p:sp>
        <p:nvSpPr>
          <p:cNvPr id="26627" name="Rectangle 3"/>
          <p:cNvSpPr>
            <a:spLocks noGrp="1" noChangeArrowheads="1"/>
          </p:cNvSpPr>
          <p:nvPr>
            <p:ph type="body" idx="1"/>
          </p:nvPr>
        </p:nvSpPr>
        <p:spPr/>
        <p:txBody>
          <a:bodyPr/>
          <a:lstStyle/>
          <a:p>
            <a:pPr eaLnBrk="1" hangingPunct="1"/>
            <a:r>
              <a:rPr lang="en-US" altLang="en-US" smtClean="0"/>
              <a:t>Factors in Outer Containment (Table 5.1)</a:t>
            </a:r>
          </a:p>
          <a:p>
            <a:pPr lvl="1" eaLnBrk="1" hangingPunct="1"/>
            <a:endParaRPr lang="en-US" altLang="en-US" sz="1000" smtClean="0"/>
          </a:p>
          <a:p>
            <a:pPr lvl="1" eaLnBrk="1" hangingPunct="1"/>
            <a:r>
              <a:rPr lang="en-US" altLang="en-US" smtClean="0"/>
              <a:t>Concentrating on the external containment model for the urban, modern society, he stressed: </a:t>
            </a:r>
          </a:p>
          <a:p>
            <a:pPr lvl="2" eaLnBrk="1" hangingPunct="1"/>
            <a:endParaRPr lang="en-US" altLang="en-US" sz="500" smtClean="0"/>
          </a:p>
          <a:p>
            <a:pPr lvl="2" eaLnBrk="1" hangingPunct="1"/>
            <a:r>
              <a:rPr lang="en-US" altLang="en-US" smtClean="0"/>
              <a:t>Reasonable limits</a:t>
            </a:r>
          </a:p>
          <a:p>
            <a:pPr lvl="2" eaLnBrk="1" hangingPunct="1"/>
            <a:endParaRPr lang="en-US" altLang="en-US" sz="500" smtClean="0"/>
          </a:p>
          <a:p>
            <a:pPr lvl="2" eaLnBrk="1" hangingPunct="1"/>
            <a:r>
              <a:rPr lang="en-US" altLang="en-US" smtClean="0"/>
              <a:t>Meaningful roles and activities</a:t>
            </a:r>
          </a:p>
          <a:p>
            <a:pPr lvl="2" eaLnBrk="1" hangingPunct="1"/>
            <a:endParaRPr lang="en-US" altLang="en-US" sz="500" smtClean="0"/>
          </a:p>
          <a:p>
            <a:pPr lvl="2" eaLnBrk="1" hangingPunct="1"/>
            <a:r>
              <a:rPr lang="en-US" altLang="en-US" smtClean="0"/>
              <a:t>Several complimentary variables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Containment Theory:</a:t>
            </a:r>
            <a:br>
              <a:rPr lang="en-US" altLang="en-US" smtClean="0"/>
            </a:br>
            <a:r>
              <a:rPr lang="en-US" altLang="en-US" smtClean="0"/>
              <a:t>Water C. Reckless</a:t>
            </a:r>
          </a:p>
        </p:txBody>
      </p:sp>
      <p:sp>
        <p:nvSpPr>
          <p:cNvPr id="34819" name="Rectangle 3"/>
          <p:cNvSpPr>
            <a:spLocks noGrp="1" noChangeArrowheads="1"/>
          </p:cNvSpPr>
          <p:nvPr>
            <p:ph type="body" idx="1"/>
          </p:nvPr>
        </p:nvSpPr>
        <p:spPr/>
        <p:txBody>
          <a:bodyPr>
            <a:normAutofit fontScale="92500" lnSpcReduction="20000"/>
          </a:bodyPr>
          <a:lstStyle/>
          <a:p>
            <a:pPr eaLnBrk="1" hangingPunct="1">
              <a:defRPr/>
            </a:pPr>
            <a:r>
              <a:rPr lang="en-US" dirty="0" smtClean="0"/>
              <a:t>Factors in Inner Containment (Table 5.1)</a:t>
            </a:r>
          </a:p>
          <a:p>
            <a:pPr lvl="1" eaLnBrk="1" hangingPunct="1">
              <a:defRPr/>
            </a:pPr>
            <a:endParaRPr lang="en-US" sz="1000" dirty="0" smtClean="0"/>
          </a:p>
          <a:p>
            <a:pPr lvl="1" eaLnBrk="1" hangingPunct="1">
              <a:defRPr/>
            </a:pPr>
            <a:r>
              <a:rPr lang="en-US" dirty="0" smtClean="0"/>
              <a:t>Tends to control the individual to some extent no matter how the external environment changed</a:t>
            </a:r>
          </a:p>
          <a:p>
            <a:pPr eaLnBrk="1" hangingPunct="1">
              <a:defRPr/>
            </a:pPr>
            <a:endParaRPr lang="en-US" sz="1200" dirty="0" smtClean="0"/>
          </a:p>
          <a:p>
            <a:pPr eaLnBrk="1" hangingPunct="1">
              <a:defRPr/>
            </a:pPr>
            <a:r>
              <a:rPr lang="en-US" dirty="0" smtClean="0"/>
              <a:t>The key factors of inner containment include:</a:t>
            </a:r>
          </a:p>
          <a:p>
            <a:pPr lvl="1" eaLnBrk="1" hangingPunct="1">
              <a:defRPr/>
            </a:pPr>
            <a:endParaRPr lang="en-US" sz="600" dirty="0" smtClean="0"/>
          </a:p>
          <a:p>
            <a:pPr lvl="1" eaLnBrk="1" hangingPunct="1">
              <a:defRPr/>
            </a:pPr>
            <a:r>
              <a:rPr lang="en-US" i="1" dirty="0" smtClean="0"/>
              <a:t>Self-concept</a:t>
            </a:r>
            <a:r>
              <a:rPr lang="en-US" dirty="0" smtClean="0"/>
              <a:t>: Good boys had insulated self-concepts</a:t>
            </a:r>
          </a:p>
          <a:p>
            <a:pPr lvl="1" eaLnBrk="1" hangingPunct="1">
              <a:defRPr/>
            </a:pPr>
            <a:endParaRPr lang="en-US" sz="500" dirty="0" smtClean="0"/>
          </a:p>
          <a:p>
            <a:pPr lvl="1" eaLnBrk="1" hangingPunct="1">
              <a:defRPr/>
            </a:pPr>
            <a:r>
              <a:rPr lang="en-US" i="1" dirty="0" smtClean="0"/>
              <a:t>Goal orientation</a:t>
            </a:r>
            <a:r>
              <a:rPr lang="en-US" dirty="0" smtClean="0"/>
              <a:t>: Sense of direction in life toward legitimate goals</a:t>
            </a:r>
          </a:p>
          <a:p>
            <a:pPr lvl="1" eaLnBrk="1" hangingPunct="1">
              <a:defRPr/>
            </a:pPr>
            <a:endParaRPr lang="en-US" sz="600" dirty="0" smtClean="0"/>
          </a:p>
          <a:p>
            <a:pPr lvl="1" eaLnBrk="1" hangingPunct="1">
              <a:defRPr/>
            </a:pPr>
            <a:r>
              <a:rPr lang="en-US" i="1" dirty="0" smtClean="0"/>
              <a:t>Frustration tolerance</a:t>
            </a:r>
            <a:r>
              <a:rPr lang="en-US" dirty="0" smtClean="0"/>
              <a:t>: Ability to cope with frustration</a:t>
            </a:r>
          </a:p>
          <a:p>
            <a:pPr lvl="1" eaLnBrk="1" hangingPunct="1">
              <a:defRPr/>
            </a:pPr>
            <a:endParaRPr lang="en-US" sz="500" dirty="0" smtClean="0"/>
          </a:p>
          <a:p>
            <a:pPr lvl="1" eaLnBrk="1" hangingPunct="1">
              <a:defRPr/>
            </a:pPr>
            <a:r>
              <a:rPr lang="en-US" i="1" dirty="0" smtClean="0"/>
              <a:t>Norm retention</a:t>
            </a:r>
            <a:r>
              <a:rPr lang="en-US" dirty="0" smtClean="0"/>
              <a:t>: Acceptance of norms, laws, values, and customs; acceptance of legitimate means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Early Control Theorists: Summary</a:t>
            </a:r>
          </a:p>
        </p:txBody>
      </p:sp>
      <p:sp>
        <p:nvSpPr>
          <p:cNvPr id="28675" name="Rectangle 3"/>
          <p:cNvSpPr>
            <a:spLocks noGrp="1" noChangeArrowheads="1"/>
          </p:cNvSpPr>
          <p:nvPr>
            <p:ph type="body" idx="1"/>
          </p:nvPr>
        </p:nvSpPr>
        <p:spPr/>
        <p:txBody>
          <a:bodyPr/>
          <a:lstStyle/>
          <a:p>
            <a:pPr eaLnBrk="1" hangingPunct="1"/>
            <a:r>
              <a:rPr lang="en-US" altLang="en-US" smtClean="0"/>
              <a:t>The increase in crime was a product of the modern world</a:t>
            </a:r>
          </a:p>
          <a:p>
            <a:pPr eaLnBrk="1" hangingPunct="1"/>
            <a:endParaRPr lang="en-US" altLang="en-US" sz="1000" smtClean="0"/>
          </a:p>
          <a:p>
            <a:pPr eaLnBrk="1" hangingPunct="1"/>
            <a:r>
              <a:rPr lang="en-US" altLang="en-US" smtClean="0"/>
              <a:t>Regarded the moral order as more fundamental than the economic order and concerned itself with what it took to be the problem of the individual in a complex society</a:t>
            </a:r>
          </a:p>
          <a:p>
            <a:pPr lvl="1" eaLnBrk="1" hangingPunct="1"/>
            <a:endParaRPr lang="en-US" altLang="en-US" sz="500" smtClean="0"/>
          </a:p>
          <a:p>
            <a:pPr lvl="1" eaLnBrk="1" hangingPunct="1"/>
            <a:r>
              <a:rPr lang="en-US" altLang="en-US" smtClean="0"/>
              <a:t>Boundless desires, little capacity to tolerate denial, and no sense of direction or commitment to traditional rules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Neutralization and Drift Theory: Sykes and Matza</a:t>
            </a:r>
          </a:p>
        </p:txBody>
      </p:sp>
      <p:sp>
        <p:nvSpPr>
          <p:cNvPr id="29699" name="Rectangle 3"/>
          <p:cNvSpPr>
            <a:spLocks noGrp="1" noChangeArrowheads="1"/>
          </p:cNvSpPr>
          <p:nvPr>
            <p:ph type="body" idx="1"/>
          </p:nvPr>
        </p:nvSpPr>
        <p:spPr/>
        <p:txBody>
          <a:bodyPr/>
          <a:lstStyle/>
          <a:p>
            <a:pPr eaLnBrk="1" hangingPunct="1"/>
            <a:r>
              <a:rPr lang="en-US" altLang="en-US" smtClean="0"/>
              <a:t>Sought to explain that If the social pressures causing delinquency were so powerful, why was it that even the worst of the delinquents seemed to be fairly conventional people, actually conforming in so many other ways?</a:t>
            </a:r>
          </a:p>
          <a:p>
            <a:pPr eaLnBrk="1" hangingPunct="1"/>
            <a:endParaRPr lang="en-US" altLang="en-US" sz="1000" smtClean="0"/>
          </a:p>
          <a:p>
            <a:pPr eaLnBrk="1" hangingPunct="1"/>
            <a:r>
              <a:rPr lang="en-US" altLang="en-US" smtClean="0"/>
              <a:t>Also,  why did most not continue law-violating behavior beyond a certain age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Neutralization and Drift Theory: Sykes and Matza</a:t>
            </a:r>
          </a:p>
        </p:txBody>
      </p:sp>
      <p:sp>
        <p:nvSpPr>
          <p:cNvPr id="30723" name="Rectangle 3"/>
          <p:cNvSpPr>
            <a:spLocks noGrp="1" noChangeArrowheads="1"/>
          </p:cNvSpPr>
          <p:nvPr>
            <p:ph type="body" idx="1"/>
          </p:nvPr>
        </p:nvSpPr>
        <p:spPr/>
        <p:txBody>
          <a:bodyPr/>
          <a:lstStyle/>
          <a:p>
            <a:pPr eaLnBrk="1" hangingPunct="1"/>
            <a:r>
              <a:rPr lang="en-US" altLang="en-US" smtClean="0"/>
              <a:t>Techniques of Neutralization</a:t>
            </a:r>
          </a:p>
          <a:p>
            <a:pPr eaLnBrk="1" hangingPunct="1"/>
            <a:endParaRPr lang="en-US" altLang="en-US" sz="1000" smtClean="0"/>
          </a:p>
          <a:p>
            <a:pPr lvl="1" eaLnBrk="1" hangingPunct="1"/>
            <a:r>
              <a:rPr lang="en-US" altLang="en-US" smtClean="0"/>
              <a:t>Argued that delinquents retained a commitment to conventional society and its standards of behavior; they knew right from wrong</a:t>
            </a:r>
          </a:p>
          <a:p>
            <a:pPr eaLnBrk="1" hangingPunct="1"/>
            <a:endParaRPr lang="en-US" altLang="en-US" sz="1000" smtClean="0"/>
          </a:p>
          <a:p>
            <a:pPr lvl="1" eaLnBrk="1" hangingPunct="1"/>
            <a:r>
              <a:rPr lang="en-US" altLang="en-US" smtClean="0"/>
              <a:t>Delinquency would be possible if youths could escape the control that conventional society had over them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Neutralization and Drift Theory: Sykes and Matza</a:t>
            </a:r>
          </a:p>
        </p:txBody>
      </p:sp>
      <p:sp>
        <p:nvSpPr>
          <p:cNvPr id="31747" name="Rectangle 3"/>
          <p:cNvSpPr>
            <a:spLocks noGrp="1" noChangeArrowheads="1"/>
          </p:cNvSpPr>
          <p:nvPr>
            <p:ph type="body" idx="1"/>
          </p:nvPr>
        </p:nvSpPr>
        <p:spPr/>
        <p:txBody>
          <a:bodyPr/>
          <a:lstStyle/>
          <a:p>
            <a:pPr eaLnBrk="1" hangingPunct="1"/>
            <a:r>
              <a:rPr lang="en-US" altLang="en-US" smtClean="0"/>
              <a:t>Conventional social norms consisted of the learning of excuses or </a:t>
            </a:r>
            <a:r>
              <a:rPr lang="en-US" altLang="en-US" i="1" smtClean="0"/>
              <a:t>techniques of neutralization</a:t>
            </a:r>
            <a:r>
              <a:rPr lang="en-US" altLang="en-US" smtClean="0"/>
              <a:t> by which those norms could be temporarily suspended and their controlling effects neutralized</a:t>
            </a:r>
          </a:p>
          <a:p>
            <a:pPr eaLnBrk="1" hangingPunct="1"/>
            <a:endParaRPr lang="en-US" altLang="en-US" sz="1000" smtClean="0"/>
          </a:p>
          <a:p>
            <a:pPr lvl="1" eaLnBrk="1" hangingPunct="1"/>
            <a:r>
              <a:rPr lang="en-US" altLang="en-US" smtClean="0"/>
              <a:t>Free to deviate without rejecting the norms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Introduction: Control Theory</a:t>
            </a:r>
          </a:p>
        </p:txBody>
      </p:sp>
      <p:sp>
        <p:nvSpPr>
          <p:cNvPr id="5123" name="Rectangle 3"/>
          <p:cNvSpPr>
            <a:spLocks noGrp="1" noChangeArrowheads="1"/>
          </p:cNvSpPr>
          <p:nvPr>
            <p:ph type="body" idx="1"/>
          </p:nvPr>
        </p:nvSpPr>
        <p:spPr/>
        <p:txBody>
          <a:bodyPr/>
          <a:lstStyle/>
          <a:p>
            <a:pPr eaLnBrk="1" hangingPunct="1"/>
            <a:r>
              <a:rPr lang="en-US" altLang="en-US" smtClean="0"/>
              <a:t>The main theoretical premise: </a:t>
            </a:r>
          </a:p>
          <a:p>
            <a:pPr eaLnBrk="1" hangingPunct="1"/>
            <a:endParaRPr lang="en-US" altLang="en-US" sz="500" smtClean="0"/>
          </a:p>
          <a:p>
            <a:pPr lvl="1" eaLnBrk="1" hangingPunct="1"/>
            <a:r>
              <a:rPr lang="en-US" altLang="en-US" smtClean="0"/>
              <a:t>Because crime is fun, enjoyable, and rewarding, when controls are absent, crime is possible and often does occur</a:t>
            </a:r>
          </a:p>
          <a:p>
            <a:pPr lvl="1" eaLnBrk="1" hangingPunct="1"/>
            <a:endParaRPr lang="en-US" altLang="en-US" sz="500" smtClean="0"/>
          </a:p>
          <a:p>
            <a:pPr lvl="1" eaLnBrk="1" hangingPunct="1"/>
            <a:r>
              <a:rPr lang="en-US" altLang="en-US" smtClean="0"/>
              <a:t>When controls are present, crime does not occur</a:t>
            </a:r>
          </a:p>
          <a:p>
            <a:pPr lvl="1" eaLnBrk="1" hangingPunct="1"/>
            <a:endParaRPr lang="en-US" altLang="en-US" smtClean="0"/>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Neutralization and Drift Theory: Sykes and Matza</a:t>
            </a:r>
          </a:p>
        </p:txBody>
      </p:sp>
      <p:sp>
        <p:nvSpPr>
          <p:cNvPr id="32771" name="Rectangle 3"/>
          <p:cNvSpPr>
            <a:spLocks noGrp="1" noChangeArrowheads="1"/>
          </p:cNvSpPr>
          <p:nvPr>
            <p:ph type="body" idx="1"/>
          </p:nvPr>
        </p:nvSpPr>
        <p:spPr/>
        <p:txBody>
          <a:bodyPr/>
          <a:lstStyle/>
          <a:p>
            <a:pPr marL="609600" indent="-609600" eaLnBrk="1" hangingPunct="1"/>
            <a:r>
              <a:rPr lang="en-US" altLang="en-US" smtClean="0"/>
              <a:t>Five Techniques of Neutralization (Table 5.2)</a:t>
            </a:r>
          </a:p>
          <a:p>
            <a:pPr marL="958850" lvl="1" indent="-609600" eaLnBrk="1" hangingPunct="1">
              <a:buFontTx/>
              <a:buAutoNum type="arabicPeriod"/>
            </a:pPr>
            <a:endParaRPr lang="en-US" altLang="en-US" sz="500" smtClean="0"/>
          </a:p>
          <a:p>
            <a:pPr marL="958850" lvl="1" indent="-609600" eaLnBrk="1" hangingPunct="1">
              <a:buFontTx/>
              <a:buAutoNum type="arabicPeriod"/>
            </a:pPr>
            <a:r>
              <a:rPr lang="en-US" altLang="en-US" smtClean="0"/>
              <a:t>Denial of responsibility</a:t>
            </a:r>
          </a:p>
          <a:p>
            <a:pPr marL="958850" lvl="1" indent="-609600" eaLnBrk="1" hangingPunct="1">
              <a:buFontTx/>
              <a:buAutoNum type="arabicPeriod"/>
            </a:pPr>
            <a:endParaRPr lang="en-US" altLang="en-US" sz="500" smtClean="0"/>
          </a:p>
          <a:p>
            <a:pPr marL="958850" lvl="1" indent="-609600" eaLnBrk="1" hangingPunct="1">
              <a:buFontTx/>
              <a:buAutoNum type="arabicPeriod"/>
            </a:pPr>
            <a:r>
              <a:rPr lang="en-US" altLang="en-US" smtClean="0"/>
              <a:t>Denial of injury</a:t>
            </a:r>
          </a:p>
          <a:p>
            <a:pPr marL="958850" lvl="1" indent="-609600" eaLnBrk="1" hangingPunct="1">
              <a:buFontTx/>
              <a:buAutoNum type="arabicPeriod"/>
            </a:pPr>
            <a:endParaRPr lang="en-US" altLang="en-US" sz="500" smtClean="0"/>
          </a:p>
          <a:p>
            <a:pPr marL="958850" lvl="1" indent="-609600" eaLnBrk="1" hangingPunct="1">
              <a:buFontTx/>
              <a:buAutoNum type="arabicPeriod"/>
            </a:pPr>
            <a:r>
              <a:rPr lang="en-US" altLang="en-US" smtClean="0"/>
              <a:t>Denial of the victim</a:t>
            </a:r>
          </a:p>
          <a:p>
            <a:pPr marL="958850" lvl="1" indent="-609600" eaLnBrk="1" hangingPunct="1">
              <a:buFontTx/>
              <a:buAutoNum type="arabicPeriod"/>
            </a:pPr>
            <a:endParaRPr lang="en-US" altLang="en-US" sz="500" smtClean="0"/>
          </a:p>
          <a:p>
            <a:pPr marL="958850" lvl="1" indent="-609600" eaLnBrk="1" hangingPunct="1">
              <a:buFontTx/>
              <a:buAutoNum type="arabicPeriod"/>
            </a:pPr>
            <a:r>
              <a:rPr lang="en-US" altLang="en-US" smtClean="0"/>
              <a:t>Condemnation of the condemners</a:t>
            </a:r>
          </a:p>
          <a:p>
            <a:pPr marL="958850" lvl="1" indent="-609600" eaLnBrk="1" hangingPunct="1">
              <a:buFontTx/>
              <a:buAutoNum type="arabicPeriod"/>
            </a:pPr>
            <a:endParaRPr lang="en-US" altLang="en-US" sz="500" smtClean="0"/>
          </a:p>
          <a:p>
            <a:pPr marL="958850" lvl="1" indent="-609600" eaLnBrk="1" hangingPunct="1">
              <a:buFontTx/>
              <a:buAutoNum type="arabicPeriod"/>
            </a:pPr>
            <a:r>
              <a:rPr lang="en-US" altLang="en-US" smtClean="0"/>
              <a:t>Appeal to higher loyalties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Neutralization and Drift Theory: Sykes and Matza</a:t>
            </a:r>
          </a:p>
        </p:txBody>
      </p:sp>
      <p:sp>
        <p:nvSpPr>
          <p:cNvPr id="33795" name="Rectangle 3"/>
          <p:cNvSpPr>
            <a:spLocks noGrp="1" noChangeArrowheads="1"/>
          </p:cNvSpPr>
          <p:nvPr>
            <p:ph type="body" idx="1"/>
          </p:nvPr>
        </p:nvSpPr>
        <p:spPr/>
        <p:txBody>
          <a:bodyPr/>
          <a:lstStyle/>
          <a:p>
            <a:pPr eaLnBrk="1" hangingPunct="1">
              <a:lnSpc>
                <a:spcPct val="90000"/>
              </a:lnSpc>
            </a:pPr>
            <a:r>
              <a:rPr lang="en-US" altLang="en-US" smtClean="0"/>
              <a:t>Delinquents were no more committed to their delinquency than to conventional enterprises</a:t>
            </a:r>
          </a:p>
          <a:p>
            <a:pPr lvl="1" eaLnBrk="1" hangingPunct="1">
              <a:lnSpc>
                <a:spcPct val="90000"/>
              </a:lnSpc>
            </a:pPr>
            <a:endParaRPr lang="en-US" altLang="en-US" sz="500" smtClean="0"/>
          </a:p>
          <a:p>
            <a:pPr lvl="1" eaLnBrk="1" hangingPunct="1">
              <a:lnSpc>
                <a:spcPct val="90000"/>
              </a:lnSpc>
            </a:pPr>
            <a:r>
              <a:rPr lang="en-US" altLang="en-US" smtClean="0"/>
              <a:t>Delinquency was a matter of “drift” facilitated by the existence of “subterranean convergence” between their own techniques of neutralization and certain ideologies of authorities who represented the official moral order</a:t>
            </a:r>
          </a:p>
          <a:p>
            <a:pPr lvl="2" eaLnBrk="1" hangingPunct="1">
              <a:lnSpc>
                <a:spcPct val="90000"/>
              </a:lnSpc>
            </a:pPr>
            <a:endParaRPr lang="en-US" altLang="en-US" sz="500" smtClean="0"/>
          </a:p>
          <a:p>
            <a:pPr lvl="2" eaLnBrk="1" hangingPunct="1">
              <a:lnSpc>
                <a:spcPct val="90000"/>
              </a:lnSpc>
            </a:pPr>
            <a:r>
              <a:rPr lang="en-US" altLang="en-US" smtClean="0"/>
              <a:t>Authorities often  excuse violations</a:t>
            </a:r>
          </a:p>
          <a:p>
            <a:pPr lvl="3" eaLnBrk="1" hangingPunct="1">
              <a:lnSpc>
                <a:spcPct val="90000"/>
              </a:lnSpc>
            </a:pPr>
            <a:endParaRPr lang="en-US" altLang="en-US" sz="300" smtClean="0"/>
          </a:p>
          <a:p>
            <a:pPr lvl="3" eaLnBrk="1" hangingPunct="1">
              <a:lnSpc>
                <a:spcPct val="90000"/>
              </a:lnSpc>
            </a:pPr>
            <a:r>
              <a:rPr lang="en-US" altLang="en-US" smtClean="0"/>
              <a:t>Blame parents, cite provocation of victim, accept self-defense explanations, etc.</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Neutralization and Drift Theory: Sykes and Matza</a:t>
            </a:r>
          </a:p>
        </p:txBody>
      </p:sp>
      <p:sp>
        <p:nvSpPr>
          <p:cNvPr id="34819" name="Rectangle 3"/>
          <p:cNvSpPr>
            <a:spLocks noGrp="1" noChangeArrowheads="1"/>
          </p:cNvSpPr>
          <p:nvPr>
            <p:ph type="body" idx="1"/>
          </p:nvPr>
        </p:nvSpPr>
        <p:spPr/>
        <p:txBody>
          <a:bodyPr/>
          <a:lstStyle/>
          <a:p>
            <a:pPr eaLnBrk="1" hangingPunct="1">
              <a:lnSpc>
                <a:spcPct val="90000"/>
              </a:lnSpc>
            </a:pPr>
            <a:r>
              <a:rPr lang="en-US" altLang="en-US" smtClean="0"/>
              <a:t>Because delinquency may involve unfamiliar and dangerous behaviors, something more than the loss of control/neutralization is necessary to explain it</a:t>
            </a:r>
          </a:p>
          <a:p>
            <a:pPr eaLnBrk="1" hangingPunct="1">
              <a:lnSpc>
                <a:spcPct val="90000"/>
              </a:lnSpc>
            </a:pPr>
            <a:endParaRPr lang="en-US" altLang="en-US" sz="1000" i="1" smtClean="0"/>
          </a:p>
          <a:p>
            <a:pPr eaLnBrk="1" hangingPunct="1">
              <a:lnSpc>
                <a:spcPct val="90000"/>
              </a:lnSpc>
            </a:pPr>
            <a:r>
              <a:rPr lang="en-US" altLang="en-US" i="1" smtClean="0"/>
              <a:t>Preparation</a:t>
            </a:r>
            <a:r>
              <a:rPr lang="en-US" altLang="en-US" smtClean="0"/>
              <a:t>: A process by which the person discovered that a given infraction could be pulled off by someone, that the individual could do it himself, and that the fear of apprehension could be managed</a:t>
            </a:r>
            <a:endParaRPr lang="en-US" altLang="en-US" i="1"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Neutralization and Drift Theory: Sykes and Matza</a:t>
            </a:r>
          </a:p>
        </p:txBody>
      </p:sp>
      <p:sp>
        <p:nvSpPr>
          <p:cNvPr id="35843" name="Rectangle 3"/>
          <p:cNvSpPr>
            <a:spLocks noGrp="1" noChangeArrowheads="1"/>
          </p:cNvSpPr>
          <p:nvPr>
            <p:ph type="body" idx="1"/>
          </p:nvPr>
        </p:nvSpPr>
        <p:spPr/>
        <p:txBody>
          <a:bodyPr/>
          <a:lstStyle/>
          <a:p>
            <a:pPr eaLnBrk="1" hangingPunct="1"/>
            <a:r>
              <a:rPr lang="en-US" altLang="en-US" i="1" smtClean="0"/>
              <a:t>Desperation</a:t>
            </a:r>
            <a:r>
              <a:rPr lang="en-US" altLang="en-US" smtClean="0"/>
              <a:t>: The central force is a profound sense of fatalism, a feeling that the self was overwhelmed, with a consequent need to violate rules of the system to reassert individuality</a:t>
            </a:r>
          </a:p>
          <a:p>
            <a:pPr eaLnBrk="1" hangingPunct="1"/>
            <a:endParaRPr lang="en-US" altLang="en-US" sz="1000" i="1" smtClean="0"/>
          </a:p>
          <a:p>
            <a:pPr eaLnBrk="1" hangingPunct="1"/>
            <a:r>
              <a:rPr lang="en-US" altLang="en-US" smtClean="0"/>
              <a:t>The combination of preparation and desperation creates the </a:t>
            </a:r>
            <a:r>
              <a:rPr lang="en-US" altLang="en-US" i="1" smtClean="0"/>
              <a:t>will </a:t>
            </a:r>
            <a:r>
              <a:rPr lang="en-US" altLang="en-US" smtClean="0"/>
              <a:t>to offend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Control Theory in Context</a:t>
            </a:r>
          </a:p>
        </p:txBody>
      </p:sp>
      <p:sp>
        <p:nvSpPr>
          <p:cNvPr id="36867" name="Rectangle 3"/>
          <p:cNvSpPr>
            <a:spLocks noGrp="1" noChangeArrowheads="1"/>
          </p:cNvSpPr>
          <p:nvPr>
            <p:ph type="body" idx="1"/>
          </p:nvPr>
        </p:nvSpPr>
        <p:spPr/>
        <p:txBody>
          <a:bodyPr/>
          <a:lstStyle/>
          <a:p>
            <a:pPr eaLnBrk="1" hangingPunct="1"/>
            <a:r>
              <a:rPr lang="en-US" altLang="en-US" smtClean="0"/>
              <a:t>Context of the 1950s</a:t>
            </a:r>
          </a:p>
          <a:p>
            <a:pPr lvl="1" eaLnBrk="1" hangingPunct="1"/>
            <a:endParaRPr lang="en-US" altLang="en-US" sz="500" smtClean="0"/>
          </a:p>
          <a:p>
            <a:pPr lvl="1" eaLnBrk="1" hangingPunct="1"/>
            <a:r>
              <a:rPr lang="en-US" altLang="en-US" smtClean="0"/>
              <a:t>This time was marked by a time of relative social conformity, so much so, the U.S. was seen as a nation of sheeps </a:t>
            </a:r>
          </a:p>
          <a:p>
            <a:pPr lvl="2" eaLnBrk="1" hangingPunct="1"/>
            <a:endParaRPr lang="en-US" altLang="en-US" sz="500" smtClean="0"/>
          </a:p>
          <a:p>
            <a:pPr lvl="2" eaLnBrk="1" hangingPunct="1"/>
            <a:r>
              <a:rPr lang="en-US" altLang="en-US" smtClean="0"/>
              <a:t>Thus, delinquency seen as a result of departures from the conventional order</a:t>
            </a:r>
          </a:p>
          <a:p>
            <a:pPr lvl="2" eaLnBrk="1" hangingPunct="1"/>
            <a:endParaRPr lang="en-US" altLang="en-US" sz="1000" smtClean="0"/>
          </a:p>
          <a:p>
            <a:pPr eaLnBrk="1" hangingPunct="1"/>
            <a:r>
              <a:rPr lang="en-US" altLang="en-US" smtClean="0"/>
              <a:t>The onslaught of the 1960s was to                make control theory much more                    popular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Control Theory in Context</a:t>
            </a:r>
          </a:p>
        </p:txBody>
      </p:sp>
      <p:sp>
        <p:nvSpPr>
          <p:cNvPr id="37891" name="Rectangle 3"/>
          <p:cNvSpPr>
            <a:spLocks noGrp="1" noChangeArrowheads="1"/>
          </p:cNvSpPr>
          <p:nvPr>
            <p:ph type="body" idx="1"/>
          </p:nvPr>
        </p:nvSpPr>
        <p:spPr/>
        <p:txBody>
          <a:bodyPr/>
          <a:lstStyle/>
          <a:p>
            <a:pPr eaLnBrk="1" hangingPunct="1"/>
            <a:r>
              <a:rPr lang="en-US" altLang="en-US" smtClean="0"/>
              <a:t>The Context of the 1960s</a:t>
            </a:r>
          </a:p>
          <a:p>
            <a:pPr lvl="1" eaLnBrk="1" hangingPunct="1"/>
            <a:endParaRPr lang="en-US" altLang="en-US" sz="1000" smtClean="0"/>
          </a:p>
          <a:p>
            <a:pPr lvl="1" eaLnBrk="1" hangingPunct="1"/>
            <a:r>
              <a:rPr lang="en-US" altLang="en-US" smtClean="0"/>
              <a:t>The 1960s had massive social change which seemed to many to signal the complete collapse of personal and social control</a:t>
            </a:r>
          </a:p>
          <a:p>
            <a:pPr lvl="2" eaLnBrk="1" hangingPunct="1"/>
            <a:endParaRPr lang="en-US" altLang="en-US" sz="500" smtClean="0"/>
          </a:p>
          <a:p>
            <a:pPr lvl="2" eaLnBrk="1" hangingPunct="1"/>
            <a:r>
              <a:rPr lang="en-US" altLang="en-US" smtClean="0"/>
              <a:t>The Civil Rights movement</a:t>
            </a:r>
          </a:p>
          <a:p>
            <a:pPr lvl="2" eaLnBrk="1" hangingPunct="1"/>
            <a:endParaRPr lang="en-US" altLang="en-US" sz="500" smtClean="0"/>
          </a:p>
          <a:p>
            <a:pPr lvl="2" eaLnBrk="1" hangingPunct="1"/>
            <a:r>
              <a:rPr lang="en-US" altLang="en-US" smtClean="0"/>
              <a:t>Militant feminism</a:t>
            </a:r>
          </a:p>
          <a:p>
            <a:pPr lvl="2" eaLnBrk="1" hangingPunct="1"/>
            <a:endParaRPr lang="en-US" altLang="en-US" sz="500" smtClean="0"/>
          </a:p>
          <a:p>
            <a:pPr lvl="2" eaLnBrk="1" hangingPunct="1"/>
            <a:r>
              <a:rPr lang="en-US" altLang="en-US" smtClean="0"/>
              <a:t>The Vietnam War protests</a:t>
            </a:r>
          </a:p>
          <a:p>
            <a:pPr lvl="2" eaLnBrk="1" hangingPunct="1"/>
            <a:endParaRPr lang="en-US" altLang="en-US" sz="500" smtClean="0"/>
          </a:p>
          <a:p>
            <a:pPr lvl="2" eaLnBrk="1" hangingPunct="1"/>
            <a:r>
              <a:rPr lang="en-US" altLang="en-US" smtClean="0"/>
              <a:t>Hippies</a:t>
            </a:r>
          </a:p>
          <a:p>
            <a:pPr lvl="2" eaLnBrk="1" hangingPunct="1"/>
            <a:endParaRPr lang="en-US" altLang="en-US" sz="500" smtClean="0"/>
          </a:p>
          <a:p>
            <a:pPr lvl="2" eaLnBrk="1" hangingPunct="1"/>
            <a:r>
              <a:rPr lang="en-US" altLang="en-US" smtClean="0"/>
              <a:t>Psychedelic drugs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Control Theory in Context</a:t>
            </a:r>
          </a:p>
        </p:txBody>
      </p:sp>
      <p:sp>
        <p:nvSpPr>
          <p:cNvPr id="38915" name="Rectangle 3"/>
          <p:cNvSpPr>
            <a:spLocks noGrp="1" noChangeArrowheads="1"/>
          </p:cNvSpPr>
          <p:nvPr>
            <p:ph type="body" idx="1"/>
          </p:nvPr>
        </p:nvSpPr>
        <p:spPr/>
        <p:txBody>
          <a:bodyPr/>
          <a:lstStyle/>
          <a:p>
            <a:pPr eaLnBrk="1" hangingPunct="1"/>
            <a:r>
              <a:rPr lang="en-US" altLang="en-US" sz="2600" smtClean="0"/>
              <a:t>The Context of the 1960s</a:t>
            </a:r>
          </a:p>
          <a:p>
            <a:pPr lvl="1" eaLnBrk="1" hangingPunct="1"/>
            <a:endParaRPr lang="en-US" altLang="en-US" sz="500" smtClean="0"/>
          </a:p>
          <a:p>
            <a:pPr lvl="1" eaLnBrk="1" hangingPunct="1"/>
            <a:r>
              <a:rPr lang="en-US" altLang="en-US" sz="2200" smtClean="0"/>
              <a:t>The social turmoil seemed to many to signal the complte collapse of personal and social control</a:t>
            </a:r>
          </a:p>
          <a:p>
            <a:pPr lvl="1" eaLnBrk="1" hangingPunct="1"/>
            <a:endParaRPr lang="en-US" altLang="en-US" sz="500" smtClean="0"/>
          </a:p>
          <a:p>
            <a:pPr lvl="1" eaLnBrk="1" hangingPunct="1"/>
            <a:r>
              <a:rPr lang="en-US" altLang="en-US" sz="2200" smtClean="0"/>
              <a:t>Nation was seen as being torn apart and social consensus as being eroded completely</a:t>
            </a:r>
          </a:p>
          <a:p>
            <a:pPr lvl="1" eaLnBrk="1" hangingPunct="1"/>
            <a:endParaRPr lang="en-US" altLang="en-US" sz="500" smtClean="0"/>
          </a:p>
          <a:p>
            <a:pPr lvl="1" eaLnBrk="1" hangingPunct="1"/>
            <a:r>
              <a:rPr lang="en-US" altLang="en-US" sz="2200" smtClean="0"/>
              <a:t>The decade was characterized by the loss of self-control</a:t>
            </a:r>
          </a:p>
          <a:p>
            <a:pPr lvl="1" eaLnBrk="1" hangingPunct="1"/>
            <a:endParaRPr lang="en-US" altLang="en-US" sz="500" smtClean="0"/>
          </a:p>
          <a:p>
            <a:pPr lvl="1" eaLnBrk="1" hangingPunct="1"/>
            <a:r>
              <a:rPr lang="en-US" altLang="en-US" sz="2200" smtClean="0"/>
              <a:t>The times were ripe for acceptance of a perspective linking crime to the breakdown of control if it could be formulated in appropriate theoretical terms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3500" smtClean="0"/>
              <a:t>Forerunners of Control Theory: Durkheim’s Anomie Theory</a:t>
            </a:r>
          </a:p>
        </p:txBody>
      </p:sp>
      <p:sp>
        <p:nvSpPr>
          <p:cNvPr id="6147" name="Rectangle 3"/>
          <p:cNvSpPr>
            <a:spLocks noGrp="1" noChangeArrowheads="1"/>
          </p:cNvSpPr>
          <p:nvPr>
            <p:ph type="body" idx="1"/>
          </p:nvPr>
        </p:nvSpPr>
        <p:spPr/>
        <p:txBody>
          <a:bodyPr/>
          <a:lstStyle/>
          <a:p>
            <a:pPr eaLnBrk="1" hangingPunct="1">
              <a:lnSpc>
                <a:spcPct val="90000"/>
              </a:lnSpc>
            </a:pPr>
            <a:r>
              <a:rPr lang="en-US" altLang="en-US" smtClean="0"/>
              <a:t>The origins of contemporary control theories of crime and delinquency are to be found in part in the work of Durkheim’s anomie theory</a:t>
            </a:r>
          </a:p>
          <a:p>
            <a:pPr eaLnBrk="1" hangingPunct="1">
              <a:lnSpc>
                <a:spcPct val="90000"/>
              </a:lnSpc>
            </a:pPr>
            <a:endParaRPr lang="en-US" altLang="en-US" sz="1000" smtClean="0"/>
          </a:p>
          <a:p>
            <a:pPr eaLnBrk="1" hangingPunct="1">
              <a:lnSpc>
                <a:spcPct val="90000"/>
              </a:lnSpc>
            </a:pPr>
            <a:r>
              <a:rPr lang="en-US" altLang="en-US" i="1" smtClean="0"/>
              <a:t>Anomie</a:t>
            </a:r>
            <a:r>
              <a:rPr lang="en-US" altLang="en-US" smtClean="0"/>
              <a:t>: The destruction of the fundamental bonds uniting individuals in a collective social order so that each person is forced to go it alone</a:t>
            </a:r>
          </a:p>
          <a:p>
            <a:pPr eaLnBrk="1" hangingPunct="1">
              <a:lnSpc>
                <a:spcPct val="90000"/>
              </a:lnSpc>
            </a:pPr>
            <a:endParaRPr lang="en-US" altLang="en-US" sz="300" smtClean="0"/>
          </a:p>
          <a:p>
            <a:pPr eaLnBrk="1" hangingPunct="1">
              <a:lnSpc>
                <a:spcPct val="90000"/>
              </a:lnSpc>
            </a:pPr>
            <a:endParaRPr lang="en-US" altLang="en-US" sz="600" smtClean="0"/>
          </a:p>
          <a:p>
            <a:pPr lvl="1" eaLnBrk="1" hangingPunct="1">
              <a:lnSpc>
                <a:spcPct val="90000"/>
              </a:lnSpc>
            </a:pPr>
            <a:r>
              <a:rPr lang="en-US" altLang="en-US" smtClean="0"/>
              <a:t>Technology and the rise of capitalism has lead to an eroded sense of community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500" smtClean="0"/>
              <a:t>Forerunners of Control Theory: Durkheim’s Anomie Theory</a:t>
            </a:r>
          </a:p>
        </p:txBody>
      </p:sp>
      <p:sp>
        <p:nvSpPr>
          <p:cNvPr id="7171" name="Rectangle 3"/>
          <p:cNvSpPr>
            <a:spLocks noGrp="1" noChangeArrowheads="1"/>
          </p:cNvSpPr>
          <p:nvPr>
            <p:ph type="body" idx="1"/>
          </p:nvPr>
        </p:nvSpPr>
        <p:spPr/>
        <p:txBody>
          <a:bodyPr/>
          <a:lstStyle/>
          <a:p>
            <a:pPr marL="571500" indent="-571500" eaLnBrk="1" hangingPunct="1"/>
            <a:r>
              <a:rPr lang="en-US" altLang="en-US" sz="2600" smtClean="0"/>
              <a:t>Social solidarity was maintained by two sets of functions:</a:t>
            </a:r>
          </a:p>
          <a:p>
            <a:pPr marL="571500" indent="-571500" eaLnBrk="1" hangingPunct="1"/>
            <a:endParaRPr lang="en-US" altLang="en-US" sz="400" smtClean="0"/>
          </a:p>
          <a:p>
            <a:pPr marL="839788" lvl="1" indent="-495300" eaLnBrk="1" hangingPunct="1">
              <a:buFont typeface="Wingdings" pitchFamily="2" charset="2"/>
              <a:buAutoNum type="arabicPeriod"/>
            </a:pPr>
            <a:r>
              <a:rPr lang="en-US" altLang="en-US" sz="2200" i="1" smtClean="0"/>
              <a:t>Integration</a:t>
            </a:r>
            <a:r>
              <a:rPr lang="en-US" altLang="en-US" sz="2200" smtClean="0"/>
              <a:t>: A state of cohesion amounting to a common faith sustained by collective beliefs and practices leading to strong social bonds and the subordination of self to a common cause</a:t>
            </a:r>
          </a:p>
          <a:p>
            <a:pPr marL="839788" lvl="1" indent="-495300" eaLnBrk="1" hangingPunct="1">
              <a:buFont typeface="Wingdings" pitchFamily="2" charset="2"/>
              <a:buAutoNum type="arabicPeriod"/>
            </a:pPr>
            <a:endParaRPr lang="en-US" altLang="en-US" sz="300" smtClean="0"/>
          </a:p>
          <a:p>
            <a:pPr marL="1131888" lvl="2" indent="-438150" eaLnBrk="1" hangingPunct="1"/>
            <a:r>
              <a:rPr lang="en-US" altLang="en-US" sz="2100" smtClean="0"/>
              <a:t>Collective activity gives purpose and meaning</a:t>
            </a:r>
          </a:p>
          <a:p>
            <a:pPr marL="839788" lvl="1" indent="-495300" eaLnBrk="1" hangingPunct="1">
              <a:buFont typeface="Wingdings" pitchFamily="2" charset="2"/>
              <a:buAutoNum type="arabicPeriod"/>
            </a:pPr>
            <a:endParaRPr lang="en-US" altLang="en-US" sz="400" smtClean="0"/>
          </a:p>
          <a:p>
            <a:pPr marL="839788" lvl="1" indent="-495300" eaLnBrk="1" hangingPunct="1">
              <a:buFont typeface="Wingdings" pitchFamily="2" charset="2"/>
              <a:buAutoNum type="arabicPeriod"/>
            </a:pPr>
            <a:r>
              <a:rPr lang="en-US" altLang="en-US" sz="2200" i="1" smtClean="0"/>
              <a:t>Regulation</a:t>
            </a:r>
            <a:r>
              <a:rPr lang="en-US" altLang="en-US" sz="2200" smtClean="0"/>
              <a:t>: The sum of social forces of constraint that bound individuals to norms </a:t>
            </a:r>
          </a:p>
          <a:p>
            <a:pPr marL="1131888" lvl="2" indent="-438150" eaLnBrk="1" hangingPunct="1"/>
            <a:endParaRPr lang="en-US" altLang="en-US" sz="300" smtClean="0"/>
          </a:p>
          <a:p>
            <a:pPr marL="1131888" lvl="2" indent="-438150" eaLnBrk="1" hangingPunct="1"/>
            <a:r>
              <a:rPr lang="en-US" altLang="en-US" sz="2100" smtClean="0"/>
              <a:t>Constraining regulative functions become more important in an urban society with a complex division of labor</a:t>
            </a:r>
          </a:p>
          <a:p>
            <a:pPr marL="1131888" lvl="2" indent="-438150" eaLnBrk="1" hangingPunct="1"/>
            <a:endParaRPr lang="en-US" altLang="en-US" sz="21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3500" smtClean="0"/>
              <a:t>Forerunners of Control Theory: Durkheim’s Anomie Theory</a:t>
            </a:r>
          </a:p>
        </p:txBody>
      </p:sp>
      <p:sp>
        <p:nvSpPr>
          <p:cNvPr id="8195" name="Rectangle 3"/>
          <p:cNvSpPr>
            <a:spLocks noGrp="1" noChangeArrowheads="1"/>
          </p:cNvSpPr>
          <p:nvPr>
            <p:ph type="body" idx="1"/>
          </p:nvPr>
        </p:nvSpPr>
        <p:spPr/>
        <p:txBody>
          <a:bodyPr/>
          <a:lstStyle/>
          <a:p>
            <a:pPr marL="609600" indent="-609600" eaLnBrk="1" hangingPunct="1">
              <a:lnSpc>
                <a:spcPct val="80000"/>
              </a:lnSpc>
              <a:buFontTx/>
              <a:buChar char="•"/>
            </a:pPr>
            <a:r>
              <a:rPr lang="en-US" altLang="en-US" sz="2600" smtClean="0"/>
              <a:t>The nature of “man” argues that any person is a blend of two aspects:</a:t>
            </a:r>
          </a:p>
          <a:p>
            <a:pPr marL="609600" indent="-609600" eaLnBrk="1" hangingPunct="1">
              <a:lnSpc>
                <a:spcPct val="80000"/>
              </a:lnSpc>
              <a:buFontTx/>
              <a:buChar char="•"/>
            </a:pPr>
            <a:endParaRPr lang="en-US" altLang="en-US" sz="900" smtClean="0"/>
          </a:p>
          <a:p>
            <a:pPr marL="990600" lvl="1" indent="-646113" eaLnBrk="1" hangingPunct="1">
              <a:lnSpc>
                <a:spcPct val="80000"/>
              </a:lnSpc>
              <a:buFontTx/>
              <a:buAutoNum type="arabicPeriod"/>
            </a:pPr>
            <a:r>
              <a:rPr lang="en-US" altLang="en-US" sz="2200" smtClean="0"/>
              <a:t>The social self or the aspect of self that looks to society and is a product of socialization and cultivation of human potentials (the “civilized” member of a community)</a:t>
            </a:r>
          </a:p>
          <a:p>
            <a:pPr marL="990600" lvl="1" indent="-646113" eaLnBrk="1" hangingPunct="1">
              <a:lnSpc>
                <a:spcPct val="80000"/>
              </a:lnSpc>
              <a:buFontTx/>
              <a:buAutoNum type="arabicPeriod"/>
            </a:pPr>
            <a:endParaRPr lang="en-US" altLang="en-US" sz="900" smtClean="0"/>
          </a:p>
          <a:p>
            <a:pPr marL="990600" lvl="1" indent="-646113" eaLnBrk="1" hangingPunct="1">
              <a:lnSpc>
                <a:spcPct val="80000"/>
              </a:lnSpc>
              <a:buFontTx/>
              <a:buAutoNum type="arabicPeriod"/>
            </a:pPr>
            <a:r>
              <a:rPr lang="en-US" altLang="en-US" sz="2200" smtClean="0"/>
              <a:t>The egotistic self or the primal self that is incomplete without society and that is full of impulses knowing no natural limits </a:t>
            </a:r>
          </a:p>
          <a:p>
            <a:pPr marL="609600" indent="-609600" eaLnBrk="1" hangingPunct="1">
              <a:lnSpc>
                <a:spcPct val="80000"/>
              </a:lnSpc>
              <a:buFontTx/>
              <a:buChar char="•"/>
            </a:pPr>
            <a:endParaRPr lang="en-US" altLang="en-US" sz="500" smtClean="0"/>
          </a:p>
          <a:p>
            <a:pPr marL="609600" indent="-609600" eaLnBrk="1" hangingPunct="1">
              <a:lnSpc>
                <a:spcPct val="80000"/>
              </a:lnSpc>
              <a:buFontTx/>
              <a:buChar char="•"/>
            </a:pPr>
            <a:r>
              <a:rPr lang="en-US" altLang="en-US" sz="2600" smtClean="0"/>
              <a:t>Social solidarity based on integration and regulation allowed the more primal self to become fully humanized in a life shared with others on moral common ground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3200" smtClean="0"/>
              <a:t>Forerunners of Control Theory: The Influence of the Chicago School</a:t>
            </a:r>
          </a:p>
        </p:txBody>
      </p:sp>
      <p:sp>
        <p:nvSpPr>
          <p:cNvPr id="9219" name="Rectangle 3"/>
          <p:cNvSpPr>
            <a:spLocks noGrp="1" noChangeArrowheads="1"/>
          </p:cNvSpPr>
          <p:nvPr>
            <p:ph type="body" idx="1"/>
          </p:nvPr>
        </p:nvSpPr>
        <p:spPr/>
        <p:txBody>
          <a:bodyPr/>
          <a:lstStyle/>
          <a:p>
            <a:pPr marL="571500" indent="-571500" eaLnBrk="1" hangingPunct="1"/>
            <a:r>
              <a:rPr lang="en-US" altLang="en-US" smtClean="0"/>
              <a:t>Control theories were also influenced by the social disorganization perspective</a:t>
            </a:r>
          </a:p>
          <a:p>
            <a:pPr marL="571500" indent="-571500" eaLnBrk="1" hangingPunct="1"/>
            <a:endParaRPr lang="en-US" altLang="en-US" sz="1000" smtClean="0"/>
          </a:p>
          <a:p>
            <a:pPr marL="571500" indent="-571500" eaLnBrk="1" hangingPunct="1"/>
            <a:r>
              <a:rPr lang="en-US" altLang="en-US" smtClean="0"/>
              <a:t>Two Chicago schools themes remained central:</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The interpretations of human nature</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The nature of community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200" smtClean="0"/>
              <a:t>Forerunners of Control Theory: The Influence of the Chicago School</a:t>
            </a:r>
          </a:p>
        </p:txBody>
      </p:sp>
      <p:sp>
        <p:nvSpPr>
          <p:cNvPr id="10243" name="Rectangle 3"/>
          <p:cNvSpPr>
            <a:spLocks noGrp="1" noChangeArrowheads="1"/>
          </p:cNvSpPr>
          <p:nvPr>
            <p:ph type="body" idx="1"/>
          </p:nvPr>
        </p:nvSpPr>
        <p:spPr/>
        <p:txBody>
          <a:bodyPr/>
          <a:lstStyle/>
          <a:p>
            <a:pPr eaLnBrk="1" hangingPunct="1"/>
            <a:r>
              <a:rPr lang="en-US" altLang="en-US" smtClean="0"/>
              <a:t>Conceptions of Human Nature</a:t>
            </a:r>
          </a:p>
          <a:p>
            <a:pPr lvl="1" eaLnBrk="1" hangingPunct="1"/>
            <a:endParaRPr lang="en-US" altLang="en-US" sz="1000" smtClean="0"/>
          </a:p>
          <a:p>
            <a:pPr lvl="1" eaLnBrk="1" hangingPunct="1"/>
            <a:r>
              <a:rPr lang="en-US" altLang="en-US" smtClean="0"/>
              <a:t>Charles H. Cooley – Chicago school of social psychology</a:t>
            </a:r>
          </a:p>
          <a:p>
            <a:pPr lvl="2" eaLnBrk="1" hangingPunct="1"/>
            <a:endParaRPr lang="en-US" altLang="en-US" sz="500" smtClean="0"/>
          </a:p>
          <a:p>
            <a:pPr lvl="2" eaLnBrk="1" hangingPunct="1"/>
            <a:r>
              <a:rPr lang="en-US" altLang="en-US" smtClean="0"/>
              <a:t>Human offspring are dependent on other humans </a:t>
            </a:r>
          </a:p>
          <a:p>
            <a:pPr lvl="2" eaLnBrk="1" hangingPunct="1"/>
            <a:endParaRPr lang="en-US" altLang="en-US" sz="500" smtClean="0"/>
          </a:p>
          <a:p>
            <a:pPr lvl="2" eaLnBrk="1" hangingPunct="1"/>
            <a:r>
              <a:rPr lang="en-US" altLang="en-US" smtClean="0"/>
              <a:t>Family is the main primary group where interaction is of an intimate face-to-face character leading to a we-feeling or sense of belonging and identification with the group</a:t>
            </a:r>
          </a:p>
        </p:txBody>
      </p:sp>
      <p:pic>
        <p:nvPicPr>
          <p:cNvPr id="10244" name="Picture 5" descr="\\sagefs01\Departments\SagePub\Our Documents\Photos royalty free\Istock Photos\iStock_000004343159Medium_RF_HutchisonPE4e.jpg"/>
          <p:cNvPicPr>
            <a:picLocks noChangeAspect="1" noChangeArrowheads="1"/>
          </p:cNvPicPr>
          <p:nvPr/>
        </p:nvPicPr>
        <p:blipFill>
          <a:blip r:embed="rId3" cstate="print"/>
          <a:srcRect/>
          <a:stretch>
            <a:fillRect/>
          </a:stretch>
        </p:blipFill>
        <p:spPr bwMode="auto">
          <a:xfrm>
            <a:off x="3581400" y="5181600"/>
            <a:ext cx="2209800" cy="1471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200" smtClean="0"/>
              <a:t>Forerunners of Control Theory: The Influence of the Chicago School</a:t>
            </a:r>
          </a:p>
        </p:txBody>
      </p:sp>
      <p:sp>
        <p:nvSpPr>
          <p:cNvPr id="11267" name="Rectangle 3"/>
          <p:cNvSpPr>
            <a:spLocks noGrp="1" noChangeArrowheads="1"/>
          </p:cNvSpPr>
          <p:nvPr>
            <p:ph type="body" idx="1"/>
          </p:nvPr>
        </p:nvSpPr>
        <p:spPr/>
        <p:txBody>
          <a:bodyPr/>
          <a:lstStyle/>
          <a:p>
            <a:pPr eaLnBrk="1" hangingPunct="1"/>
            <a:r>
              <a:rPr lang="en-US" altLang="en-US" smtClean="0"/>
              <a:t>Looking-Glass Self</a:t>
            </a:r>
          </a:p>
          <a:p>
            <a:pPr lvl="1" eaLnBrk="1" hangingPunct="1"/>
            <a:endParaRPr lang="en-US" altLang="en-US" sz="1000" smtClean="0"/>
          </a:p>
          <a:p>
            <a:pPr lvl="1" eaLnBrk="1" hangingPunct="1"/>
            <a:r>
              <a:rPr lang="en-US" altLang="en-US" smtClean="0"/>
              <a:t>The child develops a concept of who he or she really is by imagining how he or she appears to others and how others interpret and evaluate what they perceive and then by forming a sense of self based on that process</a:t>
            </a:r>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1816</TotalTime>
  <Words>2032</Words>
  <Application>Microsoft Office PowerPoint</Application>
  <PresentationFormat>On-screen Show (4:3)</PresentationFormat>
  <Paragraphs>277</Paragraphs>
  <Slides>36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Wingdings</vt:lpstr>
      <vt:lpstr>Calibri</vt:lpstr>
      <vt:lpstr>Times New Roman</vt:lpstr>
      <vt:lpstr>Network</vt:lpstr>
      <vt:lpstr>Criminological Theory</vt:lpstr>
      <vt:lpstr>Introduction: Control Theory</vt:lpstr>
      <vt:lpstr>Introduction: Control Theory</vt:lpstr>
      <vt:lpstr>Forerunners of Control Theory: Durkheim’s Anomie Theory</vt:lpstr>
      <vt:lpstr>Forerunners of Control Theory: Durkheim’s Anomie Theory</vt:lpstr>
      <vt:lpstr>Forerunners of Control Theory: Durkheim’s Anomie Theory</vt:lpstr>
      <vt:lpstr>Forerunners of Control Theory: The Influence of the Chicago School</vt:lpstr>
      <vt:lpstr>Forerunners of Control Theory: The Influence of the Chicago School</vt:lpstr>
      <vt:lpstr>Forerunners of Control Theory: The Influence of the Chicago School</vt:lpstr>
      <vt:lpstr>Forerunners of Control Theory: The Influence of the Chicago School</vt:lpstr>
      <vt:lpstr>The Study of Community</vt:lpstr>
      <vt:lpstr>Early Control Theorists:  Albert J. Reiss</vt:lpstr>
      <vt:lpstr>Early Control Theorists:  Albert J. Reiss</vt:lpstr>
      <vt:lpstr>Early Control Theorists:  Albert J. Reiss</vt:lpstr>
      <vt:lpstr>Early Control Theorists:  Albert J. Reiss</vt:lpstr>
      <vt:lpstr>Early Control Theorists:  Albert J. Reiss</vt:lpstr>
      <vt:lpstr>Early Control Theorists:  Albert J. Reiss</vt:lpstr>
      <vt:lpstr>Early Control Theorists: F. Ivan Nye</vt:lpstr>
      <vt:lpstr>Early Control Theorists: F. Ivan Nye</vt:lpstr>
      <vt:lpstr>Containment Theory: Water C. Reckless</vt:lpstr>
      <vt:lpstr>Containment Theory: Water C. Reckless</vt:lpstr>
      <vt:lpstr>Containment Theory: Water C. Reckless</vt:lpstr>
      <vt:lpstr>Containment Theory: Water C. Reckless</vt:lpstr>
      <vt:lpstr>Containment Theory: Water C. Reckless</vt:lpstr>
      <vt:lpstr>Containment Theory: Water C. Reckless</vt:lpstr>
      <vt:lpstr>Early Control Theorists: Summary</vt:lpstr>
      <vt:lpstr>Neutralization and Drift Theory: Sykes and Matza</vt:lpstr>
      <vt:lpstr>Neutralization and Drift Theory: Sykes and Matza</vt:lpstr>
      <vt:lpstr>Neutralization and Drift Theory: Sykes and Matza</vt:lpstr>
      <vt:lpstr>Neutralization and Drift Theory: Sykes and Matza</vt:lpstr>
      <vt:lpstr>Neutralization and Drift Theory: Sykes and Matza</vt:lpstr>
      <vt:lpstr>Neutralization and Drift Theory: Sykes and Matza</vt:lpstr>
      <vt:lpstr>Neutralization and Drift Theory: Sykes and Matza</vt:lpstr>
      <vt:lpstr>Control Theory in Context</vt:lpstr>
      <vt:lpstr>Control Theory in Context</vt:lpstr>
      <vt:lpstr>Control Theory in Context</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dc:title>
  <dc:creator>Erin Conley-Monroe</dc:creator>
  <cp:lastModifiedBy>Carol</cp:lastModifiedBy>
  <cp:revision>39</cp:revision>
  <dcterms:created xsi:type="dcterms:W3CDTF">2006-12-11T15:13:31Z</dcterms:created>
  <dcterms:modified xsi:type="dcterms:W3CDTF">2015-10-06T19:57:59Z</dcterms:modified>
</cp:coreProperties>
</file>