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9"/>
  </p:notesMasterIdLst>
  <p:sldIdLst>
    <p:sldId id="256" r:id="rId2"/>
    <p:sldId id="257" r:id="rId3"/>
    <p:sldId id="290" r:id="rId4"/>
    <p:sldId id="259" r:id="rId5"/>
    <p:sldId id="291" r:id="rId6"/>
    <p:sldId id="260" r:id="rId7"/>
    <p:sldId id="292" r:id="rId8"/>
    <p:sldId id="261" r:id="rId9"/>
    <p:sldId id="262" r:id="rId10"/>
    <p:sldId id="263" r:id="rId11"/>
    <p:sldId id="264" r:id="rId12"/>
    <p:sldId id="265" r:id="rId13"/>
    <p:sldId id="293" r:id="rId14"/>
    <p:sldId id="266" r:id="rId15"/>
    <p:sldId id="267" r:id="rId16"/>
    <p:sldId id="268" r:id="rId17"/>
    <p:sldId id="269" r:id="rId18"/>
    <p:sldId id="270" r:id="rId19"/>
    <p:sldId id="271" r:id="rId20"/>
    <p:sldId id="272" r:id="rId21"/>
    <p:sldId id="294" r:id="rId22"/>
    <p:sldId id="273" r:id="rId23"/>
    <p:sldId id="274" r:id="rId24"/>
    <p:sldId id="295" r:id="rId25"/>
    <p:sldId id="296" r:id="rId26"/>
    <p:sldId id="297" r:id="rId27"/>
    <p:sldId id="298" r:id="rId28"/>
    <p:sldId id="299" r:id="rId29"/>
    <p:sldId id="300" r:id="rId30"/>
    <p:sldId id="302" r:id="rId31"/>
    <p:sldId id="305" r:id="rId32"/>
    <p:sldId id="304" r:id="rId33"/>
    <p:sldId id="276" r:id="rId34"/>
    <p:sldId id="277" r:id="rId35"/>
    <p:sldId id="306" r:id="rId36"/>
    <p:sldId id="278" r:id="rId37"/>
    <p:sldId id="310" r:id="rId38"/>
    <p:sldId id="311" r:id="rId39"/>
    <p:sldId id="312" r:id="rId40"/>
    <p:sldId id="313" r:id="rId41"/>
    <p:sldId id="314" r:id="rId42"/>
    <p:sldId id="315" r:id="rId43"/>
    <p:sldId id="279" r:id="rId44"/>
    <p:sldId id="316" r:id="rId45"/>
    <p:sldId id="317" r:id="rId46"/>
    <p:sldId id="280" r:id="rId47"/>
    <p:sldId id="281" r:id="rId48"/>
    <p:sldId id="307" r:id="rId49"/>
    <p:sldId id="282" r:id="rId50"/>
    <p:sldId id="308" r:id="rId51"/>
    <p:sldId id="318" r:id="rId52"/>
    <p:sldId id="319" r:id="rId53"/>
    <p:sldId id="320" r:id="rId54"/>
    <p:sldId id="321" r:id="rId55"/>
    <p:sldId id="322" r:id="rId56"/>
    <p:sldId id="323" r:id="rId57"/>
    <p:sldId id="284" r:id="rId58"/>
    <p:sldId id="309" r:id="rId59"/>
    <p:sldId id="285" r:id="rId60"/>
    <p:sldId id="286" r:id="rId61"/>
    <p:sldId id="287" r:id="rId62"/>
    <p:sldId id="288" r:id="rId63"/>
    <p:sldId id="289" r:id="rId64"/>
    <p:sldId id="324" r:id="rId65"/>
    <p:sldId id="325" r:id="rId66"/>
    <p:sldId id="326" r:id="rId67"/>
    <p:sldId id="275" r:id="rId6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906"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cs typeface="+mn-cs"/>
              </a:defRPr>
            </a:lvl1pPr>
          </a:lstStyle>
          <a:p>
            <a:pPr>
              <a:defRPr/>
            </a:pPr>
            <a:fld id="{A74EA7D0-0C8A-4B84-B81E-4BCBEE91D5E0}" type="datetimeFigureOut">
              <a:rPr lang="en-US"/>
              <a:pPr>
                <a:defRPr/>
              </a:pPr>
              <a:t>10/6/2015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cs typeface="+mn-cs"/>
              </a:defRPr>
            </a:lvl1pPr>
          </a:lstStyle>
          <a:p>
            <a:pPr>
              <a:defRPr/>
            </a:pPr>
            <a:fld id="{5662F625-956C-40D8-83F8-5AFBE862772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7258F0-DC9C-42F8-A894-85B9B3076694}" type="slidenum">
              <a:rPr lang="en-US" altLang="en-US" smtClean="0">
                <a:cs typeface="Arial" charset="0"/>
              </a:rPr>
              <a:pPr/>
              <a:t>1</a:t>
            </a:fld>
            <a:endParaRPr lang="en-US" altLang="en-US"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9AFDD7-2632-485C-8801-AC359602FA67}" type="slidenum">
              <a:rPr lang="en-US" altLang="en-US" smtClean="0">
                <a:cs typeface="Arial" charset="0"/>
              </a:rPr>
              <a:pPr/>
              <a:t>10</a:t>
            </a:fld>
            <a:endParaRPr lang="en-US" altLang="en-US"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550C4C-9ACF-4FB3-85A5-7E7A82D7B363}" type="slidenum">
              <a:rPr lang="en-US" altLang="en-US" smtClean="0">
                <a:cs typeface="Arial" charset="0"/>
              </a:rPr>
              <a:pPr/>
              <a:t>11</a:t>
            </a:fld>
            <a:endParaRPr lang="en-US" altLang="en-US"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F6F626-D679-4EB3-B936-6A81E50A226B}" type="slidenum">
              <a:rPr lang="en-US" altLang="en-US" smtClean="0">
                <a:cs typeface="Arial" charset="0"/>
              </a:rPr>
              <a:pPr/>
              <a:t>12</a:t>
            </a:fld>
            <a:endParaRPr lang="en-US" altLang="en-US"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C3AACC-E7B1-43C2-9618-9009CEACE865}" type="slidenum">
              <a:rPr lang="en-US" altLang="en-US" smtClean="0">
                <a:cs typeface="Arial" charset="0"/>
              </a:rPr>
              <a:pPr/>
              <a:t>13</a:t>
            </a:fld>
            <a:endParaRPr lang="en-US" altLang="en-US" smtClean="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DDBB78-2525-43F9-BFBA-0EBD9B82DFB0}" type="slidenum">
              <a:rPr lang="en-US" altLang="en-US" smtClean="0">
                <a:cs typeface="Arial" charset="0"/>
              </a:rPr>
              <a:pPr/>
              <a:t>14</a:t>
            </a:fld>
            <a:endParaRPr lang="en-US" altLang="en-US" smtClean="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33D645-8F8F-42CA-9DF5-BF393727DD31}" type="slidenum">
              <a:rPr lang="en-US" altLang="en-US" smtClean="0">
                <a:cs typeface="Arial" charset="0"/>
              </a:rPr>
              <a:pPr/>
              <a:t>15</a:t>
            </a:fld>
            <a:endParaRPr lang="en-US" altLang="en-US" smtClean="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7E4540-6956-4AE2-9C09-856EC6B0F81F}" type="slidenum">
              <a:rPr lang="en-US" altLang="en-US" smtClean="0">
                <a:cs typeface="Arial" charset="0"/>
              </a:rPr>
              <a:pPr/>
              <a:t>16</a:t>
            </a:fld>
            <a:endParaRPr lang="en-US" altLang="en-US"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3C3106-C977-4DB6-9451-5AD58A94ED5C}" type="slidenum">
              <a:rPr lang="en-US" altLang="en-US" smtClean="0">
                <a:cs typeface="Arial" charset="0"/>
              </a:rPr>
              <a:pPr/>
              <a:t>17</a:t>
            </a:fld>
            <a:endParaRPr lang="en-US" altLang="en-US" smtClean="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9071A5-C6EA-4E17-98C0-817881CAFC2C}" type="slidenum">
              <a:rPr lang="en-US" altLang="en-US" smtClean="0">
                <a:cs typeface="Arial" charset="0"/>
              </a:rPr>
              <a:pPr/>
              <a:t>18</a:t>
            </a:fld>
            <a:endParaRPr lang="en-US" altLang="en-US" smtClean="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B64ECC-69CB-4122-8E2D-4A31A4DE97E2}" type="slidenum">
              <a:rPr lang="en-US" altLang="en-US" smtClean="0">
                <a:cs typeface="Arial" charset="0"/>
              </a:rPr>
              <a:pPr/>
              <a:t>19</a:t>
            </a:fld>
            <a:endParaRPr lang="en-US" alt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BCF00C-FF01-4CD5-AB04-BCE23CE29A05}" type="slidenum">
              <a:rPr lang="en-US" altLang="en-US" smtClean="0">
                <a:cs typeface="Arial" charset="0"/>
              </a:rPr>
              <a:pPr/>
              <a:t>2</a:t>
            </a:fld>
            <a:endParaRPr lang="en-US" altLang="en-US" smtClean="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BFBF68-42FA-4058-B177-EE79A6E6A6C7}" type="slidenum">
              <a:rPr lang="en-US" altLang="en-US" smtClean="0">
                <a:cs typeface="Arial" charset="0"/>
              </a:rPr>
              <a:pPr/>
              <a:t>20</a:t>
            </a:fld>
            <a:endParaRPr lang="en-US" altLang="en-US" smtClean="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33D745-824A-4DFF-8439-B0A1FA0B8EA2}" type="slidenum">
              <a:rPr lang="en-US" altLang="en-US" smtClean="0">
                <a:cs typeface="Arial" charset="0"/>
              </a:rPr>
              <a:pPr/>
              <a:t>21</a:t>
            </a:fld>
            <a:endParaRPr lang="en-US" altLang="en-US" smtClean="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916A23-A55A-4C6A-83E1-5C9646C53125}" type="slidenum">
              <a:rPr lang="en-US" altLang="en-US" smtClean="0">
                <a:cs typeface="Arial" charset="0"/>
              </a:rPr>
              <a:pPr/>
              <a:t>22</a:t>
            </a:fld>
            <a:endParaRPr lang="en-US" altLang="en-US" smtClean="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215773-DB75-4EFE-BDC3-FE0C0C198BCB}" type="slidenum">
              <a:rPr lang="en-US" altLang="en-US" smtClean="0">
                <a:cs typeface="Arial" charset="0"/>
              </a:rPr>
              <a:pPr/>
              <a:t>23</a:t>
            </a:fld>
            <a:endParaRPr lang="en-US" altLang="en-US" smtClean="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76EED5-5D44-483B-A98A-B779B4500FB5}" type="slidenum">
              <a:rPr lang="en-US" altLang="en-US" smtClean="0">
                <a:cs typeface="Arial" charset="0"/>
              </a:rPr>
              <a:pPr/>
              <a:t>24</a:t>
            </a:fld>
            <a:endParaRPr lang="en-US" altLang="en-US" smtClean="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7D0155-EC16-47FE-9532-AF0D38B91896}" type="slidenum">
              <a:rPr lang="en-US" altLang="en-US" smtClean="0">
                <a:cs typeface="Arial" charset="0"/>
              </a:rPr>
              <a:pPr/>
              <a:t>25</a:t>
            </a:fld>
            <a:endParaRPr lang="en-US" altLang="en-US" smtClean="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7AE48A-CF6F-4EAB-AEF0-20912F4BEAE2}" type="slidenum">
              <a:rPr lang="en-US" altLang="en-US" smtClean="0">
                <a:cs typeface="Arial" charset="0"/>
              </a:rPr>
              <a:pPr/>
              <a:t>26</a:t>
            </a:fld>
            <a:endParaRPr lang="en-US" altLang="en-US" smtClean="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47BEAC-551B-403C-ABD9-92676CA68D96}" type="slidenum">
              <a:rPr lang="en-US" altLang="en-US" smtClean="0">
                <a:cs typeface="Arial" charset="0"/>
              </a:rPr>
              <a:pPr/>
              <a:t>27</a:t>
            </a:fld>
            <a:endParaRPr lang="en-US" altLang="en-US" smtClean="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593E4A-EAA3-4F3B-9A0A-7DC57996E362}" type="slidenum">
              <a:rPr lang="en-US" altLang="en-US" smtClean="0">
                <a:cs typeface="Arial" charset="0"/>
              </a:rPr>
              <a:pPr/>
              <a:t>28</a:t>
            </a:fld>
            <a:endParaRPr lang="en-US" altLang="en-US" smtClean="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66A1D5-3204-4EDD-A4CA-50A99484266B}" type="slidenum">
              <a:rPr lang="en-US" altLang="en-US" smtClean="0">
                <a:cs typeface="Arial" charset="0"/>
              </a:rPr>
              <a:pPr/>
              <a:t>29</a:t>
            </a:fld>
            <a:endParaRPr lang="en-US" altLang="en-US"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A099C5-D92E-49B1-B43A-ECAE80C5FF99}" type="slidenum">
              <a:rPr lang="en-US" altLang="en-US" smtClean="0">
                <a:cs typeface="Arial" charset="0"/>
              </a:rPr>
              <a:pPr/>
              <a:t>3</a:t>
            </a:fld>
            <a:endParaRPr lang="en-US" altLang="en-US" smtClean="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B0FD7F-5166-4030-B7EA-6A555EB481F3}" type="slidenum">
              <a:rPr lang="en-US" altLang="en-US" smtClean="0">
                <a:cs typeface="Arial" charset="0"/>
              </a:rPr>
              <a:pPr/>
              <a:t>30</a:t>
            </a:fld>
            <a:endParaRPr lang="en-US" altLang="en-US" smtClean="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7698CF-F97A-4BE6-91F9-3E4E02DAC6E5}" type="slidenum">
              <a:rPr lang="en-US" altLang="en-US" smtClean="0">
                <a:cs typeface="Arial" charset="0"/>
              </a:rPr>
              <a:pPr/>
              <a:t>31</a:t>
            </a:fld>
            <a:endParaRPr lang="en-US" altLang="en-US" smtClean="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2EB53C-F87E-4157-8358-A3430397C6FB}" type="slidenum">
              <a:rPr lang="en-US" altLang="en-US" smtClean="0">
                <a:cs typeface="Arial" charset="0"/>
              </a:rPr>
              <a:pPr/>
              <a:t>32</a:t>
            </a:fld>
            <a:endParaRPr lang="en-US" altLang="en-US" smtClean="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7E2451-26FC-4E72-9698-B16DECAF2351}" type="slidenum">
              <a:rPr lang="en-US" altLang="en-US" smtClean="0">
                <a:cs typeface="Arial" charset="0"/>
              </a:rPr>
              <a:pPr/>
              <a:t>33</a:t>
            </a:fld>
            <a:endParaRPr lang="en-US" altLang="en-US" smtClean="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424D50-1DFA-4E7C-ACDB-E61C5EC0A3DB}" type="slidenum">
              <a:rPr lang="en-US" altLang="en-US" smtClean="0">
                <a:cs typeface="Arial" charset="0"/>
              </a:rPr>
              <a:pPr/>
              <a:t>34</a:t>
            </a:fld>
            <a:endParaRPr lang="en-US" altLang="en-US" smtClean="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A08C6D-BFAF-47BD-B9ED-4561222141AC}" type="slidenum">
              <a:rPr lang="en-US" altLang="en-US" smtClean="0">
                <a:cs typeface="Arial" charset="0"/>
              </a:rPr>
              <a:pPr/>
              <a:t>35</a:t>
            </a:fld>
            <a:endParaRPr lang="en-US" altLang="en-US" smtClean="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82BC7E-5857-46FA-8F50-C54140F01CA0}" type="slidenum">
              <a:rPr lang="en-US" altLang="en-US" smtClean="0">
                <a:cs typeface="Arial" charset="0"/>
              </a:rPr>
              <a:pPr/>
              <a:t>36</a:t>
            </a:fld>
            <a:endParaRPr lang="en-US" altLang="en-US" smtClean="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AFBA54-9B02-4303-AD27-7D33371A5476}" type="slidenum">
              <a:rPr lang="en-US" altLang="en-US" smtClean="0">
                <a:cs typeface="Arial" charset="0"/>
              </a:rPr>
              <a:pPr/>
              <a:t>43</a:t>
            </a:fld>
            <a:endParaRPr lang="en-US" altLang="en-US" smtClean="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8C0B2C-FB26-4D59-B3A0-9E2E7AEAEC1A}" type="slidenum">
              <a:rPr lang="en-US" altLang="en-US" smtClean="0">
                <a:cs typeface="Arial" charset="0"/>
              </a:rPr>
              <a:pPr/>
              <a:t>44</a:t>
            </a:fld>
            <a:endParaRPr lang="en-US" altLang="en-US" smtClean="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72B154-64C4-4563-B3CD-B85E7E718838}" type="slidenum">
              <a:rPr lang="en-US" altLang="en-US" smtClean="0">
                <a:cs typeface="Arial" charset="0"/>
              </a:rPr>
              <a:pPr/>
              <a:t>45</a:t>
            </a:fld>
            <a:endParaRPr lang="en-US" alt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02FA57-FD1F-4729-A082-9E643313A4CB}" type="slidenum">
              <a:rPr lang="en-US" altLang="en-US" smtClean="0">
                <a:cs typeface="Arial" charset="0"/>
              </a:rPr>
              <a:pPr/>
              <a:t>4</a:t>
            </a:fld>
            <a:endParaRPr lang="en-US" altLang="en-US" smtClean="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F020D6-F7BB-49FA-AE79-40DFD3BF9DE8}" type="slidenum">
              <a:rPr lang="en-US" altLang="en-US" smtClean="0">
                <a:cs typeface="Arial" charset="0"/>
              </a:rPr>
              <a:pPr/>
              <a:t>46</a:t>
            </a:fld>
            <a:endParaRPr lang="en-US" altLang="en-US" smtClean="0">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75556E-56F3-4E39-BD00-CD2CEA86BAD5}" type="slidenum">
              <a:rPr lang="en-US" altLang="en-US" smtClean="0">
                <a:cs typeface="Arial" charset="0"/>
              </a:rPr>
              <a:pPr/>
              <a:t>47</a:t>
            </a:fld>
            <a:endParaRPr lang="en-US" altLang="en-US" smtClean="0">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7FB8BB-ADF4-492C-91B7-33124DCF1959}" type="slidenum">
              <a:rPr lang="en-US" altLang="en-US" smtClean="0">
                <a:cs typeface="Arial" charset="0"/>
              </a:rPr>
              <a:pPr/>
              <a:t>48</a:t>
            </a:fld>
            <a:endParaRPr lang="en-US" altLang="en-US" smtClean="0">
              <a:cs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DCADB6-5E28-4459-8686-995D162BC2D5}" type="slidenum">
              <a:rPr lang="en-US" altLang="en-US" smtClean="0">
                <a:cs typeface="Arial" charset="0"/>
              </a:rPr>
              <a:pPr/>
              <a:t>49</a:t>
            </a:fld>
            <a:endParaRPr lang="en-US" altLang="en-US" smtClean="0">
              <a:cs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D3EB25-B168-4CFD-83BD-42443B44440F}" type="slidenum">
              <a:rPr lang="en-US" altLang="en-US" smtClean="0">
                <a:cs typeface="Arial" charset="0"/>
              </a:rPr>
              <a:pPr/>
              <a:t>50</a:t>
            </a:fld>
            <a:endParaRPr lang="en-US" altLang="en-US" smtClean="0">
              <a:cs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37F963-4465-4BE0-A136-D49F9715B9C9}" type="slidenum">
              <a:rPr lang="en-US" altLang="en-US" smtClean="0">
                <a:cs typeface="Arial" charset="0"/>
              </a:rPr>
              <a:pPr/>
              <a:t>57</a:t>
            </a:fld>
            <a:endParaRPr lang="en-US" altLang="en-US" smtClean="0">
              <a:cs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EE77E0-326B-4084-B0D2-41819DAF7246}" type="slidenum">
              <a:rPr lang="en-US" altLang="en-US" smtClean="0">
                <a:cs typeface="Arial" charset="0"/>
              </a:rPr>
              <a:pPr/>
              <a:t>58</a:t>
            </a:fld>
            <a:endParaRPr lang="en-US" altLang="en-US" smtClean="0">
              <a:cs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53BF23-1F72-42C1-AB46-9959B651A4DD}" type="slidenum">
              <a:rPr lang="en-US" altLang="en-US" smtClean="0">
                <a:cs typeface="Arial" charset="0"/>
              </a:rPr>
              <a:pPr/>
              <a:t>59</a:t>
            </a:fld>
            <a:endParaRPr lang="en-US" altLang="en-US" smtClean="0">
              <a:cs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92ED77-8F74-4DF3-80DD-5351D34D2D5C}" type="slidenum">
              <a:rPr lang="en-US" altLang="en-US" smtClean="0">
                <a:cs typeface="Arial" charset="0"/>
              </a:rPr>
              <a:pPr/>
              <a:t>60</a:t>
            </a:fld>
            <a:endParaRPr lang="en-US" altLang="en-US" smtClean="0">
              <a:cs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A667E9-71F7-4158-8A2F-CAD12AA3891F}" type="slidenum">
              <a:rPr lang="en-US" altLang="en-US" smtClean="0">
                <a:cs typeface="Arial" charset="0"/>
              </a:rPr>
              <a:pPr/>
              <a:t>61</a:t>
            </a:fld>
            <a:endParaRPr lang="en-US" altLang="en-US"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C75B64-DC03-4051-AF87-E4295245E592}" type="slidenum">
              <a:rPr lang="en-US" altLang="en-US" smtClean="0">
                <a:cs typeface="Arial" charset="0"/>
              </a:rPr>
              <a:pPr/>
              <a:t>5</a:t>
            </a:fld>
            <a:endParaRPr lang="en-US" altLang="en-US" smtClean="0">
              <a:cs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5E2173-33E2-48E1-921C-802FD77651F7}" type="slidenum">
              <a:rPr lang="en-US" altLang="en-US" smtClean="0">
                <a:cs typeface="Arial" charset="0"/>
              </a:rPr>
              <a:pPr/>
              <a:t>62</a:t>
            </a:fld>
            <a:endParaRPr lang="en-US" altLang="en-US" smtClean="0">
              <a:cs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39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7EEF18-D30C-485F-8610-C80770567C62}" type="slidenum">
              <a:rPr lang="en-US" altLang="en-US" smtClean="0">
                <a:cs typeface="Arial" charset="0"/>
              </a:rPr>
              <a:pPr/>
              <a:t>63</a:t>
            </a:fld>
            <a:endParaRPr lang="en-US" altLang="en-US" smtClean="0">
              <a:cs typeface="Arial"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4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ED0EC4-4F90-47B3-8D95-90867BC5C2E3}" type="slidenum">
              <a:rPr lang="en-US" altLang="en-US" smtClean="0">
                <a:cs typeface="Arial" charset="0"/>
              </a:rPr>
              <a:pPr/>
              <a:t>67</a:t>
            </a:fld>
            <a:endParaRPr lang="en-US" altLang="en-US"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1D6A2F-9A80-4F81-92A7-AEB49CD30DA7}" type="slidenum">
              <a:rPr lang="en-US" altLang="en-US" smtClean="0">
                <a:cs typeface="Arial" charset="0"/>
              </a:rPr>
              <a:pPr/>
              <a:t>6</a:t>
            </a:fld>
            <a:endParaRPr lang="en-US" altLang="en-US"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C2E616-3EE9-4228-A6FC-87CCA81C1720}" type="slidenum">
              <a:rPr lang="en-US" altLang="en-US" smtClean="0">
                <a:cs typeface="Arial" charset="0"/>
              </a:rPr>
              <a:pPr/>
              <a:t>7</a:t>
            </a:fld>
            <a:endParaRPr lang="en-US" altLang="en-US"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03ECAE-C12C-4C1E-AFA0-2DB99FD3C407}" type="slidenum">
              <a:rPr lang="en-US" altLang="en-US" smtClean="0">
                <a:cs typeface="Arial" charset="0"/>
              </a:rPr>
              <a:pPr/>
              <a:t>8</a:t>
            </a:fld>
            <a:endParaRPr lang="en-US" altLang="en-US"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E1DE53-7966-475C-9B58-8F98E12816C0}" type="slidenum">
              <a:rPr lang="en-US" altLang="en-US" smtClean="0">
                <a:cs typeface="Arial" charset="0"/>
              </a:rPr>
              <a:pPr/>
              <a:t>9</a:t>
            </a:fld>
            <a:endParaRPr lang="en-US"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endParaRPr lang="en-US"/>
          </a:p>
        </p:txBody>
      </p:sp>
      <p:sp>
        <p:nvSpPr>
          <p:cNvPr id="17411"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a:p>
        </p:txBody>
      </p:sp>
      <p:sp>
        <p:nvSpPr>
          <p:cNvPr id="1741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38" name="Rectangle 5"/>
          <p:cNvSpPr>
            <a:spLocks noGrp="1" noChangeArrowheads="1"/>
          </p:cNvSpPr>
          <p:nvPr>
            <p:ph type="dt" sz="half" idx="10"/>
          </p:nvPr>
        </p:nvSpPr>
        <p:spPr/>
        <p:txBody>
          <a:bodyPr/>
          <a:lstStyle>
            <a:lvl1pPr>
              <a:defRPr/>
            </a:lvl1pPr>
          </a:lstStyle>
          <a:p>
            <a:pPr>
              <a:defRPr/>
            </a:pPr>
            <a:endParaRPr lang="en-US"/>
          </a:p>
        </p:txBody>
      </p:sp>
      <p:sp>
        <p:nvSpPr>
          <p:cNvPr id="39" name="Rectangle 6"/>
          <p:cNvSpPr>
            <a:spLocks noGrp="1" noChangeArrowheads="1"/>
          </p:cNvSpPr>
          <p:nvPr>
            <p:ph type="ftr" sz="quarter" idx="11"/>
          </p:nvPr>
        </p:nvSpPr>
        <p:spPr/>
        <p:txBody>
          <a:bodyPr/>
          <a:lstStyle>
            <a:lvl1pPr>
              <a:defRPr/>
            </a:lvl1pPr>
          </a:lstStyle>
          <a:p>
            <a:pPr>
              <a:defRPr/>
            </a:pPr>
            <a:r>
              <a:rPr lang="en-US"/>
              <a:t>Lilly, Cullen, Ball, Criminological Theory Sixth Edition. ©2015 SAGE Publications</a:t>
            </a:r>
          </a:p>
        </p:txBody>
      </p:sp>
      <p:sp>
        <p:nvSpPr>
          <p:cNvPr id="40" name="Rectangle 7"/>
          <p:cNvSpPr>
            <a:spLocks noGrp="1" noChangeArrowheads="1"/>
          </p:cNvSpPr>
          <p:nvPr>
            <p:ph type="sldNum" sz="quarter" idx="12"/>
          </p:nvPr>
        </p:nvSpPr>
        <p:spPr/>
        <p:txBody>
          <a:bodyPr/>
          <a:lstStyle>
            <a:lvl1pPr>
              <a:defRPr/>
            </a:lvl1pPr>
          </a:lstStyle>
          <a:p>
            <a:pPr>
              <a:defRPr/>
            </a:pPr>
            <a:fld id="{760295EF-2E3A-4F27-B733-31F8B715DF4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EBCC3084-94A0-452F-B912-6E049C6A2ED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4749378A-836B-48B7-A42F-DAC877AE5E34}"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pPr lvl="0"/>
            <a:r>
              <a:rPr lang="en-US" noProof="0" dirty="0" smtClean="0"/>
              <a:t>Click icon to add table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4C749595-3D8A-4BB5-9334-226E5CC3790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7938D6B3-02D5-4C5D-B524-6312E8F4758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11DA8FF9-6B96-4B6D-BE60-6F11A9AA0F3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B0BFD81F-28D4-44B3-BD9C-A6C79FFE431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9" name="Rectangle 7"/>
          <p:cNvSpPr>
            <a:spLocks noGrp="1" noChangeArrowheads="1"/>
          </p:cNvSpPr>
          <p:nvPr>
            <p:ph type="sldNum" sz="quarter" idx="12"/>
          </p:nvPr>
        </p:nvSpPr>
        <p:spPr>
          <a:ln/>
        </p:spPr>
        <p:txBody>
          <a:bodyPr/>
          <a:lstStyle>
            <a:lvl1pPr>
              <a:defRPr/>
            </a:lvl1pPr>
          </a:lstStyle>
          <a:p>
            <a:pPr>
              <a:defRPr/>
            </a:pPr>
            <a:fld id="{F7372BD4-5308-40DA-8862-D6918B289C0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5" name="Rectangle 7"/>
          <p:cNvSpPr>
            <a:spLocks noGrp="1" noChangeArrowheads="1"/>
          </p:cNvSpPr>
          <p:nvPr>
            <p:ph type="sldNum" sz="quarter" idx="12"/>
          </p:nvPr>
        </p:nvSpPr>
        <p:spPr>
          <a:ln/>
        </p:spPr>
        <p:txBody>
          <a:bodyPr/>
          <a:lstStyle>
            <a:lvl1pPr>
              <a:defRPr/>
            </a:lvl1pPr>
          </a:lstStyle>
          <a:p>
            <a:pPr>
              <a:defRPr/>
            </a:pPr>
            <a:fld id="{EB9BBD08-18B9-4EC0-BBE8-13F0BB1BF86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4" name="Rectangle 7"/>
          <p:cNvSpPr>
            <a:spLocks noGrp="1" noChangeArrowheads="1"/>
          </p:cNvSpPr>
          <p:nvPr>
            <p:ph type="sldNum" sz="quarter" idx="12"/>
          </p:nvPr>
        </p:nvSpPr>
        <p:spPr>
          <a:ln/>
        </p:spPr>
        <p:txBody>
          <a:bodyPr/>
          <a:lstStyle>
            <a:lvl1pPr>
              <a:defRPr/>
            </a:lvl1pPr>
          </a:lstStyle>
          <a:p>
            <a:pPr>
              <a:defRPr/>
            </a:pPr>
            <a:fld id="{060BC08B-D1D8-4FA8-B907-091F6A8AA0E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D85F1143-A262-4181-9C7E-CD132A63BEA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B18483F6-C4E0-4BFA-85DC-A7A3CF1CAB6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a:cs typeface="+mn-cs"/>
              </a:defRPr>
            </a:lvl1pPr>
          </a:lstStyle>
          <a:p>
            <a:pPr>
              <a:defRPr/>
            </a:pPr>
            <a:endParaRPr lang="en-US"/>
          </a:p>
        </p:txBody>
      </p:sp>
      <p:sp>
        <p:nvSpPr>
          <p:cNvPr id="1639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cs typeface="+mn-cs"/>
              </a:defRPr>
            </a:lvl1pPr>
          </a:lstStyle>
          <a:p>
            <a:pPr>
              <a:defRPr/>
            </a:pPr>
            <a:r>
              <a:rPr lang="en-US"/>
              <a:t>Lilly, Cullen, Ball, Criminological Theory Sixth Edition. ©2015 SAGE Publications</a:t>
            </a:r>
          </a:p>
        </p:txBody>
      </p:sp>
      <p:sp>
        <p:nvSpPr>
          <p:cNvPr id="1639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cs typeface="+mn-cs"/>
              </a:defRPr>
            </a:lvl1pPr>
          </a:lstStyle>
          <a:p>
            <a:pPr>
              <a:defRPr/>
            </a:pPr>
            <a:fld id="{22A9D387-DA80-4D16-8C8C-C4DBD16DBFC6}" type="slidenum">
              <a:rPr lang="en-US"/>
              <a:pPr>
                <a:defRPr/>
              </a:pPr>
              <a:t>‹#›</a:t>
            </a:fld>
            <a:endParaRPr 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9" name="Oval 15"/>
            <p:cNvSpPr>
              <a:spLocks noChangeArrowheads="1"/>
            </p:cNvSpPr>
            <p:nvPr/>
          </p:nvSpPr>
          <p:spPr bwMode="auto">
            <a:xfrm>
              <a:off x="5472" y="1072"/>
              <a:ext cx="74" cy="7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0" name="Oval 16"/>
            <p:cNvSpPr>
              <a:spLocks noChangeArrowheads="1"/>
            </p:cNvSpPr>
            <p:nvPr/>
          </p:nvSpPr>
          <p:spPr bwMode="auto">
            <a:xfrm>
              <a:off x="5136" y="1184"/>
              <a:ext cx="80" cy="74"/>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1" name="Oval 17"/>
            <p:cNvSpPr>
              <a:spLocks noChangeArrowheads="1"/>
            </p:cNvSpPr>
            <p:nvPr/>
          </p:nvSpPr>
          <p:spPr bwMode="auto">
            <a:xfrm>
              <a:off x="5248" y="1184"/>
              <a:ext cx="79" cy="74"/>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2" name="Oval 18"/>
            <p:cNvSpPr>
              <a:spLocks noChangeArrowheads="1"/>
            </p:cNvSpPr>
            <p:nvPr/>
          </p:nvSpPr>
          <p:spPr bwMode="auto">
            <a:xfrm>
              <a:off x="5360" y="1184"/>
              <a:ext cx="76" cy="74"/>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3" name="Oval 19"/>
            <p:cNvSpPr>
              <a:spLocks noChangeArrowheads="1"/>
            </p:cNvSpPr>
            <p:nvPr/>
          </p:nvSpPr>
          <p:spPr bwMode="auto">
            <a:xfrm>
              <a:off x="5472" y="1184"/>
              <a:ext cx="74" cy="74"/>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4" name="Oval 20"/>
            <p:cNvSpPr>
              <a:spLocks noChangeArrowheads="1"/>
            </p:cNvSpPr>
            <p:nvPr/>
          </p:nvSpPr>
          <p:spPr bwMode="auto">
            <a:xfrm>
              <a:off x="5584" y="1184"/>
              <a:ext cx="80" cy="74"/>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8" name="Oval 24"/>
            <p:cNvSpPr>
              <a:spLocks noChangeArrowheads="1"/>
            </p:cNvSpPr>
            <p:nvPr/>
          </p:nvSpPr>
          <p:spPr bwMode="auto">
            <a:xfrm>
              <a:off x="5472" y="1296"/>
              <a:ext cx="74"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2" name="Oval 28"/>
            <p:cNvSpPr>
              <a:spLocks noChangeArrowheads="1"/>
            </p:cNvSpPr>
            <p:nvPr/>
          </p:nvSpPr>
          <p:spPr bwMode="auto">
            <a:xfrm>
              <a:off x="5472" y="1408"/>
              <a:ext cx="74"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7" name="Oval 33"/>
            <p:cNvSpPr>
              <a:spLocks noChangeArrowheads="1"/>
            </p:cNvSpPr>
            <p:nvPr/>
          </p:nvSpPr>
          <p:spPr bwMode="auto">
            <a:xfrm>
              <a:off x="5472" y="1520"/>
              <a:ext cx="74" cy="79"/>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8"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9"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0"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1" name="Oval 37"/>
            <p:cNvSpPr>
              <a:spLocks noChangeArrowheads="1"/>
            </p:cNvSpPr>
            <p:nvPr/>
          </p:nvSpPr>
          <p:spPr bwMode="auto">
            <a:xfrm>
              <a:off x="5472" y="1632"/>
              <a:ext cx="74"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3" name="Oval 39"/>
            <p:cNvSpPr>
              <a:spLocks noChangeArrowheads="1"/>
            </p:cNvSpPr>
            <p:nvPr/>
          </p:nvSpPr>
          <p:spPr bwMode="auto">
            <a:xfrm>
              <a:off x="5472" y="1744"/>
              <a:ext cx="74"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grpSp>
    </p:spTree>
  </p:cSld>
  <p:clrMap bg1="dk2" tx1="lt1" bg2="dk1" tx2="lt2" accent1="accent1" accent2="accent2" accent3="accent3" accent4="accent4" accent5="accent5" accent6="accent6" hlink="hlink" folHlink="folHlink"/>
  <p:sldLayoutIdLst>
    <p:sldLayoutId id="2147483751"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iming>
    <p:tnLst>
      <p:par>
        <p:cTn id="1" dur="indefinite" restart="never" nodeType="tmRoot"/>
      </p:par>
    </p:tnLst>
  </p:timing>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eaLnBrk="1" fontAlgn="base" hangingPunct="1">
        <a:spcBef>
          <a:spcPct val="0"/>
        </a:spcBef>
        <a:spcAft>
          <a:spcPct val="0"/>
        </a:spcAft>
        <a:defRPr sz="3900" b="1">
          <a:solidFill>
            <a:schemeClr val="tx2"/>
          </a:solidFill>
          <a:latin typeface="Arial" charset="0"/>
          <a:cs typeface="Arial" charset="0"/>
        </a:defRPr>
      </a:lvl6pPr>
      <a:lvl7pPr marL="914400" algn="l" rtl="0" eaLnBrk="1" fontAlgn="base" hangingPunct="1">
        <a:spcBef>
          <a:spcPct val="0"/>
        </a:spcBef>
        <a:spcAft>
          <a:spcPct val="0"/>
        </a:spcAft>
        <a:defRPr sz="3900" b="1">
          <a:solidFill>
            <a:schemeClr val="tx2"/>
          </a:solidFill>
          <a:latin typeface="Arial" charset="0"/>
          <a:cs typeface="Arial" charset="0"/>
        </a:defRPr>
      </a:lvl7pPr>
      <a:lvl8pPr marL="1371600" algn="l" rtl="0" eaLnBrk="1" fontAlgn="base" hangingPunct="1">
        <a:spcBef>
          <a:spcPct val="0"/>
        </a:spcBef>
        <a:spcAft>
          <a:spcPct val="0"/>
        </a:spcAft>
        <a:defRPr sz="3900" b="1">
          <a:solidFill>
            <a:schemeClr val="tx2"/>
          </a:solidFill>
          <a:latin typeface="Arial" charset="0"/>
          <a:cs typeface="Arial" charset="0"/>
        </a:defRPr>
      </a:lvl8pPr>
      <a:lvl9pPr marL="1828800" algn="l" rtl="0" eaLnBrk="1" fontAlgn="base" hangingPunct="1">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p:txBody>
          <a:bodyPr/>
          <a:lstStyle/>
          <a:p>
            <a:pPr eaLnBrk="1" hangingPunct="1"/>
            <a:r>
              <a:rPr lang="en-US" altLang="en-US" smtClean="0"/>
              <a:t>The Gendering of Criminology: </a:t>
            </a:r>
          </a:p>
          <a:p>
            <a:pPr eaLnBrk="1" hangingPunct="1"/>
            <a:r>
              <a:rPr lang="en-US" altLang="en-US" smtClean="0"/>
              <a:t>Feminist Theory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
        <p:nvSpPr>
          <p:cNvPr id="3076" name="Title 2"/>
          <p:cNvSpPr>
            <a:spLocks noGrp="1"/>
          </p:cNvSpPr>
          <p:nvPr>
            <p:ph type="ctrTitle"/>
          </p:nvPr>
        </p:nvSpPr>
        <p:spPr/>
        <p:txBody>
          <a:bodyPr/>
          <a:lstStyle/>
          <a:p>
            <a:r>
              <a:rPr lang="en-US" smtClean="0"/>
              <a:t>Criminological Theory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altLang="en-US" smtClean="0"/>
              <a:t>Prefeminist Pioneers and Themes: Sigmund Freud</a:t>
            </a:r>
          </a:p>
        </p:txBody>
      </p:sp>
      <p:sp>
        <p:nvSpPr>
          <p:cNvPr id="9219" name="Rectangle 3"/>
          <p:cNvSpPr>
            <a:spLocks noGrp="1" noChangeArrowheads="1"/>
          </p:cNvSpPr>
          <p:nvPr>
            <p:ph idx="1"/>
          </p:nvPr>
        </p:nvSpPr>
        <p:spPr/>
        <p:txBody>
          <a:bodyPr>
            <a:normAutofit lnSpcReduction="10000"/>
          </a:bodyPr>
          <a:lstStyle/>
          <a:p>
            <a:pPr eaLnBrk="1" hangingPunct="1">
              <a:defRPr/>
            </a:pPr>
            <a:r>
              <a:rPr lang="en-US" dirty="0" smtClean="0"/>
              <a:t>The </a:t>
            </a:r>
            <a:r>
              <a:rPr lang="en-US" dirty="0"/>
              <a:t>position of women was based on explicit biological assumptions about their </a:t>
            </a:r>
            <a:r>
              <a:rPr lang="en-US" dirty="0" smtClean="0"/>
              <a:t>nature – anatomy is destiny </a:t>
            </a:r>
            <a:endParaRPr lang="en-US" dirty="0"/>
          </a:p>
          <a:p>
            <a:pPr eaLnBrk="1" hangingPunct="1">
              <a:defRPr/>
            </a:pPr>
            <a:endParaRPr lang="en-US" sz="1000" dirty="0" smtClean="0"/>
          </a:p>
          <a:p>
            <a:pPr eaLnBrk="1" hangingPunct="1">
              <a:defRPr/>
            </a:pPr>
            <a:r>
              <a:rPr lang="en-US" dirty="0" smtClean="0"/>
              <a:t>The </a:t>
            </a:r>
            <a:r>
              <a:rPr lang="en-US" dirty="0"/>
              <a:t>inferiority of women </a:t>
            </a:r>
            <a:r>
              <a:rPr lang="en-US" dirty="0" smtClean="0"/>
              <a:t>(and their sex organs) was </a:t>
            </a:r>
            <a:r>
              <a:rPr lang="en-US" dirty="0"/>
              <a:t>recognized universally</a:t>
            </a:r>
          </a:p>
          <a:p>
            <a:pPr eaLnBrk="1" hangingPunct="1">
              <a:defRPr/>
            </a:pPr>
            <a:endParaRPr lang="en-US" sz="1000" dirty="0" smtClean="0"/>
          </a:p>
          <a:p>
            <a:pPr eaLnBrk="1" hangingPunct="1">
              <a:defRPr/>
            </a:pPr>
            <a:r>
              <a:rPr lang="en-US" dirty="0" smtClean="0"/>
              <a:t>Women </a:t>
            </a:r>
            <a:r>
              <a:rPr lang="en-US" dirty="0"/>
              <a:t>had developed an inferiority </a:t>
            </a:r>
            <a:r>
              <a:rPr lang="en-US" dirty="0" smtClean="0"/>
              <a:t>complex (penis envy)</a:t>
            </a:r>
            <a:endParaRPr lang="en-US" dirty="0"/>
          </a:p>
          <a:p>
            <a:pPr eaLnBrk="1" hangingPunct="1">
              <a:defRPr/>
            </a:pPr>
            <a:endParaRPr lang="en-US" sz="1000" dirty="0" smtClean="0"/>
          </a:p>
          <a:p>
            <a:pPr eaLnBrk="1" hangingPunct="1">
              <a:defRPr/>
            </a:pPr>
            <a:r>
              <a:rPr lang="en-US" dirty="0" smtClean="0"/>
              <a:t>Women </a:t>
            </a:r>
            <a:r>
              <a:rPr lang="en-US" dirty="0"/>
              <a:t>were </a:t>
            </a:r>
            <a:r>
              <a:rPr lang="en-US" dirty="0" smtClean="0"/>
              <a:t>irrational; men were rational</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US" altLang="en-US" smtClean="0"/>
              <a:t>Prefeminist Pioneers and Themes: Sigmund Freud</a:t>
            </a:r>
          </a:p>
        </p:txBody>
      </p:sp>
      <p:sp>
        <p:nvSpPr>
          <p:cNvPr id="10243" name="Rectangle 3"/>
          <p:cNvSpPr>
            <a:spLocks noGrp="1" noChangeArrowheads="1"/>
          </p:cNvSpPr>
          <p:nvPr>
            <p:ph idx="1"/>
          </p:nvPr>
        </p:nvSpPr>
        <p:spPr>
          <a:xfrm>
            <a:off x="457200" y="1719263"/>
            <a:ext cx="8229600" cy="4757737"/>
          </a:xfrm>
        </p:spPr>
        <p:txBody>
          <a:bodyPr>
            <a:normAutofit fontScale="85000" lnSpcReduction="20000"/>
          </a:bodyPr>
          <a:lstStyle/>
          <a:p>
            <a:pPr eaLnBrk="1" hangingPunct="1">
              <a:defRPr/>
            </a:pPr>
            <a:r>
              <a:rPr lang="en-US" dirty="0"/>
              <a:t>The deviant woman is one who is attempting to be a </a:t>
            </a:r>
            <a:r>
              <a:rPr lang="en-US" dirty="0" smtClean="0"/>
              <a:t>man</a:t>
            </a:r>
            <a:endParaRPr lang="en-US" sz="1000" dirty="0" smtClean="0"/>
          </a:p>
          <a:p>
            <a:pPr eaLnBrk="1" hangingPunct="1">
              <a:defRPr/>
            </a:pPr>
            <a:endParaRPr lang="en-US" sz="1000" dirty="0"/>
          </a:p>
          <a:p>
            <a:pPr eaLnBrk="1" hangingPunct="1">
              <a:defRPr/>
            </a:pPr>
            <a:r>
              <a:rPr lang="en-US" dirty="0" smtClean="0"/>
              <a:t>To be normal, women had to adjust to and accommodate the glorified duties of wives and mothers at the expense of gender equality</a:t>
            </a:r>
          </a:p>
          <a:p>
            <a:pPr eaLnBrk="1" hangingPunct="1">
              <a:defRPr/>
            </a:pPr>
            <a:endParaRPr lang="en-US" sz="1000" dirty="0" smtClean="0"/>
          </a:p>
          <a:p>
            <a:pPr eaLnBrk="1" hangingPunct="1">
              <a:defRPr/>
            </a:pPr>
            <a:r>
              <a:rPr lang="en-US" dirty="0" smtClean="0"/>
              <a:t>Freudianism </a:t>
            </a:r>
            <a:r>
              <a:rPr lang="en-US" dirty="0"/>
              <a:t>has had a powerful influence on transforming gender and sexual ideology of proper female behavior and sexuality into a scientific </a:t>
            </a:r>
            <a:r>
              <a:rPr lang="en-US" dirty="0" smtClean="0"/>
              <a:t>framework</a:t>
            </a:r>
          </a:p>
          <a:p>
            <a:pPr lvl="1" eaLnBrk="1" hangingPunct="1">
              <a:defRPr/>
            </a:pPr>
            <a:endParaRPr lang="en-US" sz="600" dirty="0" smtClean="0"/>
          </a:p>
          <a:p>
            <a:pPr lvl="1" eaLnBrk="1" hangingPunct="1">
              <a:defRPr/>
            </a:pPr>
            <a:r>
              <a:rPr lang="en-US" dirty="0" smtClean="0"/>
              <a:t>Used for decades to maintain female sexual repression, sexual passivity, and the “woman’s place” in the nuclear family</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en-US" altLang="en-US" smtClean="0"/>
              <a:t>Prefeminist Pioneers and Themes: Otto Pollak</a:t>
            </a:r>
          </a:p>
        </p:txBody>
      </p:sp>
      <p:sp>
        <p:nvSpPr>
          <p:cNvPr id="14339" name="Rectangle 3"/>
          <p:cNvSpPr>
            <a:spLocks noGrp="1" noChangeArrowheads="1"/>
          </p:cNvSpPr>
          <p:nvPr>
            <p:ph idx="1"/>
          </p:nvPr>
        </p:nvSpPr>
        <p:spPr/>
        <p:txBody>
          <a:bodyPr/>
          <a:lstStyle/>
          <a:p>
            <a:pPr eaLnBrk="1" hangingPunct="1">
              <a:lnSpc>
                <a:spcPct val="90000"/>
              </a:lnSpc>
            </a:pPr>
            <a:r>
              <a:rPr lang="en-US" altLang="en-US" smtClean="0"/>
              <a:t>Female involvement in crime was highly hidden from public view</a:t>
            </a:r>
          </a:p>
          <a:p>
            <a:pPr eaLnBrk="1" hangingPunct="1">
              <a:lnSpc>
                <a:spcPct val="90000"/>
              </a:lnSpc>
            </a:pPr>
            <a:endParaRPr lang="en-US" altLang="en-US" sz="1000" smtClean="0"/>
          </a:p>
          <a:p>
            <a:pPr eaLnBrk="1" hangingPunct="1">
              <a:lnSpc>
                <a:spcPct val="90000"/>
              </a:lnSpc>
            </a:pPr>
            <a:r>
              <a:rPr lang="en-US" altLang="en-US" smtClean="0"/>
              <a:t>Women were inherently deceitful because of physiological reasons</a:t>
            </a:r>
          </a:p>
          <a:p>
            <a:pPr eaLnBrk="1" hangingPunct="1">
              <a:lnSpc>
                <a:spcPct val="90000"/>
              </a:lnSpc>
            </a:pPr>
            <a:endParaRPr lang="en-US" altLang="en-US" sz="1000" smtClean="0"/>
          </a:p>
          <a:p>
            <a:pPr eaLnBrk="1" hangingPunct="1">
              <a:lnSpc>
                <a:spcPct val="90000"/>
              </a:lnSpc>
            </a:pPr>
            <a:r>
              <a:rPr lang="en-US" altLang="en-US" smtClean="0"/>
              <a:t>The deceitful nature of women permitted them to commit undetectable crimes</a:t>
            </a:r>
          </a:p>
          <a:p>
            <a:pPr eaLnBrk="1" hangingPunct="1">
              <a:lnSpc>
                <a:spcPct val="90000"/>
              </a:lnSpc>
              <a:buFont typeface="Wingdings" pitchFamily="2" charset="2"/>
              <a:buNone/>
            </a:pPr>
            <a:endParaRPr lang="en-US" altLang="en-US" sz="100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Prefeminist Pioneers and Themes: Otto Pollak</a:t>
            </a:r>
          </a:p>
        </p:txBody>
      </p:sp>
      <p:sp>
        <p:nvSpPr>
          <p:cNvPr id="15363" name="Content Placeholder 2"/>
          <p:cNvSpPr>
            <a:spLocks noGrp="1"/>
          </p:cNvSpPr>
          <p:nvPr>
            <p:ph idx="1"/>
          </p:nvPr>
        </p:nvSpPr>
        <p:spPr/>
        <p:txBody>
          <a:bodyPr/>
          <a:lstStyle/>
          <a:p>
            <a:pPr eaLnBrk="1" hangingPunct="1"/>
            <a:r>
              <a:rPr lang="en-US" altLang="en-US" smtClean="0"/>
              <a:t>Women also were vengeful, especially during their menstrual periods</a:t>
            </a:r>
          </a:p>
          <a:p>
            <a:pPr eaLnBrk="1" hangingPunct="1"/>
            <a:endParaRPr lang="en-US" altLang="en-US" sz="1000" smtClean="0"/>
          </a:p>
          <a:p>
            <a:pPr eaLnBrk="1" hangingPunct="1"/>
            <a:r>
              <a:rPr lang="en-US" altLang="en-US" smtClean="0"/>
              <a:t>False accusations were typical female crimes because they were an outgrowth of their nature and treachery</a:t>
            </a:r>
          </a:p>
          <a:p>
            <a:pPr eaLnBrk="1" hangingPunct="1"/>
            <a:endParaRPr lang="en-US" altLang="en-US" sz="1000" smtClean="0"/>
          </a:p>
          <a:p>
            <a:pPr eaLnBrk="1" hangingPunct="1"/>
            <a:r>
              <a:rPr lang="en-US" altLang="en-US" smtClean="0"/>
              <a:t>Women were treated differently by the criminal law, keeping their criminality hidden</a:t>
            </a:r>
          </a:p>
          <a:p>
            <a:pPr lvl="1" eaLnBrk="1" hangingPunct="1"/>
            <a:endParaRPr lang="en-US" altLang="en-US" sz="500" smtClean="0"/>
          </a:p>
          <a:p>
            <a:pPr lvl="1" eaLnBrk="1" hangingPunct="1"/>
            <a:r>
              <a:rPr lang="en-US" altLang="en-US" smtClean="0"/>
              <a:t>Chivalry in the criminal justice system</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en-US" altLang="en-US" smtClean="0"/>
              <a:t>The Emergence of New Questions: Bringing Women In</a:t>
            </a:r>
          </a:p>
        </p:txBody>
      </p:sp>
      <p:sp>
        <p:nvSpPr>
          <p:cNvPr id="16387" name="Rectangle 3"/>
          <p:cNvSpPr>
            <a:spLocks noGrp="1" noChangeArrowheads="1"/>
          </p:cNvSpPr>
          <p:nvPr>
            <p:ph idx="1"/>
          </p:nvPr>
        </p:nvSpPr>
        <p:spPr/>
        <p:txBody>
          <a:bodyPr/>
          <a:lstStyle/>
          <a:p>
            <a:pPr eaLnBrk="1" hangingPunct="1"/>
            <a:r>
              <a:rPr lang="en-US" altLang="en-US" smtClean="0"/>
              <a:t>In 1961, Walter C. Reckless question whether any theory of delinquency would be accepted if a criminologist attempted to apply it to women</a:t>
            </a:r>
          </a:p>
          <a:p>
            <a:pPr lvl="1" eaLnBrk="1" hangingPunct="1"/>
            <a:endParaRPr lang="en-US" altLang="en-US" sz="1000" smtClean="0"/>
          </a:p>
          <a:p>
            <a:pPr lvl="1" eaLnBrk="1" hangingPunct="1"/>
            <a:r>
              <a:rPr lang="en-US" altLang="en-US" smtClean="0"/>
              <a:t>Are gendered theories generalizable?</a:t>
            </a:r>
          </a:p>
          <a:p>
            <a:pPr lvl="1" eaLnBrk="1" hangingPunct="1"/>
            <a:endParaRPr lang="en-US" altLang="en-US" sz="1000" smtClean="0"/>
          </a:p>
          <a:p>
            <a:pPr lvl="1" eaLnBrk="1" hangingPunct="1"/>
            <a:r>
              <a:rPr lang="en-US" altLang="en-US" smtClean="0"/>
              <a:t>How do issues of social structure and categories of risk apply to gendered criminology?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US" altLang="en-US" smtClean="0"/>
              <a:t>The Emergence of New Questions: Bringing Women In</a:t>
            </a:r>
          </a:p>
        </p:txBody>
      </p:sp>
      <p:sp>
        <p:nvSpPr>
          <p:cNvPr id="13315" name="Rectangle 3"/>
          <p:cNvSpPr>
            <a:spLocks noGrp="1" noChangeArrowheads="1"/>
          </p:cNvSpPr>
          <p:nvPr>
            <p:ph idx="1"/>
          </p:nvPr>
        </p:nvSpPr>
        <p:spPr/>
        <p:txBody>
          <a:bodyPr>
            <a:normAutofit fontScale="92500"/>
          </a:bodyPr>
          <a:lstStyle/>
          <a:p>
            <a:pPr eaLnBrk="1" hangingPunct="1">
              <a:defRPr/>
            </a:pPr>
            <a:r>
              <a:rPr lang="en-US" dirty="0"/>
              <a:t>The first wave of feminism ended in the US in </a:t>
            </a:r>
            <a:r>
              <a:rPr lang="en-US" dirty="0" smtClean="0"/>
              <a:t>1920 with the ratification of the Nineteenth Amendment</a:t>
            </a:r>
          </a:p>
          <a:p>
            <a:pPr eaLnBrk="1" hangingPunct="1">
              <a:defRPr/>
            </a:pPr>
            <a:endParaRPr lang="en-US" sz="1000" dirty="0"/>
          </a:p>
          <a:p>
            <a:pPr eaLnBrk="1" hangingPunct="1">
              <a:defRPr/>
            </a:pPr>
            <a:r>
              <a:rPr lang="en-US" dirty="0"/>
              <a:t>Second-wave feminism denounced the domestic sphere as oppressive to women and sought to achieve equality with men in the public </a:t>
            </a:r>
            <a:r>
              <a:rPr lang="en-US" dirty="0" smtClean="0"/>
              <a:t>sphere</a:t>
            </a:r>
          </a:p>
          <a:p>
            <a:pPr eaLnBrk="1" hangingPunct="1">
              <a:defRPr/>
            </a:pPr>
            <a:endParaRPr lang="en-US" sz="500" dirty="0" smtClean="0"/>
          </a:p>
          <a:p>
            <a:pPr lvl="1" eaLnBrk="1" hangingPunct="1">
              <a:defRPr/>
            </a:pPr>
            <a:r>
              <a:rPr lang="en-US" dirty="0" smtClean="0"/>
              <a:t>Contributed to the development of a number of feminist critiques of criminology and to additional questions about equality being raised by feminists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a:xfrm>
            <a:off x="457200" y="381000"/>
            <a:ext cx="7543800" cy="1295400"/>
          </a:xfrm>
        </p:spPr>
        <p:txBody>
          <a:bodyPr/>
          <a:lstStyle/>
          <a:p>
            <a:pPr eaLnBrk="1" hangingPunct="1"/>
            <a:r>
              <a:rPr lang="en-US" altLang="en-US" sz="3200" smtClean="0"/>
              <a:t>The Second Wave: From Women’s Emancipation and to Patriarchy : Women’s Emancipation and Crime</a:t>
            </a:r>
          </a:p>
        </p:txBody>
      </p:sp>
      <p:sp>
        <p:nvSpPr>
          <p:cNvPr id="18435" name="Rectangle 3"/>
          <p:cNvSpPr>
            <a:spLocks noGrp="1" noChangeArrowheads="1"/>
          </p:cNvSpPr>
          <p:nvPr>
            <p:ph idx="1"/>
          </p:nvPr>
        </p:nvSpPr>
        <p:spPr>
          <a:xfrm>
            <a:off x="457200" y="1836738"/>
            <a:ext cx="8229600" cy="4411662"/>
          </a:xfrm>
        </p:spPr>
        <p:txBody>
          <a:bodyPr/>
          <a:lstStyle/>
          <a:p>
            <a:pPr eaLnBrk="1" hangingPunct="1"/>
            <a:r>
              <a:rPr lang="en-US" altLang="en-US" smtClean="0"/>
              <a:t>In the 1960s and 1970s, women showed an increase participation in the workforce, and thus, new explanations of female crime were developed</a:t>
            </a:r>
          </a:p>
          <a:p>
            <a:pPr eaLnBrk="1" hangingPunct="1"/>
            <a:endParaRPr lang="en-US" altLang="en-US" sz="1000" smtClean="0"/>
          </a:p>
          <a:p>
            <a:pPr eaLnBrk="1" hangingPunct="1"/>
            <a:r>
              <a:rPr lang="en-US" altLang="en-US" smtClean="0"/>
              <a:t>Adler: </a:t>
            </a:r>
            <a:r>
              <a:rPr lang="en-US" altLang="en-US" i="1" smtClean="0"/>
              <a:t>Sisters in Crime</a:t>
            </a:r>
            <a:r>
              <a:rPr lang="en-US" altLang="en-US" smtClean="0"/>
              <a:t> argued lifting restrictions on women’s opportunities in the marketplace gave them the chance to be greedy, violent, and crime prone as men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a:xfrm>
            <a:off x="457200" y="381000"/>
            <a:ext cx="7543800" cy="1295400"/>
          </a:xfrm>
        </p:spPr>
        <p:txBody>
          <a:bodyPr/>
          <a:lstStyle/>
          <a:p>
            <a:pPr eaLnBrk="1" hangingPunct="1"/>
            <a:r>
              <a:rPr lang="en-US" altLang="en-US" sz="3200" smtClean="0"/>
              <a:t>The Second Wave: From Women’s Emancipation and to Patriarchy : Women’s Emancipation and Crime</a:t>
            </a:r>
          </a:p>
        </p:txBody>
      </p:sp>
      <p:sp>
        <p:nvSpPr>
          <p:cNvPr id="19459" name="Rectangle 3"/>
          <p:cNvSpPr>
            <a:spLocks noGrp="1" noChangeArrowheads="1"/>
          </p:cNvSpPr>
          <p:nvPr>
            <p:ph idx="1"/>
          </p:nvPr>
        </p:nvSpPr>
        <p:spPr>
          <a:xfrm>
            <a:off x="457200" y="1760538"/>
            <a:ext cx="8229600" cy="4411662"/>
          </a:xfrm>
        </p:spPr>
        <p:txBody>
          <a:bodyPr/>
          <a:lstStyle/>
          <a:p>
            <a:pPr eaLnBrk="1" hangingPunct="1"/>
            <a:r>
              <a:rPr lang="en-US" altLang="en-US" smtClean="0"/>
              <a:t>Simon: </a:t>
            </a:r>
            <a:r>
              <a:rPr lang="en-US" altLang="en-US" i="1" smtClean="0"/>
              <a:t>Women and Crime</a:t>
            </a:r>
            <a:r>
              <a:rPr lang="en-US" altLang="en-US" smtClean="0"/>
              <a:t> argued women’s increasing share of arrests for property crime might be explained by their increased opportunities in the workplace to commit crime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a:xfrm>
            <a:off x="457200" y="381000"/>
            <a:ext cx="7543800" cy="1295400"/>
          </a:xfrm>
        </p:spPr>
        <p:txBody>
          <a:bodyPr/>
          <a:lstStyle/>
          <a:p>
            <a:pPr eaLnBrk="1" hangingPunct="1"/>
            <a:r>
              <a:rPr lang="en-US" altLang="en-US" sz="3200" smtClean="0"/>
              <a:t>The Second Wave: From Women’s Emancipation and to Patriarchy : Women’s Emancipation and Crime</a:t>
            </a:r>
          </a:p>
        </p:txBody>
      </p:sp>
      <p:sp>
        <p:nvSpPr>
          <p:cNvPr id="20483" name="Rectangle 3"/>
          <p:cNvSpPr>
            <a:spLocks noGrp="1" noChangeArrowheads="1"/>
          </p:cNvSpPr>
          <p:nvPr>
            <p:ph idx="1"/>
          </p:nvPr>
        </p:nvSpPr>
        <p:spPr>
          <a:xfrm>
            <a:off x="457200" y="1836738"/>
            <a:ext cx="8229600" cy="4411662"/>
          </a:xfrm>
        </p:spPr>
        <p:txBody>
          <a:bodyPr/>
          <a:lstStyle/>
          <a:p>
            <a:pPr eaLnBrk="1" hangingPunct="1"/>
            <a:r>
              <a:rPr lang="en-US" altLang="en-US" smtClean="0"/>
              <a:t>Steffensmeier argued that there were greater opportunities than in the past for women to commit petty theft and fraud because of a self-service market place</a:t>
            </a:r>
          </a:p>
          <a:p>
            <a:pPr eaLnBrk="1" hangingPunct="1"/>
            <a:endParaRPr lang="en-US" altLang="en-US" sz="1000" smtClean="0"/>
          </a:p>
          <a:p>
            <a:pPr eaLnBrk="1" hangingPunct="1"/>
            <a:r>
              <a:rPr lang="en-US" altLang="en-US" smtClean="0"/>
              <a:t>Steffensmeier and Cobb provided data indicating that law enforcement and court attitudes towards female offenders are changing and that now there is a greater willingness to arrest and prosecute women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a:xfrm>
            <a:off x="457200" y="381000"/>
            <a:ext cx="7543800" cy="1295400"/>
          </a:xfrm>
        </p:spPr>
        <p:txBody>
          <a:bodyPr/>
          <a:lstStyle/>
          <a:p>
            <a:pPr eaLnBrk="1" hangingPunct="1"/>
            <a:r>
              <a:rPr lang="en-US" altLang="en-US" sz="3200" smtClean="0"/>
              <a:t>The Second Wave: From Women’s Emancipation and to Patriarchy : Women’s Emancipation and Crime</a:t>
            </a:r>
          </a:p>
        </p:txBody>
      </p:sp>
      <p:sp>
        <p:nvSpPr>
          <p:cNvPr id="21507" name="Rectangle 3"/>
          <p:cNvSpPr>
            <a:spLocks noGrp="1" noChangeArrowheads="1"/>
          </p:cNvSpPr>
          <p:nvPr>
            <p:ph idx="1"/>
          </p:nvPr>
        </p:nvSpPr>
        <p:spPr>
          <a:xfrm>
            <a:off x="457200" y="1719263"/>
            <a:ext cx="8229600" cy="4986337"/>
          </a:xfrm>
        </p:spPr>
        <p:txBody>
          <a:bodyPr/>
          <a:lstStyle/>
          <a:p>
            <a:pPr eaLnBrk="1" hangingPunct="1"/>
            <a:r>
              <a:rPr lang="en-US" altLang="en-US" smtClean="0"/>
              <a:t>Criticism of Steffensmeier</a:t>
            </a:r>
          </a:p>
          <a:p>
            <a:pPr lvl="1" eaLnBrk="1" hangingPunct="1"/>
            <a:endParaRPr lang="en-US" altLang="en-US" sz="1000" smtClean="0"/>
          </a:p>
          <a:p>
            <a:pPr lvl="1" eaLnBrk="1" hangingPunct="1"/>
            <a:r>
              <a:rPr lang="en-US" altLang="en-US" sz="2200" smtClean="0"/>
              <a:t>Women’s roles might be changing more gradually than can be measured in the relatively short period of time examined by Steffensmeier</a:t>
            </a:r>
          </a:p>
          <a:p>
            <a:pPr lvl="1" eaLnBrk="1" hangingPunct="1"/>
            <a:endParaRPr lang="en-US" altLang="en-US" sz="2200" smtClean="0"/>
          </a:p>
          <a:p>
            <a:pPr lvl="1" eaLnBrk="1" hangingPunct="1"/>
            <a:r>
              <a:rPr lang="en-US" altLang="en-US" sz="2200" smtClean="0"/>
              <a:t>There was a failure to examine whether the trends that early research on female crime associated with the women’s movement were actually occurring</a:t>
            </a:r>
          </a:p>
          <a:p>
            <a:pPr lvl="1" eaLnBrk="1" hangingPunct="1"/>
            <a:endParaRPr lang="en-US" altLang="en-US" sz="2200" smtClean="0"/>
          </a:p>
          <a:p>
            <a:pPr lvl="1" eaLnBrk="1" hangingPunct="1"/>
            <a:r>
              <a:rPr lang="en-US" altLang="en-US" sz="2200" smtClean="0"/>
              <a:t>Both Adler and Simon ignored the impact of power relations in a patriarchy where the social structure allows men to exercise control over women’s  labor and sexuality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smtClean="0"/>
              <a:t>Background</a:t>
            </a:r>
          </a:p>
        </p:txBody>
      </p:sp>
      <p:sp>
        <p:nvSpPr>
          <p:cNvPr id="4099" name="Rectangle 3"/>
          <p:cNvSpPr>
            <a:spLocks noGrp="1" noChangeArrowheads="1"/>
          </p:cNvSpPr>
          <p:nvPr>
            <p:ph idx="1"/>
          </p:nvPr>
        </p:nvSpPr>
        <p:spPr/>
        <p:txBody>
          <a:bodyPr/>
          <a:lstStyle/>
          <a:p>
            <a:pPr eaLnBrk="1" hangingPunct="1"/>
            <a:r>
              <a:rPr lang="en-US" altLang="en-US" smtClean="0"/>
              <a:t>Feminism’s roots rest in antiquity</a:t>
            </a:r>
          </a:p>
          <a:p>
            <a:pPr eaLnBrk="1" hangingPunct="1"/>
            <a:endParaRPr lang="en-US" altLang="en-US" sz="1000" smtClean="0"/>
          </a:p>
          <a:p>
            <a:pPr eaLnBrk="1" hangingPunct="1"/>
            <a:r>
              <a:rPr lang="en-US" altLang="en-US" smtClean="0"/>
              <a:t>The beginning of the first wave of feminist perspective in the US is located during the 19</a:t>
            </a:r>
            <a:r>
              <a:rPr lang="en-US" altLang="en-US" baseline="30000" smtClean="0"/>
              <a:t>th</a:t>
            </a:r>
            <a:r>
              <a:rPr lang="en-US" altLang="en-US" smtClean="0"/>
              <a:t> century at Seneca Falls, New York, in 1848 </a:t>
            </a:r>
          </a:p>
          <a:p>
            <a:pPr eaLnBrk="1" hangingPunct="1"/>
            <a:endParaRPr lang="en-US" altLang="en-US" sz="1000" smtClean="0"/>
          </a:p>
          <a:p>
            <a:pPr eaLnBrk="1" hangingPunct="1"/>
            <a:r>
              <a:rPr lang="en-US" altLang="en-US" smtClean="0"/>
              <a:t>The first wave of feminism is also associated with the abolition of slavery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a:xfrm>
            <a:off x="457200" y="381000"/>
            <a:ext cx="7543800" cy="1295400"/>
          </a:xfrm>
        </p:spPr>
        <p:txBody>
          <a:bodyPr/>
          <a:lstStyle/>
          <a:p>
            <a:pPr eaLnBrk="1" hangingPunct="1"/>
            <a:r>
              <a:rPr lang="en-US" altLang="en-US" sz="3200" smtClean="0"/>
              <a:t>The Second Wave: From Women’s Emancipation and to Patriarchy : Patriarchy and Crime</a:t>
            </a:r>
          </a:p>
        </p:txBody>
      </p:sp>
      <p:sp>
        <p:nvSpPr>
          <p:cNvPr id="22531" name="Rectangle 3"/>
          <p:cNvSpPr>
            <a:spLocks noGrp="1" noChangeArrowheads="1"/>
          </p:cNvSpPr>
          <p:nvPr>
            <p:ph idx="1"/>
          </p:nvPr>
        </p:nvSpPr>
        <p:spPr>
          <a:xfrm>
            <a:off x="457200" y="1836738"/>
            <a:ext cx="8229600" cy="4411662"/>
          </a:xfrm>
        </p:spPr>
        <p:txBody>
          <a:bodyPr/>
          <a:lstStyle/>
          <a:p>
            <a:pPr eaLnBrk="1" hangingPunct="1"/>
            <a:r>
              <a:rPr lang="en-US" altLang="en-US" smtClean="0"/>
              <a:t>The pervasiveness of male dominance in patriarchal society and its impact on crimes committed both by men and women</a:t>
            </a:r>
          </a:p>
          <a:p>
            <a:pPr eaLnBrk="1" hangingPunct="1"/>
            <a:endParaRPr lang="en-US" altLang="en-US" sz="1000" smtClean="0"/>
          </a:p>
          <a:p>
            <a:pPr eaLnBrk="1" hangingPunct="1"/>
            <a:r>
              <a:rPr lang="en-US" altLang="en-US" smtClean="0"/>
              <a:t>The emphasis on power differences between men and women led women into powerless types of crime</a:t>
            </a:r>
          </a:p>
          <a:p>
            <a:pPr eaLnBrk="1" hangingPunct="1"/>
            <a:endParaRPr lang="en-US" altLang="en-US" sz="100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381000"/>
            <a:ext cx="7543800" cy="1295400"/>
          </a:xfrm>
        </p:spPr>
        <p:txBody>
          <a:bodyPr/>
          <a:lstStyle/>
          <a:p>
            <a:pPr eaLnBrk="1" hangingPunct="1"/>
            <a:r>
              <a:rPr lang="en-US" altLang="en-US" sz="3200" smtClean="0"/>
              <a:t>The Second Wave: From Women’s Emancipation and to Patriarchy : Patriarchy and Crime</a:t>
            </a:r>
          </a:p>
        </p:txBody>
      </p:sp>
      <p:sp>
        <p:nvSpPr>
          <p:cNvPr id="3" name="Content Placeholder 2"/>
          <p:cNvSpPr>
            <a:spLocks noGrp="1"/>
          </p:cNvSpPr>
          <p:nvPr>
            <p:ph idx="1"/>
          </p:nvPr>
        </p:nvSpPr>
        <p:spPr>
          <a:xfrm>
            <a:off x="457200" y="1836738"/>
            <a:ext cx="8229600" cy="4411662"/>
          </a:xfrm>
        </p:spPr>
        <p:txBody>
          <a:bodyPr>
            <a:normAutofit lnSpcReduction="10000"/>
          </a:bodyPr>
          <a:lstStyle/>
          <a:p>
            <a:pPr eaLnBrk="1" hangingPunct="1">
              <a:defRPr/>
            </a:pPr>
            <a:r>
              <a:rPr lang="en-US" dirty="0" smtClean="0"/>
              <a:t>Sexual abuse was explained by patriarchal dominance</a:t>
            </a:r>
          </a:p>
          <a:p>
            <a:pPr lvl="1" eaLnBrk="1" hangingPunct="1">
              <a:defRPr/>
            </a:pPr>
            <a:endParaRPr lang="en-US" sz="500" dirty="0" smtClean="0"/>
          </a:p>
          <a:p>
            <a:pPr lvl="1" eaLnBrk="1" hangingPunct="1">
              <a:defRPr/>
            </a:pPr>
            <a:r>
              <a:rPr lang="en-US" dirty="0" smtClean="0"/>
              <a:t>These crimes by men—and, therefore, the victimization of women—reflected the ability of men to use their power against women</a:t>
            </a:r>
          </a:p>
          <a:p>
            <a:pPr eaLnBrk="1" hangingPunct="1">
              <a:defRPr/>
            </a:pPr>
            <a:endParaRPr lang="en-US" sz="1000" dirty="0" smtClean="0"/>
          </a:p>
          <a:p>
            <a:pPr eaLnBrk="1" hangingPunct="1">
              <a:defRPr/>
            </a:pPr>
            <a:r>
              <a:rPr lang="en-US" dirty="0" smtClean="0"/>
              <a:t>Little research has tested the notion that patriarchy explains female crime</a:t>
            </a:r>
          </a:p>
          <a:p>
            <a:pPr lvl="1" eaLnBrk="1" hangingPunct="1">
              <a:defRPr/>
            </a:pPr>
            <a:endParaRPr lang="en-US" sz="500" dirty="0" smtClean="0"/>
          </a:p>
          <a:p>
            <a:pPr lvl="1" eaLnBrk="1" hangingPunct="1">
              <a:defRPr/>
            </a:pPr>
            <a:r>
              <a:rPr lang="en-US" dirty="0" smtClean="0"/>
              <a:t>Patriarchy is difficult to measure as an independent variable</a:t>
            </a:r>
          </a:p>
          <a:p>
            <a:pPr lvl="1" eaLnBrk="1" hangingPunct="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r>
              <a:rPr lang="en-US" altLang="en-US" smtClean="0"/>
              <a:t>Varieties of Feminist Thought: Early Feminist Perspectives</a:t>
            </a:r>
          </a:p>
        </p:txBody>
      </p:sp>
      <p:sp>
        <p:nvSpPr>
          <p:cNvPr id="19459" name="Rectangle 3"/>
          <p:cNvSpPr>
            <a:spLocks noGrp="1" noChangeArrowheads="1"/>
          </p:cNvSpPr>
          <p:nvPr>
            <p:ph idx="1"/>
          </p:nvPr>
        </p:nvSpPr>
        <p:spPr/>
        <p:txBody>
          <a:bodyPr>
            <a:normAutofit fontScale="92500" lnSpcReduction="10000"/>
          </a:bodyPr>
          <a:lstStyle/>
          <a:p>
            <a:pPr marL="0" indent="0" eaLnBrk="1" hangingPunct="1">
              <a:lnSpc>
                <a:spcPct val="90000"/>
              </a:lnSpc>
              <a:buFont typeface="Wingdings" pitchFamily="2" charset="2"/>
              <a:buNone/>
              <a:defRPr/>
            </a:pPr>
            <a:endParaRPr lang="en-US" sz="1100" dirty="0" smtClean="0"/>
          </a:p>
          <a:p>
            <a:pPr eaLnBrk="1" hangingPunct="1">
              <a:lnSpc>
                <a:spcPct val="90000"/>
              </a:lnSpc>
              <a:defRPr/>
            </a:pPr>
            <a:r>
              <a:rPr lang="en-US" sz="2400" i="1" dirty="0" smtClean="0"/>
              <a:t>Liberal </a:t>
            </a:r>
            <a:r>
              <a:rPr lang="en-US" sz="2400" i="1" dirty="0"/>
              <a:t>Feminism</a:t>
            </a:r>
            <a:r>
              <a:rPr lang="en-US" sz="2400" dirty="0"/>
              <a:t>: Gender socialization as the cause of crime</a:t>
            </a:r>
          </a:p>
          <a:p>
            <a:pPr eaLnBrk="1" hangingPunct="1">
              <a:lnSpc>
                <a:spcPct val="90000"/>
              </a:lnSpc>
              <a:defRPr/>
            </a:pPr>
            <a:endParaRPr lang="en-US" sz="1000" dirty="0" smtClean="0"/>
          </a:p>
          <a:p>
            <a:pPr eaLnBrk="1" hangingPunct="1">
              <a:lnSpc>
                <a:spcPct val="90000"/>
              </a:lnSpc>
              <a:defRPr/>
            </a:pPr>
            <a:r>
              <a:rPr lang="en-US" sz="2400" i="1" dirty="0" smtClean="0"/>
              <a:t>Marxist </a:t>
            </a:r>
            <a:r>
              <a:rPr lang="en-US" sz="2400" i="1" dirty="0"/>
              <a:t>Feminism</a:t>
            </a:r>
            <a:r>
              <a:rPr lang="en-US" sz="2400" dirty="0"/>
              <a:t>: Class and gender division of labor combine to determine the social position of women and men</a:t>
            </a:r>
          </a:p>
          <a:p>
            <a:pPr eaLnBrk="1" hangingPunct="1">
              <a:lnSpc>
                <a:spcPct val="90000"/>
              </a:lnSpc>
              <a:defRPr/>
            </a:pPr>
            <a:endParaRPr lang="en-US" sz="1000" dirty="0" smtClean="0"/>
          </a:p>
          <a:p>
            <a:pPr eaLnBrk="1" hangingPunct="1">
              <a:lnSpc>
                <a:spcPct val="90000"/>
              </a:lnSpc>
              <a:defRPr/>
            </a:pPr>
            <a:r>
              <a:rPr lang="en-US" sz="2400" i="1" dirty="0" smtClean="0"/>
              <a:t>Radical </a:t>
            </a:r>
            <a:r>
              <a:rPr lang="en-US" sz="2400" i="1" dirty="0"/>
              <a:t>Feminism</a:t>
            </a:r>
            <a:r>
              <a:rPr lang="en-US" sz="2400" dirty="0"/>
              <a:t>: Crime is an expression of men’s need to control</a:t>
            </a:r>
          </a:p>
          <a:p>
            <a:pPr eaLnBrk="1" hangingPunct="1">
              <a:lnSpc>
                <a:spcPct val="90000"/>
              </a:lnSpc>
              <a:defRPr/>
            </a:pPr>
            <a:endParaRPr lang="en-US" sz="1000" dirty="0" smtClean="0"/>
          </a:p>
          <a:p>
            <a:pPr eaLnBrk="1" hangingPunct="1">
              <a:lnSpc>
                <a:spcPct val="90000"/>
              </a:lnSpc>
              <a:defRPr/>
            </a:pPr>
            <a:r>
              <a:rPr lang="en-US" sz="2400" i="1" dirty="0" smtClean="0"/>
              <a:t>Socialist </a:t>
            </a:r>
            <a:r>
              <a:rPr lang="en-US" sz="2400" i="1" dirty="0"/>
              <a:t>Feminism</a:t>
            </a:r>
            <a:r>
              <a:rPr lang="en-US" sz="2400" dirty="0"/>
              <a:t>: Examines the connections between capitalism and patriarchy that leads men to crime and women to </a:t>
            </a:r>
            <a:r>
              <a:rPr lang="en-US" sz="2400" dirty="0" smtClean="0"/>
              <a:t>subordination (attempts to merge Marxist and radical feminism)</a:t>
            </a:r>
          </a:p>
          <a:p>
            <a:pPr eaLnBrk="1" hangingPunct="1">
              <a:lnSpc>
                <a:spcPct val="90000"/>
              </a:lnSpc>
              <a:defRPr/>
            </a:pPr>
            <a:endParaRPr lang="en-US" sz="1000" dirty="0" smtClean="0"/>
          </a:p>
          <a:p>
            <a:pPr eaLnBrk="1" hangingPunct="1">
              <a:lnSpc>
                <a:spcPct val="90000"/>
              </a:lnSpc>
              <a:defRPr/>
            </a:pPr>
            <a:r>
              <a:rPr lang="en-US" sz="2400" dirty="0" smtClean="0"/>
              <a:t>Support has been found for Marxist and social feminist arguments</a:t>
            </a:r>
          </a:p>
          <a:p>
            <a:pPr eaLnBrk="1" hangingPunct="1">
              <a:lnSpc>
                <a:spcPct val="90000"/>
              </a:lnSpc>
              <a:defRPr/>
            </a:pPr>
            <a:endParaRPr lang="en-US" sz="2400" dirty="0" smtClean="0"/>
          </a:p>
          <a:p>
            <a:pPr eaLnBrk="1" hangingPunct="1">
              <a:lnSpc>
                <a:spcPct val="90000"/>
              </a:lnSpc>
              <a:defRPr/>
            </a:pPr>
            <a:endParaRPr lang="en-US" sz="2400"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eaLnBrk="1" hangingPunct="1"/>
            <a:r>
              <a:rPr lang="en-US" altLang="en-US" smtClean="0"/>
              <a:t>The Intersection of Race, Class, and Gender</a:t>
            </a:r>
          </a:p>
        </p:txBody>
      </p:sp>
      <p:sp>
        <p:nvSpPr>
          <p:cNvPr id="25603" name="Rectangle 3"/>
          <p:cNvSpPr>
            <a:spLocks noGrp="1" noChangeArrowheads="1"/>
          </p:cNvSpPr>
          <p:nvPr>
            <p:ph idx="1"/>
          </p:nvPr>
        </p:nvSpPr>
        <p:spPr/>
        <p:txBody>
          <a:bodyPr/>
          <a:lstStyle/>
          <a:p>
            <a:pPr eaLnBrk="1" hangingPunct="1"/>
            <a:r>
              <a:rPr lang="en-US" altLang="en-US" smtClean="0"/>
              <a:t>Initial feminist perspectives tended to implicitly treat women as a monolithic or homogenous unit of analysis</a:t>
            </a:r>
          </a:p>
          <a:p>
            <a:pPr eaLnBrk="1" hangingPunct="1"/>
            <a:endParaRPr lang="en-US" altLang="en-US" sz="1000" smtClean="0"/>
          </a:p>
          <a:p>
            <a:pPr eaLnBrk="1" hangingPunct="1"/>
            <a:r>
              <a:rPr lang="en-US" altLang="en-US" smtClean="0"/>
              <a:t>Feminist scholars began to argue for the importance of theories and investigations that explore how crime is shaped by the intersection of race, class, and gender (See Table 10.1)</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The Intersection of Race, Class, and Gender</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Simpson noted that too often it had focused on contrasts between the criminality of males and that of females</a:t>
            </a:r>
          </a:p>
          <a:p>
            <a:pPr lvl="1" eaLnBrk="1" hangingPunct="1">
              <a:defRPr/>
            </a:pPr>
            <a:endParaRPr lang="en-US" sz="1000" dirty="0" smtClean="0"/>
          </a:p>
          <a:p>
            <a:pPr lvl="1" eaLnBrk="1" hangingPunct="1">
              <a:defRPr/>
            </a:pPr>
            <a:r>
              <a:rPr lang="en-US" dirty="0" smtClean="0"/>
              <a:t>Need to address the complex interactive effect of gender, race, and class</a:t>
            </a:r>
          </a:p>
          <a:p>
            <a:pPr lvl="1" eaLnBrk="1" hangingPunct="1">
              <a:defRPr/>
            </a:pPr>
            <a:endParaRPr lang="en-US" sz="1000" dirty="0" smtClean="0"/>
          </a:p>
          <a:p>
            <a:pPr lvl="1" eaLnBrk="1" hangingPunct="1">
              <a:defRPr/>
            </a:pPr>
            <a:r>
              <a:rPr lang="en-US" dirty="0" smtClean="0"/>
              <a:t>Gender alone does not account for variation in criminal violence</a:t>
            </a:r>
          </a:p>
          <a:p>
            <a:pPr lvl="1" eaLnBrk="1" hangingPunct="1">
              <a:defRPr/>
            </a:pPr>
            <a:r>
              <a:rPr lang="en-US" dirty="0" smtClean="0"/>
              <a:t>Addressed violence and the underclass</a:t>
            </a:r>
          </a:p>
          <a:p>
            <a:pPr lvl="2" eaLnBrk="1" hangingPunct="1">
              <a:defRPr/>
            </a:pPr>
            <a:endParaRPr lang="en-US" sz="400" dirty="0" smtClean="0"/>
          </a:p>
          <a:p>
            <a:pPr lvl="2" eaLnBrk="1" hangingPunct="1">
              <a:defRPr/>
            </a:pPr>
            <a:r>
              <a:rPr lang="en-US" dirty="0" smtClean="0"/>
              <a:t>The lower class is disproportionately female and African American and, therefore, is relatively heterogeneous, the underclass is racially more homogeneous; it is primarily African American and young</a:t>
            </a:r>
          </a:p>
          <a:p>
            <a:pPr lvl="1" eaLnBrk="1" hangingPunct="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t>The Intersection of Race, Class, and Gender</a:t>
            </a:r>
          </a:p>
        </p:txBody>
      </p:sp>
      <p:sp>
        <p:nvSpPr>
          <p:cNvPr id="27651" name="Content Placeholder 2"/>
          <p:cNvSpPr>
            <a:spLocks noGrp="1"/>
          </p:cNvSpPr>
          <p:nvPr>
            <p:ph idx="1"/>
          </p:nvPr>
        </p:nvSpPr>
        <p:spPr/>
        <p:txBody>
          <a:bodyPr/>
          <a:lstStyle/>
          <a:p>
            <a:pPr eaLnBrk="1" hangingPunct="1"/>
            <a:r>
              <a:rPr lang="en-US" altLang="en-US" smtClean="0"/>
              <a:t>Ogle, Maier-Katkin, and Bernard’s theory on homicidal behavior among women</a:t>
            </a:r>
          </a:p>
          <a:p>
            <a:pPr lvl="1" eaLnBrk="1" hangingPunct="1"/>
            <a:endParaRPr lang="en-US" altLang="en-US" sz="500" smtClean="0"/>
          </a:p>
          <a:p>
            <a:pPr lvl="1" eaLnBrk="1" hangingPunct="1"/>
            <a:r>
              <a:rPr lang="en-US" altLang="en-US" smtClean="0"/>
              <a:t>Patterns of homicides by women are different from those by men</a:t>
            </a:r>
          </a:p>
          <a:p>
            <a:pPr lvl="2" eaLnBrk="1" hangingPunct="1"/>
            <a:endParaRPr lang="en-US" altLang="en-US" sz="300" smtClean="0"/>
          </a:p>
          <a:p>
            <a:pPr lvl="2" eaLnBrk="1" hangingPunct="1"/>
            <a:r>
              <a:rPr lang="en-US" altLang="en-US" smtClean="0"/>
              <a:t>Men who kill do so out of a need to control a situation</a:t>
            </a:r>
          </a:p>
          <a:p>
            <a:pPr lvl="2" eaLnBrk="1" hangingPunct="1"/>
            <a:endParaRPr lang="en-US" altLang="en-US" sz="300" smtClean="0"/>
          </a:p>
          <a:p>
            <a:pPr lvl="2" eaLnBrk="1" hangingPunct="1"/>
            <a:r>
              <a:rPr lang="en-US" altLang="en-US" smtClean="0"/>
              <a:t>Women who kill tend to do so because they have lost control over themselves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The Intersection of Race, Class, and Gender</a:t>
            </a:r>
          </a:p>
        </p:txBody>
      </p:sp>
      <p:sp>
        <p:nvSpPr>
          <p:cNvPr id="28675" name="Content Placeholder 2"/>
          <p:cNvSpPr>
            <a:spLocks noGrp="1"/>
          </p:cNvSpPr>
          <p:nvPr>
            <p:ph idx="1"/>
          </p:nvPr>
        </p:nvSpPr>
        <p:spPr/>
        <p:txBody>
          <a:bodyPr/>
          <a:lstStyle/>
          <a:p>
            <a:pPr eaLnBrk="1" hangingPunct="1"/>
            <a:r>
              <a:rPr lang="en-US" altLang="en-US" smtClean="0"/>
              <a:t>Richie focused on the intersection of race, gender, class, and domestic violence</a:t>
            </a:r>
          </a:p>
          <a:p>
            <a:pPr lvl="1" eaLnBrk="1" hangingPunct="1"/>
            <a:endParaRPr lang="en-US" altLang="en-US" sz="500" smtClean="0"/>
          </a:p>
          <a:p>
            <a:pPr lvl="1" eaLnBrk="1" hangingPunct="1"/>
            <a:r>
              <a:rPr lang="en-US" altLang="en-US" smtClean="0"/>
              <a:t>These women were essentially compelled into crime by their social circumstances</a:t>
            </a:r>
          </a:p>
          <a:p>
            <a:pPr lvl="1" eaLnBrk="1" hangingPunct="1"/>
            <a:endParaRPr lang="en-US" altLang="en-US" sz="1000" smtClean="0"/>
          </a:p>
          <a:p>
            <a:pPr lvl="1" eaLnBrk="1" hangingPunct="1"/>
            <a:r>
              <a:rPr lang="en-US" altLang="en-US" smtClean="0"/>
              <a:t>Patterns of offending reflected economic marginalization, culturally constructed gendered roles for African American women, and their experiences with interpersonal violence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mtClean="0"/>
              <a:t>The Intersection of Race, Class, and Gender</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Miller: </a:t>
            </a:r>
            <a:r>
              <a:rPr lang="en-US" i="1" dirty="0" smtClean="0"/>
              <a:t>Getting Played </a:t>
            </a:r>
            <a:r>
              <a:rPr lang="en-US" dirty="0" smtClean="0"/>
              <a:t>employed a gendered, ecologically oriented theoretical framework for a comparative (girls and boys) examination of African American female youths' victimization and how this victimization is embedded in their everyday life</a:t>
            </a:r>
          </a:p>
          <a:p>
            <a:pPr eaLnBrk="1" hangingPunct="1">
              <a:defRPr/>
            </a:pPr>
            <a:endParaRPr lang="en-US" sz="500" dirty="0" smtClean="0"/>
          </a:p>
          <a:p>
            <a:pPr lvl="1" eaLnBrk="1" hangingPunct="1">
              <a:defRPr/>
            </a:pPr>
            <a:r>
              <a:rPr lang="en-US" dirty="0" smtClean="0"/>
              <a:t>Girls’ victimizations often occur in social and public settings</a:t>
            </a:r>
          </a:p>
          <a:p>
            <a:pPr lvl="1" eaLnBrk="1" hangingPunct="1">
              <a:defRPr/>
            </a:pPr>
            <a:endParaRPr lang="en-US" sz="500" dirty="0" smtClean="0"/>
          </a:p>
          <a:p>
            <a:pPr lvl="1" eaLnBrk="1" hangingPunct="1">
              <a:defRPr/>
            </a:pPr>
            <a:r>
              <a:rPr lang="en-US" dirty="0" smtClean="0"/>
              <a:t>Both girls and boys viewed the victimization as problems of individual character, not the result of the structural and situational context that they shared</a:t>
            </a:r>
          </a:p>
          <a:p>
            <a:pPr lvl="1" eaLnBrk="1" hangingPunct="1">
              <a:defRPr/>
            </a:pPr>
            <a:endParaRPr lang="en-US" sz="600" dirty="0" smtClean="0"/>
          </a:p>
          <a:p>
            <a:pPr lvl="1" eaLnBrk="1" hangingPunct="1">
              <a:defRPr/>
            </a:pPr>
            <a:r>
              <a:rPr lang="en-US" dirty="0" smtClean="0"/>
              <a:t>Often see much victim blaming</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mtClean="0"/>
              <a:t>The Intersection of Race, Class, and Gender</a:t>
            </a:r>
          </a:p>
        </p:txBody>
      </p:sp>
      <p:sp>
        <p:nvSpPr>
          <p:cNvPr id="30723" name="Content Placeholder 2"/>
          <p:cNvSpPr>
            <a:spLocks noGrp="1"/>
          </p:cNvSpPr>
          <p:nvPr>
            <p:ph idx="1"/>
          </p:nvPr>
        </p:nvSpPr>
        <p:spPr/>
        <p:txBody>
          <a:bodyPr/>
          <a:lstStyle/>
          <a:p>
            <a:pPr eaLnBrk="1" hangingPunct="1"/>
            <a:r>
              <a:rPr lang="en-US" altLang="en-US" smtClean="0"/>
              <a:t>Mullins and Miller examined the temporal, situational, and interactional features of women's violent conflicts</a:t>
            </a:r>
          </a:p>
          <a:p>
            <a:pPr lvl="1" eaLnBrk="1" hangingPunct="1"/>
            <a:endParaRPr lang="en-US" altLang="en-US" sz="500" smtClean="0"/>
          </a:p>
          <a:p>
            <a:pPr lvl="1" eaLnBrk="1" hangingPunct="1"/>
            <a:r>
              <a:rPr lang="en-US" altLang="en-US" smtClean="0"/>
              <a:t>Women's conflicts are produced by a long series of interactional sequences that are embedded in broader macro- and meso-social contexts</a:t>
            </a:r>
          </a:p>
          <a:p>
            <a:pPr lvl="1"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t>The Intersection of Race, Class, and Gender</a:t>
            </a:r>
          </a:p>
        </p:txBody>
      </p:sp>
      <p:sp>
        <p:nvSpPr>
          <p:cNvPr id="31747" name="Content Placeholder 2"/>
          <p:cNvSpPr>
            <a:spLocks noGrp="1"/>
          </p:cNvSpPr>
          <p:nvPr>
            <p:ph idx="1"/>
          </p:nvPr>
        </p:nvSpPr>
        <p:spPr/>
        <p:txBody>
          <a:bodyPr/>
          <a:lstStyle/>
          <a:p>
            <a:pPr eaLnBrk="1" hangingPunct="1"/>
            <a:r>
              <a:rPr lang="en-US" altLang="en-US" smtClean="0"/>
              <a:t>Zhang, Chin, and Miller examined how organizational context and market demand shaped the extent and nature of how women were involved in Chinese transnational human smuggling</a:t>
            </a:r>
          </a:p>
          <a:p>
            <a:pPr lvl="1" eaLnBrk="1" hangingPunct="1"/>
            <a:endParaRPr lang="en-US" altLang="en-US" sz="1000" smtClean="0"/>
          </a:p>
          <a:p>
            <a:pPr lvl="1" eaLnBrk="1" hangingPunct="1"/>
            <a:r>
              <a:rPr lang="en-US" altLang="en-US" smtClean="0"/>
              <a:t>Focused on the internal logic of an organized criminal enterprise and found that its strategies were gendered</a:t>
            </a:r>
          </a:p>
          <a:p>
            <a:pPr lvl="1" eaLnBrk="1" hangingPunct="1"/>
            <a:endParaRPr lang="en-US" altLang="en-US" sz="300" smtClean="0"/>
          </a:p>
          <a:p>
            <a:pPr lvl="2" eaLnBrk="1" hangingPunct="1"/>
            <a:r>
              <a:rPr lang="en-US" altLang="en-US" smtClean="0"/>
              <a:t>Smuggling viewed as an altruistic community service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mtClean="0"/>
              <a:t>Background</a:t>
            </a:r>
          </a:p>
        </p:txBody>
      </p:sp>
      <p:sp>
        <p:nvSpPr>
          <p:cNvPr id="5123" name="Content Placeholder 2"/>
          <p:cNvSpPr>
            <a:spLocks noGrp="1"/>
          </p:cNvSpPr>
          <p:nvPr>
            <p:ph idx="1"/>
          </p:nvPr>
        </p:nvSpPr>
        <p:spPr/>
        <p:txBody>
          <a:bodyPr/>
          <a:lstStyle/>
          <a:p>
            <a:pPr eaLnBrk="1" hangingPunct="1"/>
            <a:r>
              <a:rPr lang="en-US" altLang="en-US" smtClean="0"/>
              <a:t>The industrial revolution, coupled with the rise of capitalism, had largely changed traditional family and village economies into factory production</a:t>
            </a:r>
          </a:p>
          <a:p>
            <a:pPr lvl="1" eaLnBrk="1" hangingPunct="1"/>
            <a:endParaRPr lang="en-US" altLang="en-US" sz="1000" smtClean="0"/>
          </a:p>
          <a:p>
            <a:pPr lvl="1" eaLnBrk="1" hangingPunct="1"/>
            <a:r>
              <a:rPr lang="en-US" altLang="en-US" smtClean="0"/>
              <a:t>There was a near destruction of what previously had been a valued and necessary “household” partnership between spouses, their offspring, and extended households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The Intersection of Race, Class, and Gender</a:t>
            </a:r>
          </a:p>
        </p:txBody>
      </p:sp>
      <p:sp>
        <p:nvSpPr>
          <p:cNvPr id="3" name="Content Placeholder 2"/>
          <p:cNvSpPr>
            <a:spLocks noGrp="1"/>
          </p:cNvSpPr>
          <p:nvPr>
            <p:ph idx="1"/>
          </p:nvPr>
        </p:nvSpPr>
        <p:spPr/>
        <p:txBody>
          <a:bodyPr>
            <a:normAutofit fontScale="92500"/>
          </a:bodyPr>
          <a:lstStyle/>
          <a:p>
            <a:pPr eaLnBrk="1" hangingPunct="1">
              <a:defRPr/>
            </a:pPr>
            <a:r>
              <a:rPr lang="en-US" dirty="0" smtClean="0"/>
              <a:t>Daly and Chesney-Lind presented six distinctive features of feminist theory:</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Gender is not a natural fact but a complex social, historical, and cultural product</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Gender and gender relations order social life and social institutions in fundamental ways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Gender relations and constructs of masculinity and femininity are not symmetrical but are based on an organizing principle of men’s superiority and social and political-economic dominance over women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The Intersection of Race, Class, and Gender</a:t>
            </a:r>
          </a:p>
        </p:txBody>
      </p:sp>
      <p:sp>
        <p:nvSpPr>
          <p:cNvPr id="3" name="Content Placeholder 2"/>
          <p:cNvSpPr>
            <a:spLocks noGrp="1"/>
          </p:cNvSpPr>
          <p:nvPr>
            <p:ph idx="1"/>
          </p:nvPr>
        </p:nvSpPr>
        <p:spPr/>
        <p:txBody>
          <a:bodyPr>
            <a:normAutofit fontScale="92500" lnSpcReduction="10000"/>
          </a:bodyPr>
          <a:lstStyle/>
          <a:p>
            <a:pPr eaLnBrk="1" hangingPunct="1">
              <a:defRPr/>
            </a:pPr>
            <a:r>
              <a:rPr lang="en-US" dirty="0" smtClean="0"/>
              <a:t>Daly and Chesney-Lind presented six distinctive features of feminist theory:</a:t>
            </a:r>
          </a:p>
          <a:p>
            <a:pPr marL="915987" lvl="1" indent="-571500" eaLnBrk="1" hangingPunct="1">
              <a:buFont typeface="+mj-lt"/>
              <a:buAutoNum type="arabicPeriod" startAt="4"/>
              <a:defRPr/>
            </a:pPr>
            <a:endParaRPr lang="en-US" sz="500" dirty="0" smtClean="0"/>
          </a:p>
          <a:p>
            <a:pPr marL="915987" lvl="1" indent="-571500" eaLnBrk="1" hangingPunct="1">
              <a:buFont typeface="+mj-lt"/>
              <a:buAutoNum type="arabicPeriod" startAt="4"/>
              <a:defRPr/>
            </a:pPr>
            <a:r>
              <a:rPr lang="en-US" dirty="0" smtClean="0"/>
              <a:t>Systems of knowledge reflect men’s views of the natural and social worlds</a:t>
            </a:r>
          </a:p>
          <a:p>
            <a:pPr marL="915987" lvl="1" indent="-571500" eaLnBrk="1" hangingPunct="1">
              <a:buFont typeface="+mj-lt"/>
              <a:buAutoNum type="arabicPeriod" startAt="4"/>
              <a:defRPr/>
            </a:pPr>
            <a:endParaRPr lang="en-US" sz="500" dirty="0" smtClean="0"/>
          </a:p>
          <a:p>
            <a:pPr marL="915987" lvl="1" indent="-571500" eaLnBrk="1" hangingPunct="1">
              <a:buFont typeface="+mj-lt"/>
              <a:buAutoNum type="arabicPeriod" startAt="4"/>
              <a:defRPr/>
            </a:pPr>
            <a:r>
              <a:rPr lang="en-US" dirty="0" smtClean="0"/>
              <a:t>Women should be at the center of intellectual inquiry, not peripheral, invisible, or appendages of men</a:t>
            </a:r>
          </a:p>
          <a:p>
            <a:pPr marL="915987" lvl="1" indent="-571500" eaLnBrk="1" hangingPunct="1">
              <a:buFont typeface="+mj-lt"/>
              <a:buAutoNum type="arabicPeriod" startAt="4"/>
              <a:defRPr/>
            </a:pPr>
            <a:endParaRPr lang="en-US" sz="1000" dirty="0" smtClean="0"/>
          </a:p>
          <a:p>
            <a:pPr marL="566737" indent="-571500" eaLnBrk="1" hangingPunct="1">
              <a:defRPr/>
            </a:pPr>
            <a:r>
              <a:rPr lang="en-US" dirty="0" smtClean="0"/>
              <a:t>These  points are the key elements that distinguish feminist perspectives in criminology from conventional criminology</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The Intersection of Race, Class, and Gender</a:t>
            </a:r>
            <a:endParaRPr lang="en-US" altLang="en-US" b="0" smtClean="0"/>
          </a:p>
        </p:txBody>
      </p:sp>
      <p:sp>
        <p:nvSpPr>
          <p:cNvPr id="3" name="Content Placeholder 2"/>
          <p:cNvSpPr>
            <a:spLocks noGrp="1"/>
          </p:cNvSpPr>
          <p:nvPr>
            <p:ph idx="1"/>
          </p:nvPr>
        </p:nvSpPr>
        <p:spPr/>
        <p:txBody>
          <a:bodyPr>
            <a:normAutofit fontScale="92500"/>
          </a:bodyPr>
          <a:lstStyle/>
          <a:p>
            <a:pPr eaLnBrk="1" hangingPunct="1">
              <a:defRPr/>
            </a:pPr>
            <a:r>
              <a:rPr lang="en-US" dirty="0" smtClean="0"/>
              <a:t>In the early 1990s, new thinking focused on the relationship between sex and gender, and it focused in part on the idea that sex, rather than being a pre-social biological concept, was in fact socially and discursively constructed</a:t>
            </a:r>
          </a:p>
          <a:p>
            <a:pPr lvl="1" eaLnBrk="1" hangingPunct="1">
              <a:defRPr/>
            </a:pPr>
            <a:endParaRPr lang="en-US" sz="500" dirty="0" smtClean="0"/>
          </a:p>
          <a:p>
            <a:pPr lvl="1" eaLnBrk="1" hangingPunct="1">
              <a:defRPr/>
            </a:pPr>
            <a:r>
              <a:rPr lang="en-US" dirty="0" smtClean="0"/>
              <a:t>Thinking about sex and gender dualistically can give way to new conceptualizations</a:t>
            </a:r>
          </a:p>
          <a:p>
            <a:pPr lvl="1" eaLnBrk="1" hangingPunct="1">
              <a:defRPr/>
            </a:pPr>
            <a:endParaRPr lang="en-US" sz="500" dirty="0" smtClean="0"/>
          </a:p>
          <a:p>
            <a:pPr lvl="1" eaLnBrk="1" hangingPunct="1">
              <a:defRPr/>
            </a:pPr>
            <a:r>
              <a:rPr lang="en-US" dirty="0" smtClean="0"/>
              <a:t>Sex and gender may actually be “incorporated” or fused together in ways that make them indivisible except as linguistic constructs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p:txBody>
          <a:bodyPr/>
          <a:lstStyle/>
          <a:p>
            <a:pPr eaLnBrk="1" hangingPunct="1"/>
            <a:r>
              <a:rPr lang="en-US" altLang="en-US" smtClean="0"/>
              <a:t>Masculinities and Crime: Doing Gender</a:t>
            </a:r>
          </a:p>
        </p:txBody>
      </p:sp>
      <p:sp>
        <p:nvSpPr>
          <p:cNvPr id="35843" name="Rectangle 3"/>
          <p:cNvSpPr>
            <a:spLocks noGrp="1" noChangeArrowheads="1"/>
          </p:cNvSpPr>
          <p:nvPr>
            <p:ph idx="1"/>
          </p:nvPr>
        </p:nvSpPr>
        <p:spPr/>
        <p:txBody>
          <a:bodyPr/>
          <a:lstStyle/>
          <a:p>
            <a:pPr eaLnBrk="1" hangingPunct="1"/>
            <a:r>
              <a:rPr lang="en-US" altLang="en-US" smtClean="0"/>
              <a:t>Messerschmidt argued that traditional criminological theories provide an incomplete understanding of crime because they omit gender from their analysis (See Table 10.1)</a:t>
            </a:r>
          </a:p>
          <a:p>
            <a:pPr eaLnBrk="1" hangingPunct="1"/>
            <a:endParaRPr lang="en-US" altLang="en-US" sz="1000" smtClean="0"/>
          </a:p>
          <a:p>
            <a:pPr lvl="1" eaLnBrk="1" hangingPunct="1"/>
            <a:r>
              <a:rPr lang="en-US" altLang="en-US" smtClean="0"/>
              <a:t>Traditional theories ignore how masculinity is linked to crime and how various types of masculinity are related to different types of offending</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p:txBody>
          <a:bodyPr/>
          <a:lstStyle/>
          <a:p>
            <a:pPr eaLnBrk="1" hangingPunct="1"/>
            <a:r>
              <a:rPr lang="en-US" altLang="en-US" smtClean="0"/>
              <a:t>Masculinities and Crime: Doing Gender</a:t>
            </a:r>
          </a:p>
        </p:txBody>
      </p:sp>
      <p:sp>
        <p:nvSpPr>
          <p:cNvPr id="23555" name="Rectangle 3"/>
          <p:cNvSpPr>
            <a:spLocks noGrp="1" noChangeArrowheads="1"/>
          </p:cNvSpPr>
          <p:nvPr>
            <p:ph idx="1"/>
          </p:nvPr>
        </p:nvSpPr>
        <p:spPr/>
        <p:txBody>
          <a:bodyPr>
            <a:normAutofit fontScale="85000" lnSpcReduction="10000"/>
          </a:bodyPr>
          <a:lstStyle/>
          <a:p>
            <a:pPr eaLnBrk="1" hangingPunct="1">
              <a:defRPr/>
            </a:pPr>
            <a:r>
              <a:rPr lang="en-US" dirty="0" smtClean="0"/>
              <a:t>Males are socialized into a hegemonic masculinity</a:t>
            </a:r>
          </a:p>
          <a:p>
            <a:pPr eaLnBrk="1" hangingPunct="1">
              <a:defRPr/>
            </a:pPr>
            <a:endParaRPr lang="en-US" sz="600" dirty="0" smtClean="0"/>
          </a:p>
          <a:p>
            <a:pPr lvl="1" eaLnBrk="1" hangingPunct="1">
              <a:defRPr/>
            </a:pPr>
            <a:r>
              <a:rPr lang="en-US" dirty="0" smtClean="0"/>
              <a:t>Men define their masculinity in the labor market, the subordination of women, hetero-sexism, uncontrollable sexuality</a:t>
            </a:r>
          </a:p>
          <a:p>
            <a:pPr lvl="1" eaLnBrk="1" hangingPunct="1">
              <a:defRPr/>
            </a:pPr>
            <a:endParaRPr lang="en-US" sz="600" dirty="0" smtClean="0"/>
          </a:p>
          <a:p>
            <a:pPr lvl="1" eaLnBrk="1" hangingPunct="1">
              <a:defRPr/>
            </a:pPr>
            <a:r>
              <a:rPr lang="en-US" dirty="0" smtClean="0"/>
              <a:t>Men must constantly accomplish/demonstrate their masculinity </a:t>
            </a:r>
          </a:p>
          <a:p>
            <a:pPr lvl="1" eaLnBrk="1" hangingPunct="1">
              <a:defRPr/>
            </a:pPr>
            <a:endParaRPr lang="en-US" sz="600" dirty="0" smtClean="0"/>
          </a:p>
          <a:p>
            <a:pPr lvl="1" eaLnBrk="1" hangingPunct="1">
              <a:defRPr/>
            </a:pPr>
            <a:r>
              <a:rPr lang="en-US" dirty="0" smtClean="0"/>
              <a:t>If the goal is blocked, men may show their masculinity through crime</a:t>
            </a:r>
          </a:p>
          <a:p>
            <a:pPr eaLnBrk="1" hangingPunct="1">
              <a:defRPr/>
            </a:pPr>
            <a:endParaRPr lang="en-US" sz="1200" dirty="0" smtClean="0"/>
          </a:p>
          <a:p>
            <a:pPr eaLnBrk="1" hangingPunct="1">
              <a:defRPr/>
            </a:pPr>
            <a:r>
              <a:rPr lang="en-US" dirty="0" smtClean="0"/>
              <a:t>Different masculinities (by class and race) emerge and have varying impacts on the contents of criminal behavior</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mtClean="0"/>
              <a:t>Masculinities and Crime: Doing Gender</a:t>
            </a:r>
          </a:p>
        </p:txBody>
      </p:sp>
      <p:sp>
        <p:nvSpPr>
          <p:cNvPr id="3" name="Content Placeholder 2"/>
          <p:cNvSpPr>
            <a:spLocks noGrp="1"/>
          </p:cNvSpPr>
          <p:nvPr>
            <p:ph idx="1"/>
          </p:nvPr>
        </p:nvSpPr>
        <p:spPr/>
        <p:txBody>
          <a:bodyPr>
            <a:normAutofit fontScale="85000" lnSpcReduction="10000"/>
          </a:bodyPr>
          <a:lstStyle/>
          <a:p>
            <a:pPr eaLnBrk="1" hangingPunct="1">
              <a:defRPr/>
            </a:pPr>
            <a:r>
              <a:rPr lang="en-US" dirty="0" smtClean="0"/>
              <a:t>White middle-class boys are able to achieve masculinity through success in sports and in school </a:t>
            </a:r>
          </a:p>
          <a:p>
            <a:pPr eaLnBrk="1" hangingPunct="1">
              <a:defRPr/>
            </a:pPr>
            <a:endParaRPr lang="en-US" sz="1000" dirty="0" smtClean="0"/>
          </a:p>
          <a:p>
            <a:pPr eaLnBrk="1" hangingPunct="1">
              <a:defRPr/>
            </a:pPr>
            <a:r>
              <a:rPr lang="en-US" dirty="0" smtClean="0"/>
              <a:t>White working-class boys manifest oppositional conduct in school such as pranks and other mischief and outside the classroom they “do gender” through theft, fighting, or perhaps hate crimes</a:t>
            </a:r>
          </a:p>
          <a:p>
            <a:pPr eaLnBrk="1" hangingPunct="1">
              <a:defRPr/>
            </a:pPr>
            <a:endParaRPr lang="en-US" sz="1000" dirty="0" smtClean="0"/>
          </a:p>
          <a:p>
            <a:pPr eaLnBrk="1" hangingPunct="1">
              <a:defRPr/>
            </a:pPr>
            <a:r>
              <a:rPr lang="en-US" dirty="0" smtClean="0"/>
              <a:t>Racial minority lower-class and working-class boys are likely to find school boring and humiliating thus they do gender through oppositional behavior that may involve physical violence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p:txBody>
          <a:bodyPr/>
          <a:lstStyle/>
          <a:p>
            <a:pPr eaLnBrk="1" hangingPunct="1"/>
            <a:r>
              <a:rPr lang="en-US" altLang="en-US" smtClean="0"/>
              <a:t>Masculinities and Crime: Doing Gender</a:t>
            </a:r>
          </a:p>
        </p:txBody>
      </p:sp>
      <p:sp>
        <p:nvSpPr>
          <p:cNvPr id="24579" name="Rectangle 3"/>
          <p:cNvSpPr>
            <a:spLocks noGrp="1" noChangeArrowheads="1"/>
          </p:cNvSpPr>
          <p:nvPr>
            <p:ph idx="1"/>
          </p:nvPr>
        </p:nvSpPr>
        <p:spPr/>
        <p:txBody>
          <a:bodyPr>
            <a:normAutofit fontScale="92500" lnSpcReduction="20000"/>
          </a:bodyPr>
          <a:lstStyle/>
          <a:p>
            <a:pPr eaLnBrk="1" hangingPunct="1">
              <a:defRPr/>
            </a:pPr>
            <a:r>
              <a:rPr lang="en-US" dirty="0" smtClean="0"/>
              <a:t>Among adult males, wife beating is a resource for affirming maleness</a:t>
            </a:r>
          </a:p>
          <a:p>
            <a:pPr eaLnBrk="1" hangingPunct="1">
              <a:defRPr/>
            </a:pPr>
            <a:endParaRPr lang="en-US" sz="500" dirty="0" smtClean="0"/>
          </a:p>
          <a:p>
            <a:pPr lvl="1" eaLnBrk="1" hangingPunct="1">
              <a:defRPr/>
            </a:pPr>
            <a:r>
              <a:rPr lang="en-US" dirty="0" smtClean="0"/>
              <a:t>More prevalent among men who are in economically precarious positions</a:t>
            </a:r>
          </a:p>
          <a:p>
            <a:pPr lvl="1" eaLnBrk="1" hangingPunct="1">
              <a:defRPr/>
            </a:pPr>
            <a:endParaRPr lang="en-US" sz="1000" dirty="0" smtClean="0"/>
          </a:p>
          <a:p>
            <a:pPr eaLnBrk="1" hangingPunct="1">
              <a:defRPr/>
            </a:pPr>
            <a:r>
              <a:rPr lang="en-US" dirty="0" smtClean="0"/>
              <a:t>Messerschmidt’s </a:t>
            </a:r>
            <a:r>
              <a:rPr lang="en-US" dirty="0"/>
              <a:t>work was important because it forced scholars to think more carefully about the features of maleness that may be implicated in crime causation and about how the intersection of race, class, and gender shape the gender-specific problems men face and how men respond to them</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smtClean="0"/>
              <a:t>Masculinities and Crime: Male Social Support Theory</a:t>
            </a:r>
          </a:p>
        </p:txBody>
      </p:sp>
      <p:sp>
        <p:nvSpPr>
          <p:cNvPr id="39939" name="Content Placeholder 2"/>
          <p:cNvSpPr>
            <a:spLocks noGrp="1"/>
          </p:cNvSpPr>
          <p:nvPr>
            <p:ph idx="1"/>
          </p:nvPr>
        </p:nvSpPr>
        <p:spPr/>
        <p:txBody>
          <a:bodyPr/>
          <a:lstStyle/>
          <a:p>
            <a:pPr eaLnBrk="1" hangingPunct="1"/>
            <a:r>
              <a:rPr lang="en-US" altLang="en-US" smtClean="0"/>
              <a:t>The questions of “Why do so many men beat, sexually assault, psychologically abuse, and otherwise harm their current and former intimate female partners in ways that few of us can imagine?” underlies DeKeseredy &amp; Schwartz’s male social support theory</a:t>
            </a:r>
          </a:p>
          <a:p>
            <a:pPr eaLnBrk="1" hangingPunct="1"/>
            <a:endParaRPr lang="en-US" altLang="en-US" sz="1000" smtClean="0"/>
          </a:p>
          <a:p>
            <a:pPr lvl="1" eaLnBrk="1" hangingPunct="1"/>
            <a:r>
              <a:rPr lang="en-US" altLang="en-US" smtClean="0"/>
              <a:t>Reject the idea men damage women because they are psychological pathological; instead men’s victimization of women is a social product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smtClean="0"/>
              <a:t>Masculinities and Crime: Male Social Support Theory</a:t>
            </a:r>
          </a:p>
        </p:txBody>
      </p:sp>
      <p:sp>
        <p:nvSpPr>
          <p:cNvPr id="40963" name="Content Placeholder 2"/>
          <p:cNvSpPr>
            <a:spLocks noGrp="1"/>
          </p:cNvSpPr>
          <p:nvPr>
            <p:ph idx="1"/>
          </p:nvPr>
        </p:nvSpPr>
        <p:spPr/>
        <p:txBody>
          <a:bodyPr/>
          <a:lstStyle/>
          <a:p>
            <a:pPr eaLnBrk="1" hangingPunct="1"/>
            <a:r>
              <a:rPr lang="en-US" altLang="en-US" smtClean="0"/>
              <a:t>Can be seen as a strain theory that sees violence as a response to stress flowing from negative relationships </a:t>
            </a:r>
          </a:p>
          <a:p>
            <a:pPr lvl="1" eaLnBrk="1" hangingPunct="1"/>
            <a:endParaRPr lang="en-US" altLang="en-US" sz="1000" smtClean="0"/>
          </a:p>
          <a:p>
            <a:pPr lvl="1" eaLnBrk="1" hangingPunct="1"/>
            <a:r>
              <a:rPr lang="en-US" altLang="en-US" smtClean="0"/>
              <a:t>The response to the strain is situated in the context of “being a man” in the context of male peers</a:t>
            </a:r>
          </a:p>
          <a:p>
            <a:pPr lvl="1" eaLnBrk="1" hangingPunct="1"/>
            <a:endParaRPr lang="en-US" altLang="en-US" sz="1000" smtClean="0"/>
          </a:p>
          <a:p>
            <a:pPr lvl="1" eaLnBrk="1" hangingPunct="1"/>
            <a:r>
              <a:rPr lang="en-US" altLang="en-US" smtClean="0"/>
              <a:t>When a woman does not do what a man wishes, it can be experienced as insults to their “masculinity”</a:t>
            </a:r>
          </a:p>
          <a:p>
            <a:pPr lvl="1"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smtClean="0"/>
              <a:t>Masculinities and Crime: Male Social Support Theory</a:t>
            </a:r>
          </a:p>
        </p:txBody>
      </p:sp>
      <p:sp>
        <p:nvSpPr>
          <p:cNvPr id="41987" name="Content Placeholder 2"/>
          <p:cNvSpPr>
            <a:spLocks noGrp="1"/>
          </p:cNvSpPr>
          <p:nvPr>
            <p:ph idx="1"/>
          </p:nvPr>
        </p:nvSpPr>
        <p:spPr/>
        <p:txBody>
          <a:bodyPr/>
          <a:lstStyle/>
          <a:p>
            <a:pPr eaLnBrk="1" hangingPunct="1"/>
            <a:r>
              <a:rPr lang="en-US" altLang="en-US" smtClean="0"/>
              <a:t>Men’s definition of and coping with situations where their masculinity feels insult are shaped intimately by “social patriarchy”</a:t>
            </a:r>
          </a:p>
          <a:p>
            <a:pPr eaLnBrk="1" hangingPunct="1"/>
            <a:endParaRPr lang="en-US" altLang="en-US" sz="1000" smtClean="0"/>
          </a:p>
          <a:p>
            <a:pPr lvl="1" eaLnBrk="1" hangingPunct="1"/>
            <a:r>
              <a:rPr lang="en-US" altLang="en-US" smtClean="0"/>
              <a:t>A system of gender inequality legitimated by the ideology that males are naturally dominant and privileged and women are naturally subordinate and subservient</a:t>
            </a:r>
          </a:p>
          <a:p>
            <a:pPr lvl="1" eaLnBrk="1" hangingPunct="1"/>
            <a:endParaRPr lang="en-US" altLang="en-US" sz="1000" smtClean="0"/>
          </a:p>
          <a:p>
            <a:pPr lvl="2" eaLnBrk="1" hangingPunct="1"/>
            <a:r>
              <a:rPr lang="en-US" altLang="en-US" smtClean="0"/>
              <a:t>When this does not play out, men experience it as stressful and humiliating</a:t>
            </a:r>
          </a:p>
          <a:p>
            <a:pPr lvl="1"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altLang="en-US" smtClean="0"/>
              <a:t>Prefeminist Pioneers and Themes</a:t>
            </a:r>
          </a:p>
        </p:txBody>
      </p:sp>
      <p:sp>
        <p:nvSpPr>
          <p:cNvPr id="5123" name="Rectangle 3"/>
          <p:cNvSpPr>
            <a:spLocks noGrp="1" noChangeArrowheads="1"/>
          </p:cNvSpPr>
          <p:nvPr>
            <p:ph idx="1"/>
          </p:nvPr>
        </p:nvSpPr>
        <p:spPr/>
        <p:txBody>
          <a:bodyPr>
            <a:normAutofit fontScale="92500" lnSpcReduction="10000"/>
          </a:bodyPr>
          <a:lstStyle/>
          <a:p>
            <a:pPr eaLnBrk="1" hangingPunct="1">
              <a:defRPr/>
            </a:pPr>
            <a:r>
              <a:rPr lang="en-US" dirty="0"/>
              <a:t>In the early literature, many of the same assumptions </a:t>
            </a:r>
            <a:r>
              <a:rPr lang="en-US" dirty="0" smtClean="0"/>
              <a:t>emerged</a:t>
            </a:r>
          </a:p>
          <a:p>
            <a:pPr eaLnBrk="1" hangingPunct="1">
              <a:defRPr/>
            </a:pPr>
            <a:endParaRPr lang="en-US" sz="1000" dirty="0"/>
          </a:p>
          <a:p>
            <a:pPr eaLnBrk="1" hangingPunct="1">
              <a:defRPr/>
            </a:pPr>
            <a:r>
              <a:rPr lang="en-US" dirty="0"/>
              <a:t>These assumptions focused on crime as the result of individual physiological and psychological characteristics of </a:t>
            </a:r>
            <a:r>
              <a:rPr lang="en-US" dirty="0" smtClean="0"/>
              <a:t>women</a:t>
            </a:r>
          </a:p>
          <a:p>
            <a:pPr eaLnBrk="1" hangingPunct="1">
              <a:defRPr/>
            </a:pPr>
            <a:endParaRPr lang="en-US" sz="500" dirty="0" smtClean="0"/>
          </a:p>
          <a:p>
            <a:pPr lvl="1" eaLnBrk="1" hangingPunct="1">
              <a:defRPr/>
            </a:pPr>
            <a:r>
              <a:rPr lang="en-US" dirty="0" smtClean="0"/>
              <a:t>Thought these characteristics were universal to women and that they transcended any historical time frame</a:t>
            </a:r>
            <a:endParaRPr lang="en-US" dirty="0"/>
          </a:p>
          <a:p>
            <a:pPr eaLnBrk="1" hangingPunct="1">
              <a:defRPr/>
            </a:pPr>
            <a:endParaRPr lang="en-US" sz="1000" dirty="0" smtClean="0"/>
          </a:p>
          <a:p>
            <a:pPr eaLnBrk="1" hangingPunct="1">
              <a:defRPr/>
            </a:pPr>
            <a:r>
              <a:rPr lang="en-US" dirty="0" smtClean="0"/>
              <a:t>Assumption that there was an inherent nature of women</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smtClean="0"/>
              <a:t>Masculinities and Crime: Male Social Support Theory</a:t>
            </a:r>
          </a:p>
        </p:txBody>
      </p:sp>
      <p:sp>
        <p:nvSpPr>
          <p:cNvPr id="43011" name="Content Placeholder 2"/>
          <p:cNvSpPr>
            <a:spLocks noGrp="1"/>
          </p:cNvSpPr>
          <p:nvPr>
            <p:ph idx="1"/>
          </p:nvPr>
        </p:nvSpPr>
        <p:spPr/>
        <p:txBody>
          <a:bodyPr/>
          <a:lstStyle/>
          <a:p>
            <a:pPr eaLnBrk="1" hangingPunct="1"/>
            <a:r>
              <a:rPr lang="en-US" altLang="en-US" smtClean="0"/>
              <a:t>A key causal ingredient to why men lash out violently is male social support for violence against women who do not submit to a man’s authority</a:t>
            </a:r>
          </a:p>
          <a:p>
            <a:pPr eaLnBrk="1" hangingPunct="1"/>
            <a:endParaRPr lang="en-US" altLang="en-US" sz="1000" smtClean="0"/>
          </a:p>
          <a:p>
            <a:pPr eaLnBrk="1" hangingPunct="1"/>
            <a:r>
              <a:rPr lang="en-US" altLang="en-US" smtClean="0"/>
              <a:t>Male peer groups socialize their members into a very narrow conception of masculinity and differs by the group</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smtClean="0"/>
              <a:t>Masculinities and Crime: Male Social Support Theory</a:t>
            </a:r>
          </a:p>
        </p:txBody>
      </p:sp>
      <p:sp>
        <p:nvSpPr>
          <p:cNvPr id="44035" name="Content Placeholder 2"/>
          <p:cNvSpPr>
            <a:spLocks noGrp="1"/>
          </p:cNvSpPr>
          <p:nvPr>
            <p:ph idx="1"/>
          </p:nvPr>
        </p:nvSpPr>
        <p:spPr/>
        <p:txBody>
          <a:bodyPr/>
          <a:lstStyle/>
          <a:p>
            <a:pPr eaLnBrk="1" hangingPunct="1"/>
            <a:r>
              <a:rPr lang="en-US" altLang="en-US" smtClean="0"/>
              <a:t>Three other factors heighten the risk of female victimization:</a:t>
            </a:r>
          </a:p>
          <a:p>
            <a:pPr marL="857250" lvl="1" indent="-514350" eaLnBrk="1" hangingPunct="1">
              <a:buFont typeface="Arial" charset="0"/>
              <a:buAutoNum type="arabicPeriod"/>
            </a:pPr>
            <a:r>
              <a:rPr lang="en-US" altLang="en-US" smtClean="0"/>
              <a:t>Male peer groups “sexually objectify” women</a:t>
            </a:r>
          </a:p>
          <a:p>
            <a:pPr marL="857250" lvl="1" indent="-514350" eaLnBrk="1" hangingPunct="1">
              <a:buFont typeface="Arial" charset="0"/>
              <a:buAutoNum type="arabicPeriod"/>
            </a:pPr>
            <a:r>
              <a:rPr lang="en-US" altLang="en-US" smtClean="0"/>
              <a:t>Heavy use of alcohol </a:t>
            </a:r>
          </a:p>
          <a:p>
            <a:pPr marL="857250" lvl="1" indent="-514350" eaLnBrk="1" hangingPunct="1">
              <a:buFont typeface="Arial" charset="0"/>
              <a:buAutoNum type="arabicPeriod"/>
            </a:pPr>
            <a:r>
              <a:rPr lang="en-US" altLang="en-US" smtClean="0"/>
              <a:t>Absence of deterrence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smtClean="0"/>
              <a:t>Masculinities and Crime: Male Social Support Theory</a:t>
            </a:r>
          </a:p>
        </p:txBody>
      </p:sp>
      <p:sp>
        <p:nvSpPr>
          <p:cNvPr id="45059" name="Content Placeholder 2"/>
          <p:cNvSpPr>
            <a:spLocks noGrp="1"/>
          </p:cNvSpPr>
          <p:nvPr>
            <p:ph idx="1"/>
          </p:nvPr>
        </p:nvSpPr>
        <p:spPr/>
        <p:txBody>
          <a:bodyPr/>
          <a:lstStyle/>
          <a:p>
            <a:pPr eaLnBrk="1" hangingPunct="1"/>
            <a:r>
              <a:rPr lang="en-US" altLang="en-US" smtClean="0"/>
              <a:t>DeKeseredy and Schwartz connect the macro level (a system of social patriarchy) with the micro level (an individual’s decision to use violence against a specific woman) with the male peer group as the conduit for this macro-micro connection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p:cNvSpPr>
            <a:spLocks noGrp="1" noChangeArrowheads="1"/>
          </p:cNvSpPr>
          <p:nvPr>
            <p:ph type="title"/>
          </p:nvPr>
        </p:nvSpPr>
        <p:spPr/>
        <p:txBody>
          <a:bodyPr/>
          <a:lstStyle/>
          <a:p>
            <a:pPr eaLnBrk="1" hangingPunct="1"/>
            <a:r>
              <a:rPr lang="en-US" altLang="en-US" sz="3200" smtClean="0"/>
              <a:t>Gendered Criminology: Gendered Pathways to Lawbreaking</a:t>
            </a:r>
          </a:p>
        </p:txBody>
      </p:sp>
      <p:sp>
        <p:nvSpPr>
          <p:cNvPr id="46083" name="Rectangle 3"/>
          <p:cNvSpPr>
            <a:spLocks noGrp="1" noChangeArrowheads="1"/>
          </p:cNvSpPr>
          <p:nvPr>
            <p:ph idx="1"/>
          </p:nvPr>
        </p:nvSpPr>
        <p:spPr/>
        <p:txBody>
          <a:bodyPr/>
          <a:lstStyle/>
          <a:p>
            <a:pPr eaLnBrk="1" hangingPunct="1"/>
            <a:r>
              <a:rPr lang="en-US" altLang="en-US" smtClean="0"/>
              <a:t>Gendered pathways is an approach to explaining crime that is similar to the life-course analysis</a:t>
            </a:r>
            <a:endParaRPr lang="en-US" altLang="en-US" sz="500" smtClean="0"/>
          </a:p>
          <a:p>
            <a:pPr lvl="1" eaLnBrk="1" hangingPunct="1"/>
            <a:r>
              <a:rPr lang="en-US" altLang="en-US" smtClean="0"/>
              <a:t>Females’ experiences are mapped to explore what led them to crime as well as desistance from it</a:t>
            </a:r>
          </a:p>
          <a:p>
            <a:pPr lvl="1" eaLnBrk="1" hangingPunct="1"/>
            <a:endParaRPr lang="en-US" altLang="en-US" sz="50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Grp="1" noChangeArrowheads="1"/>
          </p:cNvSpPr>
          <p:nvPr>
            <p:ph type="title"/>
          </p:nvPr>
        </p:nvSpPr>
        <p:spPr/>
        <p:txBody>
          <a:bodyPr/>
          <a:lstStyle/>
          <a:p>
            <a:pPr eaLnBrk="1" hangingPunct="1"/>
            <a:r>
              <a:rPr lang="en-US" altLang="en-US" sz="3200" smtClean="0"/>
              <a:t>Gendered Criminology: Gendered Pathways to Lawbreaking</a:t>
            </a:r>
          </a:p>
        </p:txBody>
      </p:sp>
      <p:sp>
        <p:nvSpPr>
          <p:cNvPr id="47107" name="Rectangle 3"/>
          <p:cNvSpPr>
            <a:spLocks noGrp="1" noChangeArrowheads="1"/>
          </p:cNvSpPr>
          <p:nvPr>
            <p:ph idx="1"/>
          </p:nvPr>
        </p:nvSpPr>
        <p:spPr/>
        <p:txBody>
          <a:bodyPr/>
          <a:lstStyle/>
          <a:p>
            <a:pPr eaLnBrk="1" hangingPunct="1"/>
            <a:r>
              <a:rPr lang="en-US" altLang="en-US" smtClean="0"/>
              <a:t>Daly identified five paths women took to getting to court</a:t>
            </a:r>
          </a:p>
          <a:p>
            <a:pPr eaLnBrk="1" hangingPunct="1"/>
            <a:endParaRPr lang="en-US" altLang="en-US" sz="1000" smtClean="0"/>
          </a:p>
          <a:p>
            <a:pPr marL="857250" lvl="1" indent="-514350" eaLnBrk="1" hangingPunct="1">
              <a:buFont typeface="Arial" charset="0"/>
              <a:buAutoNum type="arabicPeriod"/>
            </a:pPr>
            <a:r>
              <a:rPr lang="en-US" altLang="en-US" smtClean="0"/>
              <a:t>Harmed and harming women</a:t>
            </a:r>
          </a:p>
          <a:p>
            <a:pPr marL="857250" lvl="1" indent="-514350" eaLnBrk="1" hangingPunct="1">
              <a:buFont typeface="Arial" charset="0"/>
              <a:buAutoNum type="arabicPeriod"/>
            </a:pPr>
            <a:endParaRPr lang="en-US" altLang="en-US" sz="1000" smtClean="0"/>
          </a:p>
          <a:p>
            <a:pPr marL="857250" lvl="1" indent="-514350" eaLnBrk="1" hangingPunct="1">
              <a:buFont typeface="Arial" charset="0"/>
              <a:buAutoNum type="arabicPeriod"/>
            </a:pPr>
            <a:r>
              <a:rPr lang="en-US" altLang="en-US" smtClean="0"/>
              <a:t>Battered women</a:t>
            </a:r>
          </a:p>
          <a:p>
            <a:pPr marL="857250" lvl="1" indent="-514350" eaLnBrk="1" hangingPunct="1">
              <a:buFont typeface="Arial" charset="0"/>
              <a:buAutoNum type="arabicPeriod"/>
            </a:pPr>
            <a:endParaRPr lang="en-US" altLang="en-US" sz="1000" smtClean="0"/>
          </a:p>
          <a:p>
            <a:pPr marL="857250" lvl="1" indent="-514350" eaLnBrk="1" hangingPunct="1">
              <a:buFont typeface="Arial" charset="0"/>
              <a:buAutoNum type="arabicPeriod"/>
            </a:pPr>
            <a:r>
              <a:rPr lang="en-US" altLang="en-US" smtClean="0"/>
              <a:t>Street women</a:t>
            </a:r>
          </a:p>
          <a:p>
            <a:pPr marL="857250" lvl="1" indent="-514350" eaLnBrk="1" hangingPunct="1">
              <a:buFont typeface="Arial" charset="0"/>
              <a:buAutoNum type="arabicPeriod"/>
            </a:pPr>
            <a:endParaRPr lang="en-US" altLang="en-US" sz="1000" smtClean="0"/>
          </a:p>
          <a:p>
            <a:pPr marL="857250" lvl="1" indent="-514350" eaLnBrk="1" hangingPunct="1">
              <a:buFont typeface="Arial" charset="0"/>
              <a:buAutoNum type="arabicPeriod"/>
            </a:pPr>
            <a:r>
              <a:rPr lang="en-US" altLang="en-US" smtClean="0"/>
              <a:t>Drug-connected women</a:t>
            </a:r>
          </a:p>
          <a:p>
            <a:pPr marL="857250" lvl="1" indent="-514350" eaLnBrk="1" hangingPunct="1">
              <a:buFont typeface="Arial" charset="0"/>
              <a:buAutoNum type="arabicPeriod"/>
            </a:pPr>
            <a:endParaRPr lang="en-US" altLang="en-US" sz="1000" smtClean="0"/>
          </a:p>
          <a:p>
            <a:pPr marL="857250" lvl="1" indent="-514350" eaLnBrk="1" hangingPunct="1">
              <a:buFont typeface="Arial" charset="0"/>
              <a:buAutoNum type="arabicPeriod"/>
            </a:pPr>
            <a:r>
              <a:rPr lang="en-US" altLang="en-US" smtClean="0"/>
              <a:t>Other women</a:t>
            </a:r>
          </a:p>
          <a:p>
            <a:pPr eaLnBrk="1" hangingPunct="1"/>
            <a:endParaRPr lang="en-US" altLang="en-US" sz="500" smtClean="0"/>
          </a:p>
          <a:p>
            <a:pPr eaLnBrk="1" hangingPunct="1"/>
            <a:endParaRPr lang="en-US" altLang="en-US" sz="50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Grp="1" noChangeArrowheads="1"/>
          </p:cNvSpPr>
          <p:nvPr>
            <p:ph type="title"/>
          </p:nvPr>
        </p:nvSpPr>
        <p:spPr/>
        <p:txBody>
          <a:bodyPr/>
          <a:lstStyle/>
          <a:p>
            <a:pPr eaLnBrk="1" hangingPunct="1"/>
            <a:r>
              <a:rPr lang="en-US" altLang="en-US" sz="3200" smtClean="0"/>
              <a:t>Gendered Criminology: Gendered Pathways to Lawbreaking</a:t>
            </a:r>
          </a:p>
        </p:txBody>
      </p:sp>
      <p:sp>
        <p:nvSpPr>
          <p:cNvPr id="39939" name="Rectangle 3"/>
          <p:cNvSpPr>
            <a:spLocks noGrp="1" noChangeArrowheads="1"/>
          </p:cNvSpPr>
          <p:nvPr>
            <p:ph idx="1"/>
          </p:nvPr>
        </p:nvSpPr>
        <p:spPr/>
        <p:txBody>
          <a:bodyPr>
            <a:normAutofit fontScale="92500"/>
          </a:bodyPr>
          <a:lstStyle/>
          <a:p>
            <a:pPr eaLnBrk="1" hangingPunct="1">
              <a:defRPr/>
            </a:pPr>
            <a:r>
              <a:rPr lang="en-US" altLang="en-US" dirty="0" smtClean="0"/>
              <a:t>Brennan, </a:t>
            </a:r>
            <a:r>
              <a:rPr lang="en-US" altLang="en-US" dirty="0" err="1" smtClean="0"/>
              <a:t>Breitenbach</a:t>
            </a:r>
            <a:r>
              <a:rPr lang="en-US" altLang="en-US" dirty="0" smtClean="0"/>
              <a:t>, </a:t>
            </a:r>
            <a:r>
              <a:rPr lang="en-US" altLang="en-US" dirty="0" err="1" smtClean="0"/>
              <a:t>Dietrerich</a:t>
            </a:r>
            <a:r>
              <a:rPr lang="en-US" altLang="en-US" dirty="0" smtClean="0"/>
              <a:t>, Salisbury, and Van </a:t>
            </a:r>
            <a:r>
              <a:rPr lang="en-US" altLang="en-US" dirty="0" err="1" smtClean="0"/>
              <a:t>Voorhis</a:t>
            </a:r>
            <a:r>
              <a:rPr lang="en-US" altLang="en-US" dirty="0" smtClean="0"/>
              <a:t> revealed five types of women</a:t>
            </a:r>
          </a:p>
          <a:p>
            <a:pPr eaLnBrk="1" hangingPunct="1">
              <a:defRPr/>
            </a:pPr>
            <a:endParaRPr lang="en-US" altLang="en-US" sz="1000" dirty="0" smtClean="0"/>
          </a:p>
          <a:p>
            <a:pPr marL="858837" lvl="1" indent="-514350" eaLnBrk="1" hangingPunct="1">
              <a:buFont typeface="+mj-lt"/>
              <a:buAutoNum type="arabicPeriod"/>
              <a:defRPr/>
            </a:pPr>
            <a:r>
              <a:rPr lang="en-US" altLang="en-US" dirty="0" smtClean="0"/>
              <a:t>Normal/situational female offenders</a:t>
            </a:r>
          </a:p>
          <a:p>
            <a:pPr marL="858837" lvl="1" indent="-514350" eaLnBrk="1" hangingPunct="1">
              <a:buFont typeface="+mj-lt"/>
              <a:buAutoNum type="arabicPeriod"/>
              <a:defRPr/>
            </a:pPr>
            <a:endParaRPr lang="en-US" altLang="en-US" sz="1000" dirty="0" smtClean="0"/>
          </a:p>
          <a:p>
            <a:pPr marL="858837" lvl="1" indent="-514350" eaLnBrk="1" hangingPunct="1">
              <a:buFont typeface="+mj-lt"/>
              <a:buAutoNum type="arabicPeriod"/>
              <a:defRPr/>
            </a:pPr>
            <a:r>
              <a:rPr lang="en-US" altLang="en-US" dirty="0" smtClean="0"/>
              <a:t>Adolescence-limited female offenders</a:t>
            </a:r>
          </a:p>
          <a:p>
            <a:pPr marL="858837" lvl="1" indent="-514350" eaLnBrk="1" hangingPunct="1">
              <a:buFont typeface="+mj-lt"/>
              <a:buAutoNum type="arabicPeriod"/>
              <a:defRPr/>
            </a:pPr>
            <a:endParaRPr lang="en-US" altLang="en-US" sz="1000" dirty="0" smtClean="0"/>
          </a:p>
          <a:p>
            <a:pPr marL="858837" lvl="1" indent="-514350" eaLnBrk="1" hangingPunct="1">
              <a:buFont typeface="+mj-lt"/>
              <a:buAutoNum type="arabicPeriod"/>
              <a:defRPr/>
            </a:pPr>
            <a:r>
              <a:rPr lang="en-US" altLang="en-US" dirty="0" smtClean="0"/>
              <a:t>Victimized, socially withdrawn and depressed female offenders</a:t>
            </a:r>
          </a:p>
          <a:p>
            <a:pPr marL="858837" lvl="1" indent="-514350" eaLnBrk="1" hangingPunct="1">
              <a:buFont typeface="+mj-lt"/>
              <a:buAutoNum type="arabicPeriod"/>
              <a:defRPr/>
            </a:pPr>
            <a:endParaRPr lang="en-US" altLang="en-US" sz="1000" dirty="0" smtClean="0"/>
          </a:p>
          <a:p>
            <a:pPr marL="858837" lvl="1" indent="-514350" eaLnBrk="1" hangingPunct="1">
              <a:buFont typeface="+mj-lt"/>
              <a:buAutoNum type="arabicPeriod"/>
              <a:defRPr/>
            </a:pPr>
            <a:r>
              <a:rPr lang="en-US" altLang="en-US" dirty="0" smtClean="0"/>
              <a:t>Chronic serious female offenders</a:t>
            </a:r>
          </a:p>
          <a:p>
            <a:pPr marL="858837" lvl="1" indent="-514350" eaLnBrk="1" hangingPunct="1">
              <a:buFont typeface="+mj-lt"/>
              <a:buAutoNum type="arabicPeriod"/>
              <a:defRPr/>
            </a:pPr>
            <a:endParaRPr lang="en-US" altLang="en-US" sz="1000" dirty="0" smtClean="0"/>
          </a:p>
          <a:p>
            <a:pPr marL="858837" lvl="1" indent="-514350" eaLnBrk="1" hangingPunct="1">
              <a:buFont typeface="+mj-lt"/>
              <a:buAutoNum type="arabicPeriod"/>
              <a:defRPr/>
            </a:pPr>
            <a:r>
              <a:rPr lang="en-US" altLang="en-US" dirty="0" smtClean="0"/>
              <a:t>Socialized/socially marginalized female offenders</a:t>
            </a:r>
          </a:p>
          <a:p>
            <a:pPr eaLnBrk="1" hangingPunct="1">
              <a:defRPr/>
            </a:pPr>
            <a:endParaRPr lang="en-US" altLang="en-US" sz="500" dirty="0"/>
          </a:p>
          <a:p>
            <a:pPr eaLnBrk="1" hangingPunct="1">
              <a:defRPr/>
            </a:pPr>
            <a:endParaRPr lang="en-US" altLang="en-US" sz="500" dirty="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Grp="1" noChangeArrowheads="1"/>
          </p:cNvSpPr>
          <p:nvPr>
            <p:ph type="title"/>
          </p:nvPr>
        </p:nvSpPr>
        <p:spPr/>
        <p:txBody>
          <a:bodyPr/>
          <a:lstStyle/>
          <a:p>
            <a:pPr eaLnBrk="1" hangingPunct="1"/>
            <a:r>
              <a:rPr lang="en-US" altLang="en-US" smtClean="0"/>
              <a:t>Gendered Criminology: Gendered Crime</a:t>
            </a:r>
          </a:p>
        </p:txBody>
      </p:sp>
      <p:sp>
        <p:nvSpPr>
          <p:cNvPr id="26627" name="Rectangle 3"/>
          <p:cNvSpPr>
            <a:spLocks noGrp="1" noChangeArrowheads="1"/>
          </p:cNvSpPr>
          <p:nvPr>
            <p:ph idx="1"/>
          </p:nvPr>
        </p:nvSpPr>
        <p:spPr/>
        <p:txBody>
          <a:bodyPr>
            <a:normAutofit fontScale="92500"/>
          </a:bodyPr>
          <a:lstStyle/>
          <a:p>
            <a:pPr eaLnBrk="1" hangingPunct="1">
              <a:defRPr/>
            </a:pPr>
            <a:r>
              <a:rPr lang="en-US" dirty="0"/>
              <a:t>Gendered crime analysis attempts to discover the contingencies within and across gender in order to more precisely specify dynamic relationships between gender and </a:t>
            </a:r>
            <a:r>
              <a:rPr lang="en-US" dirty="0" smtClean="0"/>
              <a:t>crime</a:t>
            </a:r>
          </a:p>
          <a:p>
            <a:pPr lvl="1" eaLnBrk="1" hangingPunct="1">
              <a:defRPr/>
            </a:pPr>
            <a:endParaRPr lang="en-US" sz="500" dirty="0" smtClean="0"/>
          </a:p>
          <a:p>
            <a:pPr lvl="1" eaLnBrk="1" hangingPunct="1">
              <a:defRPr/>
            </a:pPr>
            <a:r>
              <a:rPr lang="en-US" dirty="0" smtClean="0"/>
              <a:t>Examines how women navigate gender-stratified environments, and how they accommodate and adapt to gender inequality in their commission of crime</a:t>
            </a:r>
          </a:p>
          <a:p>
            <a:pPr lvl="1" eaLnBrk="1" hangingPunct="1">
              <a:defRPr/>
            </a:pPr>
            <a:endParaRPr lang="en-US" sz="500" dirty="0" smtClean="0"/>
          </a:p>
          <a:p>
            <a:pPr lvl="1" eaLnBrk="1" hangingPunct="1">
              <a:defRPr/>
            </a:pPr>
            <a:r>
              <a:rPr lang="en-US" dirty="0" smtClean="0"/>
              <a:t>Women’s criminal opportunities are found to be restricted by situational changes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noChangeArrowheads="1"/>
          </p:cNvSpPr>
          <p:nvPr>
            <p:ph type="title"/>
          </p:nvPr>
        </p:nvSpPr>
        <p:spPr/>
        <p:txBody>
          <a:bodyPr/>
          <a:lstStyle/>
          <a:p>
            <a:pPr eaLnBrk="1" hangingPunct="1"/>
            <a:r>
              <a:rPr lang="en-US" altLang="en-US" smtClean="0"/>
              <a:t>Gendered Criminology: Gendered Lives</a:t>
            </a:r>
          </a:p>
        </p:txBody>
      </p:sp>
      <p:sp>
        <p:nvSpPr>
          <p:cNvPr id="27651" name="Rectangle 3"/>
          <p:cNvSpPr>
            <a:spLocks noGrp="1" noChangeArrowheads="1"/>
          </p:cNvSpPr>
          <p:nvPr>
            <p:ph idx="1"/>
          </p:nvPr>
        </p:nvSpPr>
        <p:spPr/>
        <p:txBody>
          <a:bodyPr>
            <a:normAutofit fontScale="92500" lnSpcReduction="10000"/>
          </a:bodyPr>
          <a:lstStyle/>
          <a:p>
            <a:pPr eaLnBrk="1" hangingPunct="1">
              <a:defRPr/>
            </a:pPr>
            <a:r>
              <a:rPr lang="en-US" dirty="0"/>
              <a:t>Gendered lives emphasizes the significant differences in the ways that women experience society compared with </a:t>
            </a:r>
            <a:r>
              <a:rPr lang="en-US" dirty="0" smtClean="0"/>
              <a:t>men</a:t>
            </a:r>
          </a:p>
          <a:p>
            <a:pPr lvl="1" eaLnBrk="1" hangingPunct="1">
              <a:defRPr/>
            </a:pPr>
            <a:endParaRPr lang="en-US" sz="500" dirty="0" smtClean="0"/>
          </a:p>
          <a:p>
            <a:pPr lvl="1" eaLnBrk="1" hangingPunct="1">
              <a:defRPr/>
            </a:pPr>
            <a:r>
              <a:rPr lang="en-US" dirty="0" smtClean="0"/>
              <a:t>Requires systematic attention to gender well beyond the analysis of crime</a:t>
            </a:r>
            <a:endParaRPr lang="en-US" dirty="0"/>
          </a:p>
          <a:p>
            <a:pPr eaLnBrk="1" hangingPunct="1">
              <a:defRPr/>
            </a:pPr>
            <a:endParaRPr lang="en-US" sz="1000" dirty="0" smtClean="0"/>
          </a:p>
          <a:p>
            <a:pPr eaLnBrk="1" hangingPunct="1">
              <a:defRPr/>
            </a:pPr>
            <a:r>
              <a:rPr lang="en-US" dirty="0" smtClean="0"/>
              <a:t>The </a:t>
            </a:r>
            <a:r>
              <a:rPr lang="en-US" dirty="0"/>
              <a:t>gendering of social practices (Bottcher)</a:t>
            </a:r>
          </a:p>
          <a:p>
            <a:pPr lvl="1" eaLnBrk="1" hangingPunct="1">
              <a:defRPr/>
            </a:pPr>
            <a:endParaRPr lang="en-US" sz="500" dirty="0" smtClean="0"/>
          </a:p>
          <a:p>
            <a:pPr marL="858837" lvl="1" indent="-514350" eaLnBrk="1" hangingPunct="1">
              <a:buFont typeface="+mj-lt"/>
              <a:buAutoNum type="arabicPeriod"/>
              <a:defRPr/>
            </a:pPr>
            <a:r>
              <a:rPr lang="en-US" dirty="0" smtClean="0"/>
              <a:t>Making </a:t>
            </a:r>
            <a:r>
              <a:rPr lang="en-US" dirty="0"/>
              <a:t>friends and having fun</a:t>
            </a:r>
          </a:p>
          <a:p>
            <a:pPr lvl="1"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Relating </a:t>
            </a:r>
            <a:r>
              <a:rPr lang="en-US" dirty="0"/>
              <a:t>sexually and becoming parents</a:t>
            </a:r>
          </a:p>
          <a:p>
            <a:pPr lvl="1"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Surviving </a:t>
            </a:r>
            <a:r>
              <a:rPr lang="en-US" dirty="0"/>
              <a:t>hardships and finding purpose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altLang="en-US" smtClean="0"/>
              <a:t>Gendered Criminology: Gendered Lives</a:t>
            </a:r>
          </a:p>
        </p:txBody>
      </p:sp>
      <p:sp>
        <p:nvSpPr>
          <p:cNvPr id="51203" name="Content Placeholder 2"/>
          <p:cNvSpPr>
            <a:spLocks noGrp="1"/>
          </p:cNvSpPr>
          <p:nvPr>
            <p:ph idx="1"/>
          </p:nvPr>
        </p:nvSpPr>
        <p:spPr/>
        <p:txBody>
          <a:bodyPr/>
          <a:lstStyle/>
          <a:p>
            <a:pPr eaLnBrk="1" hangingPunct="1"/>
            <a:r>
              <a:rPr lang="en-US" altLang="en-US" smtClean="0"/>
              <a:t>Bottcher emphasizes </a:t>
            </a:r>
            <a:r>
              <a:rPr lang="en-US" altLang="en-US" i="1" smtClean="0"/>
              <a:t>practices</a:t>
            </a:r>
            <a:r>
              <a:rPr lang="en-US" altLang="en-US" smtClean="0"/>
              <a:t> rather than individuals while at the same time it challenges the male-female gender dichotomy often found in studies of gender and crime</a:t>
            </a:r>
          </a:p>
          <a:p>
            <a:pPr lvl="1" eaLnBrk="1" hangingPunct="1"/>
            <a:endParaRPr lang="en-US" altLang="en-US" sz="500" smtClean="0"/>
          </a:p>
          <a:p>
            <a:pPr lvl="1" eaLnBrk="1" hangingPunct="1"/>
            <a:r>
              <a:rPr lang="en-US" altLang="en-US" smtClean="0"/>
              <a:t>Gendered patterns of behavior are not universally applicable to all males or all females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p:txBody>
          <a:bodyPr/>
          <a:lstStyle/>
          <a:p>
            <a:pPr eaLnBrk="1" hangingPunct="1"/>
            <a:r>
              <a:rPr lang="en-US" altLang="en-US" smtClean="0"/>
              <a:t>Gendered Criminology: Gendered Lives</a:t>
            </a:r>
          </a:p>
        </p:txBody>
      </p:sp>
      <p:sp>
        <p:nvSpPr>
          <p:cNvPr id="28675" name="Rectangle 3"/>
          <p:cNvSpPr>
            <a:spLocks noGrp="1" noChangeArrowheads="1"/>
          </p:cNvSpPr>
          <p:nvPr>
            <p:ph idx="1"/>
          </p:nvPr>
        </p:nvSpPr>
        <p:spPr/>
        <p:txBody>
          <a:bodyPr>
            <a:normAutofit fontScale="92500" lnSpcReduction="10000"/>
          </a:bodyPr>
          <a:lstStyle/>
          <a:p>
            <a:pPr eaLnBrk="1" hangingPunct="1">
              <a:defRPr/>
            </a:pPr>
            <a:r>
              <a:rPr lang="en-US" dirty="0" smtClean="0"/>
              <a:t>Maher: </a:t>
            </a:r>
            <a:r>
              <a:rPr lang="en-US" i="1" dirty="0"/>
              <a:t>Sexed </a:t>
            </a:r>
            <a:r>
              <a:rPr lang="en-US" i="1" dirty="0" smtClean="0"/>
              <a:t>Work</a:t>
            </a:r>
            <a:r>
              <a:rPr lang="en-US" dirty="0" smtClean="0"/>
              <a:t> is a </a:t>
            </a:r>
            <a:r>
              <a:rPr lang="en-US" dirty="0"/>
              <a:t>consistent examination of the intersections of race, class, and gender in shaping women’s experiences and lives, and illustrates the strengths of feminist scholarship that moves beyond and exclusive emphasis of gender</a:t>
            </a:r>
          </a:p>
          <a:p>
            <a:pPr eaLnBrk="1" hangingPunct="1">
              <a:defRPr/>
            </a:pPr>
            <a:endParaRPr lang="en-US" sz="1100" dirty="0" smtClean="0"/>
          </a:p>
          <a:p>
            <a:pPr lvl="1" eaLnBrk="1" hangingPunct="1">
              <a:defRPr/>
            </a:pPr>
            <a:r>
              <a:rPr lang="en-US" sz="2800" dirty="0" smtClean="0"/>
              <a:t>Women </a:t>
            </a:r>
            <a:r>
              <a:rPr lang="en-US" sz="2800" dirty="0"/>
              <a:t>lawbreakers are less like dependent and passive victims and more like active, creative decision makers who often face contradictory choices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Prefeminist Pioneers and Themes</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Theoretical and research attention directed toward determining the differences between criminal and noncriminal women	</a:t>
            </a:r>
          </a:p>
          <a:p>
            <a:pPr lvl="1" eaLnBrk="1" hangingPunct="1">
              <a:defRPr/>
            </a:pPr>
            <a:endParaRPr lang="en-US" sz="1000" dirty="0" smtClean="0"/>
          </a:p>
          <a:p>
            <a:pPr lvl="1" eaLnBrk="1" hangingPunct="1">
              <a:defRPr/>
            </a:pPr>
            <a:r>
              <a:rPr lang="en-US" dirty="0" smtClean="0"/>
              <a:t>Two classes of women:</a:t>
            </a:r>
          </a:p>
          <a:p>
            <a:pPr lvl="2" eaLnBrk="1" hangingPunct="1">
              <a:defRPr/>
            </a:pPr>
            <a:endParaRPr lang="en-US" sz="500" dirty="0" smtClean="0"/>
          </a:p>
          <a:p>
            <a:pPr lvl="2" eaLnBrk="1" hangingPunct="1">
              <a:defRPr/>
            </a:pPr>
            <a:r>
              <a:rPr lang="en-US" dirty="0" smtClean="0"/>
              <a:t>Good women who were not criminal</a:t>
            </a:r>
          </a:p>
          <a:p>
            <a:pPr lvl="2" eaLnBrk="1" hangingPunct="1">
              <a:defRPr/>
            </a:pPr>
            <a:endParaRPr lang="en-US" sz="500" dirty="0" smtClean="0"/>
          </a:p>
          <a:p>
            <a:pPr lvl="2" eaLnBrk="1" hangingPunct="1">
              <a:defRPr/>
            </a:pPr>
            <a:r>
              <a:rPr lang="en-US" dirty="0" smtClean="0"/>
              <a:t>Bad women who were criminal</a:t>
            </a:r>
          </a:p>
          <a:p>
            <a:pPr eaLnBrk="1" hangingPunct="1">
              <a:defRPr/>
            </a:pPr>
            <a:endParaRPr lang="en-US" sz="1000" dirty="0" smtClean="0"/>
          </a:p>
          <a:p>
            <a:pPr eaLnBrk="1" hangingPunct="1">
              <a:defRPr/>
            </a:pPr>
            <a:r>
              <a:rPr lang="en-US" dirty="0" smtClean="0"/>
              <a:t>Assumption that crime resulted from individual choices and women were conceptualized as freely choosing to act</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altLang="en-US" smtClean="0"/>
              <a:t>Gendered Criminology: Gendered Lives</a:t>
            </a:r>
          </a:p>
        </p:txBody>
      </p:sp>
      <p:sp>
        <p:nvSpPr>
          <p:cNvPr id="53251" name="Content Placeholder 2"/>
          <p:cNvSpPr>
            <a:spLocks noGrp="1"/>
          </p:cNvSpPr>
          <p:nvPr>
            <p:ph idx="1"/>
          </p:nvPr>
        </p:nvSpPr>
        <p:spPr/>
        <p:txBody>
          <a:bodyPr/>
          <a:lstStyle/>
          <a:p>
            <a:pPr eaLnBrk="1" hangingPunct="1"/>
            <a:r>
              <a:rPr lang="en-US" altLang="en-US" smtClean="0"/>
              <a:t>“Doing marriage” on desistance from crime is another way to think about gendered lives</a:t>
            </a:r>
          </a:p>
          <a:p>
            <a:pPr lvl="1" eaLnBrk="1" hangingPunct="1"/>
            <a:endParaRPr lang="en-US" altLang="en-US" sz="500" smtClean="0"/>
          </a:p>
          <a:p>
            <a:pPr lvl="1" eaLnBrk="1" hangingPunct="1"/>
            <a:r>
              <a:rPr lang="en-US" altLang="en-US" smtClean="0"/>
              <a:t>The effect of marriage on the reduction of criminal behavior for adults to be particularly robust across different samples and was significantly more favorable for men than for women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smtClean="0"/>
              <a:t>Gendered Criminology:  A Gendered Theory of Offending</a:t>
            </a:r>
          </a:p>
        </p:txBody>
      </p:sp>
      <p:sp>
        <p:nvSpPr>
          <p:cNvPr id="54275" name="Content Placeholder 2"/>
          <p:cNvSpPr>
            <a:spLocks noGrp="1"/>
          </p:cNvSpPr>
          <p:nvPr>
            <p:ph idx="1"/>
          </p:nvPr>
        </p:nvSpPr>
        <p:spPr/>
        <p:txBody>
          <a:bodyPr/>
          <a:lstStyle/>
          <a:p>
            <a:pPr eaLnBrk="1" hangingPunct="1"/>
            <a:r>
              <a:rPr lang="en-US" altLang="en-US" smtClean="0"/>
              <a:t>Steffensmeier and colleagues have made major progress in developing a middle-range explanation of the gender gap</a:t>
            </a:r>
          </a:p>
          <a:p>
            <a:pPr eaLnBrk="1" hangingPunct="1"/>
            <a:endParaRPr lang="en-US" altLang="en-US" sz="1000" smtClean="0"/>
          </a:p>
          <a:p>
            <a:pPr eaLnBrk="1" hangingPunct="1"/>
            <a:r>
              <a:rPr lang="en-US" altLang="en-US" smtClean="0"/>
              <a:t>Created a gendered paradigm arguing hat the “road contours of traditional criminological theories can explain variation in both female and male offending, but that gendered concerns mediate how criminogenic factors shape the form and frequency of offending</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altLang="en-US" smtClean="0"/>
              <a:t>Gendered Criminology:  A Gendered Theory of Offending</a:t>
            </a:r>
          </a:p>
        </p:txBody>
      </p:sp>
      <p:sp>
        <p:nvSpPr>
          <p:cNvPr id="55299" name="Content Placeholder 2"/>
          <p:cNvSpPr>
            <a:spLocks noGrp="1"/>
          </p:cNvSpPr>
          <p:nvPr>
            <p:ph idx="1"/>
          </p:nvPr>
        </p:nvSpPr>
        <p:spPr/>
        <p:txBody>
          <a:bodyPr/>
          <a:lstStyle/>
          <a:p>
            <a:pPr eaLnBrk="1" hangingPunct="1"/>
            <a:r>
              <a:rPr lang="en-US" altLang="en-US" smtClean="0"/>
              <a:t>There are five closely interrelated key elements of the organization of gender that increases the probability of </a:t>
            </a:r>
            <a:r>
              <a:rPr lang="en-US" altLang="en-US" i="1" smtClean="0"/>
              <a:t>prosocial </a:t>
            </a:r>
            <a:r>
              <a:rPr lang="en-US" altLang="en-US" smtClean="0"/>
              <a:t>response by females and </a:t>
            </a:r>
            <a:r>
              <a:rPr lang="en-US" altLang="en-US" i="1" smtClean="0"/>
              <a:t>antisocial </a:t>
            </a:r>
            <a:r>
              <a:rPr lang="en-US" altLang="en-US" smtClean="0"/>
              <a:t>by males:</a:t>
            </a:r>
          </a:p>
          <a:p>
            <a:pPr marL="857250" lvl="1" indent="-514350" eaLnBrk="1" hangingPunct="1">
              <a:buFont typeface="Arial" charset="0"/>
              <a:buAutoNum type="arabicPeriod"/>
            </a:pPr>
            <a:r>
              <a:rPr lang="en-US" altLang="en-US" smtClean="0"/>
              <a:t>Gender norms and focal concerns</a:t>
            </a:r>
          </a:p>
          <a:p>
            <a:pPr marL="857250" lvl="1" indent="-514350" eaLnBrk="1" hangingPunct="1">
              <a:buFont typeface="Arial" charset="0"/>
              <a:buAutoNum type="arabicPeriod"/>
            </a:pPr>
            <a:r>
              <a:rPr lang="en-US" altLang="en-US" smtClean="0"/>
              <a:t>Moral development and affiliative concerns</a:t>
            </a:r>
          </a:p>
          <a:p>
            <a:pPr marL="857250" lvl="1" indent="-514350" eaLnBrk="1" hangingPunct="1">
              <a:buFont typeface="Arial" charset="0"/>
              <a:buAutoNum type="arabicPeriod"/>
            </a:pPr>
            <a:r>
              <a:rPr lang="en-US" altLang="en-US" smtClean="0"/>
              <a:t>Social control</a:t>
            </a:r>
          </a:p>
          <a:p>
            <a:pPr marL="857250" lvl="1" indent="-514350" eaLnBrk="1" hangingPunct="1">
              <a:buFont typeface="Arial" charset="0"/>
              <a:buAutoNum type="arabicPeriod"/>
            </a:pPr>
            <a:r>
              <a:rPr lang="en-US" altLang="en-US" smtClean="0"/>
              <a:t>Physical strength and aggression</a:t>
            </a:r>
          </a:p>
          <a:p>
            <a:pPr marL="857250" lvl="1" indent="-514350" eaLnBrk="1" hangingPunct="1">
              <a:buFont typeface="Arial" charset="0"/>
              <a:buAutoNum type="arabicPeriod"/>
            </a:pPr>
            <a:r>
              <a:rPr lang="en-US" altLang="en-US" smtClean="0"/>
              <a:t>Sexuality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altLang="en-US" smtClean="0"/>
              <a:t>Gendered Criminology:  A Gendered Theory of Offending</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The five factors influence the circumstances and nature of crime or “the context of offending”</a:t>
            </a:r>
          </a:p>
          <a:p>
            <a:pPr eaLnBrk="1" hangingPunct="1">
              <a:defRPr/>
            </a:pPr>
            <a:endParaRPr lang="en-US" sz="1000" dirty="0"/>
          </a:p>
          <a:p>
            <a:pPr eaLnBrk="1" hangingPunct="1">
              <a:defRPr/>
            </a:pPr>
            <a:r>
              <a:rPr lang="en-US" dirty="0" smtClean="0"/>
              <a:t>Crime groups are an example of these five factors</a:t>
            </a:r>
          </a:p>
          <a:p>
            <a:pPr lvl="1" eaLnBrk="1" hangingPunct="1">
              <a:defRPr/>
            </a:pPr>
            <a:r>
              <a:rPr lang="en-US" dirty="0" smtClean="0"/>
              <a:t>Often male dominated</a:t>
            </a:r>
          </a:p>
          <a:p>
            <a:pPr lvl="1" eaLnBrk="1" hangingPunct="1">
              <a:defRPr/>
            </a:pPr>
            <a:r>
              <a:rPr lang="en-US" dirty="0" smtClean="0"/>
              <a:t>High stratified</a:t>
            </a:r>
          </a:p>
          <a:p>
            <a:pPr lvl="1" eaLnBrk="1" hangingPunct="1">
              <a:defRPr/>
            </a:pPr>
            <a:r>
              <a:rPr lang="en-US" dirty="0" smtClean="0"/>
              <a:t>Females have limited opportunity </a:t>
            </a:r>
          </a:p>
          <a:p>
            <a:pPr lvl="1" eaLnBrk="1" hangingPunct="1">
              <a:defRPr/>
            </a:pPr>
            <a:r>
              <a:rPr lang="en-US" dirty="0" smtClean="0"/>
              <a:t>Often engage in supportive activities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altLang="en-US" dirty="0" smtClean="0"/>
              <a:t>Gendered Criminology:  Gender Gap – Further Comments</a:t>
            </a:r>
            <a:endParaRPr lang="en-US" dirty="0"/>
          </a:p>
        </p:txBody>
      </p:sp>
      <p:sp>
        <p:nvSpPr>
          <p:cNvPr id="57347" name="Content Placeholder 2"/>
          <p:cNvSpPr>
            <a:spLocks noGrp="1"/>
          </p:cNvSpPr>
          <p:nvPr>
            <p:ph idx="1"/>
          </p:nvPr>
        </p:nvSpPr>
        <p:spPr/>
        <p:txBody>
          <a:bodyPr/>
          <a:lstStyle/>
          <a:p>
            <a:pPr eaLnBrk="1" hangingPunct="1"/>
            <a:r>
              <a:rPr lang="en-US" altLang="en-US" smtClean="0"/>
              <a:t>The gender gap issue centers on:</a:t>
            </a:r>
          </a:p>
          <a:p>
            <a:pPr lvl="1" eaLnBrk="1" hangingPunct="1"/>
            <a:r>
              <a:rPr lang="en-US" altLang="en-US" smtClean="0"/>
              <a:t>Whether females are actually underrepresented in official data</a:t>
            </a:r>
          </a:p>
          <a:p>
            <a:pPr lvl="1" eaLnBrk="1" hangingPunct="1"/>
            <a:r>
              <a:rPr lang="en-US" altLang="en-US" smtClean="0"/>
              <a:t>How females enter into crime</a:t>
            </a:r>
          </a:p>
          <a:p>
            <a:pPr lvl="1" eaLnBrk="1" hangingPunct="1"/>
            <a:r>
              <a:rPr lang="en-US" altLang="en-US" smtClean="0"/>
              <a:t>What sorts of crime females commit compared to males</a:t>
            </a:r>
          </a:p>
        </p:txBody>
      </p:sp>
      <p:sp>
        <p:nvSpPr>
          <p:cNvPr id="3" name="Footer Placeholder 2"/>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altLang="en-US" dirty="0" smtClean="0"/>
              <a:t>Gendered Criminology:  Gender Gap – Further Comments</a:t>
            </a:r>
            <a:endParaRPr lang="en-US" dirty="0"/>
          </a:p>
        </p:txBody>
      </p:sp>
      <p:sp>
        <p:nvSpPr>
          <p:cNvPr id="58371" name="Content Placeholder 2"/>
          <p:cNvSpPr>
            <a:spLocks noGrp="1"/>
          </p:cNvSpPr>
          <p:nvPr>
            <p:ph idx="1"/>
          </p:nvPr>
        </p:nvSpPr>
        <p:spPr/>
        <p:txBody>
          <a:bodyPr/>
          <a:lstStyle/>
          <a:p>
            <a:pPr eaLnBrk="1" hangingPunct="1"/>
            <a:r>
              <a:rPr lang="en-US" altLang="en-US" smtClean="0"/>
              <a:t>Earliest feminist work studied what happened to girls in the justice system</a:t>
            </a:r>
          </a:p>
          <a:p>
            <a:pPr lvl="1" eaLnBrk="1" hangingPunct="1"/>
            <a:r>
              <a:rPr lang="en-US" altLang="en-US" smtClean="0"/>
              <a:t>Intense focus on policing young girls’ sexuality and violation of gender norms</a:t>
            </a:r>
          </a:p>
          <a:p>
            <a:pPr lvl="2" eaLnBrk="1" hangingPunct="1"/>
            <a:r>
              <a:rPr lang="en-US" altLang="en-US" smtClean="0"/>
              <a:t>Still see this today</a:t>
            </a:r>
          </a:p>
          <a:p>
            <a:pPr eaLnBrk="1" hangingPunct="1"/>
            <a:r>
              <a:rPr lang="en-US" altLang="en-US" smtClean="0"/>
              <a:t>Gender matters at sentencing with girls receiving harsher sentences</a:t>
            </a:r>
          </a:p>
          <a:p>
            <a:pPr eaLnBrk="1" hangingPunct="1"/>
            <a:r>
              <a:rPr lang="en-US" altLang="en-US" smtClean="0"/>
              <a:t>The gender gap in arrests have been declining for 30 years</a:t>
            </a:r>
          </a:p>
        </p:txBody>
      </p:sp>
      <p:sp>
        <p:nvSpPr>
          <p:cNvPr id="3" name="Footer Placeholder 2"/>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altLang="en-US" dirty="0" smtClean="0"/>
              <a:t>Gendered Criminology:  Gender Gap – Further Comments</a:t>
            </a:r>
            <a:endParaRPr lang="en-US" dirty="0"/>
          </a:p>
        </p:txBody>
      </p:sp>
      <p:sp>
        <p:nvSpPr>
          <p:cNvPr id="59395" name="Content Placeholder 2"/>
          <p:cNvSpPr>
            <a:spLocks noGrp="1"/>
          </p:cNvSpPr>
          <p:nvPr>
            <p:ph idx="1"/>
          </p:nvPr>
        </p:nvSpPr>
        <p:spPr/>
        <p:txBody>
          <a:bodyPr/>
          <a:lstStyle/>
          <a:p>
            <a:pPr eaLnBrk="1" hangingPunct="1"/>
            <a:r>
              <a:rPr lang="en-US" altLang="en-US" smtClean="0"/>
              <a:t>For females, economic hardship is a good predictor of criminal behavior</a:t>
            </a:r>
          </a:p>
          <a:p>
            <a:pPr eaLnBrk="1" hangingPunct="1"/>
            <a:r>
              <a:rPr lang="en-US" altLang="en-US" smtClean="0"/>
              <a:t>Women’s involvement in corporate crime is rare and often they play minor roles in the crime if they do commit it</a:t>
            </a:r>
          </a:p>
          <a:p>
            <a:pPr eaLnBrk="1" hangingPunct="1"/>
            <a:r>
              <a:rPr lang="en-US" altLang="en-US" smtClean="0"/>
              <a:t>A greater percentage of females than males is incarcerated for property offenses and drug offenses</a:t>
            </a:r>
          </a:p>
        </p:txBody>
      </p:sp>
      <p:sp>
        <p:nvSpPr>
          <p:cNvPr id="3" name="Footer Placeholder 2"/>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p:cNvSpPr>
            <a:spLocks noGrp="1" noChangeArrowheads="1"/>
          </p:cNvSpPr>
          <p:nvPr>
            <p:ph type="title"/>
          </p:nvPr>
        </p:nvSpPr>
        <p:spPr/>
        <p:txBody>
          <a:bodyPr/>
          <a:lstStyle/>
          <a:p>
            <a:pPr eaLnBrk="1" hangingPunct="1"/>
            <a:r>
              <a:rPr lang="en-US" altLang="en-US" smtClean="0"/>
              <a:t>Postmodernist Feminism and the Third Wave</a:t>
            </a:r>
          </a:p>
        </p:txBody>
      </p:sp>
      <p:sp>
        <p:nvSpPr>
          <p:cNvPr id="60419" name="Rectangle 3"/>
          <p:cNvSpPr>
            <a:spLocks noGrp="1" noChangeArrowheads="1"/>
          </p:cNvSpPr>
          <p:nvPr>
            <p:ph idx="1"/>
          </p:nvPr>
        </p:nvSpPr>
        <p:spPr/>
        <p:txBody>
          <a:bodyPr/>
          <a:lstStyle/>
          <a:p>
            <a:pPr eaLnBrk="1" hangingPunct="1"/>
            <a:r>
              <a:rPr lang="en-US" altLang="en-US" smtClean="0"/>
              <a:t>Postmodern feminism seeks to deconstruct the racial, class, and gender stratification that has resulted from modern Western civilization (See Table 10.1)</a:t>
            </a:r>
          </a:p>
          <a:p>
            <a:pPr eaLnBrk="1" hangingPunct="1"/>
            <a:endParaRPr lang="en-US" altLang="en-US" sz="1000" smtClean="0"/>
          </a:p>
          <a:p>
            <a:pPr eaLnBrk="1" hangingPunct="1"/>
            <a:r>
              <a:rPr lang="en-US" altLang="en-US" smtClean="0"/>
              <a:t>Postmodern feminism is also concerned with the constructed image of crime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altLang="en-US" smtClean="0"/>
              <a:t>Postmodernist Feminism and the Third Wave </a:t>
            </a:r>
          </a:p>
        </p:txBody>
      </p:sp>
      <p:sp>
        <p:nvSpPr>
          <p:cNvPr id="61443" name="Content Placeholder 2"/>
          <p:cNvSpPr>
            <a:spLocks noGrp="1"/>
          </p:cNvSpPr>
          <p:nvPr>
            <p:ph idx="1"/>
          </p:nvPr>
        </p:nvSpPr>
        <p:spPr/>
        <p:txBody>
          <a:bodyPr/>
          <a:lstStyle/>
          <a:p>
            <a:pPr eaLnBrk="1" hangingPunct="1"/>
            <a:r>
              <a:rPr lang="en-US" altLang="en-US" smtClean="0"/>
              <a:t>The third wave’s distinguishing feature is the tactical approach it offers to some of the impasses that developed within feminist theory in the 1980s (See Table 10.1)</a:t>
            </a:r>
          </a:p>
          <a:p>
            <a:pPr lvl="1" eaLnBrk="1" hangingPunct="1"/>
            <a:endParaRPr lang="en-US" altLang="en-US" sz="500" smtClean="0"/>
          </a:p>
          <a:p>
            <a:pPr lvl="1" eaLnBrk="1" hangingPunct="1"/>
            <a:r>
              <a:rPr lang="en-US" altLang="en-US" smtClean="0"/>
              <a:t>Argues that there is a wide array of discursive locations for women</a:t>
            </a:r>
          </a:p>
          <a:p>
            <a:pPr lvl="1" eaLnBrk="1" hangingPunct="1"/>
            <a:endParaRPr lang="en-US" altLang="en-US" sz="500" smtClean="0"/>
          </a:p>
          <a:p>
            <a:pPr lvl="1" eaLnBrk="1" hangingPunct="1"/>
            <a:r>
              <a:rPr lang="en-US" altLang="en-US" smtClean="0"/>
              <a:t>Emphasizes an inclusive and nonjudgmental approach that does not police or maintain the political boundaries that the second wave employed</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p:cNvSpPr>
            <a:spLocks noGrp="1" noChangeArrowheads="1"/>
          </p:cNvSpPr>
          <p:nvPr>
            <p:ph type="title"/>
          </p:nvPr>
        </p:nvSpPr>
        <p:spPr/>
        <p:txBody>
          <a:bodyPr/>
          <a:lstStyle/>
          <a:p>
            <a:pPr eaLnBrk="1" hangingPunct="1"/>
            <a:r>
              <a:rPr lang="en-US" altLang="en-US" smtClean="0"/>
              <a:t>Consequences of the Diversity of Feminist Perspectives</a:t>
            </a:r>
          </a:p>
        </p:txBody>
      </p:sp>
      <p:sp>
        <p:nvSpPr>
          <p:cNvPr id="62467" name="Rectangle 3"/>
          <p:cNvSpPr>
            <a:spLocks noGrp="1" noChangeArrowheads="1"/>
          </p:cNvSpPr>
          <p:nvPr>
            <p:ph idx="1"/>
          </p:nvPr>
        </p:nvSpPr>
        <p:spPr/>
        <p:txBody>
          <a:bodyPr/>
          <a:lstStyle/>
          <a:p>
            <a:pPr eaLnBrk="1" hangingPunct="1"/>
            <a:r>
              <a:rPr lang="en-US" altLang="en-US" smtClean="0"/>
              <a:t>Greater attention has been given to women as victims and survivors of sexual and physical violence</a:t>
            </a:r>
          </a:p>
          <a:p>
            <a:pPr lvl="1" eaLnBrk="1" hangingPunct="1"/>
            <a:endParaRPr lang="en-US" altLang="en-US" sz="500" smtClean="0"/>
          </a:p>
          <a:p>
            <a:pPr lvl="1" eaLnBrk="1" hangingPunct="1"/>
            <a:r>
              <a:rPr lang="en-US" altLang="en-US" smtClean="0"/>
              <a:t>This topic has become central to the feminist perspective in conventional criminology and to left realism</a:t>
            </a:r>
          </a:p>
          <a:p>
            <a:pPr eaLnBrk="1" hangingPunct="1"/>
            <a:endParaRPr lang="en-US" altLang="en-US" sz="1000" smtClean="0"/>
          </a:p>
          <a:p>
            <a:pPr eaLnBrk="1" hangingPunct="1"/>
            <a:r>
              <a:rPr lang="en-US" altLang="en-US" smtClean="0"/>
              <a:t>The victimization of women and girls can be tied to a number of feminist perspectives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altLang="en-US" smtClean="0"/>
              <a:t>Prefeminist Pioneers and Themes: Cesare Lombroso</a:t>
            </a:r>
          </a:p>
        </p:txBody>
      </p:sp>
      <p:sp>
        <p:nvSpPr>
          <p:cNvPr id="6147" name="Rectangle 3"/>
          <p:cNvSpPr>
            <a:spLocks noGrp="1" noChangeArrowheads="1"/>
          </p:cNvSpPr>
          <p:nvPr>
            <p:ph idx="1"/>
          </p:nvPr>
        </p:nvSpPr>
        <p:spPr/>
        <p:txBody>
          <a:bodyPr>
            <a:normAutofit fontScale="92500" lnSpcReduction="20000"/>
          </a:bodyPr>
          <a:lstStyle/>
          <a:p>
            <a:pPr eaLnBrk="1" hangingPunct="1">
              <a:defRPr/>
            </a:pPr>
            <a:r>
              <a:rPr lang="en-US" dirty="0"/>
              <a:t>Evolution accounts for the uneven development of </a:t>
            </a:r>
            <a:r>
              <a:rPr lang="en-US" dirty="0" smtClean="0"/>
              <a:t>groups</a:t>
            </a:r>
          </a:p>
          <a:p>
            <a:pPr eaLnBrk="1" hangingPunct="1">
              <a:defRPr/>
            </a:pPr>
            <a:endParaRPr lang="en-US" sz="1000" dirty="0" smtClean="0"/>
          </a:p>
          <a:p>
            <a:pPr eaLnBrk="1" hangingPunct="1">
              <a:defRPr/>
            </a:pPr>
            <a:r>
              <a:rPr lang="en-US" dirty="0" smtClean="0"/>
              <a:t>In </a:t>
            </a:r>
            <a:r>
              <a:rPr lang="en-US" i="1" dirty="0"/>
              <a:t>The Female Offender</a:t>
            </a:r>
            <a:r>
              <a:rPr lang="en-US" dirty="0"/>
              <a:t>, female criminality was described as an inherent tendency of women who had not developed properly into feminine women with moral refinement</a:t>
            </a:r>
          </a:p>
          <a:p>
            <a:pPr eaLnBrk="1" hangingPunct="1">
              <a:defRPr/>
            </a:pPr>
            <a:endParaRPr lang="en-US" sz="1000" dirty="0" smtClean="0"/>
          </a:p>
          <a:p>
            <a:pPr eaLnBrk="1" hangingPunct="1">
              <a:defRPr/>
            </a:pPr>
            <a:r>
              <a:rPr lang="en-US" dirty="0" smtClean="0"/>
              <a:t>Criminal </a:t>
            </a:r>
            <a:r>
              <a:rPr lang="en-US" dirty="0"/>
              <a:t>women were more masculine than </a:t>
            </a:r>
            <a:r>
              <a:rPr lang="en-US" dirty="0" smtClean="0"/>
              <a:t>feminine</a:t>
            </a:r>
          </a:p>
          <a:p>
            <a:pPr eaLnBrk="1" hangingPunct="1">
              <a:defRPr/>
            </a:pPr>
            <a:endParaRPr lang="en-US" sz="500" dirty="0" smtClean="0"/>
          </a:p>
          <a:p>
            <a:pPr lvl="1" eaLnBrk="1" hangingPunct="1">
              <a:defRPr/>
            </a:pPr>
            <a:r>
              <a:rPr lang="en-US" dirty="0" smtClean="0"/>
              <a:t>Short, dark-haired women with moles and masculine cranial and facial features were good candidates for crime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noGrp="1" noChangeArrowheads="1"/>
          </p:cNvSpPr>
          <p:nvPr>
            <p:ph type="title"/>
          </p:nvPr>
        </p:nvSpPr>
        <p:spPr/>
        <p:txBody>
          <a:bodyPr/>
          <a:lstStyle/>
          <a:p>
            <a:pPr eaLnBrk="1" hangingPunct="1"/>
            <a:r>
              <a:rPr lang="en-US" altLang="en-US" smtClean="0"/>
              <a:t>Consequences of the Diversity of Feminist Perspectives</a:t>
            </a:r>
          </a:p>
        </p:txBody>
      </p:sp>
      <p:sp>
        <p:nvSpPr>
          <p:cNvPr id="63491" name="Rectangle 3"/>
          <p:cNvSpPr>
            <a:spLocks noGrp="1" noChangeArrowheads="1"/>
          </p:cNvSpPr>
          <p:nvPr>
            <p:ph idx="1"/>
          </p:nvPr>
        </p:nvSpPr>
        <p:spPr/>
        <p:txBody>
          <a:bodyPr/>
          <a:lstStyle/>
          <a:p>
            <a:pPr eaLnBrk="1" hangingPunct="1"/>
            <a:r>
              <a:rPr lang="en-US" altLang="en-US" smtClean="0"/>
              <a:t>The linkage between patriarchy and power forced scholars and activists to examine crimes exclusively against women</a:t>
            </a:r>
          </a:p>
          <a:p>
            <a:pPr eaLnBrk="1" hangingPunct="1"/>
            <a:endParaRPr lang="en-US" altLang="en-US" sz="1000" smtClean="0"/>
          </a:p>
          <a:p>
            <a:pPr eaLnBrk="1" hangingPunct="1"/>
            <a:r>
              <a:rPr lang="en-US" altLang="en-US" smtClean="0"/>
              <a:t>The whole milieu of the women’s movement affected criminology</a:t>
            </a:r>
          </a:p>
          <a:p>
            <a:pPr eaLnBrk="1" hangingPunct="1"/>
            <a:endParaRPr lang="en-US" altLang="en-US" sz="1000" smtClean="0"/>
          </a:p>
          <a:p>
            <a:pPr eaLnBrk="1" hangingPunct="1"/>
            <a:r>
              <a:rPr lang="en-US" altLang="en-US" smtClean="0"/>
              <a:t>More women and feminists moved into criminology and other academic disciplines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p:cNvSpPr>
            <a:spLocks noGrp="1" noChangeArrowheads="1"/>
          </p:cNvSpPr>
          <p:nvPr>
            <p:ph type="title"/>
          </p:nvPr>
        </p:nvSpPr>
        <p:spPr/>
        <p:txBody>
          <a:bodyPr/>
          <a:lstStyle/>
          <a:p>
            <a:pPr eaLnBrk="1" hangingPunct="1"/>
            <a:r>
              <a:rPr lang="en-US" altLang="en-US" smtClean="0"/>
              <a:t>Consequences of the Diversity of Feminist Perspectives</a:t>
            </a:r>
          </a:p>
        </p:txBody>
      </p:sp>
      <p:sp>
        <p:nvSpPr>
          <p:cNvPr id="33795" name="Rectangle 3"/>
          <p:cNvSpPr>
            <a:spLocks noGrp="1" noChangeArrowheads="1"/>
          </p:cNvSpPr>
          <p:nvPr>
            <p:ph idx="1"/>
          </p:nvPr>
        </p:nvSpPr>
        <p:spPr/>
        <p:txBody>
          <a:bodyPr>
            <a:normAutofit lnSpcReduction="10000"/>
          </a:bodyPr>
          <a:lstStyle/>
          <a:p>
            <a:pPr eaLnBrk="1" hangingPunct="1">
              <a:lnSpc>
                <a:spcPct val="90000"/>
              </a:lnSpc>
              <a:defRPr/>
            </a:pPr>
            <a:r>
              <a:rPr lang="en-US" dirty="0"/>
              <a:t>There are multiple feminist perspectives in criminology</a:t>
            </a:r>
          </a:p>
          <a:p>
            <a:pPr eaLnBrk="1" hangingPunct="1">
              <a:lnSpc>
                <a:spcPct val="90000"/>
              </a:lnSpc>
              <a:defRPr/>
            </a:pPr>
            <a:endParaRPr lang="en-US" sz="1000" dirty="0" smtClean="0"/>
          </a:p>
          <a:p>
            <a:pPr eaLnBrk="1" hangingPunct="1">
              <a:lnSpc>
                <a:spcPct val="90000"/>
              </a:lnSpc>
              <a:defRPr/>
            </a:pPr>
            <a:r>
              <a:rPr lang="en-US" dirty="0" smtClean="0"/>
              <a:t>Feminism </a:t>
            </a:r>
            <a:r>
              <a:rPr lang="en-US" dirty="0"/>
              <a:t>has had enough of an impact to transform criminology/criminal justice education so that gender is a central organizing </a:t>
            </a:r>
            <a:r>
              <a:rPr lang="en-US" dirty="0" smtClean="0"/>
              <a:t>theme</a:t>
            </a:r>
          </a:p>
          <a:p>
            <a:pPr lvl="1" eaLnBrk="1" hangingPunct="1">
              <a:lnSpc>
                <a:spcPct val="90000"/>
              </a:lnSpc>
              <a:defRPr/>
            </a:pPr>
            <a:endParaRPr lang="en-US" sz="500" dirty="0" smtClean="0"/>
          </a:p>
          <a:p>
            <a:pPr lvl="1" eaLnBrk="1" hangingPunct="1">
              <a:lnSpc>
                <a:spcPct val="90000"/>
              </a:lnSpc>
              <a:defRPr/>
            </a:pPr>
            <a:r>
              <a:rPr lang="en-US" dirty="0" smtClean="0"/>
              <a:t>However, still at the margins of the male-stream</a:t>
            </a:r>
          </a:p>
          <a:p>
            <a:pPr lvl="1" eaLnBrk="1" hangingPunct="1">
              <a:lnSpc>
                <a:spcPct val="90000"/>
              </a:lnSpc>
              <a:defRPr/>
            </a:pPr>
            <a:endParaRPr lang="en-US" sz="1000" dirty="0"/>
          </a:p>
          <a:p>
            <a:pPr eaLnBrk="1" hangingPunct="1">
              <a:lnSpc>
                <a:spcPct val="90000"/>
              </a:lnSpc>
              <a:defRPr/>
            </a:pPr>
            <a:r>
              <a:rPr lang="en-US" dirty="0"/>
              <a:t>The goal of feminism is not to push men out so as to bring women in, but rather to gender the study of crime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p:cNvSpPr>
            <a:spLocks noGrp="1" noChangeArrowheads="1"/>
          </p:cNvSpPr>
          <p:nvPr>
            <p:ph type="title"/>
          </p:nvPr>
        </p:nvSpPr>
        <p:spPr/>
        <p:txBody>
          <a:bodyPr/>
          <a:lstStyle/>
          <a:p>
            <a:pPr eaLnBrk="1" hangingPunct="1"/>
            <a:r>
              <a:rPr lang="en-US" altLang="en-US" smtClean="0"/>
              <a:t>Consequences of the Diversity of Feminist Perspectives</a:t>
            </a:r>
          </a:p>
        </p:txBody>
      </p:sp>
      <p:sp>
        <p:nvSpPr>
          <p:cNvPr id="65539" name="Rectangle 3"/>
          <p:cNvSpPr>
            <a:spLocks noGrp="1" noChangeArrowheads="1"/>
          </p:cNvSpPr>
          <p:nvPr>
            <p:ph idx="1"/>
          </p:nvPr>
        </p:nvSpPr>
        <p:spPr/>
        <p:txBody>
          <a:bodyPr/>
          <a:lstStyle/>
          <a:p>
            <a:pPr eaLnBrk="1" hangingPunct="1"/>
            <a:r>
              <a:rPr lang="en-US" altLang="en-US" smtClean="0"/>
              <a:t>Feminist perspective seen in public social policies:</a:t>
            </a:r>
          </a:p>
          <a:p>
            <a:pPr lvl="1" eaLnBrk="1" hangingPunct="1"/>
            <a:endParaRPr lang="en-US" altLang="en-US" sz="500" smtClean="0"/>
          </a:p>
          <a:p>
            <a:pPr lvl="1" eaLnBrk="1" hangingPunct="1"/>
            <a:r>
              <a:rPr lang="en-US" altLang="en-US" smtClean="0"/>
              <a:t>Mandatory arrest for domestic violence</a:t>
            </a:r>
          </a:p>
          <a:p>
            <a:pPr lvl="1" eaLnBrk="1" hangingPunct="1"/>
            <a:endParaRPr lang="en-US" altLang="en-US" sz="500" smtClean="0"/>
          </a:p>
          <a:p>
            <a:pPr lvl="1" eaLnBrk="1" hangingPunct="1"/>
            <a:r>
              <a:rPr lang="en-US" altLang="en-US" smtClean="0"/>
              <a:t>Changes in rape laws</a:t>
            </a:r>
          </a:p>
          <a:p>
            <a:pPr lvl="1" eaLnBrk="1" hangingPunct="1"/>
            <a:endParaRPr lang="en-US" altLang="en-US" sz="500" smtClean="0"/>
          </a:p>
          <a:p>
            <a:pPr lvl="1" eaLnBrk="1" hangingPunct="1"/>
            <a:r>
              <a:rPr lang="en-US" altLang="en-US" smtClean="0"/>
              <a:t>New attention given to date rape</a:t>
            </a:r>
          </a:p>
          <a:p>
            <a:pPr lvl="1" eaLnBrk="1" hangingPunct="1"/>
            <a:endParaRPr lang="en-US" altLang="en-US" sz="500" smtClean="0"/>
          </a:p>
          <a:p>
            <a:pPr lvl="1" eaLnBrk="1" hangingPunct="1"/>
            <a:r>
              <a:rPr lang="en-US" altLang="en-US" smtClean="0"/>
              <a:t>Rape shield laws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p:cNvSpPr>
            <a:spLocks noGrp="1" noChangeArrowheads="1"/>
          </p:cNvSpPr>
          <p:nvPr>
            <p:ph type="title"/>
          </p:nvPr>
        </p:nvSpPr>
        <p:spPr/>
        <p:txBody>
          <a:bodyPr/>
          <a:lstStyle/>
          <a:p>
            <a:pPr eaLnBrk="1" hangingPunct="1"/>
            <a:r>
              <a:rPr lang="en-US" altLang="en-US" smtClean="0"/>
              <a:t>Consequences of Feminist Criminology for Corrections</a:t>
            </a:r>
          </a:p>
        </p:txBody>
      </p:sp>
      <p:sp>
        <p:nvSpPr>
          <p:cNvPr id="35843" name="Rectangle 3"/>
          <p:cNvSpPr>
            <a:spLocks noGrp="1" noChangeArrowheads="1"/>
          </p:cNvSpPr>
          <p:nvPr>
            <p:ph idx="1"/>
          </p:nvPr>
        </p:nvSpPr>
        <p:spPr/>
        <p:txBody>
          <a:bodyPr>
            <a:normAutofit fontScale="92500" lnSpcReduction="20000"/>
          </a:bodyPr>
          <a:lstStyle/>
          <a:p>
            <a:pPr eaLnBrk="1" hangingPunct="1">
              <a:defRPr/>
            </a:pPr>
            <a:r>
              <a:rPr lang="en-US" dirty="0"/>
              <a:t>There are several problems facing correctional systems for women</a:t>
            </a:r>
          </a:p>
          <a:p>
            <a:pPr eaLnBrk="1" hangingPunct="1">
              <a:defRPr/>
            </a:pPr>
            <a:endParaRPr lang="en-US" sz="1000" dirty="0" smtClean="0"/>
          </a:p>
          <a:p>
            <a:pPr eaLnBrk="1" hangingPunct="1">
              <a:defRPr/>
            </a:pPr>
            <a:r>
              <a:rPr lang="en-US" dirty="0" smtClean="0"/>
              <a:t>Women </a:t>
            </a:r>
            <a:r>
              <a:rPr lang="en-US" dirty="0"/>
              <a:t>bring different needs to the prison system</a:t>
            </a:r>
          </a:p>
          <a:p>
            <a:pPr lvl="1" eaLnBrk="1" hangingPunct="1">
              <a:defRPr/>
            </a:pPr>
            <a:endParaRPr lang="en-US" sz="500" dirty="0" smtClean="0"/>
          </a:p>
          <a:p>
            <a:pPr lvl="1" eaLnBrk="1" hangingPunct="1">
              <a:defRPr/>
            </a:pPr>
            <a:r>
              <a:rPr lang="en-US" dirty="0" smtClean="0"/>
              <a:t>A </a:t>
            </a:r>
            <a:r>
              <a:rPr lang="en-US" dirty="0"/>
              <a:t>number of women enter prison </a:t>
            </a:r>
            <a:r>
              <a:rPr lang="en-US" dirty="0" smtClean="0"/>
              <a:t>pregnant or have dependent children</a:t>
            </a:r>
            <a:endParaRPr lang="en-US" dirty="0"/>
          </a:p>
          <a:p>
            <a:pPr lvl="1" eaLnBrk="1" hangingPunct="1">
              <a:defRPr/>
            </a:pPr>
            <a:endParaRPr lang="en-US" sz="500" dirty="0" smtClean="0"/>
          </a:p>
          <a:p>
            <a:pPr lvl="1" eaLnBrk="1" hangingPunct="1">
              <a:defRPr/>
            </a:pPr>
            <a:r>
              <a:rPr lang="en-US" dirty="0" smtClean="0"/>
              <a:t>Inadequate </a:t>
            </a:r>
            <a:r>
              <a:rPr lang="en-US" dirty="0"/>
              <a:t>gynecological services</a:t>
            </a:r>
          </a:p>
          <a:p>
            <a:pPr lvl="1" eaLnBrk="1" hangingPunct="1">
              <a:defRPr/>
            </a:pPr>
            <a:endParaRPr lang="en-US" sz="500" dirty="0" smtClean="0"/>
          </a:p>
          <a:p>
            <a:pPr lvl="1" eaLnBrk="1" hangingPunct="1">
              <a:defRPr/>
            </a:pPr>
            <a:r>
              <a:rPr lang="en-US" dirty="0" smtClean="0"/>
              <a:t>The </a:t>
            </a:r>
            <a:r>
              <a:rPr lang="en-US" dirty="0"/>
              <a:t>staff is predominantly male</a:t>
            </a:r>
          </a:p>
          <a:p>
            <a:pPr lvl="1" eaLnBrk="1" hangingPunct="1">
              <a:defRPr/>
            </a:pPr>
            <a:endParaRPr lang="en-US" sz="500" dirty="0" smtClean="0"/>
          </a:p>
          <a:p>
            <a:pPr lvl="1" eaLnBrk="1" hangingPunct="1">
              <a:defRPr/>
            </a:pPr>
            <a:r>
              <a:rPr lang="en-US" dirty="0" smtClean="0"/>
              <a:t>Stereotypical </a:t>
            </a:r>
            <a:r>
              <a:rPr lang="en-US" dirty="0"/>
              <a:t>vocational programs</a:t>
            </a:r>
          </a:p>
          <a:p>
            <a:pPr lvl="1" eaLnBrk="1" hangingPunct="1">
              <a:defRPr/>
            </a:pPr>
            <a:endParaRPr lang="en-US" sz="500" dirty="0" smtClean="0"/>
          </a:p>
          <a:p>
            <a:pPr lvl="1" eaLnBrk="1" hangingPunct="1">
              <a:defRPr/>
            </a:pPr>
            <a:r>
              <a:rPr lang="en-US" dirty="0" smtClean="0"/>
              <a:t>Rehabilitation </a:t>
            </a:r>
            <a:r>
              <a:rPr lang="en-US" dirty="0"/>
              <a:t>tends to be more restricted for women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US" altLang="en-US" smtClean="0"/>
              <a:t>Consequences of Feminist Criminology: New Directions</a:t>
            </a:r>
          </a:p>
        </p:txBody>
      </p:sp>
      <p:sp>
        <p:nvSpPr>
          <p:cNvPr id="67587" name="Content Placeholder 2"/>
          <p:cNvSpPr>
            <a:spLocks noGrp="1"/>
          </p:cNvSpPr>
          <p:nvPr>
            <p:ph idx="1"/>
          </p:nvPr>
        </p:nvSpPr>
        <p:spPr/>
        <p:txBody>
          <a:bodyPr/>
          <a:lstStyle/>
          <a:p>
            <a:pPr eaLnBrk="1" hangingPunct="1"/>
            <a:r>
              <a:rPr lang="en-US" altLang="en-US" smtClean="0"/>
              <a:t>Forty years ago the role of women experienced major social changes and worldwide attention</a:t>
            </a:r>
          </a:p>
          <a:p>
            <a:pPr eaLnBrk="1" hangingPunct="1"/>
            <a:endParaRPr lang="en-US" altLang="en-US" sz="1000" smtClean="0"/>
          </a:p>
          <a:p>
            <a:pPr eaLnBrk="1" hangingPunct="1"/>
            <a:r>
              <a:rPr lang="en-US" altLang="en-US" smtClean="0"/>
              <a:t>Calls for transformative feminist criminology that 1. theorizes gender, 2. contains a commitment to a broader social justice, and 3. is global in scope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r>
              <a:rPr lang="en-US" altLang="en-US" smtClean="0"/>
              <a:t>Consequences of Feminist Criminology: New Directions</a:t>
            </a:r>
          </a:p>
        </p:txBody>
      </p:sp>
      <p:sp>
        <p:nvSpPr>
          <p:cNvPr id="68611" name="Content Placeholder 2"/>
          <p:cNvSpPr>
            <a:spLocks noGrp="1"/>
          </p:cNvSpPr>
          <p:nvPr>
            <p:ph idx="1"/>
          </p:nvPr>
        </p:nvSpPr>
        <p:spPr>
          <a:xfrm>
            <a:off x="381000" y="1752600"/>
            <a:ext cx="8229600" cy="4411663"/>
          </a:xfrm>
        </p:spPr>
        <p:txBody>
          <a:bodyPr/>
          <a:lstStyle/>
          <a:p>
            <a:pPr eaLnBrk="1" hangingPunct="1"/>
            <a:r>
              <a:rPr lang="en-US" altLang="en-US" smtClean="0"/>
              <a:t>Other critical perspectives in the field do not </a:t>
            </a:r>
            <a:r>
              <a:rPr lang="en-US" altLang="en-US" i="1" smtClean="0"/>
              <a:t>explicitly</a:t>
            </a:r>
            <a:r>
              <a:rPr lang="en-US" altLang="en-US" smtClean="0"/>
              <a:t> include gender issues at the center of theory and research, the transformative feminist perspective does</a:t>
            </a:r>
          </a:p>
          <a:p>
            <a:pPr eaLnBrk="1" hangingPunct="1"/>
            <a:endParaRPr lang="en-US" altLang="en-US" sz="1000" smtClean="0"/>
          </a:p>
          <a:p>
            <a:pPr lvl="1" eaLnBrk="1" hangingPunct="1"/>
            <a:r>
              <a:rPr lang="en-US" altLang="en-US" smtClean="0"/>
              <a:t>Also seeks to raise awareness of how the corporate media “often misrepresents the majority of women who break the law and hides the circumstances of women who act with violence”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US" altLang="en-US" smtClean="0"/>
              <a:t>Consequences of Feminist Criminology: New Directions</a:t>
            </a:r>
          </a:p>
        </p:txBody>
      </p:sp>
      <p:sp>
        <p:nvSpPr>
          <p:cNvPr id="69635" name="Content Placeholder 2"/>
          <p:cNvSpPr>
            <a:spLocks noGrp="1"/>
          </p:cNvSpPr>
          <p:nvPr>
            <p:ph idx="1"/>
          </p:nvPr>
        </p:nvSpPr>
        <p:spPr/>
        <p:txBody>
          <a:bodyPr/>
          <a:lstStyle/>
          <a:p>
            <a:pPr eaLnBrk="1" hangingPunct="1"/>
            <a:r>
              <a:rPr lang="en-US" altLang="en-US" smtClean="0"/>
              <a:t>The transformative feminist perspective examines globally sexual harassment, intimate partner violence, women’s health, maternity leave, and work-family conflict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2"/>
          <p:cNvSpPr>
            <a:spLocks noGrp="1" noChangeArrowheads="1"/>
          </p:cNvSpPr>
          <p:nvPr>
            <p:ph type="title"/>
          </p:nvPr>
        </p:nvSpPr>
        <p:spPr/>
        <p:txBody>
          <a:bodyPr/>
          <a:lstStyle/>
          <a:p>
            <a:pPr eaLnBrk="1" hangingPunct="1"/>
            <a:r>
              <a:rPr lang="en-US" altLang="en-US" smtClean="0"/>
              <a:t>Conclusion </a:t>
            </a:r>
          </a:p>
        </p:txBody>
      </p:sp>
      <p:sp>
        <p:nvSpPr>
          <p:cNvPr id="21507" name="Rectangle 3"/>
          <p:cNvSpPr>
            <a:spLocks noGrp="1" noChangeArrowheads="1"/>
          </p:cNvSpPr>
          <p:nvPr>
            <p:ph idx="1"/>
          </p:nvPr>
        </p:nvSpPr>
        <p:spPr/>
        <p:txBody>
          <a:bodyPr>
            <a:normAutofit fontScale="92500" lnSpcReduction="10000"/>
          </a:bodyPr>
          <a:lstStyle/>
          <a:p>
            <a:pPr lvl="1" eaLnBrk="1" hangingPunct="1">
              <a:defRPr/>
            </a:pPr>
            <a:r>
              <a:rPr lang="en-US" sz="3000" dirty="0" smtClean="0"/>
              <a:t>Feminist scholars have succeeded in “gendering criminology” in important ways</a:t>
            </a:r>
          </a:p>
          <a:p>
            <a:pPr lvl="1" eaLnBrk="1" hangingPunct="1">
              <a:defRPr/>
            </a:pPr>
            <a:endParaRPr lang="en-US" sz="1000" dirty="0" smtClean="0"/>
          </a:p>
          <a:p>
            <a:pPr lvl="1" eaLnBrk="1" hangingPunct="1">
              <a:defRPr/>
            </a:pPr>
            <a:r>
              <a:rPr lang="en-US" sz="3000" dirty="0" smtClean="0"/>
              <a:t>An important challenge will be to determine how criminality is affected not only by gender differences but also by gender similarities</a:t>
            </a:r>
          </a:p>
          <a:p>
            <a:pPr lvl="1" eaLnBrk="1" hangingPunct="1">
              <a:defRPr/>
            </a:pPr>
            <a:endParaRPr lang="en-US" sz="1000" dirty="0" smtClean="0"/>
          </a:p>
          <a:p>
            <a:pPr lvl="1" eaLnBrk="1" hangingPunct="1">
              <a:defRPr/>
            </a:pPr>
            <a:r>
              <a:rPr lang="en-US" sz="3000" dirty="0" smtClean="0"/>
              <a:t>There is a growing body of evidence that many risk factors for crime are similar for males and females, though they may express themselves in social relationships in different ways</a:t>
            </a:r>
          </a:p>
          <a:p>
            <a:pPr lvl="2" eaLnBrk="1" hangingPunct="1">
              <a:defRPr/>
            </a:pPr>
            <a:endParaRPr lang="en-US" sz="2700"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Prefeminist Pioneers and Themes: Cesare Lombroso</a:t>
            </a:r>
          </a:p>
        </p:txBody>
      </p:sp>
      <p:sp>
        <p:nvSpPr>
          <p:cNvPr id="9219" name="Content Placeholder 2"/>
          <p:cNvSpPr>
            <a:spLocks noGrp="1"/>
          </p:cNvSpPr>
          <p:nvPr>
            <p:ph idx="1"/>
          </p:nvPr>
        </p:nvSpPr>
        <p:spPr/>
        <p:txBody>
          <a:bodyPr/>
          <a:lstStyle/>
          <a:p>
            <a:pPr eaLnBrk="1" hangingPunct="1"/>
            <a:r>
              <a:rPr lang="en-US" altLang="en-US" smtClean="0"/>
              <a:t>Women also were characterized by physiological immobility, psychological passivity, and amorality featuring a cold and calculating predisposition</a:t>
            </a:r>
          </a:p>
          <a:p>
            <a:pPr eaLnBrk="1" hangingPunct="1"/>
            <a:endParaRPr lang="en-US" altLang="en-US" sz="1000" smtClean="0"/>
          </a:p>
          <a:p>
            <a:pPr eaLnBrk="1" hangingPunct="1"/>
            <a:r>
              <a:rPr lang="en-US" altLang="en-US" smtClean="0"/>
              <a:t>Criminal women could adjust more easily than men to mental and physical pain</a:t>
            </a:r>
          </a:p>
          <a:p>
            <a:pPr eaLnBrk="1" hangingPunct="1"/>
            <a:endParaRPr lang="en-US" altLang="en-US" sz="1000" smtClean="0"/>
          </a:p>
          <a:p>
            <a:pPr eaLnBrk="1" hangingPunct="1"/>
            <a:r>
              <a:rPr lang="en-US" altLang="en-US" smtClean="0"/>
              <a:t>Criminal women were abnormal</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altLang="en-US" smtClean="0"/>
              <a:t>Prefeminist Pioneers and Themes: W.I. Thomas</a:t>
            </a:r>
          </a:p>
        </p:txBody>
      </p:sp>
      <p:sp>
        <p:nvSpPr>
          <p:cNvPr id="7171" name="Rectangle 3"/>
          <p:cNvSpPr>
            <a:spLocks noGrp="1" noChangeArrowheads="1"/>
          </p:cNvSpPr>
          <p:nvPr>
            <p:ph idx="1"/>
          </p:nvPr>
        </p:nvSpPr>
        <p:spPr>
          <a:xfrm>
            <a:off x="457200" y="1795463"/>
            <a:ext cx="8229600" cy="4681537"/>
          </a:xfrm>
        </p:spPr>
        <p:txBody>
          <a:bodyPr>
            <a:normAutofit fontScale="85000" lnSpcReduction="20000"/>
          </a:bodyPr>
          <a:lstStyle/>
          <a:p>
            <a:pPr eaLnBrk="1" hangingPunct="1">
              <a:defRPr/>
            </a:pPr>
            <a:r>
              <a:rPr lang="en-US" i="1" dirty="0"/>
              <a:t>Sex and Society</a:t>
            </a:r>
            <a:r>
              <a:rPr lang="en-US" dirty="0"/>
              <a:t>: Men and women were fundamentally </a:t>
            </a:r>
            <a:r>
              <a:rPr lang="en-US" dirty="0" smtClean="0"/>
              <a:t>different</a:t>
            </a:r>
          </a:p>
          <a:p>
            <a:pPr eaLnBrk="1" hangingPunct="1">
              <a:defRPr/>
            </a:pPr>
            <a:endParaRPr lang="en-US" sz="500" dirty="0"/>
          </a:p>
          <a:p>
            <a:pPr lvl="1" eaLnBrk="1" hangingPunct="1">
              <a:defRPr/>
            </a:pPr>
            <a:r>
              <a:rPr lang="en-US" dirty="0"/>
              <a:t>Women stored energy; women were more motionless and conservative</a:t>
            </a:r>
          </a:p>
          <a:p>
            <a:pPr lvl="2" eaLnBrk="1" hangingPunct="1">
              <a:defRPr/>
            </a:pPr>
            <a:endParaRPr lang="en-US" sz="300" dirty="0" smtClean="0"/>
          </a:p>
          <a:p>
            <a:pPr lvl="2" eaLnBrk="1" hangingPunct="1">
              <a:defRPr/>
            </a:pPr>
            <a:r>
              <a:rPr lang="en-US" dirty="0" smtClean="0"/>
              <a:t>Lead to the decline in the stature of women, especially in civilized societies</a:t>
            </a:r>
          </a:p>
          <a:p>
            <a:pPr lvl="2" eaLnBrk="1" hangingPunct="1">
              <a:defRPr/>
            </a:pPr>
            <a:endParaRPr lang="en-US" sz="500" dirty="0"/>
          </a:p>
          <a:p>
            <a:pPr lvl="1" eaLnBrk="1" hangingPunct="1">
              <a:defRPr/>
            </a:pPr>
            <a:r>
              <a:rPr lang="en-US" dirty="0"/>
              <a:t>Underlying these assumptions was a focus on physiological </a:t>
            </a:r>
            <a:r>
              <a:rPr lang="en-US" dirty="0" smtClean="0"/>
              <a:t>issues</a:t>
            </a:r>
          </a:p>
          <a:p>
            <a:pPr eaLnBrk="1" hangingPunct="1">
              <a:defRPr/>
            </a:pPr>
            <a:endParaRPr lang="en-US" sz="1300" dirty="0" smtClean="0"/>
          </a:p>
          <a:p>
            <a:pPr eaLnBrk="1" hangingPunct="1">
              <a:defRPr/>
            </a:pPr>
            <a:r>
              <a:rPr lang="en-US" dirty="0" smtClean="0"/>
              <a:t>Focus primarily on </a:t>
            </a:r>
            <a:r>
              <a:rPr lang="en-US" i="1" dirty="0" smtClean="0"/>
              <a:t>physiological</a:t>
            </a:r>
            <a:r>
              <a:rPr lang="en-US" dirty="0" smtClean="0"/>
              <a:t> issues. Men, for example, had more sexual energy than did women. This allowed men to pursue women for sexual reasons and allowed women, in turn, to exchange sex for domesticity</a:t>
            </a:r>
            <a:endParaRPr lang="en-US" i="1"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altLang="en-US" smtClean="0"/>
              <a:t>Prefeminist Pioneers and Themes: W.I. Thomas</a:t>
            </a:r>
          </a:p>
        </p:txBody>
      </p:sp>
      <p:sp>
        <p:nvSpPr>
          <p:cNvPr id="8195" name="Rectangle 3"/>
          <p:cNvSpPr>
            <a:spLocks noGrp="1" noChangeArrowheads="1"/>
          </p:cNvSpPr>
          <p:nvPr>
            <p:ph idx="1"/>
          </p:nvPr>
        </p:nvSpPr>
        <p:spPr/>
        <p:txBody>
          <a:bodyPr>
            <a:normAutofit fontScale="92500" lnSpcReduction="20000"/>
          </a:bodyPr>
          <a:lstStyle/>
          <a:p>
            <a:pPr eaLnBrk="1" hangingPunct="1">
              <a:defRPr/>
            </a:pPr>
            <a:r>
              <a:rPr lang="en-US" i="1" dirty="0"/>
              <a:t>The Unadjusted Girl</a:t>
            </a:r>
            <a:r>
              <a:rPr lang="en-US" dirty="0"/>
              <a:t>: Thomas shifted his position on female criminality:</a:t>
            </a:r>
          </a:p>
          <a:p>
            <a:pPr lvl="1" eaLnBrk="1" hangingPunct="1">
              <a:defRPr/>
            </a:pPr>
            <a:endParaRPr lang="en-US" sz="1000" dirty="0" smtClean="0"/>
          </a:p>
          <a:p>
            <a:pPr lvl="1" eaLnBrk="1" hangingPunct="1">
              <a:defRPr/>
            </a:pPr>
            <a:r>
              <a:rPr lang="en-US" dirty="0" smtClean="0"/>
              <a:t>Female </a:t>
            </a:r>
            <a:r>
              <a:rPr lang="en-US" dirty="0"/>
              <a:t>delinquency was normal under certain </a:t>
            </a:r>
            <a:r>
              <a:rPr lang="en-US" dirty="0" smtClean="0"/>
              <a:t>circumstances</a:t>
            </a:r>
          </a:p>
          <a:p>
            <a:pPr lvl="1" eaLnBrk="1" hangingPunct="1">
              <a:defRPr/>
            </a:pPr>
            <a:endParaRPr lang="en-US" sz="1000" dirty="0"/>
          </a:p>
          <a:p>
            <a:pPr lvl="1" eaLnBrk="1" hangingPunct="1">
              <a:defRPr/>
            </a:pPr>
            <a:r>
              <a:rPr lang="en-US" dirty="0"/>
              <a:t>Punishment of criminals should focus on rehabilitation and </a:t>
            </a:r>
            <a:r>
              <a:rPr lang="en-US" dirty="0" smtClean="0"/>
              <a:t>prevention</a:t>
            </a:r>
          </a:p>
          <a:p>
            <a:pPr lvl="2" eaLnBrk="1" hangingPunct="1">
              <a:defRPr/>
            </a:pPr>
            <a:endParaRPr lang="en-US" sz="500" dirty="0" smtClean="0"/>
          </a:p>
          <a:p>
            <a:pPr lvl="2" eaLnBrk="1" hangingPunct="1">
              <a:defRPr/>
            </a:pPr>
            <a:r>
              <a:rPr lang="en-US" dirty="0" smtClean="0"/>
              <a:t>There was no individual who could not be made to be socially useful </a:t>
            </a:r>
          </a:p>
          <a:p>
            <a:pPr lvl="2" eaLnBrk="1" hangingPunct="1">
              <a:defRPr/>
            </a:pPr>
            <a:endParaRPr lang="en-US" sz="1200" dirty="0" smtClean="0"/>
          </a:p>
          <a:p>
            <a:pPr lvl="1" eaLnBrk="1" hangingPunct="1">
              <a:defRPr/>
            </a:pPr>
            <a:r>
              <a:rPr lang="en-US" dirty="0" smtClean="0"/>
              <a:t>Bad women exploited men for fulfillment of their desires; good women used sex as a protective measure against the future and uncertainty</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theme/theme1.xml><?xml version="1.0" encoding="utf-8"?>
<a:theme xmlns:a="http://schemas.openxmlformats.org/drawingml/2006/main" name="Theme1">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392</TotalTime>
  <Words>4901</Words>
  <Application>Microsoft Office PowerPoint</Application>
  <PresentationFormat>On-screen Show (4:3)</PresentationFormat>
  <Paragraphs>548</Paragraphs>
  <Slides>67</Slides>
  <Notes>52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67</vt:i4>
      </vt:variant>
    </vt:vector>
  </HeadingPairs>
  <TitlesOfParts>
    <vt:vector size="71" baseType="lpstr">
      <vt:lpstr>Arial</vt:lpstr>
      <vt:lpstr>Wingdings</vt:lpstr>
      <vt:lpstr>Calibri</vt:lpstr>
      <vt:lpstr>Theme1</vt:lpstr>
      <vt:lpstr>Criminological Theory</vt:lpstr>
      <vt:lpstr>Background</vt:lpstr>
      <vt:lpstr>Background</vt:lpstr>
      <vt:lpstr>Prefeminist Pioneers and Themes</vt:lpstr>
      <vt:lpstr>Prefeminist Pioneers and Themes</vt:lpstr>
      <vt:lpstr>Prefeminist Pioneers and Themes: Cesare Lombroso</vt:lpstr>
      <vt:lpstr>Prefeminist Pioneers and Themes: Cesare Lombroso</vt:lpstr>
      <vt:lpstr>Prefeminist Pioneers and Themes: W.I. Thomas</vt:lpstr>
      <vt:lpstr>Prefeminist Pioneers and Themes: W.I. Thomas</vt:lpstr>
      <vt:lpstr>Prefeminist Pioneers and Themes: Sigmund Freud</vt:lpstr>
      <vt:lpstr>Prefeminist Pioneers and Themes: Sigmund Freud</vt:lpstr>
      <vt:lpstr>Prefeminist Pioneers and Themes: Otto Pollak</vt:lpstr>
      <vt:lpstr>Prefeminist Pioneers and Themes: Otto Pollak</vt:lpstr>
      <vt:lpstr>The Emergence of New Questions: Bringing Women In</vt:lpstr>
      <vt:lpstr>The Emergence of New Questions: Bringing Women In</vt:lpstr>
      <vt:lpstr>The Second Wave: From Women’s Emancipation and to Patriarchy : Women’s Emancipation and Crime</vt:lpstr>
      <vt:lpstr>The Second Wave: From Women’s Emancipation and to Patriarchy : Women’s Emancipation and Crime</vt:lpstr>
      <vt:lpstr>The Second Wave: From Women’s Emancipation and to Patriarchy : Women’s Emancipation and Crime</vt:lpstr>
      <vt:lpstr>The Second Wave: From Women’s Emancipation and to Patriarchy : Women’s Emancipation and Crime</vt:lpstr>
      <vt:lpstr>The Second Wave: From Women’s Emancipation and to Patriarchy : Patriarchy and Crime</vt:lpstr>
      <vt:lpstr>The Second Wave: From Women’s Emancipation and to Patriarchy : Patriarchy and Crime</vt:lpstr>
      <vt:lpstr>Varieties of Feminist Thought: Early Feminist Perspectives</vt:lpstr>
      <vt:lpstr>The Intersection of Race, Class, and Gender</vt:lpstr>
      <vt:lpstr>The Intersection of Race, Class, and Gender</vt:lpstr>
      <vt:lpstr>The Intersection of Race, Class, and Gender</vt:lpstr>
      <vt:lpstr>The Intersection of Race, Class, and Gender</vt:lpstr>
      <vt:lpstr>The Intersection of Race, Class, and Gender</vt:lpstr>
      <vt:lpstr>The Intersection of Race, Class, and Gender</vt:lpstr>
      <vt:lpstr>The Intersection of Race, Class, and Gender</vt:lpstr>
      <vt:lpstr>The Intersection of Race, Class, and Gender</vt:lpstr>
      <vt:lpstr>The Intersection of Race, Class, and Gender</vt:lpstr>
      <vt:lpstr>The Intersection of Race, Class, and Gender</vt:lpstr>
      <vt:lpstr>Masculinities and Crime: Doing Gender</vt:lpstr>
      <vt:lpstr>Masculinities and Crime: Doing Gender</vt:lpstr>
      <vt:lpstr>Masculinities and Crime: Doing Gender</vt:lpstr>
      <vt:lpstr>Masculinities and Crime: Doing Gender</vt:lpstr>
      <vt:lpstr>Masculinities and Crime: Male Social Support Theory</vt:lpstr>
      <vt:lpstr>Masculinities and Crime: Male Social Support Theory</vt:lpstr>
      <vt:lpstr>Masculinities and Crime: Male Social Support Theory</vt:lpstr>
      <vt:lpstr>Masculinities and Crime: Male Social Support Theory</vt:lpstr>
      <vt:lpstr>Masculinities and Crime: Male Social Support Theory</vt:lpstr>
      <vt:lpstr>Masculinities and Crime: Male Social Support Theory</vt:lpstr>
      <vt:lpstr>Gendered Criminology: Gendered Pathways to Lawbreaking</vt:lpstr>
      <vt:lpstr>Gendered Criminology: Gendered Pathways to Lawbreaking</vt:lpstr>
      <vt:lpstr>Gendered Criminology: Gendered Pathways to Lawbreaking</vt:lpstr>
      <vt:lpstr>Gendered Criminology: Gendered Crime</vt:lpstr>
      <vt:lpstr>Gendered Criminology: Gendered Lives</vt:lpstr>
      <vt:lpstr>Gendered Criminology: Gendered Lives</vt:lpstr>
      <vt:lpstr>Gendered Criminology: Gendered Lives</vt:lpstr>
      <vt:lpstr>Gendered Criminology: Gendered Lives</vt:lpstr>
      <vt:lpstr>Gendered Criminology:  A Gendered Theory of Offending</vt:lpstr>
      <vt:lpstr>Gendered Criminology:  A Gendered Theory of Offending</vt:lpstr>
      <vt:lpstr>Gendered Criminology:  A Gendered Theory of Offending</vt:lpstr>
      <vt:lpstr>Gendered Criminology:  Gender Gap – Further Comments</vt:lpstr>
      <vt:lpstr>Gendered Criminology:  Gender Gap – Further Comments</vt:lpstr>
      <vt:lpstr>Gendered Criminology:  Gender Gap – Further Comments</vt:lpstr>
      <vt:lpstr>Postmodernist Feminism and the Third Wave</vt:lpstr>
      <vt:lpstr>Postmodernist Feminism and the Third Wave </vt:lpstr>
      <vt:lpstr>Consequences of the Diversity of Feminist Perspectives</vt:lpstr>
      <vt:lpstr>Consequences of the Diversity of Feminist Perspectives</vt:lpstr>
      <vt:lpstr>Consequences of the Diversity of Feminist Perspectives</vt:lpstr>
      <vt:lpstr>Consequences of the Diversity of Feminist Perspectives</vt:lpstr>
      <vt:lpstr>Consequences of Feminist Criminology for Corrections</vt:lpstr>
      <vt:lpstr>Consequences of Feminist Criminology: New Directions</vt:lpstr>
      <vt:lpstr>Consequences of Feminist Criminology: New Directions</vt:lpstr>
      <vt:lpstr>Consequences of Feminist Criminology: New Directions</vt:lpstr>
      <vt:lpstr>Conclusion </vt:lpstr>
    </vt:vector>
  </TitlesOfParts>
  <Company>University of Illinois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Ten</dc:title>
  <dc:creator>Erin Conley-Monroe</dc:creator>
  <cp:lastModifiedBy>Carol</cp:lastModifiedBy>
  <cp:revision>39</cp:revision>
  <dcterms:created xsi:type="dcterms:W3CDTF">2006-12-27T00:20:49Z</dcterms:created>
  <dcterms:modified xsi:type="dcterms:W3CDTF">2015-10-06T20:35:48Z</dcterms:modified>
</cp:coreProperties>
</file>