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78"/>
  </p:notesMasterIdLst>
  <p:sldIdLst>
    <p:sldId id="256" r:id="rId2"/>
    <p:sldId id="337" r:id="rId3"/>
    <p:sldId id="257" r:id="rId4"/>
    <p:sldId id="294" r:id="rId5"/>
    <p:sldId id="293" r:id="rId6"/>
    <p:sldId id="295" r:id="rId7"/>
    <p:sldId id="259" r:id="rId8"/>
    <p:sldId id="260" r:id="rId9"/>
    <p:sldId id="296" r:id="rId10"/>
    <p:sldId id="261" r:id="rId11"/>
    <p:sldId id="262" r:id="rId12"/>
    <p:sldId id="263" r:id="rId13"/>
    <p:sldId id="264" r:id="rId14"/>
    <p:sldId id="265" r:id="rId15"/>
    <p:sldId id="266" r:id="rId16"/>
    <p:sldId id="267" r:id="rId17"/>
    <p:sldId id="268" r:id="rId18"/>
    <p:sldId id="269" r:id="rId19"/>
    <p:sldId id="271" r:id="rId20"/>
    <p:sldId id="272" r:id="rId21"/>
    <p:sldId id="273" r:id="rId22"/>
    <p:sldId id="274" r:id="rId23"/>
    <p:sldId id="275" r:id="rId24"/>
    <p:sldId id="276" r:id="rId25"/>
    <p:sldId id="277" r:id="rId26"/>
    <p:sldId id="278" r:id="rId27"/>
    <p:sldId id="279" r:id="rId28"/>
    <p:sldId id="280" r:id="rId29"/>
    <p:sldId id="297" r:id="rId30"/>
    <p:sldId id="281" r:id="rId31"/>
    <p:sldId id="298" r:id="rId32"/>
    <p:sldId id="299" r:id="rId33"/>
    <p:sldId id="300" r:id="rId34"/>
    <p:sldId id="301" r:id="rId35"/>
    <p:sldId id="302" r:id="rId36"/>
    <p:sldId id="303" r:id="rId37"/>
    <p:sldId id="304" r:id="rId38"/>
    <p:sldId id="305" r:id="rId39"/>
    <p:sldId id="306" r:id="rId40"/>
    <p:sldId id="318" r:id="rId41"/>
    <p:sldId id="324" r:id="rId42"/>
    <p:sldId id="320" r:id="rId43"/>
    <p:sldId id="322" r:id="rId44"/>
    <p:sldId id="325" r:id="rId45"/>
    <p:sldId id="323" r:id="rId46"/>
    <p:sldId id="327" r:id="rId47"/>
    <p:sldId id="326" r:id="rId48"/>
    <p:sldId id="283" r:id="rId49"/>
    <p:sldId id="328" r:id="rId50"/>
    <p:sldId id="307" r:id="rId51"/>
    <p:sldId id="284" r:id="rId52"/>
    <p:sldId id="285" r:id="rId53"/>
    <p:sldId id="329" r:id="rId54"/>
    <p:sldId id="330" r:id="rId55"/>
    <p:sldId id="331" r:id="rId56"/>
    <p:sldId id="332" r:id="rId57"/>
    <p:sldId id="333" r:id="rId58"/>
    <p:sldId id="335" r:id="rId59"/>
    <p:sldId id="336" r:id="rId60"/>
    <p:sldId id="334" r:id="rId61"/>
    <p:sldId id="308" r:id="rId62"/>
    <p:sldId id="309" r:id="rId63"/>
    <p:sldId id="287" r:id="rId64"/>
    <p:sldId id="288" r:id="rId65"/>
    <p:sldId id="310" r:id="rId66"/>
    <p:sldId id="289" r:id="rId67"/>
    <p:sldId id="311" r:id="rId68"/>
    <p:sldId id="313" r:id="rId69"/>
    <p:sldId id="312" r:id="rId70"/>
    <p:sldId id="290" r:id="rId71"/>
    <p:sldId id="314" r:id="rId72"/>
    <p:sldId id="291" r:id="rId73"/>
    <p:sldId id="315" r:id="rId74"/>
    <p:sldId id="292" r:id="rId75"/>
    <p:sldId id="316" r:id="rId76"/>
    <p:sldId id="317" r:id="rId7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7" d="100"/>
          <a:sy n="87" d="100"/>
        </p:scale>
        <p:origin x="-87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0" hangingPunct="0">
              <a:defRPr sz="1200">
                <a:cs typeface="+mn-cs"/>
              </a:defRPr>
            </a:lvl1pPr>
          </a:lstStyle>
          <a:p>
            <a:pPr>
              <a:defRPr/>
            </a:pPr>
            <a:fld id="{7FD416C8-0C47-4CB1-AAB3-694E41B23592}" type="datetimeFigureOut">
              <a:rPr lang="en-US"/>
              <a:pPr>
                <a:defRPr/>
              </a:pPr>
              <a:t>10/6/2015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0" hangingPunct="0">
              <a:defRPr sz="1200">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0" hangingPunct="0">
              <a:defRPr sz="1200">
                <a:cs typeface="+mn-cs"/>
              </a:defRPr>
            </a:lvl1pPr>
          </a:lstStyle>
          <a:p>
            <a:pPr>
              <a:defRPr/>
            </a:pPr>
            <a:fld id="{3949FF65-9F7E-4128-9804-04ECBA8C46F3}"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19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6FE1A11-FB84-4089-91B3-12965E6AAE5D}" type="slidenum">
              <a:rPr lang="en-US" altLang="en-US" smtClean="0">
                <a:cs typeface="Arial" charset="0"/>
              </a:rPr>
              <a:pPr/>
              <a:t>1</a:t>
            </a:fld>
            <a:endParaRPr lang="en-US" altLang="en-US" smtClean="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11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E7EEF8F-BFC5-4637-98FB-337C61F527E0}" type="slidenum">
              <a:rPr lang="en-US" altLang="en-US" smtClean="0">
                <a:cs typeface="Arial" charset="0"/>
              </a:rPr>
              <a:pPr/>
              <a:t>11</a:t>
            </a:fld>
            <a:endParaRPr lang="en-US" altLang="en-US" smtClean="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921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21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7BA39DC-DFCE-4C94-A159-D4991B08984D}" type="slidenum">
              <a:rPr lang="en-US" altLang="en-US" smtClean="0">
                <a:cs typeface="Arial" charset="0"/>
              </a:rPr>
              <a:pPr/>
              <a:t>12</a:t>
            </a:fld>
            <a:endParaRPr lang="en-US" altLang="en-US" smtClean="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31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FD13985-FC2A-42FC-A51D-1E078B2AD057}" type="slidenum">
              <a:rPr lang="en-US" altLang="en-US" smtClean="0">
                <a:cs typeface="Arial" charset="0"/>
              </a:rPr>
              <a:pPr/>
              <a:t>13</a:t>
            </a:fld>
            <a:endParaRPr lang="en-US" altLang="en-US" smtClean="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42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C26B50A-F2FC-4AEE-8210-A67F6D542CF2}" type="slidenum">
              <a:rPr lang="en-US" altLang="en-US" smtClean="0">
                <a:cs typeface="Arial" charset="0"/>
              </a:rPr>
              <a:pPr/>
              <a:t>14</a:t>
            </a:fld>
            <a:endParaRPr lang="en-US" altLang="en-US" smtClean="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52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3B70EF1-2A38-4BD4-A6EA-F8B545FAF37D}" type="slidenum">
              <a:rPr lang="en-US" altLang="en-US" smtClean="0">
                <a:cs typeface="Arial" charset="0"/>
              </a:rPr>
              <a:pPr/>
              <a:t>15</a:t>
            </a:fld>
            <a:endParaRPr lang="en-US" altLang="en-US" smtClean="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62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B462AA9-D793-42B0-AEF6-3E9EA43042C7}" type="slidenum">
              <a:rPr lang="en-US" altLang="en-US" smtClean="0">
                <a:cs typeface="Arial" charset="0"/>
              </a:rPr>
              <a:pPr/>
              <a:t>16</a:t>
            </a:fld>
            <a:endParaRPr lang="en-US" altLang="en-US" smtClean="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72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3E5CBC8-64A5-4696-B986-1C08843A16AE}" type="slidenum">
              <a:rPr lang="en-US" altLang="en-US" smtClean="0">
                <a:cs typeface="Arial" charset="0"/>
              </a:rPr>
              <a:pPr/>
              <a:t>17</a:t>
            </a:fld>
            <a:endParaRPr lang="en-US" altLang="en-US" smtClean="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6956114-3EA6-4137-80AC-132C84A0106E}" type="slidenum">
              <a:rPr lang="en-US" altLang="en-US" smtClean="0">
                <a:cs typeface="Arial" charset="0"/>
              </a:rPr>
              <a:pPr/>
              <a:t>18</a:t>
            </a:fld>
            <a:endParaRPr lang="en-US" altLang="en-US" smtClean="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93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3F00CE5-674B-40CC-B7E2-19EC82270D41}" type="slidenum">
              <a:rPr lang="en-US" altLang="en-US" smtClean="0">
                <a:cs typeface="Arial" charset="0"/>
              </a:rPr>
              <a:pPr/>
              <a:t>19</a:t>
            </a:fld>
            <a:endParaRPr lang="en-US" altLang="en-US" smtClean="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03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4398202-88A3-4CFB-8E37-8A992265EA34}" type="slidenum">
              <a:rPr lang="en-US" altLang="en-US" smtClean="0">
                <a:cs typeface="Arial" charset="0"/>
              </a:rPr>
              <a:pPr/>
              <a:t>20</a:t>
            </a:fld>
            <a:endParaRPr lang="en-US" altLang="en-US"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29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BF33AB4-7438-4445-843A-C1ADF4BD5DED}" type="slidenum">
              <a:rPr lang="en-US" altLang="en-US" smtClean="0">
                <a:cs typeface="Arial" charset="0"/>
              </a:rPr>
              <a:pPr/>
              <a:t>3</a:t>
            </a:fld>
            <a:endParaRPr lang="en-US" altLang="en-US" smtClean="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56F15C2-2992-47D7-9823-324101DE266B}" type="slidenum">
              <a:rPr lang="en-US" altLang="en-US" smtClean="0">
                <a:cs typeface="Arial" charset="0"/>
              </a:rPr>
              <a:pPr/>
              <a:t>21</a:t>
            </a:fld>
            <a:endParaRPr lang="en-US" altLang="en-US" smtClean="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24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B552D33-8981-4F99-BF84-45D6EAC00EFE}" type="slidenum">
              <a:rPr lang="en-US" altLang="en-US" smtClean="0">
                <a:cs typeface="Arial" charset="0"/>
              </a:rPr>
              <a:pPr/>
              <a:t>22</a:t>
            </a:fld>
            <a:endParaRPr lang="en-US" altLang="en-US" smtClean="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34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5C0A722-CD39-4D5C-AAD4-16385EA79234}" type="slidenum">
              <a:rPr lang="en-US" altLang="en-US" smtClean="0">
                <a:cs typeface="Arial" charset="0"/>
              </a:rPr>
              <a:pPr/>
              <a:t>23</a:t>
            </a:fld>
            <a:endParaRPr lang="en-US" altLang="en-US" smtClean="0">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44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09C9BD1-E024-4087-A65E-62BD0A62AE9D}" type="slidenum">
              <a:rPr lang="en-US" altLang="en-US" smtClean="0">
                <a:cs typeface="Arial" charset="0"/>
              </a:rPr>
              <a:pPr/>
              <a:t>24</a:t>
            </a:fld>
            <a:endParaRPr lang="en-US" altLang="en-US" smtClean="0">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p:spPr>
      </p:sp>
      <p:sp>
        <p:nvSpPr>
          <p:cNvPr id="1054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54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6EFD12D-BFCA-4369-9397-D063C5157322}" type="slidenum">
              <a:rPr lang="en-US" altLang="en-US" smtClean="0">
                <a:cs typeface="Arial" charset="0"/>
              </a:rPr>
              <a:pPr/>
              <a:t>25</a:t>
            </a:fld>
            <a:endParaRPr lang="en-US" altLang="en-US" smtClean="0">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65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6EF16E6-B013-4B11-982D-5FDD8E7623DD}" type="slidenum">
              <a:rPr lang="en-US" altLang="en-US" smtClean="0">
                <a:cs typeface="Arial" charset="0"/>
              </a:rPr>
              <a:pPr/>
              <a:t>26</a:t>
            </a:fld>
            <a:endParaRPr lang="en-US" altLang="en-US" smtClean="0">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75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CD8443F-F935-48F3-AC6D-28759C756666}" type="slidenum">
              <a:rPr lang="en-US" altLang="en-US" smtClean="0">
                <a:cs typeface="Arial" charset="0"/>
              </a:rPr>
              <a:pPr/>
              <a:t>27</a:t>
            </a:fld>
            <a:endParaRPr lang="en-US" altLang="en-US" smtClean="0">
              <a:cs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p:spPr>
      </p:sp>
      <p:sp>
        <p:nvSpPr>
          <p:cNvPr id="1085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85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2636D1C-4D5C-4F02-8688-56C446AFDBA7}" type="slidenum">
              <a:rPr lang="en-US" altLang="en-US" smtClean="0">
                <a:cs typeface="Arial" charset="0"/>
              </a:rPr>
              <a:pPr/>
              <a:t>28</a:t>
            </a:fld>
            <a:endParaRPr lang="en-US" altLang="en-US" smtClean="0">
              <a:cs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95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499023A-47B1-434F-B024-968F3C09FE83}" type="slidenum">
              <a:rPr lang="en-US" altLang="en-US" smtClean="0">
                <a:cs typeface="Arial" charset="0"/>
              </a:rPr>
              <a:pPr/>
              <a:t>29</a:t>
            </a:fld>
            <a:endParaRPr lang="en-US" altLang="en-US" smtClean="0">
              <a:cs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p:spPr>
      </p:sp>
      <p:sp>
        <p:nvSpPr>
          <p:cNvPr id="1105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05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AAC01D5-6507-403F-A4CE-89D1615D6F6F}" type="slidenum">
              <a:rPr lang="en-US" altLang="en-US" smtClean="0">
                <a:cs typeface="Arial" charset="0"/>
              </a:rPr>
              <a:pPr/>
              <a:t>30</a:t>
            </a:fld>
            <a:endParaRPr lang="en-US" altLang="en-US" smtClean="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39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95C111E-FA42-48A4-AC42-593C77056D36}" type="slidenum">
              <a:rPr lang="en-US" altLang="en-US" smtClean="0">
                <a:cs typeface="Arial" charset="0"/>
              </a:rPr>
              <a:pPr/>
              <a:t>4</a:t>
            </a:fld>
            <a:endParaRPr lang="en-US" altLang="en-US" smtClean="0">
              <a:cs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p:spPr>
      </p:sp>
      <p:sp>
        <p:nvSpPr>
          <p:cNvPr id="1116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16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2306B15-B91B-420F-B642-DB1765CFEA6E}" type="slidenum">
              <a:rPr lang="en-US" altLang="en-US" smtClean="0">
                <a:cs typeface="Arial" charset="0"/>
              </a:rPr>
              <a:pPr/>
              <a:t>31</a:t>
            </a:fld>
            <a:endParaRPr lang="en-US" altLang="en-US" smtClean="0">
              <a:cs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26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7060477-49E3-42C1-AF6D-A8E17C11FE04}" type="slidenum">
              <a:rPr lang="en-US" altLang="en-US" smtClean="0">
                <a:cs typeface="Arial" charset="0"/>
              </a:rPr>
              <a:pPr/>
              <a:t>32</a:t>
            </a:fld>
            <a:endParaRPr lang="en-US" altLang="en-US" smtClean="0">
              <a:cs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36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D77074C-6642-4299-87BB-DE4A51496160}" type="slidenum">
              <a:rPr lang="en-US" altLang="en-US" smtClean="0">
                <a:cs typeface="Arial" charset="0"/>
              </a:rPr>
              <a:pPr/>
              <a:t>33</a:t>
            </a:fld>
            <a:endParaRPr lang="en-US" altLang="en-US" smtClean="0">
              <a:cs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p:spPr>
      </p:sp>
      <p:sp>
        <p:nvSpPr>
          <p:cNvPr id="1146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46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1DB416E-F720-4878-A3A4-59D102FBE9A7}" type="slidenum">
              <a:rPr lang="en-US" altLang="en-US" smtClean="0">
                <a:cs typeface="Arial" charset="0"/>
              </a:rPr>
              <a:pPr/>
              <a:t>34</a:t>
            </a:fld>
            <a:endParaRPr lang="en-US" altLang="en-US" smtClean="0">
              <a:cs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p:spPr>
      </p:sp>
      <p:sp>
        <p:nvSpPr>
          <p:cNvPr id="1157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57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8188FD0-D1FB-4ED7-B0DA-EEC7B8EF0475}" type="slidenum">
              <a:rPr lang="en-US" altLang="en-US" smtClean="0">
                <a:cs typeface="Arial" charset="0"/>
              </a:rPr>
              <a:pPr/>
              <a:t>35</a:t>
            </a:fld>
            <a:endParaRPr lang="en-US" altLang="en-US" smtClean="0">
              <a:cs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p:spPr>
      </p:sp>
      <p:sp>
        <p:nvSpPr>
          <p:cNvPr id="1167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67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889FD87-E639-442F-BE4E-101F4866FD56}" type="slidenum">
              <a:rPr lang="en-US" altLang="en-US" smtClean="0">
                <a:cs typeface="Arial" charset="0"/>
              </a:rPr>
              <a:pPr/>
              <a:t>36</a:t>
            </a:fld>
            <a:endParaRPr lang="en-US" altLang="en-US" smtClean="0">
              <a:cs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p:spPr>
      </p:sp>
      <p:sp>
        <p:nvSpPr>
          <p:cNvPr id="1177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77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E244ADE-7C16-4002-B066-80FAA496159C}" type="slidenum">
              <a:rPr lang="en-US" altLang="en-US" smtClean="0">
                <a:cs typeface="Arial" charset="0"/>
              </a:rPr>
              <a:pPr/>
              <a:t>37</a:t>
            </a:fld>
            <a:endParaRPr lang="en-US" altLang="en-US" smtClean="0">
              <a:cs typeface="Arial"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p:spPr>
      </p:sp>
      <p:sp>
        <p:nvSpPr>
          <p:cNvPr id="1187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87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EFEC213-C2C2-4F5C-931A-CC6232CFEF86}" type="slidenum">
              <a:rPr lang="en-US" altLang="en-US" smtClean="0">
                <a:cs typeface="Arial" charset="0"/>
              </a:rPr>
              <a:pPr/>
              <a:t>38</a:t>
            </a:fld>
            <a:endParaRPr lang="en-US" altLang="en-US" smtClean="0">
              <a:cs typeface="Arial"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p:spPr>
      </p:sp>
      <p:sp>
        <p:nvSpPr>
          <p:cNvPr id="1198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98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F0A5620-A1DC-4EA2-8B25-992D541A5A1E}" type="slidenum">
              <a:rPr lang="en-US" altLang="en-US" smtClean="0">
                <a:cs typeface="Arial" charset="0"/>
              </a:rPr>
              <a:pPr/>
              <a:t>39</a:t>
            </a:fld>
            <a:endParaRPr lang="en-US" altLang="en-US" smtClean="0">
              <a:cs typeface="Arial"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p:spPr>
      </p:sp>
      <p:sp>
        <p:nvSpPr>
          <p:cNvPr id="1208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08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1F960BC-995D-4F92-B4FF-633D0C421765}" type="slidenum">
              <a:rPr lang="en-US" altLang="en-US" smtClean="0">
                <a:cs typeface="Arial" charset="0"/>
              </a:rPr>
              <a:pPr/>
              <a:t>47</a:t>
            </a:fld>
            <a:endParaRPr lang="en-US" altLang="en-US" smtClean="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409298B-4840-493D-B414-65981AADA7BB}" type="slidenum">
              <a:rPr lang="en-US" altLang="en-US" smtClean="0">
                <a:cs typeface="Arial" charset="0"/>
              </a:rPr>
              <a:pPr/>
              <a:t>5</a:t>
            </a:fld>
            <a:endParaRPr lang="en-US" altLang="en-US" smtClean="0">
              <a:cs typeface="Arial"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p:spPr>
      </p:sp>
      <p:sp>
        <p:nvSpPr>
          <p:cNvPr id="1218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18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9B61395-3452-4C78-910B-73F9DCB312FC}" type="slidenum">
              <a:rPr lang="en-US" altLang="en-US" smtClean="0">
                <a:cs typeface="Arial" charset="0"/>
              </a:rPr>
              <a:pPr/>
              <a:t>48</a:t>
            </a:fld>
            <a:endParaRPr lang="en-US" altLang="en-US" smtClean="0">
              <a:cs typeface="Arial"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p:spPr>
      </p:sp>
      <p:sp>
        <p:nvSpPr>
          <p:cNvPr id="1228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28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C291647-5FE8-495F-AF1C-7EF81FE74545}" type="slidenum">
              <a:rPr lang="en-US" altLang="en-US" smtClean="0">
                <a:cs typeface="Arial" charset="0"/>
              </a:rPr>
              <a:pPr/>
              <a:t>49</a:t>
            </a:fld>
            <a:endParaRPr lang="en-US" altLang="en-US" smtClean="0">
              <a:cs typeface="Arial"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p:spPr>
      </p:sp>
      <p:sp>
        <p:nvSpPr>
          <p:cNvPr id="1239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39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D5CF9CF-CE48-4DAA-984D-2DB65E0B1EDD}" type="slidenum">
              <a:rPr lang="en-US" altLang="en-US" smtClean="0">
                <a:cs typeface="Arial" charset="0"/>
              </a:rPr>
              <a:pPr/>
              <a:t>50</a:t>
            </a:fld>
            <a:endParaRPr lang="en-US" altLang="en-US" smtClean="0">
              <a:cs typeface="Arial"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bwMode="auto">
          <a:noFill/>
          <a:ln>
            <a:solidFill>
              <a:srgbClr val="000000"/>
            </a:solidFill>
            <a:miter lim="800000"/>
            <a:headEnd/>
            <a:tailEnd/>
          </a:ln>
        </p:spPr>
      </p:sp>
      <p:sp>
        <p:nvSpPr>
          <p:cNvPr id="1249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49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1EF8E9F-A0D9-4505-BD57-CAB2579D5003}" type="slidenum">
              <a:rPr lang="en-US" altLang="en-US" smtClean="0">
                <a:cs typeface="Arial" charset="0"/>
              </a:rPr>
              <a:pPr/>
              <a:t>51</a:t>
            </a:fld>
            <a:endParaRPr lang="en-US" altLang="en-US" smtClean="0">
              <a:cs typeface="Arial"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bwMode="auto">
          <a:noFill/>
          <a:ln>
            <a:solidFill>
              <a:srgbClr val="000000"/>
            </a:solidFill>
            <a:miter lim="800000"/>
            <a:headEnd/>
            <a:tailEnd/>
          </a:ln>
        </p:spPr>
      </p:sp>
      <p:sp>
        <p:nvSpPr>
          <p:cNvPr id="1259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59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08F679D-EFB3-40B5-9BEA-C065408887A5}" type="slidenum">
              <a:rPr lang="en-US" altLang="en-US" smtClean="0">
                <a:cs typeface="Arial" charset="0"/>
              </a:rPr>
              <a:pPr/>
              <a:t>52</a:t>
            </a:fld>
            <a:endParaRPr lang="en-US" altLang="en-US" smtClean="0">
              <a:cs typeface="Arial"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bwMode="auto">
          <a:noFill/>
          <a:ln>
            <a:solidFill>
              <a:srgbClr val="000000"/>
            </a:solidFill>
            <a:miter lim="800000"/>
            <a:headEnd/>
            <a:tailEnd/>
          </a:ln>
        </p:spPr>
      </p:sp>
      <p:sp>
        <p:nvSpPr>
          <p:cNvPr id="1269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69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8F5F7A-E14C-47B4-93AC-043EAE5F12BF}" type="slidenum">
              <a:rPr lang="en-US" altLang="en-US" smtClean="0">
                <a:cs typeface="Arial" charset="0"/>
              </a:rPr>
              <a:pPr/>
              <a:t>61</a:t>
            </a:fld>
            <a:endParaRPr lang="en-US" altLang="en-US" smtClean="0">
              <a:cs typeface="Arial"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p:spPr>
      </p:sp>
      <p:sp>
        <p:nvSpPr>
          <p:cNvPr id="1280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80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195B636-A216-40E2-8DF9-0F7AFFA25B80}" type="slidenum">
              <a:rPr lang="en-US" altLang="en-US" smtClean="0">
                <a:cs typeface="Arial" charset="0"/>
              </a:rPr>
              <a:pPr/>
              <a:t>62</a:t>
            </a:fld>
            <a:endParaRPr lang="en-US" altLang="en-US" smtClean="0">
              <a:cs typeface="Arial"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90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68A3C67-79E0-44EC-B3C8-2145D6A1C798}" type="slidenum">
              <a:rPr lang="en-US" altLang="en-US" smtClean="0">
                <a:cs typeface="Arial" charset="0"/>
              </a:rPr>
              <a:pPr/>
              <a:t>63</a:t>
            </a:fld>
            <a:endParaRPr lang="en-US" altLang="en-US" smtClean="0">
              <a:cs typeface="Arial"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p:spPr>
      </p:sp>
      <p:sp>
        <p:nvSpPr>
          <p:cNvPr id="1300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300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DB490F8-664B-4F0C-B3C9-EC05D86F357E}" type="slidenum">
              <a:rPr lang="en-US" altLang="en-US" smtClean="0">
                <a:cs typeface="Arial" charset="0"/>
              </a:rPr>
              <a:pPr/>
              <a:t>64</a:t>
            </a:fld>
            <a:endParaRPr lang="en-US" altLang="en-US" smtClean="0">
              <a:cs typeface="Arial"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bwMode="auto">
          <a:noFill/>
          <a:ln>
            <a:solidFill>
              <a:srgbClr val="000000"/>
            </a:solidFill>
            <a:miter lim="800000"/>
            <a:headEnd/>
            <a:tailEnd/>
          </a:ln>
        </p:spPr>
      </p:sp>
      <p:sp>
        <p:nvSpPr>
          <p:cNvPr id="1310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310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B8DB598-D33A-4D1B-9461-1A9E6B8DC2FB}" type="slidenum">
              <a:rPr lang="en-US" altLang="en-US" smtClean="0">
                <a:cs typeface="Arial" charset="0"/>
              </a:rPr>
              <a:pPr/>
              <a:t>65</a:t>
            </a:fld>
            <a:endParaRPr lang="en-US" altLang="en-US" smtClean="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60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5342695-E6CB-45F7-B75E-F0640326D39D}" type="slidenum">
              <a:rPr lang="en-US" altLang="en-US" smtClean="0">
                <a:cs typeface="Arial" charset="0"/>
              </a:rPr>
              <a:pPr/>
              <a:t>6</a:t>
            </a:fld>
            <a:endParaRPr lang="en-US" altLang="en-US" smtClean="0">
              <a:cs typeface="Arial"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321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EB9FF35-916A-404B-B194-BD6F3467825D}" type="slidenum">
              <a:rPr lang="en-US" altLang="en-US" smtClean="0">
                <a:cs typeface="Arial" charset="0"/>
              </a:rPr>
              <a:pPr/>
              <a:t>66</a:t>
            </a:fld>
            <a:endParaRPr lang="en-US" altLang="en-US" smtClean="0">
              <a:cs typeface="Arial"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p:spPr>
      </p:sp>
      <p:sp>
        <p:nvSpPr>
          <p:cNvPr id="133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331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CBE509C-EAE1-4127-B1E4-4B26C32D78E8}" type="slidenum">
              <a:rPr lang="en-US" altLang="en-US" smtClean="0">
                <a:cs typeface="Arial" charset="0"/>
              </a:rPr>
              <a:pPr/>
              <a:t>67</a:t>
            </a:fld>
            <a:endParaRPr lang="en-US" altLang="en-US" smtClean="0">
              <a:cs typeface="Arial"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p:spPr>
      </p:sp>
      <p:sp>
        <p:nvSpPr>
          <p:cNvPr id="1341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341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B2AFAAA-A5A7-4283-A7FF-36DC32240E15}" type="slidenum">
              <a:rPr lang="en-US" altLang="en-US" smtClean="0">
                <a:cs typeface="Arial" charset="0"/>
              </a:rPr>
              <a:pPr/>
              <a:t>68</a:t>
            </a:fld>
            <a:endParaRPr lang="en-US" altLang="en-US" smtClean="0">
              <a:cs typeface="Arial"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p:spPr>
      </p:sp>
      <p:sp>
        <p:nvSpPr>
          <p:cNvPr id="1351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35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92E8EB-C942-430E-B9BE-B166EC13798C}" type="slidenum">
              <a:rPr lang="en-US" altLang="en-US" smtClean="0">
                <a:cs typeface="Arial" charset="0"/>
              </a:rPr>
              <a:pPr/>
              <a:t>69</a:t>
            </a:fld>
            <a:endParaRPr lang="en-US" altLang="en-US" smtClean="0">
              <a:cs typeface="Arial"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noFill/>
          <a:ln>
            <a:solidFill>
              <a:srgbClr val="000000"/>
            </a:solidFill>
            <a:miter lim="800000"/>
            <a:headEnd/>
            <a:tailEnd/>
          </a:ln>
        </p:spPr>
      </p:sp>
      <p:sp>
        <p:nvSpPr>
          <p:cNvPr id="1361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361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74F3B38-B5D0-4BC9-B852-B20F11135AB0}" type="slidenum">
              <a:rPr lang="en-US" altLang="en-US" smtClean="0">
                <a:cs typeface="Arial" charset="0"/>
              </a:rPr>
              <a:pPr/>
              <a:t>70</a:t>
            </a:fld>
            <a:endParaRPr lang="en-US" altLang="en-US" smtClean="0">
              <a:cs typeface="Arial"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p:spPr>
      </p:sp>
      <p:sp>
        <p:nvSpPr>
          <p:cNvPr id="1372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372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51677AF-3340-4A6B-8D5A-892FB16CD66C}" type="slidenum">
              <a:rPr lang="en-US" altLang="en-US" smtClean="0">
                <a:cs typeface="Arial" charset="0"/>
              </a:rPr>
              <a:pPr/>
              <a:t>71</a:t>
            </a:fld>
            <a:endParaRPr lang="en-US" altLang="en-US" smtClean="0">
              <a:cs typeface="Arial"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p:spPr>
      </p:sp>
      <p:sp>
        <p:nvSpPr>
          <p:cNvPr id="1382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38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1864521-12E4-4FF2-B2B2-281949F603E9}" type="slidenum">
              <a:rPr lang="en-US" altLang="en-US" smtClean="0">
                <a:cs typeface="Arial" charset="0"/>
              </a:rPr>
              <a:pPr/>
              <a:t>72</a:t>
            </a:fld>
            <a:endParaRPr lang="en-US" altLang="en-US" smtClean="0">
              <a:cs typeface="Arial"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p:spPr>
      </p:sp>
      <p:sp>
        <p:nvSpPr>
          <p:cNvPr id="1392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392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16904D0-A849-4D36-867A-A39139650AA6}" type="slidenum">
              <a:rPr lang="en-US" altLang="en-US" smtClean="0">
                <a:cs typeface="Arial" charset="0"/>
              </a:rPr>
              <a:pPr/>
              <a:t>73</a:t>
            </a:fld>
            <a:endParaRPr lang="en-US" altLang="en-US" smtClean="0">
              <a:cs typeface="Arial"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noFill/>
          <a:ln>
            <a:solidFill>
              <a:srgbClr val="000000"/>
            </a:solidFill>
            <a:miter lim="800000"/>
            <a:headEnd/>
            <a:tailEnd/>
          </a:ln>
        </p:spPr>
      </p:sp>
      <p:sp>
        <p:nvSpPr>
          <p:cNvPr id="140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402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FF0862F-2411-4EC5-A1F9-E3DD991387CA}" type="slidenum">
              <a:rPr lang="en-US" altLang="en-US" smtClean="0">
                <a:cs typeface="Arial" charset="0"/>
              </a:rPr>
              <a:pPr/>
              <a:t>74</a:t>
            </a:fld>
            <a:endParaRPr lang="en-US" altLang="en-US" smtClean="0">
              <a:cs typeface="Arial"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bwMode="auto">
          <a:noFill/>
          <a:ln>
            <a:solidFill>
              <a:srgbClr val="000000"/>
            </a:solidFill>
            <a:miter lim="800000"/>
            <a:headEnd/>
            <a:tailEnd/>
          </a:ln>
        </p:spPr>
      </p:sp>
      <p:sp>
        <p:nvSpPr>
          <p:cNvPr id="1413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41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2F6AC21-6724-4DD8-84A2-22270AD507DA}" type="slidenum">
              <a:rPr lang="en-US" altLang="en-US" smtClean="0">
                <a:cs typeface="Arial" charset="0"/>
              </a:rPr>
              <a:pPr/>
              <a:t>75</a:t>
            </a:fld>
            <a:endParaRPr lang="en-US" altLang="en-US" smtClean="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70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CAD1727-01BD-42A2-B3E8-AABCCA377068}" type="slidenum">
              <a:rPr lang="en-US" altLang="en-US" smtClean="0">
                <a:cs typeface="Arial" charset="0"/>
              </a:rPr>
              <a:pPr/>
              <a:t>7</a:t>
            </a:fld>
            <a:endParaRPr lang="en-US" altLang="en-US" smtClean="0">
              <a:cs typeface="Arial"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2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42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B02C798-AF15-4785-B950-2816401B37A5}" type="slidenum">
              <a:rPr lang="en-US" altLang="en-US" smtClean="0">
                <a:cs typeface="Arial" charset="0"/>
              </a:rPr>
              <a:pPr/>
              <a:t>76</a:t>
            </a:fld>
            <a:endParaRPr lang="en-US" altLang="en-US" smtClean="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80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71E445C-F26C-49C9-B6F3-E071BDFC2989}" type="slidenum">
              <a:rPr lang="en-US" altLang="en-US" smtClean="0">
                <a:cs typeface="Arial" charset="0"/>
              </a:rPr>
              <a:pPr/>
              <a:t>8</a:t>
            </a:fld>
            <a:endParaRPr lang="en-US" altLang="en-US" smtClean="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90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67935AF-91E3-4BC2-88D5-39E3410A41C1}" type="slidenum">
              <a:rPr lang="en-US" altLang="en-US" smtClean="0">
                <a:cs typeface="Arial" charset="0"/>
              </a:rPr>
              <a:pPr/>
              <a:t>9</a:t>
            </a:fld>
            <a:endParaRPr lang="en-US" altLang="en-US" smtClean="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01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BFE2CB4-DCBE-4A67-81CB-7BDB6510FFCB}" type="slidenum">
              <a:rPr lang="en-US" altLang="en-US" smtClean="0">
                <a:cs typeface="Arial" charset="0"/>
              </a:rPr>
              <a:pPr/>
              <a:t>10</a:t>
            </a:fld>
            <a:endParaRPr lang="en-US" altLang="en-US"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p:spPr>
        <p:txBody>
          <a:bodyPr/>
          <a:lstStyle/>
          <a:p>
            <a:endParaRPr lang="en-US"/>
          </a:p>
        </p:txBody>
      </p:sp>
      <p:sp>
        <p:nvSpPr>
          <p:cNvPr id="17411"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smtClean="0"/>
              <a:t>Click to edit Master title style</a:t>
            </a:r>
            <a:endParaRPr lang="en-US" altLang="en-US"/>
          </a:p>
        </p:txBody>
      </p:sp>
      <p:sp>
        <p:nvSpPr>
          <p:cNvPr id="17412"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smtClean="0"/>
              <a:t>Click to edit Master subtitle style</a:t>
            </a:r>
            <a:endParaRPr lang="en-US" altLang="en-US"/>
          </a:p>
        </p:txBody>
      </p:sp>
      <p:sp>
        <p:nvSpPr>
          <p:cNvPr id="38" name="Rectangle 5"/>
          <p:cNvSpPr>
            <a:spLocks noGrp="1" noChangeArrowheads="1"/>
          </p:cNvSpPr>
          <p:nvPr>
            <p:ph type="dt" sz="half" idx="10"/>
          </p:nvPr>
        </p:nvSpPr>
        <p:spPr/>
        <p:txBody>
          <a:bodyPr/>
          <a:lstStyle>
            <a:lvl1pPr>
              <a:defRPr/>
            </a:lvl1pPr>
          </a:lstStyle>
          <a:p>
            <a:pPr>
              <a:defRPr/>
            </a:pPr>
            <a:endParaRPr lang="en-US"/>
          </a:p>
        </p:txBody>
      </p:sp>
      <p:sp>
        <p:nvSpPr>
          <p:cNvPr id="39" name="Rectangle 6"/>
          <p:cNvSpPr>
            <a:spLocks noGrp="1" noChangeArrowheads="1"/>
          </p:cNvSpPr>
          <p:nvPr>
            <p:ph type="ftr" sz="quarter" idx="11"/>
          </p:nvPr>
        </p:nvSpPr>
        <p:spPr/>
        <p:txBody>
          <a:bodyPr/>
          <a:lstStyle>
            <a:lvl1pPr>
              <a:defRPr/>
            </a:lvl1pPr>
          </a:lstStyle>
          <a:p>
            <a:pPr>
              <a:defRPr/>
            </a:pPr>
            <a:r>
              <a:rPr lang="en-US"/>
              <a:t>Lilly, Cullen, Ball, Criminological Theory Sixth Edition. ©2015 SAGE Publications</a:t>
            </a:r>
          </a:p>
        </p:txBody>
      </p:sp>
      <p:sp>
        <p:nvSpPr>
          <p:cNvPr id="40" name="Rectangle 7"/>
          <p:cNvSpPr>
            <a:spLocks noGrp="1" noChangeArrowheads="1"/>
          </p:cNvSpPr>
          <p:nvPr>
            <p:ph type="sldNum" sz="quarter" idx="12"/>
          </p:nvPr>
        </p:nvSpPr>
        <p:spPr/>
        <p:txBody>
          <a:bodyPr/>
          <a:lstStyle>
            <a:lvl1pPr>
              <a:defRPr/>
            </a:lvl1pPr>
          </a:lstStyle>
          <a:p>
            <a:pPr>
              <a:defRPr/>
            </a:pPr>
            <a:fld id="{FF7B5341-FB1A-4439-9181-BABA8691EDA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6" name="Rectangle 7"/>
          <p:cNvSpPr>
            <a:spLocks noGrp="1" noChangeArrowheads="1"/>
          </p:cNvSpPr>
          <p:nvPr>
            <p:ph type="sldNum" sz="quarter" idx="12"/>
          </p:nvPr>
        </p:nvSpPr>
        <p:spPr>
          <a:ln/>
        </p:spPr>
        <p:txBody>
          <a:bodyPr/>
          <a:lstStyle>
            <a:lvl1pPr>
              <a:defRPr/>
            </a:lvl1pPr>
          </a:lstStyle>
          <a:p>
            <a:pPr>
              <a:defRPr/>
            </a:pPr>
            <a:fld id="{7D1864C8-5B14-456B-B372-8BE8F0673271}"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6" name="Rectangle 7"/>
          <p:cNvSpPr>
            <a:spLocks noGrp="1" noChangeArrowheads="1"/>
          </p:cNvSpPr>
          <p:nvPr>
            <p:ph type="sldNum" sz="quarter" idx="12"/>
          </p:nvPr>
        </p:nvSpPr>
        <p:spPr>
          <a:ln/>
        </p:spPr>
        <p:txBody>
          <a:bodyPr/>
          <a:lstStyle>
            <a:lvl1pPr>
              <a:defRPr/>
            </a:lvl1pPr>
          </a:lstStyle>
          <a:p>
            <a:pPr>
              <a:defRPr/>
            </a:pPr>
            <a:fld id="{95067340-0678-4DD6-86C9-BDF22589D168}"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719263"/>
            <a:ext cx="8229600" cy="4411662"/>
          </a:xfrm>
        </p:spPr>
        <p:txBody>
          <a:bodyPr/>
          <a:lstStyle/>
          <a:p>
            <a:pPr lvl="0"/>
            <a:r>
              <a:rPr lang="en-US" noProof="0" dirty="0" smtClean="0"/>
              <a:t>Click icon to add table</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6" name="Rectangle 7"/>
          <p:cNvSpPr>
            <a:spLocks noGrp="1" noChangeArrowheads="1"/>
          </p:cNvSpPr>
          <p:nvPr>
            <p:ph type="sldNum" sz="quarter" idx="12"/>
          </p:nvPr>
        </p:nvSpPr>
        <p:spPr>
          <a:ln/>
        </p:spPr>
        <p:txBody>
          <a:bodyPr/>
          <a:lstStyle>
            <a:lvl1pPr>
              <a:defRPr/>
            </a:lvl1pPr>
          </a:lstStyle>
          <a:p>
            <a:pPr>
              <a:defRPr/>
            </a:pPr>
            <a:fld id="{D0D6161B-690D-4D50-98E5-BA2C122354C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6" name="Rectangle 7"/>
          <p:cNvSpPr>
            <a:spLocks noGrp="1" noChangeArrowheads="1"/>
          </p:cNvSpPr>
          <p:nvPr>
            <p:ph type="sldNum" sz="quarter" idx="12"/>
          </p:nvPr>
        </p:nvSpPr>
        <p:spPr>
          <a:ln/>
        </p:spPr>
        <p:txBody>
          <a:bodyPr/>
          <a:lstStyle>
            <a:lvl1pPr>
              <a:defRPr/>
            </a:lvl1pPr>
          </a:lstStyle>
          <a:p>
            <a:pPr>
              <a:defRPr/>
            </a:pPr>
            <a:fld id="{30FE2ABB-D23D-4E28-8BD6-828A9CDF0F01}"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6" name="Rectangle 7"/>
          <p:cNvSpPr>
            <a:spLocks noGrp="1" noChangeArrowheads="1"/>
          </p:cNvSpPr>
          <p:nvPr>
            <p:ph type="sldNum" sz="quarter" idx="12"/>
          </p:nvPr>
        </p:nvSpPr>
        <p:spPr>
          <a:ln/>
        </p:spPr>
        <p:txBody>
          <a:bodyPr/>
          <a:lstStyle>
            <a:lvl1pPr>
              <a:defRPr/>
            </a:lvl1pPr>
          </a:lstStyle>
          <a:p>
            <a:pPr>
              <a:defRPr/>
            </a:pPr>
            <a:fld id="{AD1B0303-69D6-4B4C-B9FB-B61D090043B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7" name="Rectangle 7"/>
          <p:cNvSpPr>
            <a:spLocks noGrp="1" noChangeArrowheads="1"/>
          </p:cNvSpPr>
          <p:nvPr>
            <p:ph type="sldNum" sz="quarter" idx="12"/>
          </p:nvPr>
        </p:nvSpPr>
        <p:spPr>
          <a:ln/>
        </p:spPr>
        <p:txBody>
          <a:bodyPr/>
          <a:lstStyle>
            <a:lvl1pPr>
              <a:defRPr/>
            </a:lvl1pPr>
          </a:lstStyle>
          <a:p>
            <a:pPr>
              <a:defRPr/>
            </a:pPr>
            <a:fld id="{B4D60D96-316E-40C8-B303-CDEDFE6B338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9" name="Rectangle 7"/>
          <p:cNvSpPr>
            <a:spLocks noGrp="1" noChangeArrowheads="1"/>
          </p:cNvSpPr>
          <p:nvPr>
            <p:ph type="sldNum" sz="quarter" idx="12"/>
          </p:nvPr>
        </p:nvSpPr>
        <p:spPr>
          <a:ln/>
        </p:spPr>
        <p:txBody>
          <a:bodyPr/>
          <a:lstStyle>
            <a:lvl1pPr>
              <a:defRPr/>
            </a:lvl1pPr>
          </a:lstStyle>
          <a:p>
            <a:pPr>
              <a:defRPr/>
            </a:pPr>
            <a:fld id="{286B323D-6871-44E0-B1FD-C62B492AFAA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5" name="Rectangle 7"/>
          <p:cNvSpPr>
            <a:spLocks noGrp="1" noChangeArrowheads="1"/>
          </p:cNvSpPr>
          <p:nvPr>
            <p:ph type="sldNum" sz="quarter" idx="12"/>
          </p:nvPr>
        </p:nvSpPr>
        <p:spPr>
          <a:ln/>
        </p:spPr>
        <p:txBody>
          <a:bodyPr/>
          <a:lstStyle>
            <a:lvl1pPr>
              <a:defRPr/>
            </a:lvl1pPr>
          </a:lstStyle>
          <a:p>
            <a:pPr>
              <a:defRPr/>
            </a:pPr>
            <a:fld id="{C1E2C4FB-4D06-49E8-9DDD-09E4C04437A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4" name="Rectangle 7"/>
          <p:cNvSpPr>
            <a:spLocks noGrp="1" noChangeArrowheads="1"/>
          </p:cNvSpPr>
          <p:nvPr>
            <p:ph type="sldNum" sz="quarter" idx="12"/>
          </p:nvPr>
        </p:nvSpPr>
        <p:spPr>
          <a:ln/>
        </p:spPr>
        <p:txBody>
          <a:bodyPr/>
          <a:lstStyle>
            <a:lvl1pPr>
              <a:defRPr/>
            </a:lvl1pPr>
          </a:lstStyle>
          <a:p>
            <a:pPr>
              <a:defRPr/>
            </a:pPr>
            <a:fld id="{67C1A9AF-9CD7-4581-82A3-D72062C7469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7" name="Rectangle 7"/>
          <p:cNvSpPr>
            <a:spLocks noGrp="1" noChangeArrowheads="1"/>
          </p:cNvSpPr>
          <p:nvPr>
            <p:ph type="sldNum" sz="quarter" idx="12"/>
          </p:nvPr>
        </p:nvSpPr>
        <p:spPr>
          <a:ln/>
        </p:spPr>
        <p:txBody>
          <a:bodyPr/>
          <a:lstStyle>
            <a:lvl1pPr>
              <a:defRPr/>
            </a:lvl1pPr>
          </a:lstStyle>
          <a:p>
            <a:pPr>
              <a:defRPr/>
            </a:pPr>
            <a:fld id="{D0E86CA0-3816-4A2E-9E2A-E17ACB9887D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7" name="Rectangle 7"/>
          <p:cNvSpPr>
            <a:spLocks noGrp="1" noChangeArrowheads="1"/>
          </p:cNvSpPr>
          <p:nvPr>
            <p:ph type="sldNum" sz="quarter" idx="12"/>
          </p:nvPr>
        </p:nvSpPr>
        <p:spPr>
          <a:ln/>
        </p:spPr>
        <p:txBody>
          <a:bodyPr/>
          <a:lstStyle>
            <a:lvl1pPr>
              <a:defRPr/>
            </a:lvl1pPr>
          </a:lstStyle>
          <a:p>
            <a:pPr>
              <a:defRPr/>
            </a:pPr>
            <a:fld id="{42A1D71E-56C4-4415-8C81-EC6BCDC61D7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p:spPr>
        <p:txBody>
          <a:bodyPr/>
          <a:lstStyle/>
          <a:p>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638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000">
                <a:cs typeface="+mn-cs"/>
              </a:defRPr>
            </a:lvl1pPr>
          </a:lstStyle>
          <a:p>
            <a:pPr>
              <a:defRPr/>
            </a:pPr>
            <a:endParaRPr lang="en-US"/>
          </a:p>
        </p:txBody>
      </p:sp>
      <p:sp>
        <p:nvSpPr>
          <p:cNvPr id="1639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000">
                <a:cs typeface="+mn-cs"/>
              </a:defRPr>
            </a:lvl1pPr>
          </a:lstStyle>
          <a:p>
            <a:pPr>
              <a:defRPr/>
            </a:pPr>
            <a:r>
              <a:rPr lang="en-US"/>
              <a:t>Lilly, Cullen, Ball, Criminological Theory Sixth Edition. ©2015 SAGE Publications</a:t>
            </a:r>
          </a:p>
        </p:txBody>
      </p:sp>
      <p:sp>
        <p:nvSpPr>
          <p:cNvPr id="1639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00">
                <a:cs typeface="+mn-cs"/>
              </a:defRPr>
            </a:lvl1pPr>
          </a:lstStyle>
          <a:p>
            <a:pPr>
              <a:defRPr/>
            </a:pPr>
            <a:fld id="{A487793D-4AE3-42B0-9135-B45205F79DCA}" type="slidenum">
              <a:rPr lang="en-US"/>
              <a:pPr>
                <a:defRPr/>
              </a:pPr>
              <a:t>‹#›</a:t>
            </a:fld>
            <a:endParaRPr lang="en-US" dirty="0"/>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4" name="Oval 10"/>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5" name="Oval 11"/>
            <p:cNvSpPr>
              <a:spLocks noChangeArrowheads="1"/>
            </p:cNvSpPr>
            <p:nvPr/>
          </p:nvSpPr>
          <p:spPr bwMode="auto">
            <a:xfrm>
              <a:off x="5360" y="960"/>
              <a:ext cx="76"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6" name="Oval 12"/>
            <p:cNvSpPr>
              <a:spLocks noChangeArrowheads="1"/>
            </p:cNvSpPr>
            <p:nvPr/>
          </p:nvSpPr>
          <p:spPr bwMode="auto">
            <a:xfrm>
              <a:off x="5136" y="1072"/>
              <a:ext cx="80" cy="7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7" name="Oval 13"/>
            <p:cNvSpPr>
              <a:spLocks noChangeArrowheads="1"/>
            </p:cNvSpPr>
            <p:nvPr/>
          </p:nvSpPr>
          <p:spPr bwMode="auto">
            <a:xfrm>
              <a:off x="5248" y="1072"/>
              <a:ext cx="79" cy="7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8" name="Oval 14"/>
            <p:cNvSpPr>
              <a:spLocks noChangeArrowheads="1"/>
            </p:cNvSpPr>
            <p:nvPr/>
          </p:nvSpPr>
          <p:spPr bwMode="auto">
            <a:xfrm>
              <a:off x="5360" y="1072"/>
              <a:ext cx="76" cy="7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9" name="Oval 15"/>
            <p:cNvSpPr>
              <a:spLocks noChangeArrowheads="1"/>
            </p:cNvSpPr>
            <p:nvPr/>
          </p:nvSpPr>
          <p:spPr bwMode="auto">
            <a:xfrm>
              <a:off x="5472" y="1072"/>
              <a:ext cx="76" cy="7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0" name="Oval 16"/>
            <p:cNvSpPr>
              <a:spLocks noChangeArrowheads="1"/>
            </p:cNvSpPr>
            <p:nvPr/>
          </p:nvSpPr>
          <p:spPr bwMode="auto">
            <a:xfrm>
              <a:off x="5136" y="1184"/>
              <a:ext cx="80" cy="76"/>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1" name="Oval 17"/>
            <p:cNvSpPr>
              <a:spLocks noChangeArrowheads="1"/>
            </p:cNvSpPr>
            <p:nvPr/>
          </p:nvSpPr>
          <p:spPr bwMode="auto">
            <a:xfrm>
              <a:off x="5248" y="1184"/>
              <a:ext cx="79" cy="76"/>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2" name="Oval 18"/>
            <p:cNvSpPr>
              <a:spLocks noChangeArrowheads="1"/>
            </p:cNvSpPr>
            <p:nvPr/>
          </p:nvSpPr>
          <p:spPr bwMode="auto">
            <a:xfrm>
              <a:off x="5360" y="1184"/>
              <a:ext cx="76" cy="76"/>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3" name="Oval 19"/>
            <p:cNvSpPr>
              <a:spLocks noChangeArrowheads="1"/>
            </p:cNvSpPr>
            <p:nvPr/>
          </p:nvSpPr>
          <p:spPr bwMode="auto">
            <a:xfrm>
              <a:off x="5472" y="1184"/>
              <a:ext cx="76" cy="76"/>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4" name="Oval 20"/>
            <p:cNvSpPr>
              <a:spLocks noChangeArrowheads="1"/>
            </p:cNvSpPr>
            <p:nvPr/>
          </p:nvSpPr>
          <p:spPr bwMode="auto">
            <a:xfrm>
              <a:off x="5584" y="1184"/>
              <a:ext cx="80" cy="76"/>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5"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6" name="Oval 22"/>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7" name="Oval 23"/>
            <p:cNvSpPr>
              <a:spLocks noChangeArrowheads="1"/>
            </p:cNvSpPr>
            <p:nvPr/>
          </p:nvSpPr>
          <p:spPr bwMode="auto">
            <a:xfrm>
              <a:off x="5360" y="1296"/>
              <a:ext cx="76"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8" name="Oval 24"/>
            <p:cNvSpPr>
              <a:spLocks noChangeArrowheads="1"/>
            </p:cNvSpPr>
            <p:nvPr/>
          </p:nvSpPr>
          <p:spPr bwMode="auto">
            <a:xfrm>
              <a:off x="5472" y="1296"/>
              <a:ext cx="76" cy="80"/>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9"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0" name="Oval 26"/>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1" name="Oval 27"/>
            <p:cNvSpPr>
              <a:spLocks noChangeArrowheads="1"/>
            </p:cNvSpPr>
            <p:nvPr/>
          </p:nvSpPr>
          <p:spPr bwMode="auto">
            <a:xfrm>
              <a:off x="5360" y="1408"/>
              <a:ext cx="76" cy="80"/>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2" name="Oval 28"/>
            <p:cNvSpPr>
              <a:spLocks noChangeArrowheads="1"/>
            </p:cNvSpPr>
            <p:nvPr/>
          </p:nvSpPr>
          <p:spPr bwMode="auto">
            <a:xfrm>
              <a:off x="5472" y="1408"/>
              <a:ext cx="76" cy="80"/>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3"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4" name="Oval 30"/>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5" name="Oval 31"/>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6" name="Oval 32"/>
            <p:cNvSpPr>
              <a:spLocks noChangeArrowheads="1"/>
            </p:cNvSpPr>
            <p:nvPr/>
          </p:nvSpPr>
          <p:spPr bwMode="auto">
            <a:xfrm>
              <a:off x="5360" y="1520"/>
              <a:ext cx="76" cy="79"/>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7" name="Oval 33"/>
            <p:cNvSpPr>
              <a:spLocks noChangeArrowheads="1"/>
            </p:cNvSpPr>
            <p:nvPr/>
          </p:nvSpPr>
          <p:spPr bwMode="auto">
            <a:xfrm>
              <a:off x="5472" y="1520"/>
              <a:ext cx="76" cy="79"/>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8" name="Oval 34"/>
            <p:cNvSpPr>
              <a:spLocks noChangeArrowheads="1"/>
            </p:cNvSpPr>
            <p:nvPr/>
          </p:nvSpPr>
          <p:spPr bwMode="auto">
            <a:xfrm>
              <a:off x="5136" y="1632"/>
              <a:ext cx="80" cy="76"/>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9" name="Oval 35"/>
            <p:cNvSpPr>
              <a:spLocks noChangeArrowheads="1"/>
            </p:cNvSpPr>
            <p:nvPr/>
          </p:nvSpPr>
          <p:spPr bwMode="auto">
            <a:xfrm>
              <a:off x="5248" y="1632"/>
              <a:ext cx="79" cy="76"/>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60" name="Oval 36"/>
            <p:cNvSpPr>
              <a:spLocks noChangeArrowheads="1"/>
            </p:cNvSpPr>
            <p:nvPr/>
          </p:nvSpPr>
          <p:spPr bwMode="auto">
            <a:xfrm>
              <a:off x="5360" y="1632"/>
              <a:ext cx="76" cy="76"/>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61" name="Oval 37"/>
            <p:cNvSpPr>
              <a:spLocks noChangeArrowheads="1"/>
            </p:cNvSpPr>
            <p:nvPr/>
          </p:nvSpPr>
          <p:spPr bwMode="auto">
            <a:xfrm>
              <a:off x="5472" y="1632"/>
              <a:ext cx="76" cy="76"/>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62" name="Oval 38"/>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63" name="Oval 39"/>
            <p:cNvSpPr>
              <a:spLocks noChangeArrowheads="1"/>
            </p:cNvSpPr>
            <p:nvPr/>
          </p:nvSpPr>
          <p:spPr bwMode="auto">
            <a:xfrm>
              <a:off x="5472" y="1744"/>
              <a:ext cx="76" cy="80"/>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grpSp>
    </p:spTree>
  </p:cSld>
  <p:clrMap bg1="dk2" tx1="lt1" bg2="dk1" tx2="lt2" accent1="accent1" accent2="accent2" accent3="accent3" accent4="accent4" accent5="accent5" accent6="accent6" hlink="hlink" folHlink="folHlink"/>
  <p:sldLayoutIdLst>
    <p:sldLayoutId id="2147483738"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timing>
    <p:tnLst>
      <p:par>
        <p:cTn id="1" dur="indefinite" restart="never" nodeType="tmRoot"/>
      </p:par>
    </p:tnLst>
  </p:timing>
  <p:hf sldNum="0"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cs typeface="Arial" charset="0"/>
        </a:defRPr>
      </a:lvl2pPr>
      <a:lvl3pPr algn="l" rtl="0" eaLnBrk="0" fontAlgn="base" hangingPunct="0">
        <a:spcBef>
          <a:spcPct val="0"/>
        </a:spcBef>
        <a:spcAft>
          <a:spcPct val="0"/>
        </a:spcAft>
        <a:defRPr sz="3900" b="1">
          <a:solidFill>
            <a:schemeClr val="tx2"/>
          </a:solidFill>
          <a:latin typeface="Arial" charset="0"/>
          <a:cs typeface="Arial" charset="0"/>
        </a:defRPr>
      </a:lvl3pPr>
      <a:lvl4pPr algn="l" rtl="0" eaLnBrk="0" fontAlgn="base" hangingPunct="0">
        <a:spcBef>
          <a:spcPct val="0"/>
        </a:spcBef>
        <a:spcAft>
          <a:spcPct val="0"/>
        </a:spcAft>
        <a:defRPr sz="3900" b="1">
          <a:solidFill>
            <a:schemeClr val="tx2"/>
          </a:solidFill>
          <a:latin typeface="Arial" charset="0"/>
          <a:cs typeface="Arial" charset="0"/>
        </a:defRPr>
      </a:lvl4pPr>
      <a:lvl5pPr algn="l" rtl="0" eaLnBrk="0" fontAlgn="base" hangingPunct="0">
        <a:spcBef>
          <a:spcPct val="0"/>
        </a:spcBef>
        <a:spcAft>
          <a:spcPct val="0"/>
        </a:spcAft>
        <a:defRPr sz="3900" b="1">
          <a:solidFill>
            <a:schemeClr val="tx2"/>
          </a:solidFill>
          <a:latin typeface="Arial" charset="0"/>
          <a:cs typeface="Arial" charset="0"/>
        </a:defRPr>
      </a:lvl5pPr>
      <a:lvl6pPr marL="457200" algn="l" rtl="0" eaLnBrk="1" fontAlgn="base" hangingPunct="1">
        <a:spcBef>
          <a:spcPct val="0"/>
        </a:spcBef>
        <a:spcAft>
          <a:spcPct val="0"/>
        </a:spcAft>
        <a:defRPr sz="3900" b="1">
          <a:solidFill>
            <a:schemeClr val="tx2"/>
          </a:solidFill>
          <a:latin typeface="Arial" charset="0"/>
          <a:cs typeface="Arial" charset="0"/>
        </a:defRPr>
      </a:lvl6pPr>
      <a:lvl7pPr marL="914400" algn="l" rtl="0" eaLnBrk="1" fontAlgn="base" hangingPunct="1">
        <a:spcBef>
          <a:spcPct val="0"/>
        </a:spcBef>
        <a:spcAft>
          <a:spcPct val="0"/>
        </a:spcAft>
        <a:defRPr sz="3900" b="1">
          <a:solidFill>
            <a:schemeClr val="tx2"/>
          </a:solidFill>
          <a:latin typeface="Arial" charset="0"/>
          <a:cs typeface="Arial" charset="0"/>
        </a:defRPr>
      </a:lvl7pPr>
      <a:lvl8pPr marL="1371600" algn="l" rtl="0" eaLnBrk="1" fontAlgn="base" hangingPunct="1">
        <a:spcBef>
          <a:spcPct val="0"/>
        </a:spcBef>
        <a:spcAft>
          <a:spcPct val="0"/>
        </a:spcAft>
        <a:defRPr sz="3900" b="1">
          <a:solidFill>
            <a:schemeClr val="tx2"/>
          </a:solidFill>
          <a:latin typeface="Arial" charset="0"/>
          <a:cs typeface="Arial" charset="0"/>
        </a:defRPr>
      </a:lvl8pPr>
      <a:lvl9pPr marL="1828800" algn="l" rtl="0" eaLnBrk="1" fontAlgn="base" hangingPunct="1">
        <a:spcBef>
          <a:spcPct val="0"/>
        </a:spcBef>
        <a:spcAft>
          <a:spcPct val="0"/>
        </a:spcAft>
        <a:defRPr sz="39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cs typeface="+mn-cs"/>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cs typeface="+mn-cs"/>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cs typeface="+mn-cs"/>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5pPr>
      <a:lvl6pPr marL="20558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6pPr>
      <a:lvl7pPr marL="25130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7pPr>
      <a:lvl8pPr marL="29702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8pPr>
      <a:lvl9pPr marL="34274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subTitle" idx="1"/>
          </p:nvPr>
        </p:nvSpPr>
        <p:spPr/>
        <p:txBody>
          <a:bodyPr/>
          <a:lstStyle/>
          <a:p>
            <a:pPr eaLnBrk="1" hangingPunct="1"/>
            <a:r>
              <a:rPr lang="en-US" altLang="en-US" smtClean="0"/>
              <a:t>The Variety of Critical Theory</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
        <p:nvSpPr>
          <p:cNvPr id="3076" name="Title 2"/>
          <p:cNvSpPr>
            <a:spLocks noGrp="1"/>
          </p:cNvSpPr>
          <p:nvPr>
            <p:ph type="ctrTitle"/>
          </p:nvPr>
        </p:nvSpPr>
        <p:spPr/>
        <p:txBody>
          <a:bodyPr/>
          <a:lstStyle/>
          <a:p>
            <a:r>
              <a:rPr lang="en-US" smtClean="0"/>
              <a:t>Criminological Theory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pPr eaLnBrk="1" hangingPunct="1"/>
            <a:r>
              <a:rPr lang="en-US" altLang="en-US" smtClean="0"/>
              <a:t>Postmodern Criminal Thought: The End of Grand Narratives?</a:t>
            </a:r>
          </a:p>
        </p:txBody>
      </p:sp>
      <p:sp>
        <p:nvSpPr>
          <p:cNvPr id="12291" name="Rectangle 3"/>
          <p:cNvSpPr>
            <a:spLocks noGrp="1" noChangeArrowheads="1"/>
          </p:cNvSpPr>
          <p:nvPr>
            <p:ph idx="1"/>
          </p:nvPr>
        </p:nvSpPr>
        <p:spPr/>
        <p:txBody>
          <a:bodyPr/>
          <a:lstStyle/>
          <a:p>
            <a:pPr eaLnBrk="1" hangingPunct="1"/>
            <a:r>
              <a:rPr lang="en-US" altLang="en-US" smtClean="0"/>
              <a:t>Henry and Milovanovic</a:t>
            </a:r>
          </a:p>
          <a:p>
            <a:pPr lvl="1" eaLnBrk="1" hangingPunct="1"/>
            <a:endParaRPr lang="en-US" altLang="en-US" sz="500" smtClean="0"/>
          </a:p>
          <a:p>
            <a:pPr lvl="1" eaLnBrk="1" hangingPunct="1"/>
            <a:r>
              <a:rPr lang="en-US" altLang="en-US" smtClean="0"/>
              <a:t>Truth is unknowable</a:t>
            </a:r>
          </a:p>
          <a:p>
            <a:pPr lvl="1" eaLnBrk="1" hangingPunct="1"/>
            <a:endParaRPr lang="en-US" altLang="en-US" sz="500" smtClean="0"/>
          </a:p>
          <a:p>
            <a:pPr lvl="1" eaLnBrk="1" hangingPunct="1"/>
            <a:r>
              <a:rPr lang="en-US" altLang="en-US" smtClean="0"/>
              <a:t>Rational thought is merely one way of thinking</a:t>
            </a:r>
          </a:p>
          <a:p>
            <a:pPr lvl="1" eaLnBrk="1" hangingPunct="1"/>
            <a:endParaRPr lang="en-US" altLang="en-US" sz="500" smtClean="0"/>
          </a:p>
          <a:p>
            <a:pPr lvl="1" eaLnBrk="1" hangingPunct="1"/>
            <a:r>
              <a:rPr lang="en-US" altLang="en-US" smtClean="0"/>
              <a:t>Knowledge is not cumulative</a:t>
            </a:r>
          </a:p>
          <a:p>
            <a:pPr lvl="1" eaLnBrk="1" hangingPunct="1"/>
            <a:endParaRPr lang="en-US" altLang="en-US" sz="500" smtClean="0"/>
          </a:p>
          <a:p>
            <a:pPr lvl="1" eaLnBrk="1" hangingPunct="1"/>
            <a:r>
              <a:rPr lang="en-US" altLang="en-US" smtClean="0"/>
              <a:t>Facts are only social constructions</a:t>
            </a:r>
          </a:p>
          <a:p>
            <a:pPr lvl="1" eaLnBrk="1" hangingPunct="1"/>
            <a:endParaRPr lang="en-US" altLang="en-US" sz="500" smtClean="0"/>
          </a:p>
          <a:p>
            <a:pPr lvl="1" eaLnBrk="1" hangingPunct="1"/>
            <a:r>
              <a:rPr lang="en-US" altLang="en-US" smtClean="0"/>
              <a:t>Criticism assumes an alternative truth</a:t>
            </a:r>
          </a:p>
          <a:p>
            <a:pPr eaLnBrk="1" hangingPunct="1">
              <a:buFont typeface="Wingdings" pitchFamily="2" charset="2"/>
              <a:buNone/>
            </a:pPr>
            <a:endParaRPr lang="en-US" altLang="en-US"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lstStyle/>
          <a:p>
            <a:pPr eaLnBrk="1" hangingPunct="1"/>
            <a:r>
              <a:rPr lang="en-US" altLang="en-US" smtClean="0"/>
              <a:t>Postmodern Criminal Thought: The End of Grand Narratives?</a:t>
            </a:r>
          </a:p>
        </p:txBody>
      </p:sp>
      <p:sp>
        <p:nvSpPr>
          <p:cNvPr id="10243" name="Rectangle 3"/>
          <p:cNvSpPr>
            <a:spLocks noGrp="1" noChangeArrowheads="1"/>
          </p:cNvSpPr>
          <p:nvPr>
            <p:ph idx="1"/>
          </p:nvPr>
        </p:nvSpPr>
        <p:spPr/>
        <p:txBody>
          <a:bodyPr>
            <a:normAutofit lnSpcReduction="10000"/>
          </a:bodyPr>
          <a:lstStyle/>
          <a:p>
            <a:pPr eaLnBrk="1" hangingPunct="1">
              <a:defRPr/>
            </a:pPr>
            <a:r>
              <a:rPr lang="en-US" dirty="0" smtClean="0"/>
              <a:t>Ferrell</a:t>
            </a:r>
          </a:p>
          <a:p>
            <a:pPr lvl="1" eaLnBrk="1" hangingPunct="1">
              <a:defRPr/>
            </a:pPr>
            <a:endParaRPr lang="en-US" sz="1000" dirty="0" smtClean="0"/>
          </a:p>
          <a:p>
            <a:pPr lvl="1" eaLnBrk="1" hangingPunct="1">
              <a:defRPr/>
            </a:pPr>
            <a:r>
              <a:rPr lang="en-US" dirty="0" smtClean="0"/>
              <a:t>Postmodernism </a:t>
            </a:r>
            <a:r>
              <a:rPr lang="en-US" dirty="0"/>
              <a:t>opposes the intellectual and legal machinery of modernism and the conventional forms of legality, illegality, and crime that criminology conventionally </a:t>
            </a:r>
            <a:r>
              <a:rPr lang="en-US" dirty="0" smtClean="0"/>
              <a:t>investigates</a:t>
            </a:r>
          </a:p>
          <a:p>
            <a:pPr lvl="1" eaLnBrk="1" hangingPunct="1">
              <a:defRPr/>
            </a:pPr>
            <a:endParaRPr lang="en-US" sz="1000" dirty="0" smtClean="0"/>
          </a:p>
          <a:p>
            <a:pPr lvl="1" eaLnBrk="1" hangingPunct="1">
              <a:defRPr/>
            </a:pPr>
            <a:r>
              <a:rPr lang="en-US" dirty="0" smtClean="0"/>
              <a:t>Postmodernism attempts to expose and repudiate modern law and the state as a system of coordinated control found on economic and social inequality and perpetuated through coercion and cultural manipulation</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Grp="1" noChangeArrowheads="1"/>
          </p:cNvSpPr>
          <p:nvPr>
            <p:ph type="title"/>
          </p:nvPr>
        </p:nvSpPr>
        <p:spPr/>
        <p:txBody>
          <a:bodyPr/>
          <a:lstStyle/>
          <a:p>
            <a:pPr eaLnBrk="1" hangingPunct="1"/>
            <a:r>
              <a:rPr lang="en-US" altLang="en-US" smtClean="0"/>
              <a:t>Postmodern Criminal Thought: The End of Grand Narratives?</a:t>
            </a:r>
          </a:p>
        </p:txBody>
      </p:sp>
      <p:sp>
        <p:nvSpPr>
          <p:cNvPr id="14339" name="Rectangle 3"/>
          <p:cNvSpPr>
            <a:spLocks noGrp="1" noChangeArrowheads="1"/>
          </p:cNvSpPr>
          <p:nvPr>
            <p:ph idx="1"/>
          </p:nvPr>
        </p:nvSpPr>
        <p:spPr/>
        <p:txBody>
          <a:bodyPr/>
          <a:lstStyle/>
          <a:p>
            <a:pPr eaLnBrk="1" hangingPunct="1"/>
            <a:r>
              <a:rPr lang="en-US" altLang="en-US" smtClean="0"/>
              <a:t>Arrigo</a:t>
            </a:r>
          </a:p>
          <a:p>
            <a:pPr lvl="1" eaLnBrk="1" hangingPunct="1"/>
            <a:endParaRPr lang="en-US" altLang="en-US" sz="1000" smtClean="0"/>
          </a:p>
          <a:p>
            <a:pPr lvl="1" eaLnBrk="1" hangingPunct="1"/>
            <a:r>
              <a:rPr lang="en-US" altLang="en-US" smtClean="0"/>
              <a:t>Postmodern criminological thought is based on three key language-based propositions </a:t>
            </a:r>
          </a:p>
          <a:p>
            <a:pPr marL="1149350" lvl="2" indent="-457200" eaLnBrk="1" hangingPunct="1">
              <a:buFont typeface="Arial" charset="0"/>
              <a:buAutoNum type="arabicPeriod"/>
            </a:pPr>
            <a:endParaRPr lang="en-US" altLang="en-US" sz="500" smtClean="0"/>
          </a:p>
          <a:p>
            <a:pPr marL="1149350" lvl="2" indent="-457200" eaLnBrk="1" hangingPunct="1">
              <a:buFont typeface="Arial" charset="0"/>
              <a:buAutoNum type="arabicPeriod"/>
            </a:pPr>
            <a:r>
              <a:rPr lang="en-US" altLang="en-US" smtClean="0"/>
              <a:t>The centrality of language</a:t>
            </a:r>
          </a:p>
          <a:p>
            <a:pPr marL="1149350" lvl="2" indent="-457200" eaLnBrk="1" hangingPunct="1">
              <a:buFont typeface="Arial" charset="0"/>
              <a:buAutoNum type="arabicPeriod"/>
            </a:pPr>
            <a:endParaRPr lang="en-US" altLang="en-US" sz="300" smtClean="0"/>
          </a:p>
          <a:p>
            <a:pPr marL="1149350" lvl="2" indent="-457200" eaLnBrk="1" hangingPunct="1">
              <a:buFont typeface="Arial" charset="0"/>
              <a:buAutoNum type="arabicPeriod"/>
            </a:pPr>
            <a:r>
              <a:rPr lang="en-US" altLang="en-US" smtClean="0"/>
              <a:t>Partial knowledge and the provisional truth</a:t>
            </a:r>
          </a:p>
          <a:p>
            <a:pPr marL="1149350" lvl="2" indent="-457200" eaLnBrk="1" hangingPunct="1">
              <a:buFont typeface="Arial" charset="0"/>
              <a:buAutoNum type="arabicPeriod"/>
            </a:pPr>
            <a:endParaRPr lang="en-US" altLang="en-US" sz="300" smtClean="0"/>
          </a:p>
          <a:p>
            <a:pPr marL="1149350" lvl="2" indent="-457200" eaLnBrk="1" hangingPunct="1">
              <a:buFont typeface="Arial" charset="0"/>
              <a:buAutoNum type="arabicPeriod"/>
            </a:pPr>
            <a:r>
              <a:rPr lang="en-US" altLang="en-US" smtClean="0"/>
              <a:t>Deconstruction, difference, and possibility</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a:xfrm>
            <a:off x="457200" y="304800"/>
            <a:ext cx="7543800" cy="1295400"/>
          </a:xfrm>
        </p:spPr>
        <p:txBody>
          <a:bodyPr/>
          <a:lstStyle/>
          <a:p>
            <a:pPr eaLnBrk="1" hangingPunct="1"/>
            <a:r>
              <a:rPr lang="en-US" altLang="en-US" sz="3200" smtClean="0"/>
              <a:t>Looking Back at Early British and European Influences: Background: The New Criminology</a:t>
            </a:r>
          </a:p>
        </p:txBody>
      </p:sp>
      <p:sp>
        <p:nvSpPr>
          <p:cNvPr id="12291" name="Rectangle 3"/>
          <p:cNvSpPr>
            <a:spLocks noGrp="1" noChangeArrowheads="1"/>
          </p:cNvSpPr>
          <p:nvPr>
            <p:ph idx="1"/>
          </p:nvPr>
        </p:nvSpPr>
        <p:spPr/>
        <p:txBody>
          <a:bodyPr>
            <a:normAutofit lnSpcReduction="10000"/>
          </a:bodyPr>
          <a:lstStyle/>
          <a:p>
            <a:pPr eaLnBrk="1" hangingPunct="1">
              <a:defRPr/>
            </a:pPr>
            <a:r>
              <a:rPr lang="en-US" dirty="0"/>
              <a:t>Early on, the new criminology was influenced by the impact of the West Coast labeling theory centering around Howard Becker</a:t>
            </a:r>
          </a:p>
          <a:p>
            <a:pPr eaLnBrk="1" hangingPunct="1">
              <a:defRPr/>
            </a:pPr>
            <a:endParaRPr lang="en-US" sz="1000" dirty="0" smtClean="0"/>
          </a:p>
          <a:p>
            <a:pPr eaLnBrk="1" hangingPunct="1">
              <a:defRPr/>
            </a:pPr>
            <a:r>
              <a:rPr lang="en-US" dirty="0" smtClean="0"/>
              <a:t>The </a:t>
            </a:r>
            <a:r>
              <a:rPr lang="en-US" dirty="0"/>
              <a:t>crisis of politics and culture refracted the internal problems of criminology, and thus, the new criminology in Britain </a:t>
            </a:r>
            <a:r>
              <a:rPr lang="en-US" dirty="0" smtClean="0"/>
              <a:t>emerged</a:t>
            </a:r>
          </a:p>
          <a:p>
            <a:pPr eaLnBrk="1" hangingPunct="1">
              <a:defRPr/>
            </a:pPr>
            <a:endParaRPr lang="en-US" sz="1000" dirty="0" smtClean="0"/>
          </a:p>
          <a:p>
            <a:pPr eaLnBrk="1" hangingPunct="1">
              <a:defRPr/>
            </a:pPr>
            <a:r>
              <a:rPr lang="en-US" dirty="0" smtClean="0"/>
              <a:t>The central problem was that a wholesale improvement in social conditions resulted not in a drop in crime but rather the reverse</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Grp="1" noChangeArrowheads="1"/>
          </p:cNvSpPr>
          <p:nvPr>
            <p:ph type="title"/>
          </p:nvPr>
        </p:nvSpPr>
        <p:spPr>
          <a:xfrm>
            <a:off x="457200" y="304800"/>
            <a:ext cx="7543800" cy="1295400"/>
          </a:xfrm>
        </p:spPr>
        <p:txBody>
          <a:bodyPr/>
          <a:lstStyle/>
          <a:p>
            <a:pPr eaLnBrk="1" hangingPunct="1"/>
            <a:r>
              <a:rPr lang="en-US" altLang="en-US" sz="3200" smtClean="0"/>
              <a:t>Looking Back at Early British and European Influences: Theoretical Arguments</a:t>
            </a:r>
          </a:p>
        </p:txBody>
      </p:sp>
      <p:sp>
        <p:nvSpPr>
          <p:cNvPr id="16387" name="Rectangle 3"/>
          <p:cNvSpPr>
            <a:spLocks noGrp="1" noChangeArrowheads="1"/>
          </p:cNvSpPr>
          <p:nvPr>
            <p:ph idx="1"/>
          </p:nvPr>
        </p:nvSpPr>
        <p:spPr/>
        <p:txBody>
          <a:bodyPr/>
          <a:lstStyle/>
          <a:p>
            <a:pPr eaLnBrk="1" hangingPunct="1"/>
            <a:r>
              <a:rPr lang="en-US" altLang="en-US" i="1" smtClean="0"/>
              <a:t>The New Criminology</a:t>
            </a:r>
          </a:p>
          <a:p>
            <a:pPr eaLnBrk="1" hangingPunct="1"/>
            <a:endParaRPr lang="en-US" altLang="en-US" sz="1000" i="1" smtClean="0"/>
          </a:p>
          <a:p>
            <a:pPr eaLnBrk="1" hangingPunct="1"/>
            <a:r>
              <a:rPr lang="en-US" altLang="en-US" smtClean="0"/>
              <a:t>Central to </a:t>
            </a:r>
            <a:r>
              <a:rPr lang="en-US" altLang="en-US" i="1" smtClean="0"/>
              <a:t>The New Criminology’s</a:t>
            </a:r>
            <a:r>
              <a:rPr lang="en-US" altLang="en-US" smtClean="0"/>
              <a:t> early development was its objections to structural functionalism’s assumption that the social order was based on public consensus and traditional criminology’s overly deterministic treatment of crime</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a:xfrm>
            <a:off x="457200" y="304800"/>
            <a:ext cx="7543800" cy="1295400"/>
          </a:xfrm>
        </p:spPr>
        <p:txBody>
          <a:bodyPr/>
          <a:lstStyle/>
          <a:p>
            <a:pPr eaLnBrk="1" hangingPunct="1"/>
            <a:r>
              <a:rPr lang="en-US" altLang="en-US" sz="3200" smtClean="0"/>
              <a:t>Looking Back at Early British and European Influences: Theoretical Arguments</a:t>
            </a:r>
          </a:p>
        </p:txBody>
      </p:sp>
      <p:sp>
        <p:nvSpPr>
          <p:cNvPr id="14339" name="Rectangle 3"/>
          <p:cNvSpPr>
            <a:spLocks noGrp="1" noChangeArrowheads="1"/>
          </p:cNvSpPr>
          <p:nvPr>
            <p:ph idx="1"/>
          </p:nvPr>
        </p:nvSpPr>
        <p:spPr/>
        <p:txBody>
          <a:bodyPr>
            <a:normAutofit fontScale="92500" lnSpcReduction="10000"/>
          </a:bodyPr>
          <a:lstStyle/>
          <a:p>
            <a:pPr eaLnBrk="1" hangingPunct="1">
              <a:defRPr/>
            </a:pPr>
            <a:r>
              <a:rPr lang="en-US" dirty="0"/>
              <a:t>To overturn these assumptions, the first job was to demonstrate that conventional studies of crime were too narrowly entrenched in more general theories and paradigms that assumed that they had a monopoly on the correct, scientific, and deterministic understanding of human nature and social </a:t>
            </a:r>
            <a:r>
              <a:rPr lang="en-US" dirty="0" smtClean="0"/>
              <a:t>order</a:t>
            </a:r>
          </a:p>
          <a:p>
            <a:pPr eaLnBrk="1" hangingPunct="1">
              <a:defRPr/>
            </a:pPr>
            <a:endParaRPr lang="en-US" sz="500" dirty="0" smtClean="0"/>
          </a:p>
          <a:p>
            <a:pPr lvl="1" eaLnBrk="1" hangingPunct="1">
              <a:defRPr/>
            </a:pPr>
            <a:r>
              <a:rPr lang="en-US" dirty="0" smtClean="0"/>
              <a:t>The task facing the new criminology was to demonstrate that conventional criminology was grounded in ideological constructs central to the policies of the state</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noChangeArrowheads="1"/>
          </p:cNvSpPr>
          <p:nvPr>
            <p:ph type="title"/>
          </p:nvPr>
        </p:nvSpPr>
        <p:spPr>
          <a:xfrm>
            <a:off x="457200" y="304800"/>
            <a:ext cx="7543800" cy="1295400"/>
          </a:xfrm>
        </p:spPr>
        <p:txBody>
          <a:bodyPr/>
          <a:lstStyle/>
          <a:p>
            <a:pPr eaLnBrk="1" hangingPunct="1"/>
            <a:r>
              <a:rPr lang="en-US" altLang="en-US" sz="3200" smtClean="0"/>
              <a:t>Looking Back at Early British and European Influences: Theoretical Arguments</a:t>
            </a:r>
          </a:p>
        </p:txBody>
      </p:sp>
      <p:sp>
        <p:nvSpPr>
          <p:cNvPr id="18435" name="Rectangle 3"/>
          <p:cNvSpPr>
            <a:spLocks noGrp="1" noChangeArrowheads="1"/>
          </p:cNvSpPr>
          <p:nvPr>
            <p:ph idx="1"/>
          </p:nvPr>
        </p:nvSpPr>
        <p:spPr/>
        <p:txBody>
          <a:bodyPr/>
          <a:lstStyle/>
          <a:p>
            <a:pPr eaLnBrk="1" hangingPunct="1"/>
            <a:r>
              <a:rPr lang="en-US" altLang="en-US" smtClean="0"/>
              <a:t>The next task was to make crime the central focus of concern</a:t>
            </a:r>
          </a:p>
          <a:p>
            <a:pPr eaLnBrk="1" hangingPunct="1"/>
            <a:endParaRPr lang="en-US" altLang="en-US" sz="1000" smtClean="0"/>
          </a:p>
          <a:p>
            <a:pPr eaLnBrk="1" hangingPunct="1"/>
            <a:r>
              <a:rPr lang="en-US" altLang="en-US" smtClean="0"/>
              <a:t>The new criminology had to focus on the political nature of crime</a:t>
            </a:r>
          </a:p>
          <a:p>
            <a:pPr eaLnBrk="1" hangingPunct="1"/>
            <a:endParaRPr lang="en-US" altLang="en-US" sz="1000" smtClean="0"/>
          </a:p>
          <a:p>
            <a:pPr eaLnBrk="1" hangingPunct="1"/>
            <a:r>
              <a:rPr lang="en-US" altLang="en-US" smtClean="0"/>
              <a:t>For the new criminology, capitalism was an exploitative and alienating social order in which inequality was institutionalized by an elite ruling class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a:xfrm>
            <a:off x="457200" y="304800"/>
            <a:ext cx="7543800" cy="1295400"/>
          </a:xfrm>
        </p:spPr>
        <p:txBody>
          <a:bodyPr/>
          <a:lstStyle/>
          <a:p>
            <a:pPr eaLnBrk="1" hangingPunct="1"/>
            <a:r>
              <a:rPr lang="en-US" altLang="en-US" sz="3200" smtClean="0"/>
              <a:t>Looking Back at Early British and European Influences: Theoretical Arguments</a:t>
            </a:r>
          </a:p>
        </p:txBody>
      </p:sp>
      <p:sp>
        <p:nvSpPr>
          <p:cNvPr id="19459" name="Rectangle 3"/>
          <p:cNvSpPr>
            <a:spLocks noGrp="1" noChangeArrowheads="1"/>
          </p:cNvSpPr>
          <p:nvPr>
            <p:ph idx="1"/>
          </p:nvPr>
        </p:nvSpPr>
        <p:spPr/>
        <p:txBody>
          <a:bodyPr/>
          <a:lstStyle/>
          <a:p>
            <a:pPr eaLnBrk="1" hangingPunct="1"/>
            <a:r>
              <a:rPr lang="en-US" altLang="en-US" smtClean="0"/>
              <a:t>Under capitalism, criminal law is used by the state and the ruling class to secure the survival of the capitalist system</a:t>
            </a:r>
          </a:p>
          <a:p>
            <a:pPr eaLnBrk="1" hangingPunct="1"/>
            <a:endParaRPr lang="en-US" altLang="en-US" sz="1000" smtClean="0"/>
          </a:p>
          <a:p>
            <a:pPr eaLnBrk="1" hangingPunct="1"/>
            <a:r>
              <a:rPr lang="en-US" altLang="en-US" smtClean="0"/>
              <a:t>For the new criminology, crime would be defined as capitalist policies and interests that contribute to human misery and deprive people of their human potential</a:t>
            </a:r>
          </a:p>
          <a:p>
            <a:pPr lvl="1" eaLnBrk="1" hangingPunct="1"/>
            <a:endParaRPr lang="en-US" altLang="en-US" sz="500" smtClean="0"/>
          </a:p>
          <a:p>
            <a:pPr lvl="1" eaLnBrk="1" hangingPunct="1"/>
            <a:r>
              <a:rPr lang="en-US" altLang="en-US" smtClean="0"/>
              <a:t>The violation of human rights was of central concern for the definition of crime </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a:xfrm>
            <a:off x="457200" y="304800"/>
            <a:ext cx="7543800" cy="1295400"/>
          </a:xfrm>
        </p:spPr>
        <p:txBody>
          <a:bodyPr/>
          <a:lstStyle/>
          <a:p>
            <a:pPr eaLnBrk="1" hangingPunct="1"/>
            <a:r>
              <a:rPr lang="en-US" altLang="en-US" sz="3200" smtClean="0"/>
              <a:t>Looking Back at Early British and European Influences: Critique of the New Criminology</a:t>
            </a:r>
          </a:p>
        </p:txBody>
      </p:sp>
      <p:sp>
        <p:nvSpPr>
          <p:cNvPr id="17411" name="Rectangle 3"/>
          <p:cNvSpPr>
            <a:spLocks noGrp="1" noChangeArrowheads="1"/>
          </p:cNvSpPr>
          <p:nvPr>
            <p:ph idx="1"/>
          </p:nvPr>
        </p:nvSpPr>
        <p:spPr/>
        <p:txBody>
          <a:bodyPr>
            <a:normAutofit fontScale="92500"/>
          </a:bodyPr>
          <a:lstStyle/>
          <a:p>
            <a:pPr eaLnBrk="1" hangingPunct="1">
              <a:defRPr/>
            </a:pPr>
            <a:r>
              <a:rPr lang="en-US" dirty="0" smtClean="0"/>
              <a:t>Three specific problems were identified about </a:t>
            </a:r>
            <a:r>
              <a:rPr lang="en-US" i="1" dirty="0" smtClean="0"/>
              <a:t>The New Criminology:</a:t>
            </a:r>
          </a:p>
          <a:p>
            <a:pPr eaLnBrk="1" hangingPunct="1">
              <a:defRPr/>
            </a:pPr>
            <a:endParaRPr lang="en-US" sz="500" i="1" dirty="0" smtClean="0"/>
          </a:p>
          <a:p>
            <a:pPr marL="858837" lvl="1" indent="-514350" eaLnBrk="1" hangingPunct="1">
              <a:buFont typeface="+mj-lt"/>
              <a:buAutoNum type="arabicPeriod"/>
              <a:defRPr/>
            </a:pPr>
            <a:r>
              <a:rPr lang="en-US" i="1" dirty="0" smtClean="0"/>
              <a:t>The </a:t>
            </a:r>
            <a:r>
              <a:rPr lang="en-US" i="1" dirty="0"/>
              <a:t>New Criminology </a:t>
            </a:r>
            <a:r>
              <a:rPr lang="en-US" dirty="0"/>
              <a:t>treated criminological theories as if they existed in a scholarly limbo rather than in wider ideological currents tooted in material conditions of advanced capitalist societies</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The </a:t>
            </a:r>
            <a:r>
              <a:rPr lang="en-US" dirty="0"/>
              <a:t>writing style </a:t>
            </a:r>
            <a:r>
              <a:rPr lang="en-US" dirty="0" smtClean="0"/>
              <a:t>was </a:t>
            </a:r>
            <a:r>
              <a:rPr lang="en-US" dirty="0"/>
              <a:t>closely akin </a:t>
            </a:r>
            <a:r>
              <a:rPr lang="en-US" dirty="0" smtClean="0"/>
              <a:t>to that of  </a:t>
            </a:r>
            <a:r>
              <a:rPr lang="en-US" dirty="0"/>
              <a:t>people with finely tuned interests in the field of </a:t>
            </a:r>
            <a:r>
              <a:rPr lang="en-US" dirty="0" smtClean="0"/>
              <a:t>criminology</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It failed to present a cogent discussion of human nature and the social order</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p:nvPr>
        </p:nvSpPr>
        <p:spPr/>
        <p:txBody>
          <a:bodyPr/>
          <a:lstStyle/>
          <a:p>
            <a:pPr eaLnBrk="1" hangingPunct="1"/>
            <a:r>
              <a:rPr lang="en-US" altLang="en-US" smtClean="0"/>
              <a:t>Early Left Realism: The Theory</a:t>
            </a:r>
          </a:p>
        </p:txBody>
      </p:sp>
      <p:sp>
        <p:nvSpPr>
          <p:cNvPr id="21507" name="Rectangle 3"/>
          <p:cNvSpPr>
            <a:spLocks noGrp="1" noChangeArrowheads="1"/>
          </p:cNvSpPr>
          <p:nvPr>
            <p:ph idx="1"/>
          </p:nvPr>
        </p:nvSpPr>
        <p:spPr/>
        <p:txBody>
          <a:bodyPr/>
          <a:lstStyle/>
          <a:p>
            <a:pPr eaLnBrk="1" hangingPunct="1"/>
            <a:r>
              <a:rPr lang="en-US" altLang="en-US" smtClean="0"/>
              <a:t>The changing political context of Britain came with the rise of the “New” Right</a:t>
            </a:r>
          </a:p>
          <a:p>
            <a:pPr eaLnBrk="1" hangingPunct="1"/>
            <a:endParaRPr lang="en-US" altLang="en-US" sz="1000" smtClean="0"/>
          </a:p>
          <a:p>
            <a:pPr eaLnBrk="1" hangingPunct="1"/>
            <a:r>
              <a:rPr lang="en-US" altLang="en-US" smtClean="0"/>
              <a:t>The 1979 Conservative victory ushered in a new governmental ideology that used as its major agenda the privatization of government industries and the placing of restrictions on welfare, national health care, and educational support</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Critical Criminologists: A New Generation</a:t>
            </a:r>
          </a:p>
        </p:txBody>
      </p:sp>
      <p:sp>
        <p:nvSpPr>
          <p:cNvPr id="4099" name="Content Placeholder 2"/>
          <p:cNvSpPr>
            <a:spLocks noGrp="1"/>
          </p:cNvSpPr>
          <p:nvPr>
            <p:ph idx="1"/>
          </p:nvPr>
        </p:nvSpPr>
        <p:spPr/>
        <p:txBody>
          <a:bodyPr/>
          <a:lstStyle/>
          <a:p>
            <a:r>
              <a:rPr lang="en-US" altLang="en-US" sz="2400" smtClean="0"/>
              <a:t>Henry and Milovanovic:</a:t>
            </a:r>
          </a:p>
          <a:p>
            <a:r>
              <a:rPr lang="en-US" altLang="en-US" sz="2400" smtClean="0"/>
              <a:t>Ferrell:</a:t>
            </a:r>
          </a:p>
          <a:p>
            <a:r>
              <a:rPr lang="en-US" altLang="en-US" sz="2400" smtClean="0"/>
              <a:t>Arrigo: language based propositions</a:t>
            </a:r>
          </a:p>
          <a:p>
            <a:r>
              <a:rPr lang="en-US" altLang="en-US" sz="2400" smtClean="0"/>
              <a:t>Mathews: left realism</a:t>
            </a:r>
          </a:p>
          <a:p>
            <a:r>
              <a:rPr lang="en-US" altLang="en-US" sz="2400" smtClean="0"/>
              <a:t>DeKeseredy and Schwartz: left realism subcultural theory</a:t>
            </a:r>
          </a:p>
          <a:p>
            <a:r>
              <a:rPr lang="en-US" altLang="en-US" sz="2400" smtClean="0"/>
              <a:t>Hall and Winlow: universal ethics and cultural criminology</a:t>
            </a:r>
          </a:p>
          <a:p>
            <a:r>
              <a:rPr lang="en-US" altLang="en-US" sz="2400" smtClean="0"/>
              <a:t>Young: cultural criminology</a:t>
            </a:r>
          </a:p>
          <a:p>
            <a:r>
              <a:rPr lang="en-US" altLang="en-US" sz="2400" smtClean="0"/>
              <a:t>Green Criminology and Ecological Justice</a:t>
            </a:r>
          </a:p>
          <a:p>
            <a:r>
              <a:rPr lang="en-US" altLang="en-US" sz="2400" smtClean="0"/>
              <a:t>Irwin: Convict Criminology</a:t>
            </a:r>
          </a:p>
          <a:p>
            <a:endParaRPr lang="en-US" altLang="en-US" smtClean="0"/>
          </a:p>
          <a:p>
            <a:endParaRPr lang="en-US" smtClean="0"/>
          </a:p>
        </p:txBody>
      </p:sp>
      <p:sp>
        <p:nvSpPr>
          <p:cNvPr id="4" name="Footer Placeholder 3"/>
          <p:cNvSpPr>
            <a:spLocks noGrp="1"/>
          </p:cNvSpPr>
          <p:nvPr>
            <p:ph type="ftr" sz="quarter" idx="11"/>
          </p:nvPr>
        </p:nvSpPr>
        <p:spPr/>
        <p:txBody>
          <a:bodyPr/>
          <a:lstStyle/>
          <a:p>
            <a:pPr>
              <a:defRPr/>
            </a:pPr>
            <a:r>
              <a:rPr lang="en-US" smtClean="0"/>
              <a:t>Lilly, Cullen, Ball, Criminological Theory Sixth Edition. ©2015 SAGE Publications</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Grp="1" noChangeArrowheads="1"/>
          </p:cNvSpPr>
          <p:nvPr>
            <p:ph type="title"/>
          </p:nvPr>
        </p:nvSpPr>
        <p:spPr/>
        <p:txBody>
          <a:bodyPr/>
          <a:lstStyle/>
          <a:p>
            <a:pPr eaLnBrk="1" hangingPunct="1"/>
            <a:r>
              <a:rPr lang="en-US" altLang="en-US" smtClean="0"/>
              <a:t>Early Left Realism: The Theory</a:t>
            </a:r>
          </a:p>
        </p:txBody>
      </p:sp>
      <p:sp>
        <p:nvSpPr>
          <p:cNvPr id="22531" name="Rectangle 3"/>
          <p:cNvSpPr>
            <a:spLocks noGrp="1" noChangeArrowheads="1"/>
          </p:cNvSpPr>
          <p:nvPr>
            <p:ph idx="1"/>
          </p:nvPr>
        </p:nvSpPr>
        <p:spPr/>
        <p:txBody>
          <a:bodyPr/>
          <a:lstStyle/>
          <a:p>
            <a:pPr eaLnBrk="1" hangingPunct="1"/>
            <a:r>
              <a:rPr lang="en-US" altLang="en-US" smtClean="0"/>
              <a:t>As the New Right’s governmental policies were being formulated and implemented, radical criminology recognized that its tide had turned</a:t>
            </a:r>
          </a:p>
          <a:p>
            <a:pPr eaLnBrk="1" hangingPunct="1"/>
            <a:endParaRPr lang="en-US" altLang="en-US" sz="1000" smtClean="0"/>
          </a:p>
          <a:p>
            <a:pPr eaLnBrk="1" hangingPunct="1"/>
            <a:r>
              <a:rPr lang="en-US" altLang="en-US" smtClean="0"/>
              <a:t>Radical criminology moved away from </a:t>
            </a:r>
            <a:r>
              <a:rPr lang="en-US" altLang="en-US" i="1" smtClean="0"/>
              <a:t>The New Criminology </a:t>
            </a:r>
            <a:r>
              <a:rPr lang="en-US" altLang="en-US" smtClean="0"/>
              <a:t>and developed a different approach to studying crime called left realism, which emphasizes the real aspects of crime</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Grp="1" noChangeArrowheads="1"/>
          </p:cNvSpPr>
          <p:nvPr>
            <p:ph type="title"/>
          </p:nvPr>
        </p:nvSpPr>
        <p:spPr/>
        <p:txBody>
          <a:bodyPr/>
          <a:lstStyle/>
          <a:p>
            <a:pPr eaLnBrk="1" hangingPunct="1"/>
            <a:r>
              <a:rPr lang="en-US" altLang="en-US" smtClean="0"/>
              <a:t>Early Left Realism: The Theory</a:t>
            </a:r>
          </a:p>
        </p:txBody>
      </p:sp>
      <p:sp>
        <p:nvSpPr>
          <p:cNvPr id="21507" name="Rectangle 3"/>
          <p:cNvSpPr>
            <a:spLocks noGrp="1" noChangeArrowheads="1"/>
          </p:cNvSpPr>
          <p:nvPr>
            <p:ph idx="1"/>
          </p:nvPr>
        </p:nvSpPr>
        <p:spPr>
          <a:xfrm>
            <a:off x="533400" y="1676400"/>
            <a:ext cx="8229600" cy="4411663"/>
          </a:xfrm>
        </p:spPr>
        <p:txBody>
          <a:bodyPr>
            <a:normAutofit fontScale="92500" lnSpcReduction="20000"/>
          </a:bodyPr>
          <a:lstStyle/>
          <a:p>
            <a:pPr eaLnBrk="1" hangingPunct="1">
              <a:lnSpc>
                <a:spcPct val="90000"/>
              </a:lnSpc>
              <a:defRPr/>
            </a:pPr>
            <a:r>
              <a:rPr lang="en-US" dirty="0"/>
              <a:t>Central to left realism was a strong concern with the origins, nature, and impact of crime in the working </a:t>
            </a:r>
            <a:r>
              <a:rPr lang="en-US" dirty="0" smtClean="0"/>
              <a:t>class</a:t>
            </a:r>
          </a:p>
          <a:p>
            <a:pPr eaLnBrk="1" hangingPunct="1">
              <a:lnSpc>
                <a:spcPct val="90000"/>
              </a:lnSpc>
              <a:defRPr/>
            </a:pPr>
            <a:endParaRPr lang="en-US" sz="1100" dirty="0"/>
          </a:p>
          <a:p>
            <a:pPr eaLnBrk="1" hangingPunct="1">
              <a:lnSpc>
                <a:spcPct val="90000"/>
              </a:lnSpc>
              <a:defRPr/>
            </a:pPr>
            <a:r>
              <a:rPr lang="en-US" dirty="0"/>
              <a:t>This lead to a research agenda that included an accurate study of victimology</a:t>
            </a:r>
          </a:p>
          <a:p>
            <a:pPr lvl="1" eaLnBrk="1" hangingPunct="1">
              <a:lnSpc>
                <a:spcPct val="90000"/>
              </a:lnSpc>
              <a:defRPr/>
            </a:pPr>
            <a:endParaRPr lang="en-US" sz="600" dirty="0" smtClean="0"/>
          </a:p>
          <a:p>
            <a:pPr lvl="1" eaLnBrk="1" hangingPunct="1">
              <a:lnSpc>
                <a:spcPct val="90000"/>
              </a:lnSpc>
              <a:defRPr/>
            </a:pPr>
            <a:r>
              <a:rPr lang="en-US" dirty="0" smtClean="0"/>
              <a:t>Women </a:t>
            </a:r>
            <a:r>
              <a:rPr lang="en-US" dirty="0"/>
              <a:t>as crime victims</a:t>
            </a:r>
          </a:p>
          <a:p>
            <a:pPr lvl="1" eaLnBrk="1" hangingPunct="1">
              <a:lnSpc>
                <a:spcPct val="90000"/>
              </a:lnSpc>
              <a:defRPr/>
            </a:pPr>
            <a:endParaRPr lang="en-US" sz="600" dirty="0" smtClean="0"/>
          </a:p>
          <a:p>
            <a:pPr lvl="1" eaLnBrk="1" hangingPunct="1">
              <a:lnSpc>
                <a:spcPct val="90000"/>
              </a:lnSpc>
              <a:defRPr/>
            </a:pPr>
            <a:r>
              <a:rPr lang="en-US" dirty="0" smtClean="0"/>
              <a:t>Racism</a:t>
            </a:r>
            <a:endParaRPr lang="en-US" dirty="0"/>
          </a:p>
          <a:p>
            <a:pPr lvl="1" eaLnBrk="1" hangingPunct="1">
              <a:lnSpc>
                <a:spcPct val="90000"/>
              </a:lnSpc>
              <a:defRPr/>
            </a:pPr>
            <a:endParaRPr lang="en-US" sz="600" dirty="0" smtClean="0"/>
          </a:p>
          <a:p>
            <a:pPr lvl="1" eaLnBrk="1" hangingPunct="1">
              <a:lnSpc>
                <a:spcPct val="90000"/>
              </a:lnSpc>
              <a:defRPr/>
            </a:pPr>
            <a:r>
              <a:rPr lang="en-US" dirty="0" smtClean="0"/>
              <a:t>Police </a:t>
            </a:r>
            <a:r>
              <a:rPr lang="en-US" dirty="0"/>
              <a:t>Brutality</a:t>
            </a:r>
          </a:p>
          <a:p>
            <a:pPr lvl="1" eaLnBrk="1" hangingPunct="1">
              <a:lnSpc>
                <a:spcPct val="90000"/>
              </a:lnSpc>
              <a:defRPr/>
            </a:pPr>
            <a:endParaRPr lang="en-US" sz="600" dirty="0" smtClean="0"/>
          </a:p>
          <a:p>
            <a:pPr lvl="1" eaLnBrk="1" hangingPunct="1">
              <a:lnSpc>
                <a:spcPct val="90000"/>
              </a:lnSpc>
              <a:defRPr/>
            </a:pPr>
            <a:r>
              <a:rPr lang="en-US" dirty="0" smtClean="0"/>
              <a:t>Everyday crimes</a:t>
            </a:r>
          </a:p>
          <a:p>
            <a:pPr eaLnBrk="1" hangingPunct="1">
              <a:lnSpc>
                <a:spcPct val="90000"/>
              </a:lnSpc>
              <a:defRPr/>
            </a:pPr>
            <a:endParaRPr lang="en-US" sz="1100" dirty="0" smtClean="0"/>
          </a:p>
          <a:p>
            <a:pPr eaLnBrk="1" hangingPunct="1">
              <a:lnSpc>
                <a:spcPct val="90000"/>
              </a:lnSpc>
              <a:defRPr/>
            </a:pPr>
            <a:r>
              <a:rPr lang="en-US" dirty="0" smtClean="0"/>
              <a:t>Crime should be studied as problems people experience</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lstStyle/>
          <a:p>
            <a:pPr eaLnBrk="1" hangingPunct="1"/>
            <a:r>
              <a:rPr lang="en-US" altLang="en-US" smtClean="0"/>
              <a:t>Early Left Realism: The Theory</a:t>
            </a:r>
          </a:p>
        </p:txBody>
      </p:sp>
      <p:sp>
        <p:nvSpPr>
          <p:cNvPr id="24579" name="Rectangle 3"/>
          <p:cNvSpPr>
            <a:spLocks noGrp="1" noChangeArrowheads="1"/>
          </p:cNvSpPr>
          <p:nvPr>
            <p:ph idx="1"/>
          </p:nvPr>
        </p:nvSpPr>
        <p:spPr/>
        <p:txBody>
          <a:bodyPr/>
          <a:lstStyle/>
          <a:p>
            <a:pPr eaLnBrk="1" hangingPunct="1"/>
            <a:r>
              <a:rPr lang="en-US" altLang="en-US" smtClean="0"/>
              <a:t>Left realism advocated minimal sanctions for minor victimless crimes while calling for expanded social control for more harmful crimes, such as industrial pollution and corporate malfeasance</a:t>
            </a:r>
          </a:p>
          <a:p>
            <a:pPr eaLnBrk="1" hangingPunct="1"/>
            <a:endParaRPr lang="en-US" altLang="en-US" sz="1000" smtClean="0"/>
          </a:p>
          <a:p>
            <a:pPr eaLnBrk="1" hangingPunct="1"/>
            <a:r>
              <a:rPr lang="en-US" altLang="en-US" smtClean="0"/>
              <a:t>Strong interest in the class and power dimensions of crime causation and what can be done about it </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Grp="1" noChangeArrowheads="1"/>
          </p:cNvSpPr>
          <p:nvPr>
            <p:ph type="title"/>
          </p:nvPr>
        </p:nvSpPr>
        <p:spPr/>
        <p:txBody>
          <a:bodyPr/>
          <a:lstStyle/>
          <a:p>
            <a:pPr eaLnBrk="1" hangingPunct="1"/>
            <a:r>
              <a:rPr lang="en-US" altLang="en-US" smtClean="0"/>
              <a:t>Early Left Realism: The Theory</a:t>
            </a:r>
          </a:p>
        </p:txBody>
      </p:sp>
      <p:sp>
        <p:nvSpPr>
          <p:cNvPr id="25603" name="Rectangle 3"/>
          <p:cNvSpPr>
            <a:spLocks noGrp="1" noChangeArrowheads="1"/>
          </p:cNvSpPr>
          <p:nvPr>
            <p:ph idx="1"/>
          </p:nvPr>
        </p:nvSpPr>
        <p:spPr/>
        <p:txBody>
          <a:bodyPr/>
          <a:lstStyle/>
          <a:p>
            <a:pPr eaLnBrk="1" hangingPunct="1"/>
            <a:r>
              <a:rPr lang="en-US" altLang="en-US" smtClean="0"/>
              <a:t>Criticisms:</a:t>
            </a:r>
          </a:p>
          <a:p>
            <a:pPr lvl="1" eaLnBrk="1" hangingPunct="1"/>
            <a:endParaRPr lang="en-US" altLang="en-US" sz="1000" smtClean="0"/>
          </a:p>
          <a:p>
            <a:pPr lvl="1" eaLnBrk="1" hangingPunct="1"/>
            <a:r>
              <a:rPr lang="en-US" altLang="en-US" smtClean="0"/>
              <a:t>One issue is whether left realism has strayed too far from its roots in radical thought</a:t>
            </a:r>
          </a:p>
          <a:p>
            <a:pPr lvl="1" eaLnBrk="1" hangingPunct="1"/>
            <a:endParaRPr lang="en-US" altLang="en-US" sz="1000" smtClean="0"/>
          </a:p>
          <a:p>
            <a:pPr lvl="1" eaLnBrk="1" hangingPunct="1"/>
            <a:r>
              <a:rPr lang="en-US" altLang="en-US" smtClean="0"/>
              <a:t>Its emphasis on realistic approaches to the causes of crime come perilously close to advocating punitive control strategies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p:cNvSpPr>
            <a:spLocks noGrp="1" noChangeArrowheads="1"/>
          </p:cNvSpPr>
          <p:nvPr>
            <p:ph type="title"/>
          </p:nvPr>
        </p:nvSpPr>
        <p:spPr/>
        <p:txBody>
          <a:bodyPr/>
          <a:lstStyle/>
          <a:p>
            <a:pPr eaLnBrk="1" hangingPunct="1"/>
            <a:r>
              <a:rPr lang="en-US" altLang="en-US" sz="3200" smtClean="0"/>
              <a:t>Early Left Realism: Consequences of New Criminology/Left Realism</a:t>
            </a:r>
          </a:p>
        </p:txBody>
      </p:sp>
      <p:sp>
        <p:nvSpPr>
          <p:cNvPr id="26627" name="Rectangle 3"/>
          <p:cNvSpPr>
            <a:spLocks noGrp="1" noChangeArrowheads="1"/>
          </p:cNvSpPr>
          <p:nvPr>
            <p:ph idx="1"/>
          </p:nvPr>
        </p:nvSpPr>
        <p:spPr/>
        <p:txBody>
          <a:bodyPr/>
          <a:lstStyle/>
          <a:p>
            <a:pPr eaLnBrk="1" hangingPunct="1"/>
            <a:r>
              <a:rPr lang="en-US" altLang="en-US" smtClean="0"/>
              <a:t>Help to lead the attack on traditional positivism</a:t>
            </a:r>
          </a:p>
          <a:p>
            <a:pPr eaLnBrk="1" hangingPunct="1">
              <a:buFont typeface="Wingdings" pitchFamily="2" charset="2"/>
              <a:buNone/>
            </a:pPr>
            <a:endParaRPr lang="en-US" altLang="en-US" sz="1000" smtClean="0"/>
          </a:p>
          <a:p>
            <a:pPr eaLnBrk="1" hangingPunct="1"/>
            <a:r>
              <a:rPr lang="en-US" altLang="en-US" smtClean="0"/>
              <a:t>Radical and realist criminologies have contributed to a powerful critique of mechanical determinism, the social construction of statistics, emphasis on the endemic, and the largely invisible victimization of racist crime, domestic violence, and abuse of children</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p:cNvSpPr>
            <a:spLocks noGrp="1" noChangeArrowheads="1"/>
          </p:cNvSpPr>
          <p:nvPr>
            <p:ph type="title"/>
          </p:nvPr>
        </p:nvSpPr>
        <p:spPr/>
        <p:txBody>
          <a:bodyPr/>
          <a:lstStyle/>
          <a:p>
            <a:pPr eaLnBrk="1" hangingPunct="1"/>
            <a:r>
              <a:rPr lang="en-US" altLang="en-US" sz="3200" smtClean="0"/>
              <a:t>Early Left Realism: Consequences of New Criminology/Left Realism</a:t>
            </a:r>
          </a:p>
        </p:txBody>
      </p:sp>
      <p:sp>
        <p:nvSpPr>
          <p:cNvPr id="27651" name="Rectangle 3"/>
          <p:cNvSpPr>
            <a:spLocks noGrp="1" noChangeArrowheads="1"/>
          </p:cNvSpPr>
          <p:nvPr>
            <p:ph idx="1"/>
          </p:nvPr>
        </p:nvSpPr>
        <p:spPr/>
        <p:txBody>
          <a:bodyPr/>
          <a:lstStyle/>
          <a:p>
            <a:pPr eaLnBrk="1" hangingPunct="1"/>
            <a:r>
              <a:rPr lang="en-US" altLang="en-US" smtClean="0"/>
              <a:t>Policy Implications</a:t>
            </a:r>
          </a:p>
          <a:p>
            <a:pPr lvl="1" eaLnBrk="1" hangingPunct="1"/>
            <a:endParaRPr lang="en-US" altLang="en-US" sz="1000" smtClean="0"/>
          </a:p>
          <a:p>
            <a:pPr lvl="1" eaLnBrk="1" hangingPunct="1"/>
            <a:r>
              <a:rPr lang="en-US" altLang="en-US" smtClean="0"/>
              <a:t>Striking a balance between crimes of the powerful and the realities of street crime</a:t>
            </a:r>
          </a:p>
          <a:p>
            <a:pPr lvl="1" eaLnBrk="1" hangingPunct="1"/>
            <a:endParaRPr lang="en-US" altLang="en-US" sz="1000" smtClean="0"/>
          </a:p>
          <a:p>
            <a:pPr lvl="1" eaLnBrk="1" hangingPunct="1"/>
            <a:r>
              <a:rPr lang="en-US" altLang="en-US" smtClean="0"/>
              <a:t>Democratic-based reforms</a:t>
            </a:r>
          </a:p>
          <a:p>
            <a:pPr lvl="1" eaLnBrk="1" hangingPunct="1"/>
            <a:endParaRPr lang="en-US" altLang="en-US" sz="1000" smtClean="0"/>
          </a:p>
          <a:p>
            <a:pPr lvl="1" eaLnBrk="1" hangingPunct="1"/>
            <a:r>
              <a:rPr lang="en-US" altLang="en-US" smtClean="0"/>
              <a:t>Minimal incarceration</a:t>
            </a:r>
          </a:p>
          <a:p>
            <a:pPr lvl="1" eaLnBrk="1" hangingPunct="1"/>
            <a:endParaRPr lang="en-US" altLang="en-US" sz="1000" smtClean="0"/>
          </a:p>
          <a:p>
            <a:pPr lvl="1" eaLnBrk="1" hangingPunct="1"/>
            <a:r>
              <a:rPr lang="en-US" altLang="en-US" smtClean="0"/>
              <a:t>Reentry programs</a:t>
            </a:r>
          </a:p>
          <a:p>
            <a:pPr lvl="1" eaLnBrk="1" hangingPunct="1"/>
            <a:endParaRPr lang="en-US" altLang="en-US" sz="1000" smtClean="0"/>
          </a:p>
          <a:p>
            <a:pPr lvl="1" eaLnBrk="1" hangingPunct="1"/>
            <a:r>
              <a:rPr lang="en-US" altLang="en-US" smtClean="0"/>
              <a:t>Democraticized forms of social control</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p:cNvSpPr>
            <a:spLocks noGrp="1" noChangeArrowheads="1"/>
          </p:cNvSpPr>
          <p:nvPr>
            <p:ph type="title"/>
          </p:nvPr>
        </p:nvSpPr>
        <p:spPr/>
        <p:txBody>
          <a:bodyPr/>
          <a:lstStyle/>
          <a:p>
            <a:pPr eaLnBrk="1" hangingPunct="1"/>
            <a:r>
              <a:rPr lang="en-US" altLang="en-US" i="1" smtClean="0"/>
              <a:t>The New Criminology Revisited</a:t>
            </a:r>
          </a:p>
        </p:txBody>
      </p:sp>
      <p:sp>
        <p:nvSpPr>
          <p:cNvPr id="28675" name="Rectangle 3"/>
          <p:cNvSpPr>
            <a:spLocks noGrp="1" noChangeArrowheads="1"/>
          </p:cNvSpPr>
          <p:nvPr>
            <p:ph idx="1"/>
          </p:nvPr>
        </p:nvSpPr>
        <p:spPr/>
        <p:txBody>
          <a:bodyPr/>
          <a:lstStyle/>
          <a:p>
            <a:pPr eaLnBrk="1" hangingPunct="1"/>
            <a:r>
              <a:rPr lang="en-US" altLang="en-US" smtClean="0"/>
              <a:t>During the late 1990s, two events occurred that provided an opportunity to reevaluate the impact of the new criminology</a:t>
            </a:r>
          </a:p>
          <a:p>
            <a:pPr marL="857250" lvl="1" indent="-514350" eaLnBrk="1" hangingPunct="1">
              <a:buFont typeface="Arial" charset="0"/>
              <a:buAutoNum type="arabicPeriod"/>
            </a:pPr>
            <a:endParaRPr lang="en-US" altLang="en-US" sz="1000" smtClean="0"/>
          </a:p>
          <a:p>
            <a:pPr marL="857250" lvl="1" indent="-514350" eaLnBrk="1" hangingPunct="1">
              <a:buFont typeface="Arial" charset="0"/>
              <a:buAutoNum type="arabicPeriod"/>
            </a:pPr>
            <a:r>
              <a:rPr lang="en-US" altLang="en-US" smtClean="0"/>
              <a:t>A historic shift in Britain’s politics and the beginning of a new and different political philosophy</a:t>
            </a:r>
          </a:p>
          <a:p>
            <a:pPr marL="857250" lvl="1" indent="-514350" eaLnBrk="1" hangingPunct="1">
              <a:buFont typeface="Arial" charset="0"/>
              <a:buAutoNum type="arabicPeriod"/>
            </a:pPr>
            <a:endParaRPr lang="en-US" altLang="en-US" sz="1000" smtClean="0"/>
          </a:p>
          <a:p>
            <a:pPr marL="857250" lvl="1" indent="-514350" eaLnBrk="1" hangingPunct="1">
              <a:buFont typeface="Arial" charset="0"/>
              <a:buAutoNum type="arabicPeriod"/>
            </a:pPr>
            <a:r>
              <a:rPr lang="en-US" altLang="en-US" smtClean="0"/>
              <a:t>The publication of </a:t>
            </a:r>
            <a:r>
              <a:rPr lang="en-US" altLang="en-US" i="1" smtClean="0"/>
              <a:t>The New Criminology Revisited</a:t>
            </a:r>
            <a:endParaRPr lang="en-US" altLang="en-US"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p:nvPr>
        </p:nvSpPr>
        <p:spPr/>
        <p:txBody>
          <a:bodyPr/>
          <a:lstStyle/>
          <a:p>
            <a:pPr eaLnBrk="1" hangingPunct="1"/>
            <a:r>
              <a:rPr lang="en-US" altLang="en-US" i="1" smtClean="0"/>
              <a:t>The New Criminology Revisited</a:t>
            </a:r>
          </a:p>
        </p:txBody>
      </p:sp>
      <p:sp>
        <p:nvSpPr>
          <p:cNvPr id="27651" name="Rectangle 3"/>
          <p:cNvSpPr>
            <a:spLocks noGrp="1" noChangeArrowheads="1"/>
          </p:cNvSpPr>
          <p:nvPr>
            <p:ph idx="1"/>
          </p:nvPr>
        </p:nvSpPr>
        <p:spPr/>
        <p:txBody>
          <a:bodyPr>
            <a:normAutofit fontScale="92500" lnSpcReduction="20000"/>
          </a:bodyPr>
          <a:lstStyle/>
          <a:p>
            <a:pPr eaLnBrk="1" hangingPunct="1">
              <a:defRPr/>
            </a:pPr>
            <a:r>
              <a:rPr lang="en-US" dirty="0" smtClean="0"/>
              <a:t>Tony Blair</a:t>
            </a:r>
          </a:p>
          <a:p>
            <a:pPr lvl="1" eaLnBrk="1" hangingPunct="1">
              <a:defRPr/>
            </a:pPr>
            <a:endParaRPr lang="en-US" sz="1000" dirty="0" smtClean="0"/>
          </a:p>
          <a:p>
            <a:pPr lvl="1" eaLnBrk="1" hangingPunct="1">
              <a:defRPr/>
            </a:pPr>
            <a:r>
              <a:rPr lang="en-US" dirty="0" smtClean="0"/>
              <a:t>Elected </a:t>
            </a:r>
            <a:r>
              <a:rPr lang="en-US" dirty="0"/>
              <a:t>as prime minister May 1, 1997</a:t>
            </a:r>
          </a:p>
          <a:p>
            <a:pPr lvl="1" eaLnBrk="1" hangingPunct="1">
              <a:defRPr/>
            </a:pPr>
            <a:endParaRPr lang="en-US" sz="1000" dirty="0" smtClean="0"/>
          </a:p>
          <a:p>
            <a:pPr lvl="1" eaLnBrk="1" hangingPunct="1">
              <a:defRPr/>
            </a:pPr>
            <a:r>
              <a:rPr lang="en-US" dirty="0" smtClean="0"/>
              <a:t>Campaigned </a:t>
            </a:r>
            <a:r>
              <a:rPr lang="en-US" dirty="0"/>
              <a:t>for what was termed the “New Labor” Party and promised a national transition to a new Britain</a:t>
            </a:r>
          </a:p>
          <a:p>
            <a:pPr lvl="1" eaLnBrk="1" hangingPunct="1">
              <a:defRPr/>
            </a:pPr>
            <a:endParaRPr lang="en-US" sz="1000" dirty="0" smtClean="0"/>
          </a:p>
          <a:p>
            <a:pPr lvl="1" eaLnBrk="1" hangingPunct="1">
              <a:defRPr/>
            </a:pPr>
            <a:r>
              <a:rPr lang="en-US" dirty="0" smtClean="0"/>
              <a:t>Supported </a:t>
            </a:r>
            <a:r>
              <a:rPr lang="en-US" dirty="0"/>
              <a:t>community inclusiveness and </a:t>
            </a:r>
            <a:r>
              <a:rPr lang="en-US" dirty="0" smtClean="0"/>
              <a:t>reform</a:t>
            </a:r>
          </a:p>
          <a:p>
            <a:pPr lvl="1" eaLnBrk="1" hangingPunct="1">
              <a:defRPr/>
            </a:pPr>
            <a:endParaRPr lang="en-US" sz="1000" dirty="0" smtClean="0"/>
          </a:p>
          <a:p>
            <a:pPr lvl="1" eaLnBrk="1" hangingPunct="1">
              <a:defRPr/>
            </a:pPr>
            <a:r>
              <a:rPr lang="en-US" dirty="0" smtClean="0"/>
              <a:t>Focused on the modernization of health care, the reduction of Britain’s runaway welfare bill, human rights, globalization, poverty, the devolution of Scotland and Wales, and a more cooperative relationship with the European Union</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Grp="1" noChangeArrowheads="1"/>
          </p:cNvSpPr>
          <p:nvPr>
            <p:ph type="title"/>
          </p:nvPr>
        </p:nvSpPr>
        <p:spPr/>
        <p:txBody>
          <a:bodyPr/>
          <a:lstStyle/>
          <a:p>
            <a:pPr eaLnBrk="1" hangingPunct="1"/>
            <a:r>
              <a:rPr lang="en-US" altLang="en-US" i="1" smtClean="0"/>
              <a:t>The New Criminology Revisited</a:t>
            </a:r>
          </a:p>
        </p:txBody>
      </p:sp>
      <p:sp>
        <p:nvSpPr>
          <p:cNvPr id="30723" name="Rectangle 3"/>
          <p:cNvSpPr>
            <a:spLocks noGrp="1" noChangeArrowheads="1"/>
          </p:cNvSpPr>
          <p:nvPr>
            <p:ph idx="1"/>
          </p:nvPr>
        </p:nvSpPr>
        <p:spPr/>
        <p:txBody>
          <a:bodyPr/>
          <a:lstStyle/>
          <a:p>
            <a:pPr eaLnBrk="1" hangingPunct="1"/>
            <a:r>
              <a:rPr lang="en-US" altLang="en-US" sz="2400" smtClean="0"/>
              <a:t>New Labor’s approach to crime, according to some critics, was soon equally as authoritarian, punitive, and conservative as that of the Tories</a:t>
            </a:r>
          </a:p>
          <a:p>
            <a:pPr eaLnBrk="1" hangingPunct="1"/>
            <a:endParaRPr lang="en-US" altLang="en-US" sz="1000" smtClean="0"/>
          </a:p>
          <a:p>
            <a:pPr eaLnBrk="1" hangingPunct="1"/>
            <a:r>
              <a:rPr lang="en-US" altLang="en-US" sz="2400" smtClean="0"/>
              <a:t>Privatizing public service had become Blair’s touchstone since taking office</a:t>
            </a:r>
          </a:p>
          <a:p>
            <a:pPr eaLnBrk="1" hangingPunct="1"/>
            <a:endParaRPr lang="en-US" altLang="en-US" sz="1000" smtClean="0"/>
          </a:p>
          <a:p>
            <a:pPr eaLnBrk="1" hangingPunct="1"/>
            <a:r>
              <a:rPr lang="en-US" altLang="en-US" sz="2400" smtClean="0"/>
              <a:t>England’s incarcerated population continued to grow under the New Labor</a:t>
            </a:r>
          </a:p>
          <a:p>
            <a:pPr eaLnBrk="1" hangingPunct="1"/>
            <a:endParaRPr lang="en-US" altLang="en-US" sz="1000" smtClean="0"/>
          </a:p>
          <a:p>
            <a:pPr eaLnBrk="1" hangingPunct="1"/>
            <a:r>
              <a:rPr lang="en-US" altLang="en-US" sz="2400" smtClean="0"/>
              <a:t>New Labor’s tough on crime policies often failed to attack the causes of crime</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altLang="en-US" i="1" smtClean="0"/>
              <a:t>The New Criminology Revisited</a:t>
            </a:r>
          </a:p>
        </p:txBody>
      </p:sp>
      <p:sp>
        <p:nvSpPr>
          <p:cNvPr id="3" name="Content Placeholder 2"/>
          <p:cNvSpPr>
            <a:spLocks noGrp="1"/>
          </p:cNvSpPr>
          <p:nvPr>
            <p:ph idx="1"/>
          </p:nvPr>
        </p:nvSpPr>
        <p:spPr/>
        <p:txBody>
          <a:bodyPr>
            <a:normAutofit fontScale="77500" lnSpcReduction="20000"/>
          </a:bodyPr>
          <a:lstStyle/>
          <a:p>
            <a:pPr eaLnBrk="1" hangingPunct="1">
              <a:defRPr/>
            </a:pPr>
            <a:r>
              <a:rPr lang="en-US" dirty="0" smtClean="0"/>
              <a:t>Crime and the processes of criminalization are embedded in the core structures of society</a:t>
            </a:r>
          </a:p>
          <a:p>
            <a:pPr eaLnBrk="1" hangingPunct="1">
              <a:defRPr/>
            </a:pPr>
            <a:endParaRPr lang="en-US" sz="1000" dirty="0" smtClean="0"/>
          </a:p>
          <a:p>
            <a:pPr eaLnBrk="1" hangingPunct="1">
              <a:defRPr/>
            </a:pPr>
            <a:r>
              <a:rPr lang="en-US" dirty="0" smtClean="0"/>
              <a:t>The sole and precise aim of new criminology is improving the human condition</a:t>
            </a:r>
          </a:p>
          <a:p>
            <a:pPr eaLnBrk="1" hangingPunct="1">
              <a:defRPr/>
            </a:pPr>
            <a:endParaRPr lang="en-US" sz="1000" dirty="0" smtClean="0"/>
          </a:p>
          <a:p>
            <a:pPr eaLnBrk="1" hangingPunct="1">
              <a:defRPr/>
            </a:pPr>
            <a:r>
              <a:rPr lang="en-US" dirty="0" smtClean="0"/>
              <a:t>The new criminology was and still is not committed to corrections as supported by establishment criminology a la administrative criminology</a:t>
            </a:r>
          </a:p>
          <a:p>
            <a:pPr eaLnBrk="1" hangingPunct="1">
              <a:defRPr/>
            </a:pPr>
            <a:endParaRPr lang="en-US" sz="1000" dirty="0" smtClean="0"/>
          </a:p>
          <a:p>
            <a:pPr eaLnBrk="1" hangingPunct="1">
              <a:defRPr/>
            </a:pPr>
            <a:r>
              <a:rPr lang="en-US" dirty="0" smtClean="0"/>
              <a:t>The new criminology is wedded to social change</a:t>
            </a:r>
          </a:p>
          <a:p>
            <a:pPr eaLnBrk="1" hangingPunct="1">
              <a:defRPr/>
            </a:pPr>
            <a:endParaRPr lang="en-US" sz="1300" dirty="0" smtClean="0"/>
          </a:p>
          <a:p>
            <a:pPr eaLnBrk="1" hangingPunct="1">
              <a:defRPr/>
            </a:pPr>
            <a:r>
              <a:rPr lang="en-US" dirty="0" smtClean="0"/>
              <a:t>The new criminology aims to deconstruct criminological theories in an attempt to construct a social theory of crime and deviance</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lstStyle/>
          <a:p>
            <a:pPr eaLnBrk="1" hangingPunct="1"/>
            <a:r>
              <a:rPr lang="en-US" altLang="en-US" smtClean="0"/>
              <a:t>Introduction</a:t>
            </a:r>
          </a:p>
        </p:txBody>
      </p:sp>
      <p:sp>
        <p:nvSpPr>
          <p:cNvPr id="3075" name="Rectangle 3"/>
          <p:cNvSpPr>
            <a:spLocks noGrp="1" noChangeArrowheads="1"/>
          </p:cNvSpPr>
          <p:nvPr>
            <p:ph idx="1"/>
          </p:nvPr>
        </p:nvSpPr>
        <p:spPr>
          <a:xfrm>
            <a:off x="457200" y="1719263"/>
            <a:ext cx="8229600" cy="4833937"/>
          </a:xfrm>
        </p:spPr>
        <p:txBody>
          <a:bodyPr>
            <a:normAutofit fontScale="92500" lnSpcReduction="10000"/>
          </a:bodyPr>
          <a:lstStyle/>
          <a:p>
            <a:pPr eaLnBrk="1" hangingPunct="1">
              <a:defRPr/>
            </a:pPr>
            <a:r>
              <a:rPr lang="en-US" dirty="0" smtClean="0"/>
              <a:t>Post-modern criminology helped shape the development and contemporary status of critical criminology</a:t>
            </a:r>
          </a:p>
          <a:p>
            <a:pPr eaLnBrk="1" hangingPunct="1">
              <a:defRPr/>
            </a:pPr>
            <a:endParaRPr lang="en-US" sz="500" dirty="0" smtClean="0"/>
          </a:p>
          <a:p>
            <a:pPr lvl="1" eaLnBrk="1" hangingPunct="1">
              <a:defRPr/>
            </a:pPr>
            <a:r>
              <a:rPr lang="en-US" dirty="0" smtClean="0"/>
              <a:t>Post-modernism represents a broad and complex philosophical shift away from the traditional Enlightenment emphasis on discovering the natural and social world through the scientific method</a:t>
            </a:r>
          </a:p>
          <a:p>
            <a:pPr lvl="1" eaLnBrk="1" hangingPunct="1">
              <a:defRPr/>
            </a:pPr>
            <a:endParaRPr lang="en-US" sz="1000" dirty="0" smtClean="0"/>
          </a:p>
          <a:p>
            <a:pPr eaLnBrk="1" hangingPunct="1">
              <a:defRPr/>
            </a:pPr>
            <a:r>
              <a:rPr lang="en-US" dirty="0" smtClean="0"/>
              <a:t>Critical criminologies share a perspective that asserts that the major sources of crime stem from the fact that unequal class, race/ethnic, and gender relations do in fact control society</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2"/>
          <p:cNvSpPr>
            <a:spLocks noGrp="1" noChangeArrowheads="1"/>
          </p:cNvSpPr>
          <p:nvPr>
            <p:ph type="title"/>
          </p:nvPr>
        </p:nvSpPr>
        <p:spPr/>
        <p:txBody>
          <a:bodyPr/>
          <a:lstStyle/>
          <a:p>
            <a:pPr eaLnBrk="1" hangingPunct="1"/>
            <a:r>
              <a:rPr lang="en-US" altLang="en-US" i="1" smtClean="0"/>
              <a:t>The New Criminology Revisited</a:t>
            </a:r>
          </a:p>
        </p:txBody>
      </p:sp>
      <p:sp>
        <p:nvSpPr>
          <p:cNvPr id="29699" name="Rectangle 3"/>
          <p:cNvSpPr>
            <a:spLocks noGrp="1" noChangeArrowheads="1"/>
          </p:cNvSpPr>
          <p:nvPr>
            <p:ph idx="1"/>
          </p:nvPr>
        </p:nvSpPr>
        <p:spPr/>
        <p:txBody>
          <a:bodyPr>
            <a:normAutofit lnSpcReduction="10000"/>
          </a:bodyPr>
          <a:lstStyle/>
          <a:p>
            <a:pPr eaLnBrk="1" hangingPunct="1">
              <a:defRPr/>
            </a:pPr>
            <a:r>
              <a:rPr lang="en-US" dirty="0"/>
              <a:t>Since the original </a:t>
            </a:r>
            <a:r>
              <a:rPr lang="en-US" i="1" dirty="0" smtClean="0"/>
              <a:t>The New </a:t>
            </a:r>
            <a:r>
              <a:rPr lang="en-US" i="1" dirty="0"/>
              <a:t>Criminology, </a:t>
            </a:r>
            <a:r>
              <a:rPr lang="en-US" dirty="0"/>
              <a:t>feminist perspectives had become more developed ad central to critical criminology</a:t>
            </a:r>
          </a:p>
          <a:p>
            <a:pPr eaLnBrk="1" hangingPunct="1">
              <a:defRPr/>
            </a:pPr>
            <a:endParaRPr lang="en-US" sz="1000" dirty="0" smtClean="0"/>
          </a:p>
          <a:p>
            <a:pPr eaLnBrk="1" hangingPunct="1">
              <a:defRPr/>
            </a:pPr>
            <a:r>
              <a:rPr lang="en-US" dirty="0" smtClean="0"/>
              <a:t>The </a:t>
            </a:r>
            <a:r>
              <a:rPr lang="en-US" dirty="0"/>
              <a:t>Marxist heritage had been refined and </a:t>
            </a:r>
            <a:r>
              <a:rPr lang="en-US" dirty="0" smtClean="0"/>
              <a:t>redefined</a:t>
            </a:r>
          </a:p>
          <a:p>
            <a:pPr eaLnBrk="1" hangingPunct="1">
              <a:defRPr/>
            </a:pPr>
            <a:endParaRPr lang="en-US" sz="1000" dirty="0" smtClean="0"/>
          </a:p>
          <a:p>
            <a:pPr eaLnBrk="1" hangingPunct="1">
              <a:defRPr/>
            </a:pPr>
            <a:r>
              <a:rPr lang="en-US" dirty="0" smtClean="0"/>
              <a:t>Thus, some of the ideas developed in </a:t>
            </a:r>
            <a:r>
              <a:rPr lang="en-US" i="1" dirty="0" smtClean="0"/>
              <a:t>The New Criminology Revisited </a:t>
            </a:r>
            <a:r>
              <a:rPr lang="en-US" dirty="0" smtClean="0"/>
              <a:t>were forerunners of much that captured the imagination of today’s cultural criminologist</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altLang="en-US" smtClean="0"/>
              <a:t>Left Realism Today</a:t>
            </a:r>
          </a:p>
        </p:txBody>
      </p:sp>
      <p:sp>
        <p:nvSpPr>
          <p:cNvPr id="3" name="Content Placeholder 2"/>
          <p:cNvSpPr>
            <a:spLocks noGrp="1"/>
          </p:cNvSpPr>
          <p:nvPr>
            <p:ph idx="1"/>
          </p:nvPr>
        </p:nvSpPr>
        <p:spPr/>
        <p:txBody>
          <a:bodyPr>
            <a:normAutofit fontScale="92500"/>
          </a:bodyPr>
          <a:lstStyle/>
          <a:p>
            <a:pPr eaLnBrk="1" hangingPunct="1">
              <a:defRPr/>
            </a:pPr>
            <a:r>
              <a:rPr lang="en-US" dirty="0" smtClean="0"/>
              <a:t>In recent years, interest in left realism has grown considerably as one of the fields of inquiry under the broader category of critical criminology</a:t>
            </a:r>
          </a:p>
          <a:p>
            <a:pPr eaLnBrk="1" hangingPunct="1">
              <a:defRPr/>
            </a:pPr>
            <a:endParaRPr lang="en-US" sz="1000" dirty="0" smtClean="0"/>
          </a:p>
          <a:p>
            <a:pPr eaLnBrk="1" hangingPunct="1">
              <a:defRPr/>
            </a:pPr>
            <a:r>
              <a:rPr lang="en-US" dirty="0" smtClean="0"/>
              <a:t>Left realists argue that the crimes of the powerless result largely from inequalities inherent in the social structure, the crimes of the disenfranchised—in their opinion—must first be recognized before an egalitarian society based on social justice principles can develop</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altLang="en-US" smtClean="0"/>
              <a:t>Left Realism Today</a:t>
            </a:r>
          </a:p>
        </p:txBody>
      </p:sp>
      <p:sp>
        <p:nvSpPr>
          <p:cNvPr id="34819" name="Content Placeholder 2"/>
          <p:cNvSpPr>
            <a:spLocks noGrp="1"/>
          </p:cNvSpPr>
          <p:nvPr>
            <p:ph idx="1"/>
          </p:nvPr>
        </p:nvSpPr>
        <p:spPr/>
        <p:txBody>
          <a:bodyPr/>
          <a:lstStyle/>
          <a:p>
            <a:pPr eaLnBrk="1" hangingPunct="1"/>
            <a:r>
              <a:rPr lang="en-US" altLang="en-US" smtClean="0"/>
              <a:t>The failure to take working-class crimes and victimization seriously—especially female victimization—helped right-wing groups to dominate control over knowledge about crime and policing</a:t>
            </a:r>
          </a:p>
          <a:p>
            <a:pPr eaLnBrk="1" hangingPunct="1"/>
            <a:endParaRPr lang="en-US" altLang="en-US" sz="1000" smtClean="0"/>
          </a:p>
          <a:p>
            <a:pPr eaLnBrk="1" hangingPunct="1"/>
            <a:r>
              <a:rPr lang="en-US" altLang="en-US" smtClean="0"/>
              <a:t>The bulk of left realists' theoretical work addresses street crime, draconian means of policing, and violence against women in heterosexual relationships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altLang="en-US" smtClean="0"/>
              <a:t>Left Realism Today</a:t>
            </a:r>
          </a:p>
        </p:txBody>
      </p:sp>
      <p:sp>
        <p:nvSpPr>
          <p:cNvPr id="3" name="Content Placeholder 2"/>
          <p:cNvSpPr>
            <a:spLocks noGrp="1"/>
          </p:cNvSpPr>
          <p:nvPr>
            <p:ph idx="1"/>
          </p:nvPr>
        </p:nvSpPr>
        <p:spPr/>
        <p:txBody>
          <a:bodyPr>
            <a:normAutofit fontScale="92500" lnSpcReduction="20000"/>
          </a:bodyPr>
          <a:lstStyle/>
          <a:p>
            <a:pPr eaLnBrk="1" hangingPunct="1">
              <a:defRPr/>
            </a:pPr>
            <a:r>
              <a:rPr lang="en-US" dirty="0" smtClean="0"/>
              <a:t>There are discernable differences between British and North American left realism</a:t>
            </a:r>
          </a:p>
          <a:p>
            <a:pPr eaLnBrk="1" hangingPunct="1">
              <a:defRPr/>
            </a:pPr>
            <a:endParaRPr lang="en-US" sz="1100" dirty="0" smtClean="0"/>
          </a:p>
          <a:p>
            <a:pPr lvl="1" eaLnBrk="1" hangingPunct="1">
              <a:defRPr/>
            </a:pPr>
            <a:r>
              <a:rPr lang="en-US" dirty="0" smtClean="0"/>
              <a:t>The bulk of British realist policies focus on criminal justice reforms including democratic control of policing</a:t>
            </a:r>
          </a:p>
          <a:p>
            <a:pPr lvl="1" eaLnBrk="1" hangingPunct="1">
              <a:defRPr/>
            </a:pPr>
            <a:endParaRPr lang="en-US" sz="1200" dirty="0" smtClean="0"/>
          </a:p>
          <a:p>
            <a:pPr lvl="1" eaLnBrk="1" hangingPunct="1">
              <a:defRPr/>
            </a:pPr>
            <a:r>
              <a:rPr lang="en-US" dirty="0" smtClean="0"/>
              <a:t>The U.S. devotes more attention to anticrime proposals</a:t>
            </a:r>
          </a:p>
          <a:p>
            <a:pPr lvl="1" eaLnBrk="1" hangingPunct="1">
              <a:defRPr/>
            </a:pPr>
            <a:endParaRPr lang="en-US" sz="1200" dirty="0" smtClean="0"/>
          </a:p>
          <a:p>
            <a:pPr lvl="1" eaLnBrk="1" hangingPunct="1">
              <a:defRPr/>
            </a:pPr>
            <a:r>
              <a:rPr lang="en-US" dirty="0" smtClean="0"/>
              <a:t>Left realists in both locations agree theoretically that such policies, including hard police tactics such as stopping and searching people who are publicly drunk only serves to alienate socially, economically, and politically excluded urban communities</a:t>
            </a:r>
          </a:p>
          <a:p>
            <a:pPr eaLnBrk="1" hangingPunct="1">
              <a:defRPr/>
            </a:pP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altLang="en-US" smtClean="0"/>
              <a:t>Left Realism Today</a:t>
            </a:r>
          </a:p>
        </p:txBody>
      </p:sp>
      <p:sp>
        <p:nvSpPr>
          <p:cNvPr id="36867" name="Content Placeholder 2"/>
          <p:cNvSpPr>
            <a:spLocks noGrp="1"/>
          </p:cNvSpPr>
          <p:nvPr>
            <p:ph idx="1"/>
          </p:nvPr>
        </p:nvSpPr>
        <p:spPr/>
        <p:txBody>
          <a:bodyPr/>
          <a:lstStyle/>
          <a:p>
            <a:pPr eaLnBrk="1" hangingPunct="1"/>
            <a:r>
              <a:rPr lang="en-US" altLang="en-US" smtClean="0"/>
              <a:t>Left realism constructs and test theories in a number of key problems facing contemporary societies around the world</a:t>
            </a:r>
          </a:p>
          <a:p>
            <a:pPr eaLnBrk="1" hangingPunct="1"/>
            <a:endParaRPr lang="en-US" altLang="en-US" sz="1000" smtClean="0"/>
          </a:p>
          <a:p>
            <a:pPr eaLnBrk="1" hangingPunct="1"/>
            <a:r>
              <a:rPr lang="en-US" altLang="en-US" smtClean="0"/>
              <a:t>The vitality of left realism today is also found in its rich discussions of what some critics have called the public irrelevance and marginality of orthodox criminology</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altLang="en-US" smtClean="0"/>
              <a:t>Left Realism Today</a:t>
            </a:r>
          </a:p>
        </p:txBody>
      </p:sp>
      <p:sp>
        <p:nvSpPr>
          <p:cNvPr id="37891" name="Content Placeholder 2"/>
          <p:cNvSpPr>
            <a:spLocks noGrp="1"/>
          </p:cNvSpPr>
          <p:nvPr>
            <p:ph idx="1"/>
          </p:nvPr>
        </p:nvSpPr>
        <p:spPr/>
        <p:txBody>
          <a:bodyPr/>
          <a:lstStyle/>
          <a:p>
            <a:pPr eaLnBrk="1" hangingPunct="1"/>
            <a:r>
              <a:rPr lang="en-US" altLang="en-US" smtClean="0"/>
              <a:t>Conventional criminology had, despite its accumulated theoretical and empirical heft, distressingly little impact on the course of public policy toward crime and criminal justice</a:t>
            </a:r>
          </a:p>
          <a:p>
            <a:pPr lvl="1" eaLnBrk="1" hangingPunct="1"/>
            <a:endParaRPr lang="en-US" altLang="en-US" sz="1000" smtClean="0"/>
          </a:p>
          <a:p>
            <a:pPr lvl="1" eaLnBrk="1" hangingPunct="1"/>
            <a:r>
              <a:rPr lang="en-US" altLang="en-US" smtClean="0"/>
              <a:t>Criminology had become isolated from such debates because criminologists do a lousy job of educating the public about what they in fact know about what to do about crime</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US" altLang="en-US" smtClean="0"/>
              <a:t>Left Realism Today</a:t>
            </a:r>
          </a:p>
        </p:txBody>
      </p:sp>
      <p:sp>
        <p:nvSpPr>
          <p:cNvPr id="3" name="Content Placeholder 2"/>
          <p:cNvSpPr>
            <a:spLocks noGrp="1"/>
          </p:cNvSpPr>
          <p:nvPr>
            <p:ph idx="1"/>
          </p:nvPr>
        </p:nvSpPr>
        <p:spPr/>
        <p:txBody>
          <a:bodyPr>
            <a:normAutofit fontScale="85000" lnSpcReduction="20000"/>
          </a:bodyPr>
          <a:lstStyle/>
          <a:p>
            <a:pPr eaLnBrk="1" hangingPunct="1">
              <a:defRPr/>
            </a:pPr>
            <a:r>
              <a:rPr lang="en-US" dirty="0" smtClean="0"/>
              <a:t>Several reasons for criminology having little relevance about public policy:</a:t>
            </a:r>
          </a:p>
          <a:p>
            <a:pPr lvl="1" eaLnBrk="1" hangingPunct="1">
              <a:defRPr/>
            </a:pPr>
            <a:endParaRPr lang="en-US" sz="1000" dirty="0" smtClean="0"/>
          </a:p>
          <a:p>
            <a:pPr marL="858837" lvl="1" indent="-514350" eaLnBrk="1" hangingPunct="1">
              <a:buFont typeface="+mj-lt"/>
              <a:buAutoNum type="arabicPeriod"/>
              <a:defRPr/>
            </a:pPr>
            <a:r>
              <a:rPr lang="en-US" dirty="0" smtClean="0"/>
              <a:t>The  tendency in major research universities to define criminological scholarship too narrowly, favoring “original research” and “significant findings” to be published in peer-reviewed journals with obtuse language </a:t>
            </a:r>
          </a:p>
          <a:p>
            <a:pPr lvl="1" eaLnBrk="1" hangingPunct="1">
              <a:buFont typeface="+mj-lt"/>
              <a:buAutoNum type="arabicPeriod"/>
              <a:defRPr/>
            </a:pPr>
            <a:endParaRPr lang="en-US" sz="1000" dirty="0" smtClean="0"/>
          </a:p>
          <a:p>
            <a:pPr marL="858837" lvl="1" indent="-514350" eaLnBrk="1" hangingPunct="1">
              <a:buFont typeface="+mj-lt"/>
              <a:buAutoNum type="arabicPeriod"/>
              <a:defRPr/>
            </a:pPr>
            <a:r>
              <a:rPr lang="en-US" dirty="0" smtClean="0"/>
              <a:t>A national political shift to the right </a:t>
            </a:r>
          </a:p>
          <a:p>
            <a:pPr lvl="1" eaLnBrk="1" hangingPunct="1">
              <a:buFont typeface="+mj-lt"/>
              <a:buAutoNum type="arabicPeriod"/>
              <a:defRPr/>
            </a:pPr>
            <a:endParaRPr lang="en-US" sz="1000" dirty="0" smtClean="0"/>
          </a:p>
          <a:p>
            <a:pPr marL="858837" lvl="1" indent="-514350" eaLnBrk="1" hangingPunct="1">
              <a:buFont typeface="+mj-lt"/>
              <a:buAutoNum type="arabicPeriod"/>
              <a:defRPr/>
            </a:pPr>
            <a:r>
              <a:rPr lang="en-US" dirty="0" smtClean="0"/>
              <a:t>The acceptance of a kind of predatory individualism as a guiding principle of public life</a:t>
            </a:r>
          </a:p>
          <a:p>
            <a:pPr lvl="1" eaLnBrk="1" hangingPunct="1">
              <a:buFont typeface="+mj-lt"/>
              <a:buAutoNum type="arabicPeriod"/>
              <a:defRPr/>
            </a:pPr>
            <a:endParaRPr lang="en-US" sz="1000" dirty="0" smtClean="0"/>
          </a:p>
          <a:p>
            <a:pPr marL="858837" lvl="1" indent="-514350" eaLnBrk="1" hangingPunct="1">
              <a:buFont typeface="+mj-lt"/>
              <a:buAutoNum type="arabicPeriod"/>
              <a:defRPr/>
            </a:pPr>
            <a:r>
              <a:rPr lang="en-US" dirty="0" smtClean="0"/>
              <a:t>A social Darwinian view of social relationships that supports cutting or eliminating social services to solve the problems of isolation and marginality</a:t>
            </a:r>
          </a:p>
          <a:p>
            <a:pPr lvl="1" eaLnBrk="1" hangingPunct="1">
              <a:defRPr/>
            </a:pP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altLang="en-US" smtClean="0"/>
              <a:t>Left Realism Today</a:t>
            </a:r>
          </a:p>
        </p:txBody>
      </p:sp>
      <p:sp>
        <p:nvSpPr>
          <p:cNvPr id="39939" name="Content Placeholder 2"/>
          <p:cNvSpPr>
            <a:spLocks noGrp="1"/>
          </p:cNvSpPr>
          <p:nvPr>
            <p:ph idx="1"/>
          </p:nvPr>
        </p:nvSpPr>
        <p:spPr/>
        <p:txBody>
          <a:bodyPr/>
          <a:lstStyle/>
          <a:p>
            <a:pPr eaLnBrk="1" hangingPunct="1"/>
            <a:r>
              <a:rPr lang="en-US" altLang="en-US" smtClean="0"/>
              <a:t>Matthews proposed engaging in theoretically informed interventions employing an appropriate methodology</a:t>
            </a:r>
          </a:p>
          <a:p>
            <a:pPr eaLnBrk="1" hangingPunct="1"/>
            <a:endParaRPr lang="en-US" altLang="en-US" sz="1000" smtClean="0"/>
          </a:p>
          <a:p>
            <a:pPr lvl="1" eaLnBrk="1" hangingPunct="1"/>
            <a:r>
              <a:rPr lang="en-US" altLang="en-US" smtClean="0"/>
              <a:t>Known as the “holy trinity” because it incorporates theory, method, and practice—represented a proposal long associated with other radical and critical thinkers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US" altLang="en-US" smtClean="0"/>
              <a:t>Left Realism Today</a:t>
            </a:r>
          </a:p>
        </p:txBody>
      </p:sp>
      <p:sp>
        <p:nvSpPr>
          <p:cNvPr id="40963" name="Content Placeholder 2"/>
          <p:cNvSpPr>
            <a:spLocks noGrp="1"/>
          </p:cNvSpPr>
          <p:nvPr>
            <p:ph idx="1"/>
          </p:nvPr>
        </p:nvSpPr>
        <p:spPr/>
        <p:txBody>
          <a:bodyPr/>
          <a:lstStyle/>
          <a:p>
            <a:pPr eaLnBrk="1" hangingPunct="1"/>
            <a:r>
              <a:rPr lang="en-US" altLang="en-US" smtClean="0"/>
              <a:t>Matthews offers a refashioned realist criminology that prioritizes the role of theory around concepts such as class, the state, and structure</a:t>
            </a:r>
          </a:p>
          <a:p>
            <a:pPr eaLnBrk="1" hangingPunct="1"/>
            <a:endParaRPr lang="en-US" altLang="en-US" sz="1000" smtClean="0"/>
          </a:p>
          <a:p>
            <a:pPr lvl="1" eaLnBrk="1" hangingPunct="1"/>
            <a:r>
              <a:rPr lang="en-US" altLang="en-US" smtClean="0"/>
              <a:t>Using these ideas, he argues, coupled with the recognition that a method of analysis that stresses the </a:t>
            </a:r>
            <a:r>
              <a:rPr lang="en-US" altLang="en-US" i="1" smtClean="0"/>
              <a:t>meaning </a:t>
            </a:r>
            <a:r>
              <a:rPr lang="en-US" altLang="en-US" smtClean="0"/>
              <a:t>of crime (instead of trends) to victims and offenders, is an essential component that would link theory to effective intervention</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altLang="en-US" smtClean="0"/>
              <a:t>Left Realism Today</a:t>
            </a:r>
          </a:p>
        </p:txBody>
      </p:sp>
      <p:sp>
        <p:nvSpPr>
          <p:cNvPr id="41987" name="Content Placeholder 2"/>
          <p:cNvSpPr>
            <a:spLocks noGrp="1"/>
          </p:cNvSpPr>
          <p:nvPr>
            <p:ph idx="1"/>
          </p:nvPr>
        </p:nvSpPr>
        <p:spPr/>
        <p:txBody>
          <a:bodyPr/>
          <a:lstStyle/>
          <a:p>
            <a:pPr eaLnBrk="1" hangingPunct="1"/>
            <a:r>
              <a:rPr lang="en-US" altLang="en-US" smtClean="0"/>
              <a:t>DeKeseredy and Schwartz offer </a:t>
            </a:r>
            <a:r>
              <a:rPr lang="en-US" altLang="en-US" i="1" smtClean="0"/>
              <a:t>a new left realism subcultural theory</a:t>
            </a:r>
            <a:r>
              <a:rPr lang="en-US" altLang="en-US" smtClean="0"/>
              <a:t> that places gender at the forefront</a:t>
            </a:r>
          </a:p>
          <a:p>
            <a:pPr lvl="1" eaLnBrk="1" hangingPunct="1"/>
            <a:r>
              <a:rPr lang="en-US" altLang="en-US" smtClean="0"/>
              <a:t>Laissez-faire economic policies have caused a relatively new assault on workers that has helped make North America categorically unequal</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smtClean="0"/>
              <a:t>Introduction</a:t>
            </a:r>
          </a:p>
        </p:txBody>
      </p:sp>
      <p:sp>
        <p:nvSpPr>
          <p:cNvPr id="3" name="Content Placeholder 2"/>
          <p:cNvSpPr>
            <a:spLocks noGrp="1"/>
          </p:cNvSpPr>
          <p:nvPr>
            <p:ph idx="1"/>
          </p:nvPr>
        </p:nvSpPr>
        <p:spPr/>
        <p:txBody>
          <a:bodyPr>
            <a:normAutofit fontScale="92500" lnSpcReduction="10000"/>
          </a:bodyPr>
          <a:lstStyle/>
          <a:p>
            <a:pPr eaLnBrk="1" hangingPunct="1">
              <a:defRPr/>
            </a:pPr>
            <a:r>
              <a:rPr lang="en-US" dirty="0" smtClean="0"/>
              <a:t>Whereas conventional criminologists often claim to be value-neutral scientific experts, critical criminologists disavow this position as ideologically </a:t>
            </a:r>
          </a:p>
          <a:p>
            <a:pPr lvl="1" eaLnBrk="1" hangingPunct="1">
              <a:defRPr/>
            </a:pPr>
            <a:endParaRPr lang="en-US" sz="500" dirty="0" smtClean="0"/>
          </a:p>
          <a:p>
            <a:pPr lvl="1" eaLnBrk="1" hangingPunct="1">
              <a:defRPr/>
            </a:pPr>
            <a:r>
              <a:rPr lang="en-US" dirty="0" smtClean="0"/>
              <a:t>Prefer to see themselves as more inclined to be politically active and committed to having their work reduce pain and suffering </a:t>
            </a:r>
          </a:p>
          <a:p>
            <a:pPr eaLnBrk="1" hangingPunct="1">
              <a:defRPr/>
            </a:pPr>
            <a:endParaRPr lang="en-US" sz="1000" dirty="0" smtClean="0"/>
          </a:p>
          <a:p>
            <a:pPr eaLnBrk="1" hangingPunct="1">
              <a:defRPr/>
            </a:pPr>
            <a:r>
              <a:rPr lang="en-US" dirty="0" smtClean="0"/>
              <a:t>Critical criminology now rivals mainstream criminology as a perspective that shapes thinking in the field</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US" altLang="en-US" smtClean="0"/>
              <a:t>Changing Social Context</a:t>
            </a:r>
          </a:p>
        </p:txBody>
      </p:sp>
      <p:sp>
        <p:nvSpPr>
          <p:cNvPr id="43011" name="Content Placeholder 2"/>
          <p:cNvSpPr>
            <a:spLocks noGrp="1"/>
          </p:cNvSpPr>
          <p:nvPr>
            <p:ph idx="1"/>
          </p:nvPr>
        </p:nvSpPr>
        <p:spPr/>
        <p:txBody>
          <a:bodyPr/>
          <a:lstStyle/>
          <a:p>
            <a:pPr eaLnBrk="1" hangingPunct="1"/>
            <a:r>
              <a:rPr lang="en-US" altLang="en-US" smtClean="0"/>
              <a:t>The 2010 election in England is accorded historical significance</a:t>
            </a:r>
          </a:p>
          <a:p>
            <a:pPr eaLnBrk="1" hangingPunct="1"/>
            <a:endParaRPr lang="en-US" altLang="en-US" sz="1000" smtClean="0"/>
          </a:p>
          <a:p>
            <a:pPr lvl="1" eaLnBrk="1" hangingPunct="1"/>
            <a:r>
              <a:rPr lang="en-US" altLang="en-US" smtClean="0"/>
              <a:t>First election after the deepest economic recession since the 1920s</a:t>
            </a:r>
          </a:p>
          <a:p>
            <a:pPr lvl="1" eaLnBrk="1" hangingPunct="1"/>
            <a:endParaRPr lang="en-US" altLang="en-US" sz="1000" smtClean="0"/>
          </a:p>
          <a:p>
            <a:pPr lvl="1" eaLnBrk="1" hangingPunct="1"/>
            <a:r>
              <a:rPr lang="en-US" altLang="en-US" smtClean="0"/>
              <a:t>All three political parties had new leaders</a:t>
            </a:r>
          </a:p>
          <a:p>
            <a:pPr lvl="1" eaLnBrk="1" hangingPunct="1"/>
            <a:endParaRPr lang="en-US" altLang="en-US" sz="1000" smtClean="0"/>
          </a:p>
          <a:p>
            <a:pPr lvl="1" eaLnBrk="1" hangingPunct="1"/>
            <a:r>
              <a:rPr lang="en-US" altLang="en-US" smtClean="0"/>
              <a:t>Law and order issues were not at the forefront and all three parties had similar proposals for crime</a:t>
            </a:r>
          </a:p>
          <a:p>
            <a:pPr lvl="1" eaLnBrk="1" hangingPunct="1"/>
            <a:endParaRPr lang="en-US" altLang="en-US" smtClean="0"/>
          </a:p>
          <a:p>
            <a:pPr lvl="1" eaLnBrk="1" hangingPunct="1"/>
            <a:endParaRPr lang="en-US" altLang="en-US"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US" altLang="en-US" smtClean="0"/>
              <a:t>Changing Social Context</a:t>
            </a:r>
          </a:p>
        </p:txBody>
      </p:sp>
      <p:sp>
        <p:nvSpPr>
          <p:cNvPr id="3" name="Content Placeholder 2"/>
          <p:cNvSpPr>
            <a:spLocks noGrp="1"/>
          </p:cNvSpPr>
          <p:nvPr>
            <p:ph idx="1"/>
          </p:nvPr>
        </p:nvSpPr>
        <p:spPr/>
        <p:txBody>
          <a:bodyPr>
            <a:normAutofit fontScale="77500" lnSpcReduction="20000"/>
          </a:bodyPr>
          <a:lstStyle/>
          <a:p>
            <a:pPr eaLnBrk="1" hangingPunct="1">
              <a:defRPr/>
            </a:pPr>
            <a:r>
              <a:rPr lang="en-US" dirty="0" smtClean="0"/>
              <a:t>Incarceration rates were declining across Europe between 2010 and 2014</a:t>
            </a:r>
          </a:p>
          <a:p>
            <a:pPr eaLnBrk="1" hangingPunct="1">
              <a:defRPr/>
            </a:pPr>
            <a:endParaRPr lang="en-US" sz="1000" dirty="0"/>
          </a:p>
          <a:p>
            <a:pPr eaLnBrk="1" hangingPunct="1">
              <a:defRPr/>
            </a:pPr>
            <a:r>
              <a:rPr lang="en-US" dirty="0" smtClean="0"/>
              <a:t>In 2014, 70% of the National Probation Service in England was handed over to 21 community rehabilitative companies (30% remained statutory to supervise high-risk offenders)</a:t>
            </a:r>
          </a:p>
          <a:p>
            <a:pPr eaLnBrk="1" hangingPunct="1">
              <a:defRPr/>
            </a:pPr>
            <a:endParaRPr lang="en-US" sz="1000" dirty="0"/>
          </a:p>
          <a:p>
            <a:pPr lvl="1" eaLnBrk="1" hangingPunct="1">
              <a:defRPr/>
            </a:pPr>
            <a:r>
              <a:rPr lang="en-US" dirty="0" smtClean="0"/>
              <a:t>They were subjected to market discipline with the aim to reduce reoffending better than the state had done</a:t>
            </a:r>
          </a:p>
          <a:p>
            <a:pPr lvl="1" eaLnBrk="1" hangingPunct="1">
              <a:defRPr/>
            </a:pPr>
            <a:endParaRPr lang="en-US" sz="1000" dirty="0"/>
          </a:p>
          <a:p>
            <a:pPr lvl="1" eaLnBrk="1" hangingPunct="1">
              <a:defRPr/>
            </a:pPr>
            <a:r>
              <a:rPr lang="en-US" dirty="0" smtClean="0"/>
              <a:t>New commercial emphasis on “payment by results”</a:t>
            </a:r>
          </a:p>
          <a:p>
            <a:pPr lvl="1" eaLnBrk="1" hangingPunct="1">
              <a:defRPr/>
            </a:pPr>
            <a:endParaRPr lang="en-US" dirty="0"/>
          </a:p>
          <a:p>
            <a:pPr eaLnBrk="1" hangingPunct="1">
              <a:defRPr/>
            </a:pPr>
            <a:r>
              <a:rPr lang="en-US" dirty="0" smtClean="0"/>
              <a:t>Probation in England has ceased to be both “profession” and “public service”</a:t>
            </a:r>
          </a:p>
          <a:p>
            <a:pPr marL="344487" lvl="1" indent="0" eaLnBrk="1" hangingPunct="1">
              <a:buFont typeface="Wingdings" pitchFamily="2" charset="2"/>
              <a:buNone/>
              <a:defRPr/>
            </a:pP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US" altLang="en-US" sz="3200" smtClean="0"/>
              <a:t>New Directions in Criminological Theory: Death and Birth of New Ideas</a:t>
            </a:r>
          </a:p>
        </p:txBody>
      </p:sp>
      <p:sp>
        <p:nvSpPr>
          <p:cNvPr id="3" name="Content Placeholder 2"/>
          <p:cNvSpPr>
            <a:spLocks noGrp="1"/>
          </p:cNvSpPr>
          <p:nvPr>
            <p:ph idx="1"/>
          </p:nvPr>
        </p:nvSpPr>
        <p:spPr/>
        <p:txBody>
          <a:bodyPr>
            <a:normAutofit fontScale="92500" lnSpcReduction="20000"/>
          </a:bodyPr>
          <a:lstStyle/>
          <a:p>
            <a:pPr eaLnBrk="1" hangingPunct="1">
              <a:defRPr/>
            </a:pPr>
            <a:r>
              <a:rPr lang="en-US" dirty="0" smtClean="0"/>
              <a:t>The first National Deviancy Conference in Britain (1968) proved to be the beginning of theoretical and empirical work that “changed the character of British criminology”</a:t>
            </a:r>
          </a:p>
          <a:p>
            <a:pPr eaLnBrk="1" hangingPunct="1">
              <a:defRPr/>
            </a:pPr>
            <a:endParaRPr lang="en-US" sz="1000" dirty="0"/>
          </a:p>
          <a:p>
            <a:pPr eaLnBrk="1" hangingPunct="1">
              <a:defRPr/>
            </a:pPr>
            <a:r>
              <a:rPr lang="en-US" dirty="0" smtClean="0"/>
              <a:t>Conference was revived in 2011 and met again in 2014</a:t>
            </a:r>
          </a:p>
          <a:p>
            <a:pPr lvl="1" eaLnBrk="1" hangingPunct="1">
              <a:defRPr/>
            </a:pPr>
            <a:endParaRPr lang="en-US" sz="1000" dirty="0"/>
          </a:p>
          <a:p>
            <a:pPr lvl="1" eaLnBrk="1" hangingPunct="1">
              <a:defRPr/>
            </a:pPr>
            <a:r>
              <a:rPr lang="en-US" dirty="0" smtClean="0"/>
              <a:t>“Reinvigorated </a:t>
            </a:r>
            <a:r>
              <a:rPr lang="en-US" dirty="0"/>
              <a:t>critical/radical criminology </a:t>
            </a:r>
            <a:r>
              <a:rPr lang="en-US" dirty="0" smtClean="0"/>
              <a:t>to </a:t>
            </a:r>
            <a:r>
              <a:rPr lang="en-US" dirty="0"/>
              <a:t>take the lead in explaining and articulating a challenge to the staggering range of injustices, inequalities and harms that are an unavoidable by-product of a transformed postmodern and thoroughly globalized </a:t>
            </a:r>
            <a:r>
              <a:rPr lang="en-US" dirty="0" smtClean="0"/>
              <a:t>capitalism”</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eaLnBrk="1" hangingPunct="1">
              <a:defRPr/>
            </a:pPr>
            <a:r>
              <a:rPr lang="en-US" dirty="0"/>
              <a:t>Steve Hall’s (2012) </a:t>
            </a:r>
            <a:r>
              <a:rPr lang="en-US" i="1" dirty="0"/>
              <a:t>Theorizing Crime &amp; and Deviance: A New </a:t>
            </a:r>
            <a:r>
              <a:rPr lang="en-US" i="1" dirty="0" smtClean="0"/>
              <a:t>Perspective</a:t>
            </a:r>
          </a:p>
          <a:p>
            <a:pPr lvl="1" eaLnBrk="1" hangingPunct="1">
              <a:defRPr/>
            </a:pPr>
            <a:endParaRPr lang="en-US" sz="1000" i="1" dirty="0"/>
          </a:p>
          <a:p>
            <a:pPr lvl="1" eaLnBrk="1" hangingPunct="1">
              <a:defRPr/>
            </a:pPr>
            <a:r>
              <a:rPr lang="en-US" dirty="0" smtClean="0"/>
              <a:t>Argument </a:t>
            </a:r>
            <a:r>
              <a:rPr lang="en-US" dirty="0"/>
              <a:t>is that contemporary criminology suffers from a largely self-constructed “</a:t>
            </a:r>
            <a:r>
              <a:rPr lang="en-US" dirty="0" err="1"/>
              <a:t>aetiological</a:t>
            </a:r>
            <a:r>
              <a:rPr lang="en-US" dirty="0"/>
              <a:t> crisis” </a:t>
            </a:r>
            <a:endParaRPr lang="en-US" dirty="0" smtClean="0"/>
          </a:p>
          <a:p>
            <a:pPr lvl="1" eaLnBrk="1" hangingPunct="1">
              <a:defRPr/>
            </a:pPr>
            <a:endParaRPr lang="en-US" sz="1000" dirty="0"/>
          </a:p>
          <a:p>
            <a:pPr lvl="1" eaLnBrk="1" hangingPunct="1">
              <a:defRPr/>
            </a:pPr>
            <a:r>
              <a:rPr lang="en-US" dirty="0" smtClean="0"/>
              <a:t>Does not answer the question of what </a:t>
            </a:r>
            <a:r>
              <a:rPr lang="en-US" dirty="0"/>
              <a:t>creates the conditions in which rates of harmful crime increase to elicit the seemingly inevitable punitive reaction orchestrated by neoliberal </a:t>
            </a:r>
            <a:r>
              <a:rPr lang="en-US" dirty="0" smtClean="0"/>
              <a:t>government</a:t>
            </a:r>
          </a:p>
          <a:p>
            <a:pPr lvl="1" eaLnBrk="1" hangingPunct="1">
              <a:defRPr/>
            </a:pPr>
            <a:endParaRPr lang="en-US" sz="1000" dirty="0" smtClean="0"/>
          </a:p>
          <a:p>
            <a:pPr lvl="1" eaLnBrk="1" hangingPunct="1">
              <a:defRPr/>
            </a:pPr>
            <a:r>
              <a:rPr lang="en-US" dirty="0" smtClean="0"/>
              <a:t>Argues Western </a:t>
            </a:r>
            <a:r>
              <a:rPr lang="en-US" dirty="0"/>
              <a:t>criminology </a:t>
            </a:r>
            <a:r>
              <a:rPr lang="en-US" dirty="0" smtClean="0"/>
              <a:t>places blame </a:t>
            </a:r>
            <a:r>
              <a:rPr lang="en-US" dirty="0"/>
              <a:t>for crime on something to be explained that is consistent and “affirms political and governmental projects of the day</a:t>
            </a:r>
            <a:r>
              <a:rPr lang="en-US" dirty="0" smtClean="0"/>
              <a:t>” (e.g., free will, socialization, poverty, social inequality) and left the field open for dominating conservative </a:t>
            </a:r>
            <a:r>
              <a:rPr lang="en-US" dirty="0" err="1" smtClean="0"/>
              <a:t>criminolog</a:t>
            </a:r>
            <a:endParaRPr lang="en-US" dirty="0"/>
          </a:p>
          <a:p>
            <a:pPr lvl="1" eaLnBrk="1" hangingPunct="1">
              <a:defRPr/>
            </a:pPr>
            <a:endParaRPr lang="en-US" dirty="0"/>
          </a:p>
        </p:txBody>
      </p:sp>
      <p:sp>
        <p:nvSpPr>
          <p:cNvPr id="46083" name="Title 1"/>
          <p:cNvSpPr>
            <a:spLocks noGrp="1"/>
          </p:cNvSpPr>
          <p:nvPr>
            <p:ph type="title"/>
          </p:nvPr>
        </p:nvSpPr>
        <p:spPr/>
        <p:txBody>
          <a:bodyPr/>
          <a:lstStyle/>
          <a:p>
            <a:pPr eaLnBrk="1" hangingPunct="1"/>
            <a:r>
              <a:rPr lang="en-US" altLang="en-US" sz="3200" smtClean="0"/>
              <a:t>New Directions in Criminological Theory: Hall’s New Perspective</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2"/>
          <p:cNvSpPr>
            <a:spLocks noGrp="1"/>
          </p:cNvSpPr>
          <p:nvPr>
            <p:ph idx="1"/>
          </p:nvPr>
        </p:nvSpPr>
        <p:spPr/>
        <p:txBody>
          <a:bodyPr/>
          <a:lstStyle/>
          <a:p>
            <a:pPr eaLnBrk="1" hangingPunct="1"/>
            <a:r>
              <a:rPr lang="en-US" altLang="en-US" smtClean="0"/>
              <a:t>Hall calls for a reinvigorated critical/realist criminological theory to “producing analyses that explain the shape and motivational background of criminality in the current crisis-ridden epoch of advanced global capitalism</a:t>
            </a:r>
          </a:p>
          <a:p>
            <a:pPr eaLnBrk="1" hangingPunct="1"/>
            <a:endParaRPr lang="en-US" altLang="en-US" sz="1000" smtClean="0"/>
          </a:p>
          <a:p>
            <a:pPr lvl="1" eaLnBrk="1" hangingPunct="1"/>
            <a:r>
              <a:rPr lang="en-US" altLang="en-US" smtClean="0"/>
              <a:t>Need to recognize that crime and the culture of consumerism are two sides of the same coin under contemporary capitalistic neoliberalism where inequality is deeply embedded</a:t>
            </a:r>
          </a:p>
        </p:txBody>
      </p:sp>
      <p:sp>
        <p:nvSpPr>
          <p:cNvPr id="47107" name="Title 1"/>
          <p:cNvSpPr>
            <a:spLocks noGrp="1"/>
          </p:cNvSpPr>
          <p:nvPr>
            <p:ph type="title"/>
          </p:nvPr>
        </p:nvSpPr>
        <p:spPr/>
        <p:txBody>
          <a:bodyPr/>
          <a:lstStyle/>
          <a:p>
            <a:pPr eaLnBrk="1" hangingPunct="1"/>
            <a:r>
              <a:rPr lang="en-US" altLang="en-US" sz="3200" smtClean="0"/>
              <a:t>New Directions in Criminological Theory: Hall’s New Perspective</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eaLnBrk="1" hangingPunct="1">
              <a:defRPr/>
            </a:pPr>
            <a:r>
              <a:rPr lang="en-US" dirty="0" smtClean="0"/>
              <a:t>See this inequality with the “one percent” issue in the U.S.</a:t>
            </a:r>
          </a:p>
          <a:p>
            <a:pPr eaLnBrk="1" hangingPunct="1">
              <a:defRPr/>
            </a:pPr>
            <a:endParaRPr lang="en-US" sz="1000" dirty="0" smtClean="0"/>
          </a:p>
          <a:p>
            <a:pPr lvl="1" eaLnBrk="1" hangingPunct="1">
              <a:defRPr/>
            </a:pPr>
            <a:r>
              <a:rPr lang="en-US" dirty="0" smtClean="0"/>
              <a:t>Argues that the unequal distribution of income in the U.S. is attributable to governmental action</a:t>
            </a:r>
          </a:p>
          <a:p>
            <a:pPr lvl="1" eaLnBrk="1" hangingPunct="1">
              <a:defRPr/>
            </a:pPr>
            <a:endParaRPr lang="en-US" sz="1000" dirty="0"/>
          </a:p>
          <a:p>
            <a:pPr lvl="1" eaLnBrk="1" hangingPunct="1">
              <a:defRPr/>
            </a:pPr>
            <a:r>
              <a:rPr lang="en-US" dirty="0" smtClean="0"/>
              <a:t>Due to this, criminological theory needs to investigate psychological, historical, and socio-cultural motives for crime and recognize prior liberal arguments to reduce crime through integrating marginalized groups clashes with prevailing socio-economic relations</a:t>
            </a:r>
            <a:endParaRPr lang="en-US" dirty="0"/>
          </a:p>
        </p:txBody>
      </p:sp>
      <p:sp>
        <p:nvSpPr>
          <p:cNvPr id="48131" name="Title 1"/>
          <p:cNvSpPr>
            <a:spLocks noGrp="1"/>
          </p:cNvSpPr>
          <p:nvPr>
            <p:ph type="title"/>
          </p:nvPr>
        </p:nvSpPr>
        <p:spPr/>
        <p:txBody>
          <a:bodyPr/>
          <a:lstStyle/>
          <a:p>
            <a:pPr eaLnBrk="1" hangingPunct="1"/>
            <a:r>
              <a:rPr lang="en-US" altLang="en-US" sz="3200" smtClean="0"/>
              <a:t>New Directions in Criminological Theory: Hall’s New Perspective</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2"/>
          <p:cNvSpPr>
            <a:spLocks noGrp="1"/>
          </p:cNvSpPr>
          <p:nvPr>
            <p:ph idx="1"/>
          </p:nvPr>
        </p:nvSpPr>
        <p:spPr/>
        <p:txBody>
          <a:bodyPr/>
          <a:lstStyle/>
          <a:p>
            <a:pPr eaLnBrk="1" hangingPunct="1"/>
            <a:r>
              <a:rPr lang="en-US" altLang="en-US" smtClean="0"/>
              <a:t>Calls for the principle of universal ethics and politics to find its way into criminological theory and to reject liberal-postmodernism and risk theory</a:t>
            </a:r>
          </a:p>
        </p:txBody>
      </p:sp>
      <p:sp>
        <p:nvSpPr>
          <p:cNvPr id="49155" name="Title 1"/>
          <p:cNvSpPr>
            <a:spLocks noGrp="1"/>
          </p:cNvSpPr>
          <p:nvPr>
            <p:ph type="title"/>
          </p:nvPr>
        </p:nvSpPr>
        <p:spPr/>
        <p:txBody>
          <a:bodyPr/>
          <a:lstStyle/>
          <a:p>
            <a:pPr eaLnBrk="1" hangingPunct="1"/>
            <a:r>
              <a:rPr lang="en-US" altLang="en-US" sz="3200" smtClean="0"/>
              <a:t>New Directions in Criminological Theory: Hall’s New Perspective</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AutoShape 2"/>
          <p:cNvSpPr>
            <a:spLocks noGrp="1" noChangeArrowheads="1"/>
          </p:cNvSpPr>
          <p:nvPr>
            <p:ph type="title"/>
          </p:nvPr>
        </p:nvSpPr>
        <p:spPr>
          <a:xfrm>
            <a:off x="457200" y="381000"/>
            <a:ext cx="7543800" cy="1295400"/>
          </a:xfrm>
        </p:spPr>
        <p:txBody>
          <a:bodyPr/>
          <a:lstStyle/>
          <a:p>
            <a:pPr eaLnBrk="1" hangingPunct="1"/>
            <a:r>
              <a:rPr lang="en-US" altLang="en-US" sz="3200" smtClean="0"/>
              <a:t>New Directions in Criminological Theory: Jock Young</a:t>
            </a:r>
          </a:p>
        </p:txBody>
      </p:sp>
      <p:sp>
        <p:nvSpPr>
          <p:cNvPr id="50179" name="Rectangle 3"/>
          <p:cNvSpPr>
            <a:spLocks noGrp="1" noChangeArrowheads="1"/>
          </p:cNvSpPr>
          <p:nvPr>
            <p:ph idx="1"/>
          </p:nvPr>
        </p:nvSpPr>
        <p:spPr/>
        <p:txBody>
          <a:bodyPr/>
          <a:lstStyle/>
          <a:p>
            <a:pPr eaLnBrk="1" hangingPunct="1"/>
            <a:r>
              <a:rPr lang="en-US" altLang="en-US" smtClean="0"/>
              <a:t>Central and persistent theme in his intellectual journeys—new criminology, left realism, and cultural criminology—has been those groups marginalized by capitalism</a:t>
            </a:r>
          </a:p>
          <a:p>
            <a:pPr eaLnBrk="1" hangingPunct="1"/>
            <a:endParaRPr lang="en-US" altLang="en-US" sz="1000" smtClean="0"/>
          </a:p>
          <a:p>
            <a:pPr eaLnBrk="1" hangingPunct="1"/>
            <a:r>
              <a:rPr lang="en-US" altLang="en-US" smtClean="0"/>
              <a:t>Contributed not only to left reality but to cultural criminology</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AutoShape 2"/>
          <p:cNvSpPr>
            <a:spLocks noGrp="1" noChangeArrowheads="1"/>
          </p:cNvSpPr>
          <p:nvPr>
            <p:ph type="title"/>
          </p:nvPr>
        </p:nvSpPr>
        <p:spPr/>
        <p:txBody>
          <a:bodyPr/>
          <a:lstStyle/>
          <a:p>
            <a:pPr eaLnBrk="1" hangingPunct="1"/>
            <a:r>
              <a:rPr lang="en-US" altLang="en-US" sz="3200" smtClean="0"/>
              <a:t>The New European Criminology: Contributions and Context</a:t>
            </a:r>
          </a:p>
        </p:txBody>
      </p:sp>
      <p:sp>
        <p:nvSpPr>
          <p:cNvPr id="51203" name="Rectangle 3"/>
          <p:cNvSpPr>
            <a:spLocks noGrp="1" noChangeArrowheads="1"/>
          </p:cNvSpPr>
          <p:nvPr>
            <p:ph idx="1"/>
          </p:nvPr>
        </p:nvSpPr>
        <p:spPr/>
        <p:txBody>
          <a:bodyPr/>
          <a:lstStyle/>
          <a:p>
            <a:pPr eaLnBrk="1" hangingPunct="1">
              <a:lnSpc>
                <a:spcPct val="90000"/>
              </a:lnSpc>
            </a:pPr>
            <a:r>
              <a:rPr lang="en-US" altLang="en-US" smtClean="0"/>
              <a:t>In the aftermath of WWII, two powerful developments emerged that were to have a great impact on the developing new criminology</a:t>
            </a:r>
          </a:p>
          <a:p>
            <a:pPr marL="857250" lvl="1" indent="-514350" eaLnBrk="1" hangingPunct="1">
              <a:lnSpc>
                <a:spcPct val="90000"/>
              </a:lnSpc>
              <a:buFont typeface="Arial" charset="0"/>
              <a:buAutoNum type="arabicPeriod"/>
            </a:pPr>
            <a:endParaRPr lang="en-US" altLang="en-US" sz="1000" smtClean="0"/>
          </a:p>
          <a:p>
            <a:pPr marL="857250" lvl="1" indent="-514350" eaLnBrk="1" hangingPunct="1">
              <a:lnSpc>
                <a:spcPct val="90000"/>
              </a:lnSpc>
              <a:buFont typeface="Arial" charset="0"/>
              <a:buAutoNum type="arabicPeriod"/>
            </a:pPr>
            <a:r>
              <a:rPr lang="en-US" altLang="en-US" smtClean="0"/>
              <a:t>Unemployment and related social problems were an outgrowth of a major shift in the economic market</a:t>
            </a:r>
          </a:p>
          <a:p>
            <a:pPr marL="857250" lvl="1" indent="-514350" eaLnBrk="1" hangingPunct="1">
              <a:lnSpc>
                <a:spcPct val="90000"/>
              </a:lnSpc>
              <a:buFont typeface="Arial" charset="0"/>
              <a:buAutoNum type="arabicPeriod"/>
            </a:pPr>
            <a:endParaRPr lang="en-US" altLang="en-US" sz="1000" smtClean="0"/>
          </a:p>
          <a:p>
            <a:pPr marL="857250" lvl="1" indent="-514350" eaLnBrk="1" hangingPunct="1">
              <a:lnSpc>
                <a:spcPct val="90000"/>
              </a:lnSpc>
              <a:buFont typeface="Arial" charset="0"/>
              <a:buAutoNum type="arabicPeriod"/>
            </a:pPr>
            <a:r>
              <a:rPr lang="en-US" altLang="en-US" smtClean="0"/>
              <a:t>A flood of immigrants posed a threat to European harmonization</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AutoShape 2"/>
          <p:cNvSpPr>
            <a:spLocks noGrp="1" noChangeArrowheads="1"/>
          </p:cNvSpPr>
          <p:nvPr>
            <p:ph type="title"/>
          </p:nvPr>
        </p:nvSpPr>
        <p:spPr/>
        <p:txBody>
          <a:bodyPr/>
          <a:lstStyle/>
          <a:p>
            <a:pPr eaLnBrk="1" hangingPunct="1"/>
            <a:r>
              <a:rPr lang="en-US" altLang="en-US" sz="3200" smtClean="0"/>
              <a:t>The New European Criminology: Policy Update</a:t>
            </a:r>
          </a:p>
        </p:txBody>
      </p:sp>
      <p:sp>
        <p:nvSpPr>
          <p:cNvPr id="41987" name="Rectangle 3"/>
          <p:cNvSpPr>
            <a:spLocks noGrp="1" noChangeArrowheads="1"/>
          </p:cNvSpPr>
          <p:nvPr>
            <p:ph idx="1"/>
          </p:nvPr>
        </p:nvSpPr>
        <p:spPr/>
        <p:txBody>
          <a:bodyPr>
            <a:normAutofit fontScale="92500"/>
          </a:bodyPr>
          <a:lstStyle/>
          <a:p>
            <a:pPr eaLnBrk="1" hangingPunct="1">
              <a:lnSpc>
                <a:spcPct val="90000"/>
              </a:lnSpc>
              <a:defRPr/>
            </a:pPr>
            <a:r>
              <a:rPr lang="en-US" altLang="en-US" dirty="0" smtClean="0"/>
              <a:t>Ranks of the working poor continue to grow</a:t>
            </a:r>
          </a:p>
          <a:p>
            <a:pPr eaLnBrk="1" hangingPunct="1">
              <a:lnSpc>
                <a:spcPct val="90000"/>
              </a:lnSpc>
              <a:defRPr/>
            </a:pPr>
            <a:endParaRPr lang="en-US" altLang="en-US" sz="1000" dirty="0"/>
          </a:p>
          <a:p>
            <a:pPr eaLnBrk="1" hangingPunct="1">
              <a:lnSpc>
                <a:spcPct val="90000"/>
              </a:lnSpc>
              <a:defRPr/>
            </a:pPr>
            <a:r>
              <a:rPr lang="en-US" altLang="en-US" dirty="0" smtClean="0"/>
              <a:t>European Union has creditor nations (Germany) and debtor nations (Greece) exacerbating previously existing problems</a:t>
            </a:r>
          </a:p>
          <a:p>
            <a:pPr eaLnBrk="1" hangingPunct="1">
              <a:lnSpc>
                <a:spcPct val="90000"/>
              </a:lnSpc>
              <a:defRPr/>
            </a:pPr>
            <a:endParaRPr lang="en-US" altLang="en-US" sz="1000" dirty="0"/>
          </a:p>
          <a:p>
            <a:pPr eaLnBrk="1" hangingPunct="1">
              <a:lnSpc>
                <a:spcPct val="90000"/>
              </a:lnSpc>
              <a:defRPr/>
            </a:pPr>
            <a:r>
              <a:rPr lang="en-US" altLang="en-US" dirty="0" smtClean="0"/>
              <a:t>Immigration issues are still at the center of social, cultural, economic, and political debates in Europe</a:t>
            </a:r>
          </a:p>
          <a:p>
            <a:pPr eaLnBrk="1" hangingPunct="1">
              <a:lnSpc>
                <a:spcPct val="90000"/>
              </a:lnSpc>
              <a:defRPr/>
            </a:pPr>
            <a:endParaRPr lang="en-US" altLang="en-US" sz="1000" dirty="0"/>
          </a:p>
          <a:p>
            <a:pPr eaLnBrk="1" hangingPunct="1">
              <a:lnSpc>
                <a:spcPct val="90000"/>
              </a:lnSpc>
              <a:defRPr/>
            </a:pPr>
            <a:r>
              <a:rPr lang="en-US" altLang="en-US" dirty="0" smtClean="0"/>
              <a:t>All these issues may be coalescing into floating generations and intensifying populist anger</a:t>
            </a:r>
          </a:p>
          <a:p>
            <a:pPr eaLnBrk="1" hangingPunct="1">
              <a:lnSpc>
                <a:spcPct val="90000"/>
              </a:lnSpc>
              <a:defRPr/>
            </a:pPr>
            <a:endParaRPr lang="en-US" altLang="en-US" dirty="0" smtClean="0"/>
          </a:p>
          <a:p>
            <a:pPr eaLnBrk="1" hangingPunct="1">
              <a:lnSpc>
                <a:spcPct val="90000"/>
              </a:lnSpc>
              <a:defRPr/>
            </a:pPr>
            <a:endParaRPr lang="en-US" altLang="en-US" dirty="0"/>
          </a:p>
          <a:p>
            <a:pPr eaLnBrk="1" hangingPunct="1">
              <a:lnSpc>
                <a:spcPct val="90000"/>
              </a:lnSpc>
              <a:defRPr/>
            </a:pPr>
            <a:endParaRPr lang="en-US" altLang="en-US" dirty="0"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altLang="en-US" smtClean="0"/>
              <a:t>Modernity and Postmodernity </a:t>
            </a:r>
          </a:p>
        </p:txBody>
      </p:sp>
      <p:sp>
        <p:nvSpPr>
          <p:cNvPr id="3" name="Content Placeholder 2"/>
          <p:cNvSpPr>
            <a:spLocks noGrp="1"/>
          </p:cNvSpPr>
          <p:nvPr>
            <p:ph idx="1"/>
          </p:nvPr>
        </p:nvSpPr>
        <p:spPr/>
        <p:txBody>
          <a:bodyPr>
            <a:normAutofit fontScale="92500" lnSpcReduction="20000"/>
          </a:bodyPr>
          <a:lstStyle/>
          <a:p>
            <a:pPr eaLnBrk="1" hangingPunct="1">
              <a:defRPr/>
            </a:pPr>
            <a:r>
              <a:rPr lang="en-US" dirty="0" smtClean="0"/>
              <a:t>Modern refers to a form of thought or philosophy developed during the enlightenment of the 18</a:t>
            </a:r>
            <a:r>
              <a:rPr lang="en-US" baseline="30000" dirty="0" smtClean="0"/>
              <a:t>th</a:t>
            </a:r>
            <a:r>
              <a:rPr lang="en-US" dirty="0" smtClean="0"/>
              <a:t> and 19</a:t>
            </a:r>
            <a:r>
              <a:rPr lang="en-US" baseline="30000" dirty="0" smtClean="0"/>
              <a:t>th</a:t>
            </a:r>
            <a:r>
              <a:rPr lang="en-US" dirty="0" smtClean="0"/>
              <a:t> centuries</a:t>
            </a:r>
          </a:p>
          <a:p>
            <a:pPr eaLnBrk="1" hangingPunct="1">
              <a:defRPr/>
            </a:pPr>
            <a:endParaRPr lang="en-US" sz="500" dirty="0" smtClean="0"/>
          </a:p>
          <a:p>
            <a:pPr lvl="1" eaLnBrk="1" hangingPunct="1">
              <a:defRPr/>
            </a:pPr>
            <a:r>
              <a:rPr lang="en-US" dirty="0" smtClean="0"/>
              <a:t>It emphasized that the social world contained a natural order that could be discovered by the scientific method</a:t>
            </a:r>
          </a:p>
          <a:p>
            <a:pPr lvl="1" eaLnBrk="1" hangingPunct="1">
              <a:defRPr/>
            </a:pPr>
            <a:endParaRPr lang="en-US" sz="500" dirty="0" smtClean="0"/>
          </a:p>
          <a:p>
            <a:pPr lvl="1" eaLnBrk="1" hangingPunct="1">
              <a:defRPr/>
            </a:pPr>
            <a:r>
              <a:rPr lang="en-US" dirty="0" smtClean="0"/>
              <a:t>Once problems were discovered and solved the human condition would experience progress</a:t>
            </a:r>
          </a:p>
          <a:p>
            <a:pPr lvl="1" eaLnBrk="1" hangingPunct="1">
              <a:defRPr/>
            </a:pPr>
            <a:endParaRPr lang="en-US" sz="500" dirty="0" smtClean="0"/>
          </a:p>
          <a:p>
            <a:pPr lvl="1" eaLnBrk="1" hangingPunct="1">
              <a:defRPr/>
            </a:pPr>
            <a:r>
              <a:rPr lang="en-US" dirty="0" smtClean="0"/>
              <a:t>The scientific method was a dangerous two-edged sword. It could help to relieve human pain, but it also could contribute to the infliction of enormous human suffering</a:t>
            </a:r>
          </a:p>
          <a:p>
            <a:pPr lvl="1" eaLnBrk="1" hangingPunct="1">
              <a:defRPr/>
            </a:pPr>
            <a:endParaRPr lang="en-US" dirty="0" smtClean="0"/>
          </a:p>
          <a:p>
            <a:pPr eaLnBrk="1" hangingPunct="1">
              <a:defRPr/>
            </a:pP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pPr eaLnBrk="1" hangingPunct="1"/>
            <a:r>
              <a:rPr lang="en-US" altLang="en-US" smtClean="0"/>
              <a:t>The New European Criminology: Abolitionism</a:t>
            </a:r>
          </a:p>
        </p:txBody>
      </p:sp>
      <p:sp>
        <p:nvSpPr>
          <p:cNvPr id="3" name="Content Placeholder 2"/>
          <p:cNvSpPr>
            <a:spLocks noGrp="1"/>
          </p:cNvSpPr>
          <p:nvPr>
            <p:ph idx="1"/>
          </p:nvPr>
        </p:nvSpPr>
        <p:spPr/>
        <p:txBody>
          <a:bodyPr>
            <a:normAutofit fontScale="92500"/>
          </a:bodyPr>
          <a:lstStyle/>
          <a:p>
            <a:pPr eaLnBrk="1" hangingPunct="1">
              <a:defRPr/>
            </a:pPr>
            <a:r>
              <a:rPr lang="en-US" dirty="0" smtClean="0"/>
              <a:t>The new European criminology had two main objectives:</a:t>
            </a:r>
          </a:p>
          <a:p>
            <a:pPr marL="858837" lvl="1" indent="-514350" eaLnBrk="1" hangingPunct="1">
              <a:buFont typeface="+mj-lt"/>
              <a:buAutoNum type="arabicPeriod"/>
              <a:defRPr/>
            </a:pPr>
            <a:endParaRPr lang="en-US" sz="1000" dirty="0" smtClean="0"/>
          </a:p>
          <a:p>
            <a:pPr marL="858837" lvl="1" indent="-514350" eaLnBrk="1" hangingPunct="1">
              <a:buFont typeface="+mj-lt"/>
              <a:buAutoNum type="arabicPeriod"/>
              <a:defRPr/>
            </a:pPr>
            <a:r>
              <a:rPr lang="en-US" dirty="0" smtClean="0"/>
              <a:t>To maintain an exchange of criminological communications and comparisons across Europe that, rather than contribute to free market liberalism, would contribute to developing a European public sphere that emphasizes a sharing of experiences</a:t>
            </a:r>
          </a:p>
          <a:p>
            <a:pPr marL="858837" lvl="1" indent="-514350" eaLnBrk="1" hangingPunct="1">
              <a:buFont typeface="+mj-lt"/>
              <a:buAutoNum type="arabicPeriod"/>
              <a:defRPr/>
            </a:pPr>
            <a:endParaRPr lang="en-US" sz="1000" dirty="0" smtClean="0"/>
          </a:p>
          <a:p>
            <a:pPr marL="858837" lvl="1" indent="-514350" eaLnBrk="1" hangingPunct="1">
              <a:buFont typeface="+mj-lt"/>
              <a:buAutoNum type="arabicPeriod"/>
              <a:defRPr/>
            </a:pPr>
            <a:r>
              <a:rPr lang="en-US" dirty="0" smtClean="0"/>
              <a:t>To develop a European criminological community that would “help develop an understanding of trends and concerns in Europe</a:t>
            </a:r>
          </a:p>
          <a:p>
            <a:pPr lvl="1" eaLnBrk="1" hangingPunct="1">
              <a:defRPr/>
            </a:pP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AutoShape 2"/>
          <p:cNvSpPr>
            <a:spLocks noGrp="1" noChangeArrowheads="1"/>
          </p:cNvSpPr>
          <p:nvPr>
            <p:ph type="title"/>
          </p:nvPr>
        </p:nvSpPr>
        <p:spPr/>
        <p:txBody>
          <a:bodyPr/>
          <a:lstStyle/>
          <a:p>
            <a:pPr eaLnBrk="1" hangingPunct="1"/>
            <a:r>
              <a:rPr lang="en-US" altLang="en-US" smtClean="0"/>
              <a:t>The New European Criminology: Abolitionism</a:t>
            </a:r>
          </a:p>
        </p:txBody>
      </p:sp>
      <p:sp>
        <p:nvSpPr>
          <p:cNvPr id="33795" name="Rectangle 3"/>
          <p:cNvSpPr>
            <a:spLocks noGrp="1" noChangeArrowheads="1"/>
          </p:cNvSpPr>
          <p:nvPr>
            <p:ph idx="1"/>
          </p:nvPr>
        </p:nvSpPr>
        <p:spPr>
          <a:xfrm>
            <a:off x="457200" y="1719263"/>
            <a:ext cx="8229600" cy="4986337"/>
          </a:xfrm>
        </p:spPr>
        <p:txBody>
          <a:bodyPr>
            <a:normAutofit fontScale="77500" lnSpcReduction="20000"/>
          </a:bodyPr>
          <a:lstStyle/>
          <a:p>
            <a:pPr eaLnBrk="1" hangingPunct="1">
              <a:defRPr/>
            </a:pPr>
            <a:r>
              <a:rPr lang="en-US" sz="3100" dirty="0" smtClean="0"/>
              <a:t>No concrete definition of abolitionism </a:t>
            </a:r>
          </a:p>
          <a:p>
            <a:pPr eaLnBrk="1" hangingPunct="1">
              <a:defRPr/>
            </a:pPr>
            <a:endParaRPr lang="en-US" sz="3100" dirty="0" smtClean="0"/>
          </a:p>
          <a:p>
            <a:pPr eaLnBrk="1" hangingPunct="1">
              <a:defRPr/>
            </a:pPr>
            <a:r>
              <a:rPr lang="en-US" sz="3100" dirty="0" smtClean="0"/>
              <a:t>A </a:t>
            </a:r>
            <a:r>
              <a:rPr lang="en-US" sz="3100" dirty="0"/>
              <a:t>central </a:t>
            </a:r>
            <a:r>
              <a:rPr lang="en-US" sz="3100" dirty="0" smtClean="0"/>
              <a:t>tenet of general abolitionism </a:t>
            </a:r>
            <a:r>
              <a:rPr lang="en-US" sz="3100" dirty="0"/>
              <a:t>is that punishment is never </a:t>
            </a:r>
            <a:r>
              <a:rPr lang="en-US" sz="3100" dirty="0" smtClean="0"/>
              <a:t>justified</a:t>
            </a:r>
          </a:p>
          <a:p>
            <a:pPr eaLnBrk="1" hangingPunct="1">
              <a:defRPr/>
            </a:pPr>
            <a:endParaRPr lang="en-US" sz="3100" dirty="0" smtClean="0"/>
          </a:p>
          <a:p>
            <a:pPr eaLnBrk="1" hangingPunct="1">
              <a:defRPr/>
            </a:pPr>
            <a:r>
              <a:rPr lang="en-US" sz="3100" dirty="0" smtClean="0"/>
              <a:t>The criminal justice system as a whole is a social problem that should be dismantled and replaced with alternative dispute resolution </a:t>
            </a:r>
          </a:p>
          <a:p>
            <a:pPr eaLnBrk="1" hangingPunct="1">
              <a:defRPr/>
            </a:pPr>
            <a:endParaRPr lang="en-US" sz="3100" dirty="0" smtClean="0"/>
          </a:p>
          <a:p>
            <a:pPr eaLnBrk="1" hangingPunct="1">
              <a:defRPr/>
            </a:pPr>
            <a:r>
              <a:rPr lang="en-US" sz="3100" dirty="0" smtClean="0"/>
              <a:t>Restricted abolitionism deals with the elimination of specific aspects of the criminal justice system</a:t>
            </a:r>
          </a:p>
          <a:p>
            <a:pPr eaLnBrk="1" hangingPunct="1">
              <a:defRPr/>
            </a:pPr>
            <a:endParaRPr lang="en-US" sz="600" dirty="0" smtClean="0"/>
          </a:p>
          <a:p>
            <a:pPr lvl="1" eaLnBrk="1" hangingPunct="1">
              <a:defRPr/>
            </a:pPr>
            <a:r>
              <a:rPr lang="en-US" dirty="0" smtClean="0"/>
              <a:t>Prisons </a:t>
            </a:r>
            <a:r>
              <a:rPr lang="en-US" dirty="0"/>
              <a:t>are a form of violence and should be destroyed because they reflect a social ethos of violence and degradation</a:t>
            </a:r>
          </a:p>
          <a:p>
            <a:pPr eaLnBrk="1" hangingPunct="1">
              <a:defRPr/>
            </a:pPr>
            <a:endParaRPr lang="en-US" sz="600" dirty="0" smtClean="0"/>
          </a:p>
          <a:p>
            <a:pPr lvl="1" eaLnBrk="1" hangingPunct="1">
              <a:defRPr/>
            </a:pPr>
            <a:r>
              <a:rPr lang="en-US" dirty="0" smtClean="0"/>
              <a:t>Prisons </a:t>
            </a:r>
            <a:r>
              <a:rPr lang="en-US" dirty="0"/>
              <a:t>should be replaced with democratic community control</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AutoShape 2"/>
          <p:cNvSpPr>
            <a:spLocks noGrp="1" noChangeArrowheads="1"/>
          </p:cNvSpPr>
          <p:nvPr>
            <p:ph type="title"/>
          </p:nvPr>
        </p:nvSpPr>
        <p:spPr/>
        <p:txBody>
          <a:bodyPr/>
          <a:lstStyle/>
          <a:p>
            <a:pPr eaLnBrk="1" hangingPunct="1"/>
            <a:r>
              <a:rPr lang="en-US" altLang="en-US" sz="3200" smtClean="0"/>
              <a:t>The New European Criminology: Consequences of Abolitionism</a:t>
            </a:r>
          </a:p>
        </p:txBody>
      </p:sp>
      <p:sp>
        <p:nvSpPr>
          <p:cNvPr id="55299" name="Rectangle 3"/>
          <p:cNvSpPr>
            <a:spLocks noGrp="1" noChangeArrowheads="1"/>
          </p:cNvSpPr>
          <p:nvPr>
            <p:ph idx="1"/>
          </p:nvPr>
        </p:nvSpPr>
        <p:spPr/>
        <p:txBody>
          <a:bodyPr/>
          <a:lstStyle/>
          <a:p>
            <a:pPr eaLnBrk="1" hangingPunct="1"/>
            <a:r>
              <a:rPr lang="en-US" altLang="en-US" smtClean="0"/>
              <a:t>Abolitionism has been criticized for being imprecise and for lacking a well grounded theoretical opposition to punishment</a:t>
            </a:r>
          </a:p>
          <a:p>
            <a:pPr lvl="1" eaLnBrk="1" hangingPunct="1"/>
            <a:endParaRPr lang="en-US" altLang="en-US" sz="1000" smtClean="0"/>
          </a:p>
          <a:p>
            <a:pPr lvl="1" eaLnBrk="1" hangingPunct="1"/>
            <a:r>
              <a:rPr lang="en-US" altLang="en-US" smtClean="0"/>
              <a:t>Has a vision without a strategy</a:t>
            </a:r>
          </a:p>
          <a:p>
            <a:pPr lvl="1" eaLnBrk="1" hangingPunct="1"/>
            <a:endParaRPr lang="en-US" altLang="en-US" sz="1000" smtClean="0"/>
          </a:p>
          <a:p>
            <a:pPr lvl="1" eaLnBrk="1" hangingPunct="1"/>
            <a:r>
              <a:rPr lang="en-US" altLang="en-US" smtClean="0"/>
              <a:t>Does not have practical plans for dealing with dangerous predatory criminals</a:t>
            </a:r>
          </a:p>
          <a:p>
            <a:pPr lvl="1" eaLnBrk="1" hangingPunct="1"/>
            <a:endParaRPr lang="en-US" altLang="en-US" sz="1000" smtClean="0"/>
          </a:p>
          <a:p>
            <a:pPr lvl="1" eaLnBrk="1" hangingPunct="1"/>
            <a:r>
              <a:rPr lang="en-US" altLang="en-US" smtClean="0"/>
              <a:t>Abolitionism is still a perspective that is structured primarily by analogies and metaphors</a:t>
            </a:r>
          </a:p>
          <a:p>
            <a:pPr lvl="1" eaLnBrk="1" hangingPunct="1"/>
            <a:endParaRPr lang="en-US" altLang="en-US"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pPr eaLnBrk="1" hangingPunct="1"/>
            <a:r>
              <a:rPr lang="en-US" altLang="en-US" smtClean="0"/>
              <a:t>Green Criminology: Background</a:t>
            </a:r>
          </a:p>
        </p:txBody>
      </p:sp>
      <p:sp>
        <p:nvSpPr>
          <p:cNvPr id="56323" name="Content Placeholder 2"/>
          <p:cNvSpPr>
            <a:spLocks noGrp="1"/>
          </p:cNvSpPr>
          <p:nvPr>
            <p:ph idx="1"/>
          </p:nvPr>
        </p:nvSpPr>
        <p:spPr/>
        <p:txBody>
          <a:bodyPr/>
          <a:lstStyle/>
          <a:p>
            <a:pPr eaLnBrk="1" hangingPunct="1"/>
            <a:r>
              <a:rPr lang="en-US" altLang="en-US" smtClean="0"/>
              <a:t>Also identified as “environmental” and “conservation criminology” combines criminology, public health, and rights, including “those of humans and other species”</a:t>
            </a:r>
          </a:p>
          <a:p>
            <a:pPr eaLnBrk="1" hangingPunct="1"/>
            <a:endParaRPr lang="en-US" altLang="en-US" sz="1000" smtClean="0"/>
          </a:p>
          <a:p>
            <a:pPr eaLnBrk="1" hangingPunct="1"/>
            <a:r>
              <a:rPr lang="en-US" altLang="en-US" smtClean="0"/>
              <a:t>Refers to the study of environmental harm, environmental laws and environmental regulation</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pPr eaLnBrk="1" hangingPunct="1"/>
            <a:r>
              <a:rPr lang="en-US" altLang="en-US" smtClean="0"/>
              <a:t>Green Criminology: Background</a:t>
            </a:r>
          </a:p>
        </p:txBody>
      </p:sp>
      <p:sp>
        <p:nvSpPr>
          <p:cNvPr id="3" name="Content Placeholder 2"/>
          <p:cNvSpPr>
            <a:spLocks noGrp="1"/>
          </p:cNvSpPr>
          <p:nvPr>
            <p:ph idx="1"/>
          </p:nvPr>
        </p:nvSpPr>
        <p:spPr/>
        <p:txBody>
          <a:bodyPr>
            <a:normAutofit fontScale="92500" lnSpcReduction="10000"/>
          </a:bodyPr>
          <a:lstStyle/>
          <a:p>
            <a:pPr eaLnBrk="1" hangingPunct="1">
              <a:defRPr/>
            </a:pPr>
            <a:r>
              <a:rPr lang="en-US" dirty="0" smtClean="0"/>
              <a:t>Green criminology studies crimes </a:t>
            </a:r>
            <a:r>
              <a:rPr lang="en-US" dirty="0"/>
              <a:t>included in the illegal trade of endangered species, illegal </a:t>
            </a:r>
            <a:r>
              <a:rPr lang="en-US" dirty="0" smtClean="0"/>
              <a:t>harvesting, irresponsible </a:t>
            </a:r>
            <a:r>
              <a:rPr lang="en-US" dirty="0"/>
              <a:t>disposal of toxic </a:t>
            </a:r>
            <a:r>
              <a:rPr lang="en-US" dirty="0" smtClean="0"/>
              <a:t>materials, ecological consequences of technologies, crimes associated with the aftermath of natural disasters</a:t>
            </a:r>
          </a:p>
          <a:p>
            <a:pPr eaLnBrk="1" hangingPunct="1">
              <a:defRPr/>
            </a:pPr>
            <a:endParaRPr lang="en-US" sz="1000" dirty="0"/>
          </a:p>
          <a:p>
            <a:pPr eaLnBrk="1" hangingPunct="1">
              <a:defRPr/>
            </a:pPr>
            <a:r>
              <a:rPr lang="en-US" dirty="0" smtClean="0"/>
              <a:t>No single theory but </a:t>
            </a:r>
            <a:r>
              <a:rPr lang="en-US" dirty="0"/>
              <a:t>generally includes a specific concern with environmental issues, </a:t>
            </a:r>
            <a:r>
              <a:rPr lang="en-US" dirty="0" smtClean="0"/>
              <a:t>social </a:t>
            </a:r>
            <a:r>
              <a:rPr lang="en-US" dirty="0"/>
              <a:t>justice, ecological consciousness, the destructive dimensions of global capitalism</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pPr eaLnBrk="1" hangingPunct="1"/>
            <a:r>
              <a:rPr lang="en-US" altLang="en-US" smtClean="0"/>
              <a:t>Green Criminology: Environmental Justice</a:t>
            </a:r>
          </a:p>
        </p:txBody>
      </p:sp>
      <p:sp>
        <p:nvSpPr>
          <p:cNvPr id="3" name="Content Placeholder 2"/>
          <p:cNvSpPr>
            <a:spLocks noGrp="1"/>
          </p:cNvSpPr>
          <p:nvPr>
            <p:ph idx="1"/>
          </p:nvPr>
        </p:nvSpPr>
        <p:spPr/>
        <p:txBody>
          <a:bodyPr>
            <a:normAutofit lnSpcReduction="10000"/>
          </a:bodyPr>
          <a:lstStyle/>
          <a:p>
            <a:pPr eaLnBrk="1" hangingPunct="1">
              <a:defRPr/>
            </a:pPr>
            <a:r>
              <a:rPr lang="en-US" dirty="0" smtClean="0"/>
              <a:t>Two major ideas:</a:t>
            </a:r>
          </a:p>
          <a:p>
            <a:pPr eaLnBrk="1" hangingPunct="1">
              <a:defRPr/>
            </a:pPr>
            <a:endParaRPr lang="en-US" sz="1000" dirty="0"/>
          </a:p>
          <a:p>
            <a:pPr lvl="1" eaLnBrk="1" hangingPunct="1">
              <a:defRPr/>
            </a:pPr>
            <a:r>
              <a:rPr lang="en-US" dirty="0" smtClean="0"/>
              <a:t>Distributions of environments in terms of access to natural resources in defined geographical areas</a:t>
            </a:r>
          </a:p>
          <a:p>
            <a:pPr lvl="1" eaLnBrk="1" hangingPunct="1">
              <a:defRPr/>
            </a:pPr>
            <a:endParaRPr lang="en-US" sz="1000" dirty="0"/>
          </a:p>
          <a:p>
            <a:pPr lvl="1" eaLnBrk="1" hangingPunct="1">
              <a:defRPr/>
            </a:pPr>
            <a:r>
              <a:rPr lang="en-US" dirty="0" smtClean="0"/>
              <a:t>How social practices and environmental hazards impact specific populations defined by class, occupation, gender, age, and ethnicity</a:t>
            </a:r>
          </a:p>
          <a:p>
            <a:pPr lvl="1" eaLnBrk="1" hangingPunct="1">
              <a:defRPr/>
            </a:pPr>
            <a:endParaRPr lang="en-US" sz="1000" dirty="0"/>
          </a:p>
          <a:p>
            <a:pPr lvl="2" eaLnBrk="1" hangingPunct="1">
              <a:defRPr/>
            </a:pPr>
            <a:r>
              <a:rPr lang="en-US" dirty="0" smtClean="0"/>
              <a:t>Distinguishes between environmental issues that affect everyone and those with a disproportionate impact on specific individuals</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pPr eaLnBrk="1" hangingPunct="1"/>
            <a:r>
              <a:rPr lang="en-US" altLang="en-US" smtClean="0"/>
              <a:t>Green Criminology: Ecological Justice</a:t>
            </a:r>
          </a:p>
        </p:txBody>
      </p:sp>
      <p:sp>
        <p:nvSpPr>
          <p:cNvPr id="3" name="Content Placeholder 2"/>
          <p:cNvSpPr>
            <a:spLocks noGrp="1"/>
          </p:cNvSpPr>
          <p:nvPr>
            <p:ph idx="1"/>
          </p:nvPr>
        </p:nvSpPr>
        <p:spPr/>
        <p:txBody>
          <a:bodyPr>
            <a:normAutofit lnSpcReduction="10000"/>
          </a:bodyPr>
          <a:lstStyle/>
          <a:p>
            <a:pPr eaLnBrk="1" hangingPunct="1">
              <a:defRPr/>
            </a:pPr>
            <a:r>
              <a:rPr lang="en-US" dirty="0"/>
              <a:t>R</a:t>
            </a:r>
            <a:r>
              <a:rPr lang="en-US" dirty="0" smtClean="0"/>
              <a:t>efers </a:t>
            </a:r>
            <a:r>
              <a:rPr lang="en-US" dirty="0"/>
              <a:t>to the relationship of human beings generally to the rest of the natural </a:t>
            </a:r>
            <a:r>
              <a:rPr lang="en-US" dirty="0" smtClean="0"/>
              <a:t>world</a:t>
            </a:r>
          </a:p>
          <a:p>
            <a:pPr eaLnBrk="1" hangingPunct="1">
              <a:defRPr/>
            </a:pPr>
            <a:endParaRPr lang="en-US" sz="1000" dirty="0"/>
          </a:p>
          <a:p>
            <a:pPr eaLnBrk="1" hangingPunct="1">
              <a:defRPr/>
            </a:pPr>
            <a:r>
              <a:rPr lang="en-US" dirty="0" smtClean="0"/>
              <a:t>Environment has intrinsic value and other species have the right to live free from torture, abuse, and destruction of habitat</a:t>
            </a:r>
          </a:p>
          <a:p>
            <a:pPr eaLnBrk="1" hangingPunct="1">
              <a:defRPr/>
            </a:pPr>
            <a:endParaRPr lang="en-US" sz="1000" dirty="0"/>
          </a:p>
          <a:p>
            <a:pPr eaLnBrk="1" hangingPunct="1">
              <a:defRPr/>
            </a:pPr>
            <a:r>
              <a:rPr lang="en-US" dirty="0"/>
              <a:t>Of central concern is how humans interact with particular environments and the risks to everything that comes in contact </a:t>
            </a:r>
            <a:r>
              <a:rPr lang="en-US" dirty="0" smtClean="0"/>
              <a:t>with them (humans are part of a larger ecosystem)</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pPr eaLnBrk="1" hangingPunct="1"/>
            <a:r>
              <a:rPr lang="en-US" altLang="en-US" smtClean="0"/>
              <a:t>Green Criminology: Ecological Justice</a:t>
            </a:r>
          </a:p>
        </p:txBody>
      </p:sp>
      <p:sp>
        <p:nvSpPr>
          <p:cNvPr id="60419" name="Content Placeholder 2"/>
          <p:cNvSpPr>
            <a:spLocks noGrp="1"/>
          </p:cNvSpPr>
          <p:nvPr>
            <p:ph idx="1"/>
          </p:nvPr>
        </p:nvSpPr>
        <p:spPr/>
        <p:txBody>
          <a:bodyPr/>
          <a:lstStyle/>
          <a:p>
            <a:pPr eaLnBrk="1" hangingPunct="1"/>
            <a:r>
              <a:rPr lang="en-US" altLang="en-US" smtClean="0"/>
              <a:t>Philosophical differences in terms of the value put on the interests of humans and on the environment</a:t>
            </a:r>
          </a:p>
          <a:p>
            <a:pPr eaLnBrk="1" hangingPunct="1"/>
            <a:endParaRPr lang="en-US" altLang="en-US" sz="1000" smtClean="0"/>
          </a:p>
          <a:p>
            <a:pPr lvl="1" eaLnBrk="1" hangingPunct="1"/>
            <a:r>
              <a:rPr lang="en-US" altLang="en-US" smtClean="0"/>
              <a:t>Deep green and biocentric perspectives see diseases, famines, etc. as nature’s way of population control</a:t>
            </a:r>
          </a:p>
          <a:p>
            <a:pPr lvl="2" eaLnBrk="1" hangingPunct="1"/>
            <a:endParaRPr lang="en-US" altLang="en-US" sz="1000" smtClean="0"/>
          </a:p>
          <a:p>
            <a:pPr lvl="2" eaLnBrk="1" hangingPunct="1"/>
            <a:r>
              <a:rPr lang="en-US" altLang="en-US" smtClean="0"/>
              <a:t>An act of omission is not criminal if it benefits the biosphere generally</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pPr eaLnBrk="1" hangingPunct="1"/>
            <a:r>
              <a:rPr lang="en-US" altLang="en-US" smtClean="0"/>
              <a:t>Green Criminology: Ecological Justice</a:t>
            </a:r>
          </a:p>
        </p:txBody>
      </p:sp>
      <p:sp>
        <p:nvSpPr>
          <p:cNvPr id="61443" name="Content Placeholder 2"/>
          <p:cNvSpPr>
            <a:spLocks noGrp="1"/>
          </p:cNvSpPr>
          <p:nvPr>
            <p:ph idx="1"/>
          </p:nvPr>
        </p:nvSpPr>
        <p:spPr/>
        <p:txBody>
          <a:bodyPr/>
          <a:lstStyle/>
          <a:p>
            <a:pPr eaLnBrk="1" hangingPunct="1"/>
            <a:r>
              <a:rPr lang="en-US" altLang="en-US" smtClean="0"/>
              <a:t>Progressive approach</a:t>
            </a:r>
          </a:p>
          <a:p>
            <a:pPr eaLnBrk="1" hangingPunct="1"/>
            <a:endParaRPr lang="en-US" altLang="en-US" sz="1000" smtClean="0"/>
          </a:p>
          <a:p>
            <a:pPr lvl="1" eaLnBrk="1" hangingPunct="1"/>
            <a:r>
              <a:rPr lang="en-US" altLang="en-US" smtClean="0"/>
              <a:t>Different types of social power</a:t>
            </a:r>
          </a:p>
          <a:p>
            <a:pPr lvl="1" eaLnBrk="1" hangingPunct="1"/>
            <a:endParaRPr lang="en-US" altLang="en-US" sz="1000" smtClean="0"/>
          </a:p>
          <a:p>
            <a:pPr lvl="1" eaLnBrk="1" hangingPunct="1"/>
            <a:r>
              <a:rPr lang="en-US" altLang="en-US" smtClean="0"/>
              <a:t>Humans do not affect ecology equally and environmental degradation occurs within the context of the political economy</a:t>
            </a:r>
          </a:p>
          <a:p>
            <a:pPr lvl="1" eaLnBrk="1" hangingPunct="1"/>
            <a:endParaRPr lang="en-US" altLang="en-US" sz="1000" smtClean="0"/>
          </a:p>
          <a:p>
            <a:pPr lvl="1" eaLnBrk="1" hangingPunct="1"/>
            <a:r>
              <a:rPr lang="en-US" altLang="en-US" smtClean="0"/>
              <a:t>Criminality is related to the “exploitation of both the environment and humans by those who control the means of production</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pPr eaLnBrk="1" hangingPunct="1"/>
            <a:r>
              <a:rPr lang="en-US" altLang="en-US" smtClean="0"/>
              <a:t>Green Criminology: Animal Rights</a:t>
            </a:r>
          </a:p>
        </p:txBody>
      </p:sp>
      <p:sp>
        <p:nvSpPr>
          <p:cNvPr id="62467" name="Content Placeholder 2"/>
          <p:cNvSpPr>
            <a:spLocks noGrp="1"/>
          </p:cNvSpPr>
          <p:nvPr>
            <p:ph idx="1"/>
          </p:nvPr>
        </p:nvSpPr>
        <p:spPr/>
        <p:txBody>
          <a:bodyPr/>
          <a:lstStyle/>
          <a:p>
            <a:pPr eaLnBrk="1" hangingPunct="1"/>
            <a:r>
              <a:rPr lang="en-US" altLang="en-US" smtClean="0"/>
              <a:t>Includes speciesism: he practice of discrimination and prejudice against </a:t>
            </a:r>
            <a:r>
              <a:rPr lang="en-US" altLang="en-US" i="1" smtClean="0"/>
              <a:t>nonhuman animals</a:t>
            </a:r>
          </a:p>
          <a:p>
            <a:pPr eaLnBrk="1" hangingPunct="1"/>
            <a:endParaRPr lang="en-US" altLang="en-US" sz="1000" i="1" smtClean="0"/>
          </a:p>
          <a:p>
            <a:pPr eaLnBrk="1" hangingPunct="1"/>
            <a:r>
              <a:rPr lang="en-US" altLang="en-US" smtClean="0"/>
              <a:t>Animals are seen in primarily instrumental terms (as pets, as food, as resources) in environmental criminology, or categorized in mainly anthropomorphic terms (such as ‘wildlife,’ ‘fisheries’)” which allows humans to represent animals has a non-inclusive other</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smtClean="0"/>
              <a:t>Modernity and Postmodernity </a:t>
            </a:r>
          </a:p>
        </p:txBody>
      </p:sp>
      <p:sp>
        <p:nvSpPr>
          <p:cNvPr id="8195" name="Content Placeholder 2"/>
          <p:cNvSpPr>
            <a:spLocks noGrp="1"/>
          </p:cNvSpPr>
          <p:nvPr>
            <p:ph idx="1"/>
          </p:nvPr>
        </p:nvSpPr>
        <p:spPr/>
        <p:txBody>
          <a:bodyPr/>
          <a:lstStyle/>
          <a:p>
            <a:pPr eaLnBrk="1" hangingPunct="1"/>
            <a:r>
              <a:rPr lang="en-US" altLang="en-US" smtClean="0"/>
              <a:t>Postmodernism argues that the modern social world and its rules for behavior, including definitions of crime and law, are arbitrary linguistic constructions</a:t>
            </a:r>
          </a:p>
          <a:p>
            <a:pPr lvl="1" eaLnBrk="1" hangingPunct="1"/>
            <a:endParaRPr lang="en-US" altLang="en-US" sz="500" smtClean="0"/>
          </a:p>
          <a:p>
            <a:pPr lvl="1" eaLnBrk="1" hangingPunct="1"/>
            <a:r>
              <a:rPr lang="en-US" altLang="en-US" smtClean="0"/>
              <a:t>Truth is not absolute, and scientific inquiry fails to fully reveal reality</a:t>
            </a:r>
          </a:p>
          <a:p>
            <a:pPr lvl="1" eaLnBrk="1" hangingPunct="1"/>
            <a:endParaRPr lang="en-US" altLang="en-US" sz="500" smtClean="0"/>
          </a:p>
          <a:p>
            <a:pPr lvl="1" eaLnBrk="1" hangingPunct="1"/>
            <a:r>
              <a:rPr lang="en-US" altLang="en-US" smtClean="0"/>
              <a:t>This logic has created false hierarchies and divisions within the social order that are divisive and repressive</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pPr eaLnBrk="1" hangingPunct="1"/>
            <a:r>
              <a:rPr lang="en-US" altLang="en-US" smtClean="0"/>
              <a:t>Green Criminology: Animal Rights</a:t>
            </a:r>
          </a:p>
        </p:txBody>
      </p:sp>
      <p:sp>
        <p:nvSpPr>
          <p:cNvPr id="63491" name="Content Placeholder 2"/>
          <p:cNvSpPr>
            <a:spLocks noGrp="1"/>
          </p:cNvSpPr>
          <p:nvPr>
            <p:ph idx="1"/>
          </p:nvPr>
        </p:nvSpPr>
        <p:spPr/>
        <p:txBody>
          <a:bodyPr/>
          <a:lstStyle/>
          <a:p>
            <a:pPr eaLnBrk="1" hangingPunct="1"/>
            <a:r>
              <a:rPr lang="en-US" altLang="en-US" smtClean="0"/>
              <a:t>Tensions exist between animal rights and environmental justice, and animal rights and ecological justice approaches</a:t>
            </a:r>
          </a:p>
          <a:p>
            <a:pPr eaLnBrk="1" hangingPunct="1"/>
            <a:endParaRPr lang="en-US" altLang="en-US" sz="1000" smtClean="0"/>
          </a:p>
          <a:p>
            <a:pPr lvl="1" eaLnBrk="1" hangingPunct="1"/>
            <a:r>
              <a:rPr lang="en-US" altLang="en-US" smtClean="0"/>
              <a:t>Mosquito example</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pPr eaLnBrk="1" hangingPunct="1"/>
            <a:r>
              <a:rPr lang="en-US" altLang="en-US" smtClean="0"/>
              <a:t>Cultural Criminology</a:t>
            </a:r>
          </a:p>
        </p:txBody>
      </p:sp>
      <p:sp>
        <p:nvSpPr>
          <p:cNvPr id="64515" name="Content Placeholder 2"/>
          <p:cNvSpPr>
            <a:spLocks noGrp="1"/>
          </p:cNvSpPr>
          <p:nvPr>
            <p:ph idx="1"/>
          </p:nvPr>
        </p:nvSpPr>
        <p:spPr/>
        <p:txBody>
          <a:bodyPr/>
          <a:lstStyle/>
          <a:p>
            <a:pPr eaLnBrk="1" hangingPunct="1"/>
            <a:r>
              <a:rPr lang="en-US" altLang="en-US" smtClean="0"/>
              <a:t>Based on the argument that crime and crime control cannot be understood apart from the domain of culture</a:t>
            </a:r>
          </a:p>
          <a:p>
            <a:pPr eaLnBrk="1" hangingPunct="1"/>
            <a:endParaRPr lang="en-US" altLang="en-US" sz="1000" smtClean="0"/>
          </a:p>
          <a:p>
            <a:pPr eaLnBrk="1" hangingPunct="1"/>
            <a:r>
              <a:rPr lang="en-US" altLang="en-US" smtClean="0"/>
              <a:t>Crimes are constructed out of symbolic interactions among groups and people and are shaped by ongoing conflicts over their meaning and perceptions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457200" y="381000"/>
            <a:ext cx="7543800" cy="1295400"/>
          </a:xfrm>
        </p:spPr>
        <p:txBody>
          <a:bodyPr/>
          <a:lstStyle/>
          <a:p>
            <a:pPr eaLnBrk="1" hangingPunct="1"/>
            <a:r>
              <a:rPr lang="en-US" altLang="en-US" sz="3200" smtClean="0"/>
              <a:t>Cultural Criminology: Late Modernity and Globalization: Contextual Changes</a:t>
            </a:r>
          </a:p>
        </p:txBody>
      </p:sp>
      <p:sp>
        <p:nvSpPr>
          <p:cNvPr id="65539" name="Content Placeholder 2"/>
          <p:cNvSpPr>
            <a:spLocks noGrp="1"/>
          </p:cNvSpPr>
          <p:nvPr>
            <p:ph idx="1"/>
          </p:nvPr>
        </p:nvSpPr>
        <p:spPr>
          <a:xfrm>
            <a:off x="457200" y="1836738"/>
            <a:ext cx="8229600" cy="4411662"/>
          </a:xfrm>
        </p:spPr>
        <p:txBody>
          <a:bodyPr/>
          <a:lstStyle/>
          <a:p>
            <a:pPr eaLnBrk="1" hangingPunct="1"/>
            <a:r>
              <a:rPr lang="en-US" altLang="en-US" smtClean="0"/>
              <a:t>According to Young, the impact of economic and cultural globalization is creating widespread resentment and tensions within the First World and internationally</a:t>
            </a:r>
          </a:p>
          <a:p>
            <a:pPr lvl="1" eaLnBrk="1" hangingPunct="1"/>
            <a:endParaRPr lang="en-US" altLang="en-US" sz="500" smtClean="0"/>
          </a:p>
          <a:p>
            <a:pPr lvl="1" eaLnBrk="1" hangingPunct="1"/>
            <a:r>
              <a:rPr lang="en-US" altLang="en-US" smtClean="0"/>
              <a:t>Globalization nonetheless exacerbates both relative deprivation and crises of identity</a:t>
            </a:r>
          </a:p>
          <a:p>
            <a:pPr lvl="1" eaLnBrk="1" hangingPunct="1"/>
            <a:endParaRPr lang="en-US" altLang="en-US" sz="500" smtClean="0"/>
          </a:p>
          <a:p>
            <a:pPr lvl="1" eaLnBrk="1" hangingPunct="1"/>
            <a:r>
              <a:rPr lang="en-US" altLang="en-US" smtClean="0"/>
              <a:t>Generates a sense of unfairness and humiliation that results in offensive behavior that is </a:t>
            </a:r>
            <a:r>
              <a:rPr lang="en-US" altLang="en-US" i="1" smtClean="0"/>
              <a:t>transgressive</a:t>
            </a:r>
            <a:r>
              <a:rPr lang="en-US" altLang="en-US" smtClean="0"/>
              <a:t> and </a:t>
            </a:r>
            <a:r>
              <a:rPr lang="en-US" altLang="en-US" i="1" smtClean="0"/>
              <a:t>expressive</a:t>
            </a:r>
            <a:r>
              <a:rPr lang="en-US" altLang="en-US" smtClean="0"/>
              <a:t> </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AutoShape 2"/>
          <p:cNvSpPr>
            <a:spLocks noGrp="1" noChangeArrowheads="1"/>
          </p:cNvSpPr>
          <p:nvPr>
            <p:ph type="title"/>
          </p:nvPr>
        </p:nvSpPr>
        <p:spPr>
          <a:xfrm>
            <a:off x="457200" y="381000"/>
            <a:ext cx="7543800" cy="1295400"/>
          </a:xfrm>
        </p:spPr>
        <p:txBody>
          <a:bodyPr/>
          <a:lstStyle/>
          <a:p>
            <a:pPr eaLnBrk="1" hangingPunct="1"/>
            <a:r>
              <a:rPr lang="en-US" altLang="en-US" sz="3200" smtClean="0"/>
              <a:t>Cultural Criminology: Late Modernity and Globalization: Contextual Changes</a:t>
            </a:r>
          </a:p>
        </p:txBody>
      </p:sp>
      <p:sp>
        <p:nvSpPr>
          <p:cNvPr id="37891" name="Rectangle 3"/>
          <p:cNvSpPr>
            <a:spLocks noGrp="1" noChangeArrowheads="1"/>
          </p:cNvSpPr>
          <p:nvPr>
            <p:ph idx="1"/>
          </p:nvPr>
        </p:nvSpPr>
        <p:spPr>
          <a:xfrm>
            <a:off x="457200" y="1836738"/>
            <a:ext cx="8229600" cy="4411662"/>
          </a:xfrm>
        </p:spPr>
        <p:txBody>
          <a:bodyPr>
            <a:normAutofit lnSpcReduction="10000"/>
          </a:bodyPr>
          <a:lstStyle/>
          <a:p>
            <a:pPr eaLnBrk="1" hangingPunct="1">
              <a:defRPr/>
            </a:pPr>
            <a:r>
              <a:rPr lang="en-US" dirty="0"/>
              <a:t>In the present period of late modernity, boundaries and categories of behavior and culture are blurred and confused</a:t>
            </a:r>
          </a:p>
          <a:p>
            <a:pPr eaLnBrk="1" hangingPunct="1">
              <a:defRPr/>
            </a:pPr>
            <a:endParaRPr lang="en-US" sz="1000" dirty="0" smtClean="0"/>
          </a:p>
          <a:p>
            <a:pPr eaLnBrk="1" hangingPunct="1">
              <a:defRPr/>
            </a:pPr>
            <a:r>
              <a:rPr lang="en-US" dirty="0" smtClean="0"/>
              <a:t>Cultural </a:t>
            </a:r>
            <a:r>
              <a:rPr lang="en-US" dirty="0"/>
              <a:t>criminology focuses on the sensual nature of crime, the adrenaline rushes of </a:t>
            </a:r>
            <a:r>
              <a:rPr lang="en-US" dirty="0" smtClean="0"/>
              <a:t>edgework—voluntary illicit risk-taking and the dialectic of fear and pleasure</a:t>
            </a:r>
            <a:endParaRPr lang="en-US" dirty="0"/>
          </a:p>
          <a:p>
            <a:pPr eaLnBrk="1" hangingPunct="1">
              <a:defRPr/>
            </a:pPr>
            <a:endParaRPr lang="en-US" sz="1000" dirty="0" smtClean="0"/>
          </a:p>
          <a:p>
            <a:pPr eaLnBrk="1" hangingPunct="1">
              <a:defRPr/>
            </a:pPr>
            <a:r>
              <a:rPr lang="en-US" dirty="0" smtClean="0"/>
              <a:t>The </a:t>
            </a:r>
            <a:r>
              <a:rPr lang="en-US" dirty="0"/>
              <a:t>meaning of crime and criminality is </a:t>
            </a:r>
            <a:r>
              <a:rPr lang="en-US" dirty="0" smtClean="0"/>
              <a:t>contested and not agreed upon</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AutoShape 2"/>
          <p:cNvSpPr>
            <a:spLocks noGrp="1" noChangeArrowheads="1"/>
          </p:cNvSpPr>
          <p:nvPr>
            <p:ph type="title"/>
          </p:nvPr>
        </p:nvSpPr>
        <p:spPr>
          <a:xfrm>
            <a:off x="457200" y="381000"/>
            <a:ext cx="7543800" cy="1295400"/>
          </a:xfrm>
        </p:spPr>
        <p:txBody>
          <a:bodyPr/>
          <a:lstStyle/>
          <a:p>
            <a:pPr eaLnBrk="1" hangingPunct="1"/>
            <a:r>
              <a:rPr lang="en-US" altLang="en-US" sz="3200" smtClean="0"/>
              <a:t>Cultural Criminology: Late Modernity and Globalization: Contextual Changes</a:t>
            </a:r>
          </a:p>
        </p:txBody>
      </p:sp>
      <p:sp>
        <p:nvSpPr>
          <p:cNvPr id="38915" name="Rectangle 3"/>
          <p:cNvSpPr>
            <a:spLocks noGrp="1" noChangeArrowheads="1"/>
          </p:cNvSpPr>
          <p:nvPr>
            <p:ph idx="1"/>
          </p:nvPr>
        </p:nvSpPr>
        <p:spPr>
          <a:xfrm>
            <a:off x="457200" y="1836738"/>
            <a:ext cx="8229600" cy="4411662"/>
          </a:xfrm>
        </p:spPr>
        <p:txBody>
          <a:bodyPr>
            <a:normAutofit fontScale="92500" lnSpcReduction="10000"/>
          </a:bodyPr>
          <a:lstStyle/>
          <a:p>
            <a:pPr eaLnBrk="1" hangingPunct="1">
              <a:defRPr/>
            </a:pPr>
            <a:r>
              <a:rPr lang="en-US" dirty="0"/>
              <a:t>The meaning of crime is socially constructed and not the result of rationally chosen violations of </a:t>
            </a:r>
            <a:r>
              <a:rPr lang="en-US" dirty="0" smtClean="0"/>
              <a:t>law</a:t>
            </a:r>
          </a:p>
          <a:p>
            <a:pPr eaLnBrk="1" hangingPunct="1">
              <a:defRPr/>
            </a:pPr>
            <a:endParaRPr lang="en-US" sz="1000" dirty="0"/>
          </a:p>
          <a:p>
            <a:pPr eaLnBrk="1" hangingPunct="1">
              <a:defRPr/>
            </a:pPr>
            <a:r>
              <a:rPr lang="en-US" dirty="0"/>
              <a:t>Cultural criminology investigates how the image, style, and the representation of crime and crime control actually </a:t>
            </a:r>
            <a:r>
              <a:rPr lang="en-US" dirty="0" smtClean="0"/>
              <a:t>occurs</a:t>
            </a:r>
          </a:p>
          <a:p>
            <a:pPr eaLnBrk="1" hangingPunct="1">
              <a:defRPr/>
            </a:pPr>
            <a:endParaRPr lang="en-US" sz="1000" dirty="0" smtClean="0"/>
          </a:p>
          <a:p>
            <a:pPr eaLnBrk="1" hangingPunct="1">
              <a:defRPr/>
            </a:pPr>
            <a:r>
              <a:rPr lang="en-US" dirty="0" smtClean="0"/>
              <a:t>One of the distinctive features of contemporary society is the constant interplay of the media, crime, and criminal justice that comprises a model of </a:t>
            </a:r>
            <a:r>
              <a:rPr lang="en-US" i="1" dirty="0" smtClean="0"/>
              <a:t>media loops and spirals</a:t>
            </a:r>
            <a:r>
              <a:rPr lang="en-US" dirty="0" smtClean="0"/>
              <a:t> </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a:xfrm>
            <a:off x="457200" y="381000"/>
            <a:ext cx="7543800" cy="1295400"/>
          </a:xfrm>
        </p:spPr>
        <p:txBody>
          <a:bodyPr/>
          <a:lstStyle/>
          <a:p>
            <a:pPr eaLnBrk="1" hangingPunct="1"/>
            <a:r>
              <a:rPr lang="en-US" altLang="en-US" sz="3200" smtClean="0"/>
              <a:t>Cultural Criminology: Late Modernity and Globalization: Contextual Changes</a:t>
            </a:r>
          </a:p>
        </p:txBody>
      </p:sp>
      <p:sp>
        <p:nvSpPr>
          <p:cNvPr id="3" name="Content Placeholder 2"/>
          <p:cNvSpPr>
            <a:spLocks noGrp="1"/>
          </p:cNvSpPr>
          <p:nvPr>
            <p:ph idx="1"/>
          </p:nvPr>
        </p:nvSpPr>
        <p:spPr>
          <a:xfrm>
            <a:off x="457200" y="1836738"/>
            <a:ext cx="8229600" cy="4411662"/>
          </a:xfrm>
        </p:spPr>
        <p:txBody>
          <a:bodyPr>
            <a:normAutofit fontScale="92500" lnSpcReduction="20000"/>
          </a:bodyPr>
          <a:lstStyle/>
          <a:p>
            <a:pPr eaLnBrk="1" hangingPunct="1">
              <a:defRPr/>
            </a:pPr>
            <a:r>
              <a:rPr lang="en-US" dirty="0" smtClean="0"/>
              <a:t>Argues that a model is needed that can account for a world </a:t>
            </a:r>
            <a:r>
              <a:rPr lang="en-US" i="1" dirty="0" smtClean="0"/>
              <a:t>so saturated</a:t>
            </a:r>
            <a:r>
              <a:rPr lang="en-US" dirty="0" smtClean="0"/>
              <a:t> with media technology and media images that distinctions between a crime and its mediated image is often lost</a:t>
            </a:r>
          </a:p>
          <a:p>
            <a:pPr eaLnBrk="1" hangingPunct="1">
              <a:defRPr/>
            </a:pPr>
            <a:endParaRPr lang="en-US" sz="1000" dirty="0" smtClean="0"/>
          </a:p>
          <a:p>
            <a:pPr eaLnBrk="1" hangingPunct="1">
              <a:defRPr/>
            </a:pPr>
            <a:r>
              <a:rPr lang="en-US" dirty="0" smtClean="0"/>
              <a:t>Critiques the methods often used by conventional criminology and offers alternatives</a:t>
            </a:r>
          </a:p>
          <a:p>
            <a:pPr lvl="1" eaLnBrk="1" hangingPunct="1">
              <a:defRPr/>
            </a:pPr>
            <a:endParaRPr lang="en-US" sz="500" dirty="0" smtClean="0"/>
          </a:p>
          <a:p>
            <a:pPr lvl="1" eaLnBrk="1" hangingPunct="1">
              <a:defRPr/>
            </a:pPr>
            <a:r>
              <a:rPr lang="en-US" dirty="0" smtClean="0"/>
              <a:t>Stress the human dynamics of surprise, ambiguity, and such things as anger—factors that are often ignored by conventional criminology as well as by the media</a:t>
            </a:r>
          </a:p>
          <a:p>
            <a:pPr lvl="1" eaLnBrk="1" hangingPunct="1">
              <a:defRPr/>
            </a:pPr>
            <a:endParaRPr lang="en-US" sz="600" dirty="0" smtClean="0"/>
          </a:p>
          <a:p>
            <a:pPr lvl="1" eaLnBrk="1" hangingPunct="1">
              <a:defRPr/>
            </a:pPr>
            <a:r>
              <a:rPr lang="en-US" dirty="0" smtClean="0"/>
              <a:t>Use methods informed by an ethnographic sensibility</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AutoShape 2"/>
          <p:cNvSpPr>
            <a:spLocks noGrp="1" noChangeArrowheads="1"/>
          </p:cNvSpPr>
          <p:nvPr>
            <p:ph type="title"/>
          </p:nvPr>
        </p:nvSpPr>
        <p:spPr>
          <a:xfrm>
            <a:off x="457200" y="381000"/>
            <a:ext cx="7543800" cy="1295400"/>
          </a:xfrm>
        </p:spPr>
        <p:txBody>
          <a:bodyPr/>
          <a:lstStyle/>
          <a:p>
            <a:pPr eaLnBrk="1" hangingPunct="1"/>
            <a:r>
              <a:rPr lang="en-US" altLang="en-US" sz="3200" smtClean="0"/>
              <a:t>Cultural Criminology: Late Modernity and Globalization: Consequences of Cultural Criminology</a:t>
            </a:r>
          </a:p>
        </p:txBody>
      </p:sp>
      <p:sp>
        <p:nvSpPr>
          <p:cNvPr id="39939" name="Rectangle 3"/>
          <p:cNvSpPr>
            <a:spLocks noGrp="1" noChangeArrowheads="1"/>
          </p:cNvSpPr>
          <p:nvPr>
            <p:ph idx="1"/>
          </p:nvPr>
        </p:nvSpPr>
        <p:spPr>
          <a:xfrm>
            <a:off x="457200" y="1836738"/>
            <a:ext cx="8229600" cy="4411662"/>
          </a:xfrm>
        </p:spPr>
        <p:txBody>
          <a:bodyPr>
            <a:normAutofit lnSpcReduction="10000"/>
          </a:bodyPr>
          <a:lstStyle/>
          <a:p>
            <a:pPr eaLnBrk="1" hangingPunct="1">
              <a:lnSpc>
                <a:spcPct val="90000"/>
              </a:lnSpc>
              <a:defRPr/>
            </a:pPr>
            <a:r>
              <a:rPr lang="en-US" dirty="0"/>
              <a:t>Cultural criminology is charged with using a definition of culture that is based on political </a:t>
            </a:r>
            <a:r>
              <a:rPr lang="en-US" dirty="0" smtClean="0"/>
              <a:t>motivations leading to confusion about the meaning of culture and subculture</a:t>
            </a:r>
          </a:p>
          <a:p>
            <a:pPr lvl="1" eaLnBrk="1" hangingPunct="1">
              <a:lnSpc>
                <a:spcPct val="90000"/>
              </a:lnSpc>
              <a:defRPr/>
            </a:pPr>
            <a:endParaRPr lang="en-US" sz="500" dirty="0" smtClean="0"/>
          </a:p>
          <a:p>
            <a:pPr lvl="1" eaLnBrk="1" hangingPunct="1">
              <a:lnSpc>
                <a:spcPct val="90000"/>
              </a:lnSpc>
              <a:defRPr/>
            </a:pPr>
            <a:r>
              <a:rPr lang="en-US" dirty="0" smtClean="0"/>
              <a:t>There is a lack of understanding and engagement with the classic debates on the meaning of culture found social anthropology</a:t>
            </a:r>
          </a:p>
          <a:p>
            <a:pPr lvl="1" eaLnBrk="1" hangingPunct="1">
              <a:lnSpc>
                <a:spcPct val="90000"/>
              </a:lnSpc>
              <a:defRPr/>
            </a:pPr>
            <a:endParaRPr lang="en-US" sz="500" dirty="0" smtClean="0"/>
          </a:p>
          <a:p>
            <a:pPr lvl="1" eaLnBrk="1" hangingPunct="1">
              <a:lnSpc>
                <a:spcPct val="90000"/>
              </a:lnSpc>
              <a:defRPr/>
            </a:pPr>
            <a:r>
              <a:rPr lang="en-US" dirty="0" smtClean="0"/>
              <a:t>Where is </a:t>
            </a:r>
            <a:r>
              <a:rPr lang="en-US" i="1" dirty="0" smtClean="0"/>
              <a:t>culture</a:t>
            </a:r>
            <a:r>
              <a:rPr lang="en-US" dirty="0" smtClean="0"/>
              <a:t> if there is no distinction between  psychological, economic, political and geographical forces that impinge on experiencing crime individually or the patterns of crime over time</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a:xfrm>
            <a:off x="457200" y="381000"/>
            <a:ext cx="7543800" cy="1295400"/>
          </a:xfrm>
        </p:spPr>
        <p:txBody>
          <a:bodyPr/>
          <a:lstStyle/>
          <a:p>
            <a:pPr eaLnBrk="1" hangingPunct="1"/>
            <a:r>
              <a:rPr lang="en-US" altLang="en-US" sz="3200" smtClean="0"/>
              <a:t>Cultural Criminology: Late Modernity and Globalization: Consequences of Cultural Criminology</a:t>
            </a:r>
          </a:p>
        </p:txBody>
      </p:sp>
      <p:sp>
        <p:nvSpPr>
          <p:cNvPr id="3" name="Content Placeholder 2"/>
          <p:cNvSpPr>
            <a:spLocks noGrp="1"/>
          </p:cNvSpPr>
          <p:nvPr>
            <p:ph idx="1"/>
          </p:nvPr>
        </p:nvSpPr>
        <p:spPr>
          <a:xfrm>
            <a:off x="457200" y="1912938"/>
            <a:ext cx="8229600" cy="4411662"/>
          </a:xfrm>
        </p:spPr>
        <p:txBody>
          <a:bodyPr>
            <a:normAutofit fontScale="92500"/>
          </a:bodyPr>
          <a:lstStyle/>
          <a:p>
            <a:pPr eaLnBrk="1" hangingPunct="1">
              <a:defRPr/>
            </a:pPr>
            <a:r>
              <a:rPr lang="en-US" dirty="0" smtClean="0"/>
              <a:t>Hall and Winlow propose instead an approach that places crime within the context of increasing instrumentalism in consumer culture and the breakdown of the pseudo-pacification process</a:t>
            </a:r>
          </a:p>
          <a:p>
            <a:pPr eaLnBrk="1" hangingPunct="1">
              <a:defRPr/>
            </a:pPr>
            <a:endParaRPr lang="en-US" sz="500" dirty="0" smtClean="0"/>
          </a:p>
          <a:p>
            <a:pPr lvl="1" eaLnBrk="1" hangingPunct="1">
              <a:defRPr/>
            </a:pPr>
            <a:r>
              <a:rPr lang="en-US" dirty="0" smtClean="0"/>
              <a:t>Weakening strength of the contemporary culture to hold together the collective social solidarity </a:t>
            </a:r>
          </a:p>
          <a:p>
            <a:pPr lvl="1" eaLnBrk="1" hangingPunct="1">
              <a:defRPr/>
            </a:pPr>
            <a:endParaRPr lang="en-US" sz="500" dirty="0" smtClean="0"/>
          </a:p>
          <a:p>
            <a:pPr lvl="1" eaLnBrk="1" hangingPunct="1">
              <a:defRPr/>
            </a:pPr>
            <a:r>
              <a:rPr lang="en-US" dirty="0" smtClean="0"/>
              <a:t>Traditional collective social bonds have been replaced by the most complete and pervasive form of atomised competitive individualism yet seen</a:t>
            </a:r>
          </a:p>
          <a:p>
            <a:pPr lvl="1" eaLnBrk="1" hangingPunct="1">
              <a:defRPr/>
            </a:pPr>
            <a:endParaRPr lang="en-US" dirty="0" smtClean="0"/>
          </a:p>
          <a:p>
            <a:pPr lvl="1" eaLnBrk="1" hangingPunct="1">
              <a:defRPr/>
            </a:pP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457200" y="381000"/>
            <a:ext cx="7543800" cy="1295400"/>
          </a:xfrm>
        </p:spPr>
        <p:txBody>
          <a:bodyPr/>
          <a:lstStyle/>
          <a:p>
            <a:pPr eaLnBrk="1" hangingPunct="1"/>
            <a:r>
              <a:rPr lang="en-US" altLang="en-US" sz="3200" smtClean="0"/>
              <a:t>Cultural Criminology: Late Modernity and Globalization: Consequences of Cultural Criminology</a:t>
            </a:r>
          </a:p>
        </p:txBody>
      </p:sp>
      <p:sp>
        <p:nvSpPr>
          <p:cNvPr id="3" name="Content Placeholder 2"/>
          <p:cNvSpPr>
            <a:spLocks noGrp="1"/>
          </p:cNvSpPr>
          <p:nvPr>
            <p:ph idx="1"/>
          </p:nvPr>
        </p:nvSpPr>
        <p:spPr>
          <a:xfrm>
            <a:off x="457200" y="1836738"/>
            <a:ext cx="8229600" cy="4411662"/>
          </a:xfrm>
        </p:spPr>
        <p:txBody>
          <a:bodyPr>
            <a:normAutofit fontScale="92500" lnSpcReduction="20000"/>
          </a:bodyPr>
          <a:lstStyle/>
          <a:p>
            <a:pPr eaLnBrk="1" hangingPunct="1">
              <a:defRPr/>
            </a:pPr>
            <a:r>
              <a:rPr lang="en-US" dirty="0" smtClean="0"/>
              <a:t>It is not the material aspects of consumer goods that provokes desire and ambition, but rather its social symbolism and its power to identity and meaning in what has been identified as </a:t>
            </a:r>
            <a:r>
              <a:rPr lang="en-US" i="1" dirty="0" smtClean="0"/>
              <a:t>liquid modernity</a:t>
            </a:r>
          </a:p>
          <a:p>
            <a:pPr eaLnBrk="1" hangingPunct="1">
              <a:defRPr/>
            </a:pPr>
            <a:endParaRPr lang="en-US" sz="1000" i="1" dirty="0" smtClean="0"/>
          </a:p>
          <a:p>
            <a:pPr eaLnBrk="1" hangingPunct="1">
              <a:defRPr/>
            </a:pPr>
            <a:r>
              <a:rPr lang="en-US" dirty="0" smtClean="0"/>
              <a:t>Cultural criminology is in danger of developing into </a:t>
            </a:r>
            <a:r>
              <a:rPr lang="en-US" i="1" dirty="0" smtClean="0"/>
              <a:t>culturalism</a:t>
            </a:r>
            <a:r>
              <a:rPr lang="en-US" dirty="0" smtClean="0"/>
              <a:t>—an extreme reductionist argument that attempts to explain culture and identity in late or postmodern capitalism by emphasizing the explanatory power of culture at the expense of neglecting political, economic, and historical processes and shifting contexts</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a:xfrm>
            <a:off x="457200" y="381000"/>
            <a:ext cx="7543800" cy="1295400"/>
          </a:xfrm>
        </p:spPr>
        <p:txBody>
          <a:bodyPr/>
          <a:lstStyle/>
          <a:p>
            <a:pPr eaLnBrk="1" hangingPunct="1"/>
            <a:r>
              <a:rPr lang="en-US" altLang="en-US" sz="3200" smtClean="0"/>
              <a:t>Cultural Criminology: Late Modernity and Globalization: Consequences of Cultural Criminology</a:t>
            </a:r>
          </a:p>
        </p:txBody>
      </p:sp>
      <p:sp>
        <p:nvSpPr>
          <p:cNvPr id="3" name="Content Placeholder 2"/>
          <p:cNvSpPr>
            <a:spLocks noGrp="1"/>
          </p:cNvSpPr>
          <p:nvPr>
            <p:ph idx="1"/>
          </p:nvPr>
        </p:nvSpPr>
        <p:spPr>
          <a:xfrm>
            <a:off x="457200" y="1836738"/>
            <a:ext cx="8229600" cy="4411662"/>
          </a:xfrm>
        </p:spPr>
        <p:txBody>
          <a:bodyPr>
            <a:normAutofit fontScale="85000" lnSpcReduction="20000"/>
          </a:bodyPr>
          <a:lstStyle/>
          <a:p>
            <a:pPr eaLnBrk="1" hangingPunct="1">
              <a:lnSpc>
                <a:spcPct val="90000"/>
              </a:lnSpc>
              <a:defRPr/>
            </a:pPr>
            <a:r>
              <a:rPr lang="en-US" dirty="0" smtClean="0"/>
              <a:t>The theory tells little about crime itself from a positivistic perspective, or the meaning of crime to its victims</a:t>
            </a:r>
          </a:p>
          <a:p>
            <a:pPr eaLnBrk="1" hangingPunct="1">
              <a:lnSpc>
                <a:spcPct val="90000"/>
              </a:lnSpc>
              <a:defRPr/>
            </a:pPr>
            <a:endParaRPr lang="en-US" sz="1200" dirty="0" smtClean="0"/>
          </a:p>
          <a:p>
            <a:pPr eaLnBrk="1" hangingPunct="1">
              <a:lnSpc>
                <a:spcPct val="90000"/>
              </a:lnSpc>
              <a:defRPr/>
            </a:pPr>
            <a:r>
              <a:rPr lang="en-US" dirty="0" smtClean="0"/>
              <a:t>Cultural criminology uses the destabilizing conditions of late modernity to study how populations position themselves</a:t>
            </a:r>
          </a:p>
          <a:p>
            <a:pPr eaLnBrk="1" hangingPunct="1">
              <a:lnSpc>
                <a:spcPct val="90000"/>
              </a:lnSpc>
              <a:defRPr/>
            </a:pPr>
            <a:endParaRPr lang="en-US" sz="1200" dirty="0" smtClean="0"/>
          </a:p>
          <a:p>
            <a:pPr eaLnBrk="1" hangingPunct="1">
              <a:lnSpc>
                <a:spcPct val="90000"/>
              </a:lnSpc>
              <a:defRPr/>
            </a:pPr>
            <a:r>
              <a:rPr lang="en-US" dirty="0" smtClean="0"/>
              <a:t>The enemy is the state and rational choice theorists</a:t>
            </a:r>
          </a:p>
          <a:p>
            <a:pPr eaLnBrk="1" hangingPunct="1">
              <a:defRPr/>
            </a:pPr>
            <a:endParaRPr lang="en-US" sz="1000" dirty="0" smtClean="0"/>
          </a:p>
          <a:p>
            <a:pPr eaLnBrk="1" hangingPunct="1">
              <a:defRPr/>
            </a:pPr>
            <a:r>
              <a:rPr lang="en-US" dirty="0" smtClean="0"/>
              <a:t>Cultural criminology seeks to dissolve conventional understandings of crime regardless of whether they are specific theories of the institutionalized discipline of criminology itself </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eaLnBrk="1" hangingPunct="1"/>
            <a:r>
              <a:rPr lang="en-US" altLang="en-US" smtClean="0"/>
              <a:t>Modernity and Postmodernity </a:t>
            </a:r>
          </a:p>
        </p:txBody>
      </p:sp>
      <p:sp>
        <p:nvSpPr>
          <p:cNvPr id="9219" name="Rectangle 3"/>
          <p:cNvSpPr>
            <a:spLocks noGrp="1" noChangeArrowheads="1"/>
          </p:cNvSpPr>
          <p:nvPr>
            <p:ph idx="1"/>
          </p:nvPr>
        </p:nvSpPr>
        <p:spPr/>
        <p:txBody>
          <a:bodyPr/>
          <a:lstStyle/>
          <a:p>
            <a:pPr eaLnBrk="1" hangingPunct="1"/>
            <a:r>
              <a:rPr lang="en-US" altLang="en-US" smtClean="0"/>
              <a:t>Modernism directs efforts to fixing or changing individuals or instructions while neglecting the larger picture of the society as a whole</a:t>
            </a:r>
          </a:p>
          <a:p>
            <a:pPr eaLnBrk="1" hangingPunct="1"/>
            <a:endParaRPr lang="en-US" altLang="en-US" sz="1000" smtClean="0"/>
          </a:p>
          <a:p>
            <a:pPr eaLnBrk="1" hangingPunct="1"/>
            <a:r>
              <a:rPr lang="en-US" altLang="en-US" smtClean="0"/>
              <a:t>Postmodernists argue that these ideas should be replaced with approaches that are more relevant to the current era</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AutoShape 2"/>
          <p:cNvSpPr>
            <a:spLocks noGrp="1" noChangeArrowheads="1"/>
          </p:cNvSpPr>
          <p:nvPr>
            <p:ph type="title"/>
          </p:nvPr>
        </p:nvSpPr>
        <p:spPr/>
        <p:txBody>
          <a:bodyPr/>
          <a:lstStyle/>
          <a:p>
            <a:pPr eaLnBrk="1" hangingPunct="1"/>
            <a:r>
              <a:rPr lang="en-US" altLang="en-US" sz="3200" smtClean="0"/>
              <a:t>Convict Criminology: Background: Primarily an American Contribution </a:t>
            </a:r>
          </a:p>
        </p:txBody>
      </p:sp>
      <p:sp>
        <p:nvSpPr>
          <p:cNvPr id="73731" name="Rectangle 3"/>
          <p:cNvSpPr>
            <a:spLocks noGrp="1" noChangeArrowheads="1"/>
          </p:cNvSpPr>
          <p:nvPr>
            <p:ph idx="1"/>
          </p:nvPr>
        </p:nvSpPr>
        <p:spPr/>
        <p:txBody>
          <a:bodyPr/>
          <a:lstStyle/>
          <a:p>
            <a:pPr eaLnBrk="1" hangingPunct="1"/>
            <a:r>
              <a:rPr lang="en-US" altLang="en-US" smtClean="0"/>
              <a:t>John Irwin was the first convict to openly use his criminal experiences to enter academe</a:t>
            </a:r>
            <a:endParaRPr lang="en-US" altLang="en-US" sz="1000" smtClean="0"/>
          </a:p>
          <a:p>
            <a:pPr eaLnBrk="1" hangingPunct="1"/>
            <a:r>
              <a:rPr lang="en-US" altLang="en-US" smtClean="0"/>
              <a:t>In the late 1990s, the convicts turned academics had enough critical mass, energy, and determination to start what is now called “convict criminology”</a:t>
            </a:r>
          </a:p>
          <a:p>
            <a:pPr eaLnBrk="1" hangingPunct="1"/>
            <a:endParaRPr lang="en-US" altLang="en-US" sz="1000" smtClean="0"/>
          </a:p>
          <a:p>
            <a:pPr eaLnBrk="1" hangingPunct="1"/>
            <a:r>
              <a:rPr lang="en-US" altLang="en-US" smtClean="0"/>
              <a:t>By 2003, convict criminology was self declared as a new school within criminology</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pPr eaLnBrk="1" hangingPunct="1"/>
            <a:r>
              <a:rPr lang="en-US" altLang="en-US" sz="3200" smtClean="0"/>
              <a:t>Convict Criminology: Background: Primarily an American Contribution </a:t>
            </a:r>
          </a:p>
        </p:txBody>
      </p:sp>
      <p:sp>
        <p:nvSpPr>
          <p:cNvPr id="74755" name="Content Placeholder 2"/>
          <p:cNvSpPr>
            <a:spLocks noGrp="1"/>
          </p:cNvSpPr>
          <p:nvPr>
            <p:ph idx="1"/>
          </p:nvPr>
        </p:nvSpPr>
        <p:spPr/>
        <p:txBody>
          <a:bodyPr/>
          <a:lstStyle/>
          <a:p>
            <a:pPr eaLnBrk="1" hangingPunct="1"/>
            <a:r>
              <a:rPr lang="en-US" altLang="en-US" smtClean="0"/>
              <a:t>This perspective grew out of six interrelated movements:</a:t>
            </a:r>
          </a:p>
          <a:p>
            <a:pPr marL="857250" lvl="1" indent="-514350" eaLnBrk="1" hangingPunct="1">
              <a:buFont typeface="Arial" charset="0"/>
              <a:buAutoNum type="arabicPeriod"/>
            </a:pPr>
            <a:endParaRPr lang="en-US" altLang="en-US" sz="500" smtClean="0"/>
          </a:p>
          <a:p>
            <a:pPr marL="857250" lvl="1" indent="-514350" eaLnBrk="1" hangingPunct="1">
              <a:buFont typeface="Arial" charset="0"/>
              <a:buAutoNum type="arabicPeriod"/>
            </a:pPr>
            <a:r>
              <a:rPr lang="en-US" altLang="en-US" smtClean="0"/>
              <a:t>Theoretical developments in criminology </a:t>
            </a:r>
          </a:p>
          <a:p>
            <a:pPr marL="857250" lvl="1" indent="-514350" eaLnBrk="1" hangingPunct="1">
              <a:buFont typeface="Arial" charset="0"/>
              <a:buAutoNum type="arabicPeriod"/>
            </a:pPr>
            <a:endParaRPr lang="en-US" altLang="en-US" sz="500" smtClean="0"/>
          </a:p>
          <a:p>
            <a:pPr marL="857250" lvl="1" indent="-514350" eaLnBrk="1" hangingPunct="1">
              <a:buFont typeface="Arial" charset="0"/>
              <a:buAutoNum type="arabicPeriod"/>
            </a:pPr>
            <a:r>
              <a:rPr lang="en-US" altLang="en-US" smtClean="0"/>
              <a:t>Writings in victimology </a:t>
            </a:r>
          </a:p>
          <a:p>
            <a:pPr marL="857250" lvl="1" indent="-514350" eaLnBrk="1" hangingPunct="1">
              <a:buFont typeface="Arial" charset="0"/>
              <a:buAutoNum type="arabicPeriod"/>
            </a:pPr>
            <a:endParaRPr lang="en-US" altLang="en-US" sz="500" smtClean="0"/>
          </a:p>
          <a:p>
            <a:pPr marL="857250" lvl="1" indent="-514350" eaLnBrk="1" hangingPunct="1">
              <a:buFont typeface="Arial" charset="0"/>
              <a:buAutoNum type="arabicPeriod"/>
            </a:pPr>
            <a:r>
              <a:rPr lang="en-US" altLang="en-US" smtClean="0"/>
              <a:t>Writings in constitutive criminology </a:t>
            </a:r>
          </a:p>
          <a:p>
            <a:pPr marL="857250" lvl="1" indent="-514350" eaLnBrk="1" hangingPunct="1">
              <a:buFont typeface="Arial" charset="0"/>
              <a:buAutoNum type="arabicPeriod"/>
            </a:pPr>
            <a:endParaRPr lang="en-US" altLang="en-US" sz="500" smtClean="0"/>
          </a:p>
          <a:p>
            <a:pPr marL="857250" lvl="1" indent="-514350" eaLnBrk="1" hangingPunct="1">
              <a:buFont typeface="Arial" charset="0"/>
              <a:buAutoNum type="arabicPeriod"/>
            </a:pPr>
            <a:r>
              <a:rPr lang="en-US" altLang="en-US" smtClean="0"/>
              <a:t>The failure of the prisoners’ rights movement </a:t>
            </a:r>
            <a:endParaRPr lang="en-US" altLang="en-US" sz="500" smtClean="0"/>
          </a:p>
          <a:p>
            <a:pPr marL="857250" lvl="1" indent="-514350" eaLnBrk="1" hangingPunct="1">
              <a:buFont typeface="Arial" charset="0"/>
              <a:buAutoNum type="arabicPeriod"/>
            </a:pPr>
            <a:endParaRPr lang="en-US" altLang="en-US" sz="500" smtClean="0"/>
          </a:p>
          <a:p>
            <a:pPr marL="857250" lvl="1" indent="-514350" eaLnBrk="1" hangingPunct="1">
              <a:buFont typeface="Arial" charset="0"/>
              <a:buAutoNum type="arabicPeriod"/>
            </a:pPr>
            <a:r>
              <a:rPr lang="en-US" altLang="en-US" smtClean="0"/>
              <a:t>The authenticity of insider perspectives </a:t>
            </a:r>
          </a:p>
          <a:p>
            <a:pPr marL="857250" lvl="1" indent="-514350" eaLnBrk="1" hangingPunct="1">
              <a:buFont typeface="Arial" charset="0"/>
              <a:buAutoNum type="arabicPeriod"/>
            </a:pPr>
            <a:endParaRPr lang="en-US" altLang="en-US" sz="500" smtClean="0"/>
          </a:p>
          <a:p>
            <a:pPr marL="857250" lvl="1" indent="-514350" eaLnBrk="1" hangingPunct="1">
              <a:buFont typeface="Arial" charset="0"/>
              <a:buAutoNum type="arabicPeriod"/>
            </a:pPr>
            <a:r>
              <a:rPr lang="en-US" altLang="en-US" smtClean="0"/>
              <a:t>The growing importance of ethnography</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AutoShape 2"/>
          <p:cNvSpPr>
            <a:spLocks noGrp="1" noChangeArrowheads="1"/>
          </p:cNvSpPr>
          <p:nvPr>
            <p:ph type="title"/>
          </p:nvPr>
        </p:nvSpPr>
        <p:spPr/>
        <p:txBody>
          <a:bodyPr/>
          <a:lstStyle/>
          <a:p>
            <a:pPr eaLnBrk="1" hangingPunct="1"/>
            <a:r>
              <a:rPr lang="en-US" altLang="en-US" sz="3200" smtClean="0"/>
              <a:t>Convict Criminology: Background: Primarily an American Contribution </a:t>
            </a:r>
          </a:p>
        </p:txBody>
      </p:sp>
      <p:sp>
        <p:nvSpPr>
          <p:cNvPr id="75779" name="Rectangle 3"/>
          <p:cNvSpPr>
            <a:spLocks noGrp="1" noChangeArrowheads="1"/>
          </p:cNvSpPr>
          <p:nvPr>
            <p:ph idx="1"/>
          </p:nvPr>
        </p:nvSpPr>
        <p:spPr/>
        <p:txBody>
          <a:bodyPr/>
          <a:lstStyle/>
          <a:p>
            <a:pPr eaLnBrk="1" hangingPunct="1"/>
            <a:r>
              <a:rPr lang="en-US" altLang="en-US" smtClean="0"/>
              <a:t>Central to convict criminologists’ claims is that radical and critical perspectives often have remained the intellectual products of the well meaning yet privileged, with only minimal reference and relevance to the victims of the criminal justice machine</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p:txBody>
          <a:bodyPr/>
          <a:lstStyle/>
          <a:p>
            <a:pPr eaLnBrk="1" hangingPunct="1"/>
            <a:r>
              <a:rPr lang="en-US" altLang="en-US" sz="3200" smtClean="0"/>
              <a:t>Convict Criminology: Background: Primarily an American Contribution </a:t>
            </a:r>
          </a:p>
        </p:txBody>
      </p:sp>
      <p:sp>
        <p:nvSpPr>
          <p:cNvPr id="76803" name="Content Placeholder 2"/>
          <p:cNvSpPr>
            <a:spLocks noGrp="1"/>
          </p:cNvSpPr>
          <p:nvPr>
            <p:ph idx="1"/>
          </p:nvPr>
        </p:nvSpPr>
        <p:spPr/>
        <p:txBody>
          <a:bodyPr/>
          <a:lstStyle/>
          <a:p>
            <a:pPr eaLnBrk="1" hangingPunct="1"/>
            <a:r>
              <a:rPr lang="en-US" altLang="en-US" smtClean="0"/>
              <a:t>Its humanitarian orientation encompasses a kind of “back-to-basics” criminology, one that listens to the people on the receiving end of criminal justice</a:t>
            </a:r>
          </a:p>
          <a:p>
            <a:pPr eaLnBrk="1" hangingPunct="1"/>
            <a:endParaRPr lang="en-US" altLang="en-US" sz="1000" smtClean="0"/>
          </a:p>
          <a:p>
            <a:pPr eaLnBrk="1" hangingPunct="1"/>
            <a:r>
              <a:rPr lang="en-US" altLang="en-US" smtClean="0"/>
              <a:t>Has empowered some ex-cons, convict criminology has in turn given voice to prison workers close to the ground in prison administration and prison research</a:t>
            </a:r>
          </a:p>
          <a:p>
            <a:pPr eaLnBrk="1" hangingPunct="1"/>
            <a:endParaRPr lang="en-US" altLang="en-US"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AutoShape 2"/>
          <p:cNvSpPr>
            <a:spLocks noGrp="1" noChangeArrowheads="1"/>
          </p:cNvSpPr>
          <p:nvPr>
            <p:ph type="title"/>
          </p:nvPr>
        </p:nvSpPr>
        <p:spPr>
          <a:xfrm>
            <a:off x="457200" y="381000"/>
            <a:ext cx="7543800" cy="1295400"/>
          </a:xfrm>
        </p:spPr>
        <p:txBody>
          <a:bodyPr/>
          <a:lstStyle/>
          <a:p>
            <a:pPr eaLnBrk="1" hangingPunct="1"/>
            <a:r>
              <a:rPr lang="en-US" altLang="en-US" sz="3200" smtClean="0"/>
              <a:t>Convict Criminology: Consequences of  the “New School of Convict Criminology”</a:t>
            </a:r>
          </a:p>
        </p:txBody>
      </p:sp>
      <p:sp>
        <p:nvSpPr>
          <p:cNvPr id="43011" name="Rectangle 3"/>
          <p:cNvSpPr>
            <a:spLocks noGrp="1" noChangeArrowheads="1"/>
          </p:cNvSpPr>
          <p:nvPr>
            <p:ph idx="1"/>
          </p:nvPr>
        </p:nvSpPr>
        <p:spPr>
          <a:xfrm>
            <a:off x="457200" y="1836738"/>
            <a:ext cx="8229600" cy="4411662"/>
          </a:xfrm>
        </p:spPr>
        <p:txBody>
          <a:bodyPr>
            <a:normAutofit fontScale="92500" lnSpcReduction="10000"/>
          </a:bodyPr>
          <a:lstStyle/>
          <a:p>
            <a:pPr eaLnBrk="1" hangingPunct="1">
              <a:defRPr/>
            </a:pPr>
            <a:r>
              <a:rPr lang="en-US" dirty="0"/>
              <a:t>It is not at all clear that convict criminology is doing anything new that has not been done in the past </a:t>
            </a:r>
            <a:r>
              <a:rPr lang="en-US" dirty="0" smtClean="0"/>
              <a:t>45 years </a:t>
            </a:r>
            <a:r>
              <a:rPr lang="en-US" dirty="0"/>
              <a:t>with the exception that about half of the contributors embrace the identity of “ex-con</a:t>
            </a:r>
            <a:r>
              <a:rPr lang="en-US" dirty="0" smtClean="0"/>
              <a:t>”</a:t>
            </a:r>
          </a:p>
          <a:p>
            <a:pPr eaLnBrk="1" hangingPunct="1">
              <a:defRPr/>
            </a:pPr>
            <a:endParaRPr lang="en-US" sz="1100" dirty="0"/>
          </a:p>
          <a:p>
            <a:pPr eaLnBrk="1" hangingPunct="1">
              <a:defRPr/>
            </a:pPr>
            <a:r>
              <a:rPr lang="en-US" dirty="0"/>
              <a:t>While the convict story from convicts’ perspectives is interesting and informative, it risks having more in common with journalism and novels/memoirs than with academic </a:t>
            </a:r>
            <a:r>
              <a:rPr lang="en-US" dirty="0" smtClean="0"/>
              <a:t>criminology</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a:xfrm>
            <a:off x="457200" y="381000"/>
            <a:ext cx="7543800" cy="1295400"/>
          </a:xfrm>
        </p:spPr>
        <p:txBody>
          <a:bodyPr/>
          <a:lstStyle/>
          <a:p>
            <a:pPr eaLnBrk="1" hangingPunct="1"/>
            <a:r>
              <a:rPr lang="en-US" altLang="en-US" sz="3200" smtClean="0"/>
              <a:t>Convict Criminology: Consequences of  the “New School of Convict Criminology”</a:t>
            </a:r>
          </a:p>
        </p:txBody>
      </p:sp>
      <p:sp>
        <p:nvSpPr>
          <p:cNvPr id="78851" name="Content Placeholder 2"/>
          <p:cNvSpPr>
            <a:spLocks noGrp="1"/>
          </p:cNvSpPr>
          <p:nvPr>
            <p:ph idx="1"/>
          </p:nvPr>
        </p:nvSpPr>
        <p:spPr>
          <a:xfrm>
            <a:off x="457200" y="1836738"/>
            <a:ext cx="8229600" cy="4411662"/>
          </a:xfrm>
        </p:spPr>
        <p:txBody>
          <a:bodyPr/>
          <a:lstStyle/>
          <a:p>
            <a:pPr eaLnBrk="1" hangingPunct="1"/>
            <a:r>
              <a:rPr lang="en-US" altLang="en-US" smtClean="0"/>
              <a:t>This approach is struggling to negotiate a position of critical relevance </a:t>
            </a:r>
          </a:p>
          <a:p>
            <a:pPr lvl="1" eaLnBrk="1" hangingPunct="1"/>
            <a:endParaRPr lang="en-US" altLang="en-US" sz="1000" smtClean="0"/>
          </a:p>
          <a:p>
            <a:pPr lvl="1" eaLnBrk="1" hangingPunct="1"/>
            <a:r>
              <a:rPr lang="en-US" altLang="en-US" smtClean="0"/>
              <a:t>Convict criminology has created what appears to be somewhat of a sustained presence within criminology and the media</a:t>
            </a:r>
          </a:p>
          <a:p>
            <a:pPr lvl="1" eaLnBrk="1" hangingPunct="1"/>
            <a:endParaRPr lang="en-US" altLang="en-US" sz="1000" smtClean="0"/>
          </a:p>
          <a:p>
            <a:pPr lvl="2" eaLnBrk="1" hangingPunct="1"/>
            <a:r>
              <a:rPr lang="en-US" altLang="en-US" smtClean="0"/>
              <a:t>Sits at the crossroads of activism and academics</a:t>
            </a:r>
          </a:p>
          <a:p>
            <a:pPr eaLnBrk="1" hangingPunct="1"/>
            <a:endParaRPr lang="en-US" altLang="en-US"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pPr eaLnBrk="1" hangingPunct="1"/>
            <a:r>
              <a:rPr lang="en-US" altLang="en-US" smtClean="0"/>
              <a:t>Conclusion</a:t>
            </a:r>
          </a:p>
        </p:txBody>
      </p:sp>
      <p:sp>
        <p:nvSpPr>
          <p:cNvPr id="3" name="Content Placeholder 2"/>
          <p:cNvSpPr>
            <a:spLocks noGrp="1"/>
          </p:cNvSpPr>
          <p:nvPr>
            <p:ph idx="1"/>
          </p:nvPr>
        </p:nvSpPr>
        <p:spPr/>
        <p:txBody>
          <a:bodyPr>
            <a:normAutofit lnSpcReduction="10000"/>
          </a:bodyPr>
          <a:lstStyle/>
          <a:p>
            <a:pPr eaLnBrk="1" hangingPunct="1">
              <a:defRPr/>
            </a:pPr>
            <a:r>
              <a:rPr lang="en-US" dirty="0" smtClean="0"/>
              <a:t>Critical criminology stands outside mainstream criminology and outside the structures of power in society</a:t>
            </a:r>
          </a:p>
          <a:p>
            <a:pPr eaLnBrk="1" hangingPunct="1">
              <a:defRPr/>
            </a:pPr>
            <a:endParaRPr lang="en-US" sz="1000" dirty="0" smtClean="0"/>
          </a:p>
          <a:p>
            <a:pPr eaLnBrk="1" hangingPunct="1">
              <a:defRPr/>
            </a:pPr>
            <a:r>
              <a:rPr lang="en-US" dirty="0" smtClean="0"/>
              <a:t>the central theme that informs these diverse critical perspectives is that official, legitimate, and hegemonic realities should not be taken for granted</a:t>
            </a:r>
          </a:p>
          <a:p>
            <a:pPr lvl="1" eaLnBrk="1" hangingPunct="1">
              <a:defRPr/>
            </a:pPr>
            <a:endParaRPr lang="en-US" sz="500" dirty="0" smtClean="0"/>
          </a:p>
          <a:p>
            <a:pPr lvl="1" eaLnBrk="1" hangingPunct="1">
              <a:defRPr/>
            </a:pPr>
            <a:r>
              <a:rPr lang="en-US" dirty="0" smtClean="0"/>
              <a:t>Existing realities are not inevitable but are socially and politically const</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pPr eaLnBrk="1" hangingPunct="1"/>
            <a:r>
              <a:rPr lang="en-US" altLang="en-US" smtClean="0"/>
              <a:t>Postmodern Criminal Thought: The End of Grand Narratives?</a:t>
            </a:r>
          </a:p>
        </p:txBody>
      </p:sp>
      <p:sp>
        <p:nvSpPr>
          <p:cNvPr id="6147" name="Rectangle 3"/>
          <p:cNvSpPr>
            <a:spLocks noGrp="1" noChangeArrowheads="1"/>
          </p:cNvSpPr>
          <p:nvPr>
            <p:ph idx="1"/>
          </p:nvPr>
        </p:nvSpPr>
        <p:spPr/>
        <p:txBody>
          <a:bodyPr>
            <a:normAutofit lnSpcReduction="10000"/>
          </a:bodyPr>
          <a:lstStyle/>
          <a:p>
            <a:pPr eaLnBrk="1" hangingPunct="1">
              <a:defRPr/>
            </a:pPr>
            <a:r>
              <a:rPr lang="en-US" dirty="0"/>
              <a:t>From this perspective, crime is not simply a violation of formal law or an </a:t>
            </a:r>
            <a:r>
              <a:rPr lang="en-US" dirty="0" smtClean="0"/>
              <a:t>objective fact that </a:t>
            </a:r>
            <a:r>
              <a:rPr lang="en-US" dirty="0"/>
              <a:t>can be discovered </a:t>
            </a:r>
            <a:r>
              <a:rPr lang="en-US" dirty="0" smtClean="0"/>
              <a:t>by using the scientific method</a:t>
            </a:r>
          </a:p>
          <a:p>
            <a:pPr eaLnBrk="1" hangingPunct="1">
              <a:defRPr/>
            </a:pPr>
            <a:endParaRPr lang="en-US" sz="1000" dirty="0"/>
          </a:p>
          <a:p>
            <a:pPr eaLnBrk="1" hangingPunct="1">
              <a:defRPr/>
            </a:pPr>
            <a:r>
              <a:rPr lang="en-US" dirty="0"/>
              <a:t>Crimes are linguistic constructions made by official institutions</a:t>
            </a:r>
          </a:p>
          <a:p>
            <a:pPr eaLnBrk="1" hangingPunct="1">
              <a:defRPr/>
            </a:pPr>
            <a:endParaRPr lang="en-US" sz="1000" dirty="0" smtClean="0"/>
          </a:p>
          <a:p>
            <a:pPr eaLnBrk="1" hangingPunct="1">
              <a:defRPr/>
            </a:pPr>
            <a:r>
              <a:rPr lang="en-US" dirty="0" smtClean="0"/>
              <a:t>Laws </a:t>
            </a:r>
            <a:r>
              <a:rPr lang="en-US" dirty="0"/>
              <a:t>are structures of </a:t>
            </a:r>
            <a:r>
              <a:rPr lang="en-US" dirty="0" smtClean="0"/>
              <a:t>domination that have led to increased repression rather than to liberty</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smtClean="0"/>
              <a:t>Postmodern Criminal Thought: The End of Grand Narratives?</a:t>
            </a:r>
          </a:p>
        </p:txBody>
      </p:sp>
      <p:sp>
        <p:nvSpPr>
          <p:cNvPr id="3" name="Content Placeholder 2"/>
          <p:cNvSpPr>
            <a:spLocks noGrp="1"/>
          </p:cNvSpPr>
          <p:nvPr>
            <p:ph idx="1"/>
          </p:nvPr>
        </p:nvSpPr>
        <p:spPr/>
        <p:txBody>
          <a:bodyPr>
            <a:normAutofit lnSpcReduction="10000"/>
          </a:bodyPr>
          <a:lstStyle/>
          <a:p>
            <a:pPr eaLnBrk="1" hangingPunct="1">
              <a:defRPr/>
            </a:pPr>
            <a:r>
              <a:rPr lang="en-US" dirty="0" smtClean="0"/>
              <a:t>Critical observers argued that the state’s law and order efforts at correcting individual behavior were directed at those who were least able to resist the official language of the state</a:t>
            </a:r>
          </a:p>
          <a:p>
            <a:pPr eaLnBrk="1" hangingPunct="1">
              <a:defRPr/>
            </a:pPr>
            <a:endParaRPr lang="en-US" sz="1000" dirty="0" smtClean="0"/>
          </a:p>
          <a:p>
            <a:pPr eaLnBrk="1" hangingPunct="1">
              <a:defRPr/>
            </a:pPr>
            <a:r>
              <a:rPr lang="en-US" dirty="0" smtClean="0"/>
              <a:t>The very core values and the material foundations of society that generate crime are left in place when the state attempts to solve the very problems they generate</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theme/theme1.xml><?xml version="1.0" encoding="utf-8"?>
<a:theme xmlns:a="http://schemas.openxmlformats.org/drawingml/2006/main" name="Theme1">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Networ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596</TotalTime>
  <Words>5835</Words>
  <Application>Microsoft Office PowerPoint</Application>
  <PresentationFormat>On-screen Show (4:3)</PresentationFormat>
  <Paragraphs>611</Paragraphs>
  <Slides>76</Slides>
  <Notes>60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76</vt:i4>
      </vt:variant>
    </vt:vector>
  </HeadingPairs>
  <TitlesOfParts>
    <vt:vector size="80" baseType="lpstr">
      <vt:lpstr>Arial</vt:lpstr>
      <vt:lpstr>Wingdings</vt:lpstr>
      <vt:lpstr>Calibri</vt:lpstr>
      <vt:lpstr>Theme1</vt:lpstr>
      <vt:lpstr>Criminological Theory</vt:lpstr>
      <vt:lpstr>Critical Criminologists: A New Generation</vt:lpstr>
      <vt:lpstr>Introduction</vt:lpstr>
      <vt:lpstr>Introduction</vt:lpstr>
      <vt:lpstr>Modernity and Postmodernity </vt:lpstr>
      <vt:lpstr>Modernity and Postmodernity </vt:lpstr>
      <vt:lpstr>Modernity and Postmodernity </vt:lpstr>
      <vt:lpstr>Postmodern Criminal Thought: The End of Grand Narratives?</vt:lpstr>
      <vt:lpstr>Postmodern Criminal Thought: The End of Grand Narratives?</vt:lpstr>
      <vt:lpstr>Postmodern Criminal Thought: The End of Grand Narratives?</vt:lpstr>
      <vt:lpstr>Postmodern Criminal Thought: The End of Grand Narratives?</vt:lpstr>
      <vt:lpstr>Postmodern Criminal Thought: The End of Grand Narratives?</vt:lpstr>
      <vt:lpstr>Looking Back at Early British and European Influences: Background: The New Criminology</vt:lpstr>
      <vt:lpstr>Looking Back at Early British and European Influences: Theoretical Arguments</vt:lpstr>
      <vt:lpstr>Looking Back at Early British and European Influences: Theoretical Arguments</vt:lpstr>
      <vt:lpstr>Looking Back at Early British and European Influences: Theoretical Arguments</vt:lpstr>
      <vt:lpstr>Looking Back at Early British and European Influences: Theoretical Arguments</vt:lpstr>
      <vt:lpstr>Looking Back at Early British and European Influences: Critique of the New Criminology</vt:lpstr>
      <vt:lpstr>Early Left Realism: The Theory</vt:lpstr>
      <vt:lpstr>Early Left Realism: The Theory</vt:lpstr>
      <vt:lpstr>Early Left Realism: The Theory</vt:lpstr>
      <vt:lpstr>Early Left Realism: The Theory</vt:lpstr>
      <vt:lpstr>Early Left Realism: The Theory</vt:lpstr>
      <vt:lpstr>Early Left Realism: Consequences of New Criminology/Left Realism</vt:lpstr>
      <vt:lpstr>Early Left Realism: Consequences of New Criminology/Left Realism</vt:lpstr>
      <vt:lpstr>The New Criminology Revisited</vt:lpstr>
      <vt:lpstr>The New Criminology Revisited</vt:lpstr>
      <vt:lpstr>The New Criminology Revisited</vt:lpstr>
      <vt:lpstr>The New Criminology Revisited</vt:lpstr>
      <vt:lpstr>The New Criminology Revisited</vt:lpstr>
      <vt:lpstr>Left Realism Today</vt:lpstr>
      <vt:lpstr>Left Realism Today</vt:lpstr>
      <vt:lpstr>Left Realism Today</vt:lpstr>
      <vt:lpstr>Left Realism Today</vt:lpstr>
      <vt:lpstr>Left Realism Today</vt:lpstr>
      <vt:lpstr>Left Realism Today</vt:lpstr>
      <vt:lpstr>Left Realism Today</vt:lpstr>
      <vt:lpstr>Left Realism Today</vt:lpstr>
      <vt:lpstr>Left Realism Today</vt:lpstr>
      <vt:lpstr>Changing Social Context</vt:lpstr>
      <vt:lpstr>Changing Social Context</vt:lpstr>
      <vt:lpstr>New Directions in Criminological Theory: Death and Birth of New Ideas</vt:lpstr>
      <vt:lpstr>New Directions in Criminological Theory: Hall’s New Perspective</vt:lpstr>
      <vt:lpstr>New Directions in Criminological Theory: Hall’s New Perspective</vt:lpstr>
      <vt:lpstr>New Directions in Criminological Theory: Hall’s New Perspective</vt:lpstr>
      <vt:lpstr>New Directions in Criminological Theory: Hall’s New Perspective</vt:lpstr>
      <vt:lpstr>New Directions in Criminological Theory: Jock Young</vt:lpstr>
      <vt:lpstr>The New European Criminology: Contributions and Context</vt:lpstr>
      <vt:lpstr>The New European Criminology: Policy Update</vt:lpstr>
      <vt:lpstr>The New European Criminology: Abolitionism</vt:lpstr>
      <vt:lpstr>The New European Criminology: Abolitionism</vt:lpstr>
      <vt:lpstr>The New European Criminology: Consequences of Abolitionism</vt:lpstr>
      <vt:lpstr>Green Criminology: Background</vt:lpstr>
      <vt:lpstr>Green Criminology: Background</vt:lpstr>
      <vt:lpstr>Green Criminology: Environmental Justice</vt:lpstr>
      <vt:lpstr>Green Criminology: Ecological Justice</vt:lpstr>
      <vt:lpstr>Green Criminology: Ecological Justice</vt:lpstr>
      <vt:lpstr>Green Criminology: Ecological Justice</vt:lpstr>
      <vt:lpstr>Green Criminology: Animal Rights</vt:lpstr>
      <vt:lpstr>Green Criminology: Animal Rights</vt:lpstr>
      <vt:lpstr>Cultural Criminology</vt:lpstr>
      <vt:lpstr>Cultural Criminology: Late Modernity and Globalization: Contextual Changes</vt:lpstr>
      <vt:lpstr>Cultural Criminology: Late Modernity and Globalization: Contextual Changes</vt:lpstr>
      <vt:lpstr>Cultural Criminology: Late Modernity and Globalization: Contextual Changes</vt:lpstr>
      <vt:lpstr>Cultural Criminology: Late Modernity and Globalization: Contextual Changes</vt:lpstr>
      <vt:lpstr>Cultural Criminology: Late Modernity and Globalization: Consequences of Cultural Criminology</vt:lpstr>
      <vt:lpstr>Cultural Criminology: Late Modernity and Globalization: Consequences of Cultural Criminology</vt:lpstr>
      <vt:lpstr>Cultural Criminology: Late Modernity and Globalization: Consequences of Cultural Criminology</vt:lpstr>
      <vt:lpstr>Cultural Criminology: Late Modernity and Globalization: Consequences of Cultural Criminology</vt:lpstr>
      <vt:lpstr>Convict Criminology: Background: Primarily an American Contribution </vt:lpstr>
      <vt:lpstr>Convict Criminology: Background: Primarily an American Contribution </vt:lpstr>
      <vt:lpstr>Convict Criminology: Background: Primarily an American Contribution </vt:lpstr>
      <vt:lpstr>Convict Criminology: Background: Primarily an American Contribution </vt:lpstr>
      <vt:lpstr>Convict Criminology: Consequences of  the “New School of Convict Criminology”</vt:lpstr>
      <vt:lpstr>Convict Criminology: Consequences of  the “New School of Convict Criminology”</vt:lpstr>
      <vt:lpstr>Conclusion</vt:lpstr>
    </vt:vector>
  </TitlesOfParts>
  <Company>University of Illinois Chicago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Nine</dc:title>
  <dc:creator>Erin Conley-Monroe</dc:creator>
  <cp:lastModifiedBy>Carol</cp:lastModifiedBy>
  <cp:revision>57</cp:revision>
  <dcterms:created xsi:type="dcterms:W3CDTF">2006-12-24T20:18:10Z</dcterms:created>
  <dcterms:modified xsi:type="dcterms:W3CDTF">2015-10-06T20:35:20Z</dcterms:modified>
</cp:coreProperties>
</file>