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16"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52FE8FE-5C42-4FAE-917E-E9E4DDC39C77}"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A55CF2-53E1-4136-AC63-20A0361BFE3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A72760-D462-477F-9836-96787CFE1CB6}" type="slidenum">
              <a:rPr lang="en-US" altLang="en-US" smtClean="0">
                <a:cs typeface="Arial" charset="0"/>
              </a:rPr>
              <a:pPr fontAlgn="base">
                <a:spcBef>
                  <a:spcPct val="0"/>
                </a:spcBef>
                <a:spcAft>
                  <a:spcPct val="0"/>
                </a:spcAft>
              </a:pPr>
              <a:t>1</a:t>
            </a:fld>
            <a:endParaRPr lang="en-US" alt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4C52E5-BBC5-44CE-BCD1-A0CDFF594A4B}" type="slidenum">
              <a:rPr lang="en-US" altLang="en-US" smtClean="0">
                <a:cs typeface="Arial" charset="0"/>
              </a:rPr>
              <a:pPr fontAlgn="base">
                <a:spcBef>
                  <a:spcPct val="0"/>
                </a:spcBef>
                <a:spcAft>
                  <a:spcPct val="0"/>
                </a:spcAft>
              </a:pPr>
              <a:t>10</a:t>
            </a:fld>
            <a:endParaRPr lang="en-US" alt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9707B8-6125-4C5A-8745-0CBC73B91120}" type="slidenum">
              <a:rPr lang="en-US" altLang="en-US" smtClean="0">
                <a:cs typeface="Arial" charset="0"/>
              </a:rPr>
              <a:pPr fontAlgn="base">
                <a:spcBef>
                  <a:spcPct val="0"/>
                </a:spcBef>
                <a:spcAft>
                  <a:spcPct val="0"/>
                </a:spcAft>
              </a:pPr>
              <a:t>11</a:t>
            </a:fld>
            <a:endParaRPr lang="en-US" alt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8A940F-FC8D-4DBF-9E61-E8DBB9329C07}" type="slidenum">
              <a:rPr lang="en-US" altLang="en-US" smtClean="0">
                <a:cs typeface="Arial" charset="0"/>
              </a:rPr>
              <a:pPr fontAlgn="base">
                <a:spcBef>
                  <a:spcPct val="0"/>
                </a:spcBef>
                <a:spcAft>
                  <a:spcPct val="0"/>
                </a:spcAft>
              </a:pPr>
              <a:t>12</a:t>
            </a:fld>
            <a:endParaRPr lang="en-US" alt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8BF2B3-26D6-4BD4-B01D-6696FC46EBDB}" type="slidenum">
              <a:rPr lang="en-US" altLang="en-US" smtClean="0">
                <a:cs typeface="Arial" charset="0"/>
              </a:rPr>
              <a:pPr fontAlgn="base">
                <a:spcBef>
                  <a:spcPct val="0"/>
                </a:spcBef>
                <a:spcAft>
                  <a:spcPct val="0"/>
                </a:spcAft>
              </a:pPr>
              <a:t>13</a:t>
            </a:fld>
            <a:endParaRPr lang="en-US" alt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5D092C-6A04-46CF-A228-3E4329B38276}" type="slidenum">
              <a:rPr lang="en-US" altLang="en-US" smtClean="0">
                <a:cs typeface="Arial" charset="0"/>
              </a:rPr>
              <a:pPr fontAlgn="base">
                <a:spcBef>
                  <a:spcPct val="0"/>
                </a:spcBef>
                <a:spcAft>
                  <a:spcPct val="0"/>
                </a:spcAft>
              </a:pPr>
              <a:t>14</a:t>
            </a:fld>
            <a:endParaRPr lang="en-US" alt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63DCB4-759E-413C-80BB-2FD568B8C6C2}" type="slidenum">
              <a:rPr lang="en-US" altLang="en-US" smtClean="0">
                <a:cs typeface="Arial" charset="0"/>
              </a:rPr>
              <a:pPr fontAlgn="base">
                <a:spcBef>
                  <a:spcPct val="0"/>
                </a:spcBef>
                <a:spcAft>
                  <a:spcPct val="0"/>
                </a:spcAft>
              </a:pPr>
              <a:t>15</a:t>
            </a:fld>
            <a:endParaRPr lang="en-US" alt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B95CB0-BA8A-4ECE-B213-63BCB4DF8997}" type="slidenum">
              <a:rPr lang="en-US" altLang="en-US" smtClean="0">
                <a:cs typeface="Arial" charset="0"/>
              </a:rPr>
              <a:pPr fontAlgn="base">
                <a:spcBef>
                  <a:spcPct val="0"/>
                </a:spcBef>
                <a:spcAft>
                  <a:spcPct val="0"/>
                </a:spcAft>
              </a:pPr>
              <a:t>16</a:t>
            </a:fld>
            <a:endParaRPr lang="en-US" alt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C49C01-C5D0-491C-BEF9-96FB73BB1BB4}" type="slidenum">
              <a:rPr lang="en-US" altLang="en-US" smtClean="0">
                <a:cs typeface="Arial" charset="0"/>
              </a:rPr>
              <a:pPr fontAlgn="base">
                <a:spcBef>
                  <a:spcPct val="0"/>
                </a:spcBef>
                <a:spcAft>
                  <a:spcPct val="0"/>
                </a:spcAft>
              </a:pPr>
              <a:t>17</a:t>
            </a:fld>
            <a:endParaRPr lang="en-US" alt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A3466E-028E-4AC0-A26D-B2F3841C1B7F}" type="slidenum">
              <a:rPr lang="en-US" altLang="en-US" smtClean="0">
                <a:cs typeface="Arial" charset="0"/>
              </a:rPr>
              <a:pPr fontAlgn="base">
                <a:spcBef>
                  <a:spcPct val="0"/>
                </a:spcBef>
                <a:spcAft>
                  <a:spcPct val="0"/>
                </a:spcAft>
              </a:pPr>
              <a:t>18</a:t>
            </a:fld>
            <a:endParaRPr lang="en-US" alt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8062CE-C83B-4E90-AB03-C64541028DC4}" type="slidenum">
              <a:rPr lang="en-US" altLang="en-US" smtClean="0">
                <a:cs typeface="Arial" charset="0"/>
              </a:rPr>
              <a:pPr fontAlgn="base">
                <a:spcBef>
                  <a:spcPct val="0"/>
                </a:spcBef>
                <a:spcAft>
                  <a:spcPct val="0"/>
                </a:spcAft>
              </a:pPr>
              <a:t>19</a:t>
            </a:fld>
            <a:endParaRPr lang="en-US"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D8D218-0DBB-401B-B24D-8872E52E3A12}" type="slidenum">
              <a:rPr lang="en-US" altLang="en-US" smtClean="0">
                <a:cs typeface="Arial" charset="0"/>
              </a:rPr>
              <a:pPr fontAlgn="base">
                <a:spcBef>
                  <a:spcPct val="0"/>
                </a:spcBef>
                <a:spcAft>
                  <a:spcPct val="0"/>
                </a:spcAft>
              </a:pPr>
              <a:t>2</a:t>
            </a:fld>
            <a:endParaRPr lang="en-US" alt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B846C6-B20E-49CC-B2F6-4DA9261BC7E0}" type="slidenum">
              <a:rPr lang="en-US" altLang="en-US" smtClean="0">
                <a:cs typeface="Arial" charset="0"/>
              </a:rPr>
              <a:pPr fontAlgn="base">
                <a:spcBef>
                  <a:spcPct val="0"/>
                </a:spcBef>
                <a:spcAft>
                  <a:spcPct val="0"/>
                </a:spcAft>
              </a:pPr>
              <a:t>20</a:t>
            </a:fld>
            <a:endParaRPr lang="en-US" alt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0FA646-144A-4554-BA09-48ACB391B7E7}" type="slidenum">
              <a:rPr lang="en-US" altLang="en-US" smtClean="0">
                <a:cs typeface="Arial" charset="0"/>
              </a:rPr>
              <a:pPr fontAlgn="base">
                <a:spcBef>
                  <a:spcPct val="0"/>
                </a:spcBef>
                <a:spcAft>
                  <a:spcPct val="0"/>
                </a:spcAft>
              </a:pPr>
              <a:t>21</a:t>
            </a:fld>
            <a:endParaRPr lang="en-US" alt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4EC699-8723-45E9-B619-3B6CBDDA6216}" type="slidenum">
              <a:rPr lang="en-US" altLang="en-US" smtClean="0">
                <a:cs typeface="Arial" charset="0"/>
              </a:rPr>
              <a:pPr fontAlgn="base">
                <a:spcBef>
                  <a:spcPct val="0"/>
                </a:spcBef>
                <a:spcAft>
                  <a:spcPct val="0"/>
                </a:spcAft>
              </a:pPr>
              <a:t>22</a:t>
            </a:fld>
            <a:endParaRPr lang="en-US" alt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2DCC55-6B8B-454E-8CD3-D84B90301328}" type="slidenum">
              <a:rPr lang="en-US" altLang="en-US" smtClean="0">
                <a:cs typeface="Arial" charset="0"/>
              </a:rPr>
              <a:pPr fontAlgn="base">
                <a:spcBef>
                  <a:spcPct val="0"/>
                </a:spcBef>
                <a:spcAft>
                  <a:spcPct val="0"/>
                </a:spcAft>
              </a:pPr>
              <a:t>23</a:t>
            </a:fld>
            <a:endParaRPr lang="en-US" alt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47E9CF-7E05-4B59-B938-F6C3F4941EC8}" type="slidenum">
              <a:rPr lang="en-US" altLang="en-US" smtClean="0">
                <a:cs typeface="Arial" charset="0"/>
              </a:rPr>
              <a:pPr fontAlgn="base">
                <a:spcBef>
                  <a:spcPct val="0"/>
                </a:spcBef>
                <a:spcAft>
                  <a:spcPct val="0"/>
                </a:spcAft>
              </a:pPr>
              <a:t>24</a:t>
            </a:fld>
            <a:endParaRPr lang="en-US" alt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6E6E9B-B468-4D5F-B7C2-1273056513E7}" type="slidenum">
              <a:rPr lang="en-US" altLang="en-US" smtClean="0">
                <a:cs typeface="Arial" charset="0"/>
              </a:rPr>
              <a:pPr fontAlgn="base">
                <a:spcBef>
                  <a:spcPct val="0"/>
                </a:spcBef>
                <a:spcAft>
                  <a:spcPct val="0"/>
                </a:spcAft>
              </a:pPr>
              <a:t>25</a:t>
            </a:fld>
            <a:endParaRPr lang="en-US" alt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5A8C13-DD69-4805-ADAB-8E00D2864B6F}" type="slidenum">
              <a:rPr lang="en-US" altLang="en-US" smtClean="0">
                <a:cs typeface="Arial" charset="0"/>
              </a:rPr>
              <a:pPr fontAlgn="base">
                <a:spcBef>
                  <a:spcPct val="0"/>
                </a:spcBef>
                <a:spcAft>
                  <a:spcPct val="0"/>
                </a:spcAft>
              </a:pPr>
              <a:t>26</a:t>
            </a:fld>
            <a:endParaRPr lang="en-US" altLang="en-US"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C2B554-0351-4F24-ABE2-AF5D843ACAA5}" type="slidenum">
              <a:rPr lang="en-US" altLang="en-US" smtClean="0">
                <a:cs typeface="Arial" charset="0"/>
              </a:rPr>
              <a:pPr fontAlgn="base">
                <a:spcBef>
                  <a:spcPct val="0"/>
                </a:spcBef>
                <a:spcAft>
                  <a:spcPct val="0"/>
                </a:spcAft>
              </a:pPr>
              <a:t>27</a:t>
            </a:fld>
            <a:endParaRPr lang="en-US" altLang="en-US"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801779-AFFB-45DB-993E-1263D2F49103}" type="slidenum">
              <a:rPr lang="en-US" altLang="en-US" smtClean="0">
                <a:cs typeface="Arial" charset="0"/>
              </a:rPr>
              <a:pPr fontAlgn="base">
                <a:spcBef>
                  <a:spcPct val="0"/>
                </a:spcBef>
                <a:spcAft>
                  <a:spcPct val="0"/>
                </a:spcAft>
              </a:pPr>
              <a:t>28</a:t>
            </a:fld>
            <a:endParaRPr lang="en-US" altLang="en-US"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9FB4A0-3497-4E52-B64F-25E9EA0A817F}" type="slidenum">
              <a:rPr lang="en-US" altLang="en-US" smtClean="0">
                <a:cs typeface="Arial" charset="0"/>
              </a:rPr>
              <a:pPr fontAlgn="base">
                <a:spcBef>
                  <a:spcPct val="0"/>
                </a:spcBef>
                <a:spcAft>
                  <a:spcPct val="0"/>
                </a:spcAft>
              </a:pPr>
              <a:t>29</a:t>
            </a:fld>
            <a:endParaRPr lang="en-US" alt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3C8C08-6727-4A3E-8E2D-91A58DDE8D11}" type="slidenum">
              <a:rPr lang="en-US" altLang="en-US" smtClean="0">
                <a:cs typeface="Arial" charset="0"/>
              </a:rPr>
              <a:pPr fontAlgn="base">
                <a:spcBef>
                  <a:spcPct val="0"/>
                </a:spcBef>
                <a:spcAft>
                  <a:spcPct val="0"/>
                </a:spcAft>
              </a:pPr>
              <a:t>3</a:t>
            </a:fld>
            <a:endParaRPr lang="en-US" alt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44CAE7-AC44-4BA8-90AD-59FC97191A9E}" type="slidenum">
              <a:rPr lang="en-US" altLang="en-US" smtClean="0">
                <a:cs typeface="Arial" charset="0"/>
              </a:rPr>
              <a:pPr fontAlgn="base">
                <a:spcBef>
                  <a:spcPct val="0"/>
                </a:spcBef>
                <a:spcAft>
                  <a:spcPct val="0"/>
                </a:spcAft>
              </a:pPr>
              <a:t>30</a:t>
            </a:fld>
            <a:endParaRPr lang="en-US" alt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19C659-8EC0-4CCD-893F-42B96ADB177B}" type="slidenum">
              <a:rPr lang="en-US" altLang="en-US" smtClean="0">
                <a:cs typeface="Arial" charset="0"/>
              </a:rPr>
              <a:pPr fontAlgn="base">
                <a:spcBef>
                  <a:spcPct val="0"/>
                </a:spcBef>
                <a:spcAft>
                  <a:spcPct val="0"/>
                </a:spcAft>
              </a:pPr>
              <a:t>31</a:t>
            </a:fld>
            <a:endParaRPr lang="en-US" altLang="en-US"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16417D-EECD-4A93-9D3D-3D1DC869CDCB}" type="slidenum">
              <a:rPr lang="en-US" altLang="en-US" smtClean="0">
                <a:cs typeface="Arial" charset="0"/>
              </a:rPr>
              <a:pPr fontAlgn="base">
                <a:spcBef>
                  <a:spcPct val="0"/>
                </a:spcBef>
                <a:spcAft>
                  <a:spcPct val="0"/>
                </a:spcAft>
              </a:pPr>
              <a:t>32</a:t>
            </a:fld>
            <a:endParaRPr lang="en-US" altLang="en-US" smtClean="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0F01E1-69EC-479E-A37B-E9B19FF8A888}" type="slidenum">
              <a:rPr lang="en-US" altLang="en-US" smtClean="0">
                <a:cs typeface="Arial" charset="0"/>
              </a:rPr>
              <a:pPr fontAlgn="base">
                <a:spcBef>
                  <a:spcPct val="0"/>
                </a:spcBef>
                <a:spcAft>
                  <a:spcPct val="0"/>
                </a:spcAft>
              </a:pPr>
              <a:t>33</a:t>
            </a:fld>
            <a:endParaRPr lang="en-US" altLang="en-US"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D80233-D007-4667-B06D-8B81F7A47D5F}" type="slidenum">
              <a:rPr lang="en-US" altLang="en-US" smtClean="0">
                <a:cs typeface="Arial" charset="0"/>
              </a:rPr>
              <a:pPr fontAlgn="base">
                <a:spcBef>
                  <a:spcPct val="0"/>
                </a:spcBef>
                <a:spcAft>
                  <a:spcPct val="0"/>
                </a:spcAft>
              </a:pPr>
              <a:t>34</a:t>
            </a:fld>
            <a:endParaRPr lang="en-US" alt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14041E-94AA-4440-9748-B949CC03A430}" type="slidenum">
              <a:rPr lang="en-US" altLang="en-US" smtClean="0">
                <a:cs typeface="Arial" charset="0"/>
              </a:rPr>
              <a:pPr fontAlgn="base">
                <a:spcBef>
                  <a:spcPct val="0"/>
                </a:spcBef>
                <a:spcAft>
                  <a:spcPct val="0"/>
                </a:spcAft>
              </a:pPr>
              <a:t>35</a:t>
            </a:fld>
            <a:endParaRPr lang="en-US" altLang="en-US"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B1105A-2CEC-4AA5-AC22-2622E0AA921C}" type="slidenum">
              <a:rPr lang="en-US" altLang="en-US" smtClean="0">
                <a:cs typeface="Arial" charset="0"/>
              </a:rPr>
              <a:pPr fontAlgn="base">
                <a:spcBef>
                  <a:spcPct val="0"/>
                </a:spcBef>
                <a:spcAft>
                  <a:spcPct val="0"/>
                </a:spcAft>
              </a:pPr>
              <a:t>36</a:t>
            </a:fld>
            <a:endParaRPr lang="en-US" altLang="en-US"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A69166-22DC-4AB0-94A6-6A683D7AFB0D}" type="slidenum">
              <a:rPr lang="en-US" altLang="en-US" smtClean="0">
                <a:cs typeface="Arial" charset="0"/>
              </a:rPr>
              <a:pPr fontAlgn="base">
                <a:spcBef>
                  <a:spcPct val="0"/>
                </a:spcBef>
                <a:spcAft>
                  <a:spcPct val="0"/>
                </a:spcAft>
              </a:pPr>
              <a:t>37</a:t>
            </a:fld>
            <a:endParaRPr lang="en-US" altLang="en-US"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921950-422C-41CA-BD4B-6E62E509FF84}" type="slidenum">
              <a:rPr lang="en-US" altLang="en-US" smtClean="0">
                <a:cs typeface="Arial" charset="0"/>
              </a:rPr>
              <a:pPr fontAlgn="base">
                <a:spcBef>
                  <a:spcPct val="0"/>
                </a:spcBef>
                <a:spcAft>
                  <a:spcPct val="0"/>
                </a:spcAft>
              </a:pPr>
              <a:t>38</a:t>
            </a:fld>
            <a:endParaRPr lang="en-US" altLang="en-US"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CA17C9-D906-4018-B4DE-209A6FD9E52F}" type="slidenum">
              <a:rPr lang="en-US" altLang="en-US" smtClean="0">
                <a:cs typeface="Arial" charset="0"/>
              </a:rPr>
              <a:pPr fontAlgn="base">
                <a:spcBef>
                  <a:spcPct val="0"/>
                </a:spcBef>
                <a:spcAft>
                  <a:spcPct val="0"/>
                </a:spcAft>
              </a:pPr>
              <a:t>39</a:t>
            </a:fld>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DB277A-1405-4268-8DE7-9E669C3E6BC5}" type="slidenum">
              <a:rPr lang="en-US" altLang="en-US" smtClean="0">
                <a:cs typeface="Arial" charset="0"/>
              </a:rPr>
              <a:pPr fontAlgn="base">
                <a:spcBef>
                  <a:spcPct val="0"/>
                </a:spcBef>
                <a:spcAft>
                  <a:spcPct val="0"/>
                </a:spcAft>
              </a:pPr>
              <a:t>4</a:t>
            </a:fld>
            <a:endParaRPr lang="en-US" altLang="en-US" smtClean="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3038C6-5A54-4EA9-92C8-634D7CE75B6E}" type="slidenum">
              <a:rPr lang="en-US" altLang="en-US" smtClean="0">
                <a:cs typeface="Arial" charset="0"/>
              </a:rPr>
              <a:pPr fontAlgn="base">
                <a:spcBef>
                  <a:spcPct val="0"/>
                </a:spcBef>
                <a:spcAft>
                  <a:spcPct val="0"/>
                </a:spcAft>
              </a:pPr>
              <a:t>40</a:t>
            </a:fld>
            <a:endParaRPr lang="en-US" altLang="en-US"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00C40F-629E-400E-95FC-ACC668A7CF55}" type="slidenum">
              <a:rPr lang="en-US" altLang="en-US" smtClean="0">
                <a:cs typeface="Arial" charset="0"/>
              </a:rPr>
              <a:pPr fontAlgn="base">
                <a:spcBef>
                  <a:spcPct val="0"/>
                </a:spcBef>
                <a:spcAft>
                  <a:spcPct val="0"/>
                </a:spcAft>
              </a:pPr>
              <a:t>41</a:t>
            </a:fld>
            <a:endParaRPr lang="en-US" altLang="en-US" smtClean="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A3C249-5569-4B91-86CE-8CE09DA0B388}" type="slidenum">
              <a:rPr lang="en-US" altLang="en-US" smtClean="0">
                <a:cs typeface="Arial" charset="0"/>
              </a:rPr>
              <a:pPr fontAlgn="base">
                <a:spcBef>
                  <a:spcPct val="0"/>
                </a:spcBef>
                <a:spcAft>
                  <a:spcPct val="0"/>
                </a:spcAft>
              </a:pPr>
              <a:t>42</a:t>
            </a:fld>
            <a:endParaRPr lang="en-US" altLang="en-US" smtClean="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90C78E-62B9-41E3-8138-516AD61C82C2}" type="slidenum">
              <a:rPr lang="en-US" altLang="en-US" smtClean="0">
                <a:cs typeface="Arial" charset="0"/>
              </a:rPr>
              <a:pPr fontAlgn="base">
                <a:spcBef>
                  <a:spcPct val="0"/>
                </a:spcBef>
                <a:spcAft>
                  <a:spcPct val="0"/>
                </a:spcAft>
              </a:pPr>
              <a:t>43</a:t>
            </a:fld>
            <a:endParaRPr lang="en-US" altLang="en-US" smtClean="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40D134-6CEE-4FE8-8EF8-417A08191706}" type="slidenum">
              <a:rPr lang="en-US" altLang="en-US" smtClean="0">
                <a:cs typeface="Arial" charset="0"/>
              </a:rPr>
              <a:pPr fontAlgn="base">
                <a:spcBef>
                  <a:spcPct val="0"/>
                </a:spcBef>
                <a:spcAft>
                  <a:spcPct val="0"/>
                </a:spcAft>
              </a:pPr>
              <a:t>44</a:t>
            </a:fld>
            <a:endParaRPr lang="en-US" altLang="en-US" smtClean="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C55281-6725-4652-9EB0-D1F0350439A6}" type="slidenum">
              <a:rPr lang="en-US" altLang="en-US" smtClean="0">
                <a:cs typeface="Arial" charset="0"/>
              </a:rPr>
              <a:pPr fontAlgn="base">
                <a:spcBef>
                  <a:spcPct val="0"/>
                </a:spcBef>
                <a:spcAft>
                  <a:spcPct val="0"/>
                </a:spcAft>
              </a:pPr>
              <a:t>45</a:t>
            </a:fld>
            <a:endParaRPr lang="en-US" altLang="en-US" smtClean="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471488-7DC4-46C3-8912-4557F57D4D80}" type="slidenum">
              <a:rPr lang="en-US" altLang="en-US" smtClean="0">
                <a:cs typeface="Arial" charset="0"/>
              </a:rPr>
              <a:pPr fontAlgn="base">
                <a:spcBef>
                  <a:spcPct val="0"/>
                </a:spcBef>
                <a:spcAft>
                  <a:spcPct val="0"/>
                </a:spcAft>
              </a:pPr>
              <a:t>46</a:t>
            </a:fld>
            <a:endParaRPr lang="en-US" altLang="en-US" smtClean="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F92DFA-4B37-42E9-8025-5B943C677C96}" type="slidenum">
              <a:rPr lang="en-US" altLang="en-US" smtClean="0">
                <a:cs typeface="Arial" charset="0"/>
              </a:rPr>
              <a:pPr fontAlgn="base">
                <a:spcBef>
                  <a:spcPct val="0"/>
                </a:spcBef>
                <a:spcAft>
                  <a:spcPct val="0"/>
                </a:spcAft>
              </a:pPr>
              <a:t>47</a:t>
            </a:fld>
            <a:endParaRPr lang="en-US" altLang="en-US" smtClean="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D7EDE0-7C85-4F48-99AD-9AEB216B62D0}" type="slidenum">
              <a:rPr lang="en-US" altLang="en-US" smtClean="0">
                <a:cs typeface="Arial" charset="0"/>
              </a:rPr>
              <a:pPr fontAlgn="base">
                <a:spcBef>
                  <a:spcPct val="0"/>
                </a:spcBef>
                <a:spcAft>
                  <a:spcPct val="0"/>
                </a:spcAft>
              </a:pPr>
              <a:t>48</a:t>
            </a:fld>
            <a:endParaRPr lang="en-US" altLang="en-US" smtClean="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AF61AA-B543-4B8D-B8D5-7E43D70740E4}" type="slidenum">
              <a:rPr lang="en-US" altLang="en-US" smtClean="0">
                <a:cs typeface="Arial" charset="0"/>
              </a:rPr>
              <a:pPr fontAlgn="base">
                <a:spcBef>
                  <a:spcPct val="0"/>
                </a:spcBef>
                <a:spcAft>
                  <a:spcPct val="0"/>
                </a:spcAft>
              </a:pPr>
              <a:t>49</a:t>
            </a:fld>
            <a:endParaRPr lang="en-US" alt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9C259F-002E-422A-81CB-7744431FB1CA}" type="slidenum">
              <a:rPr lang="en-US" altLang="en-US" smtClean="0">
                <a:cs typeface="Arial" charset="0"/>
              </a:rPr>
              <a:pPr fontAlgn="base">
                <a:spcBef>
                  <a:spcPct val="0"/>
                </a:spcBef>
                <a:spcAft>
                  <a:spcPct val="0"/>
                </a:spcAft>
              </a:pPr>
              <a:t>5</a:t>
            </a:fld>
            <a:endParaRPr lang="en-US" altLang="en-US" smtClean="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3D1F21-372F-4D85-A9E7-52792E639C4D}" type="slidenum">
              <a:rPr lang="en-US" altLang="en-US" smtClean="0">
                <a:cs typeface="Arial" charset="0"/>
              </a:rPr>
              <a:pPr fontAlgn="base">
                <a:spcBef>
                  <a:spcPct val="0"/>
                </a:spcBef>
                <a:spcAft>
                  <a:spcPct val="0"/>
                </a:spcAft>
              </a:pPr>
              <a:t>50</a:t>
            </a:fld>
            <a:endParaRPr lang="en-US" altLang="en-US" smtClean="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9202BD-55EA-4830-9BBF-6588B0ABA716}" type="slidenum">
              <a:rPr lang="en-US" altLang="en-US" smtClean="0">
                <a:cs typeface="Arial" charset="0"/>
              </a:rPr>
              <a:pPr fontAlgn="base">
                <a:spcBef>
                  <a:spcPct val="0"/>
                </a:spcBef>
                <a:spcAft>
                  <a:spcPct val="0"/>
                </a:spcAft>
              </a:pPr>
              <a:t>51</a:t>
            </a:fld>
            <a:endParaRPr lang="en-US" altLang="en-US" smtClean="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B49EB1-0A3C-4757-B1F3-E922C2CBEE6D}" type="slidenum">
              <a:rPr lang="en-US" altLang="en-US" smtClean="0">
                <a:cs typeface="Arial" charset="0"/>
              </a:rPr>
              <a:pPr fontAlgn="base">
                <a:spcBef>
                  <a:spcPct val="0"/>
                </a:spcBef>
                <a:spcAft>
                  <a:spcPct val="0"/>
                </a:spcAft>
              </a:pPr>
              <a:t>52</a:t>
            </a:fld>
            <a:endParaRPr lang="en-US" altLang="en-US" smtClean="0">
              <a:cs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783EED-790D-4AF3-88E1-717473F6E821}" type="slidenum">
              <a:rPr lang="en-US" altLang="en-US" smtClean="0">
                <a:cs typeface="Arial" charset="0"/>
              </a:rPr>
              <a:pPr fontAlgn="base">
                <a:spcBef>
                  <a:spcPct val="0"/>
                </a:spcBef>
                <a:spcAft>
                  <a:spcPct val="0"/>
                </a:spcAft>
              </a:pPr>
              <a:t>53</a:t>
            </a:fld>
            <a:endParaRPr lang="en-US" altLang="en-US" smtClean="0">
              <a:cs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9992DC-3145-493A-9CC8-859CC44508E3}" type="slidenum">
              <a:rPr lang="en-US" altLang="en-US" smtClean="0">
                <a:cs typeface="Arial" charset="0"/>
              </a:rPr>
              <a:pPr fontAlgn="base">
                <a:spcBef>
                  <a:spcPct val="0"/>
                </a:spcBef>
                <a:spcAft>
                  <a:spcPct val="0"/>
                </a:spcAft>
              </a:pPr>
              <a:t>54</a:t>
            </a:fld>
            <a:endParaRPr lang="en-US" altLang="en-US" smtClean="0">
              <a:cs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F551A2-4B84-423D-927C-0D4BEDB32D65}" type="slidenum">
              <a:rPr lang="en-US" altLang="en-US" smtClean="0">
                <a:cs typeface="Arial" charset="0"/>
              </a:rPr>
              <a:pPr fontAlgn="base">
                <a:spcBef>
                  <a:spcPct val="0"/>
                </a:spcBef>
                <a:spcAft>
                  <a:spcPct val="0"/>
                </a:spcAft>
              </a:pPr>
              <a:t>55</a:t>
            </a:fld>
            <a:endParaRPr lang="en-US" altLang="en-US" smtClean="0">
              <a:cs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BBF639-6299-4FA3-9B68-EE997B4DE373}" type="slidenum">
              <a:rPr lang="en-US" altLang="en-US" smtClean="0">
                <a:cs typeface="Arial" charset="0"/>
              </a:rPr>
              <a:pPr fontAlgn="base">
                <a:spcBef>
                  <a:spcPct val="0"/>
                </a:spcBef>
                <a:spcAft>
                  <a:spcPct val="0"/>
                </a:spcAft>
              </a:pPr>
              <a:t>56</a:t>
            </a:fld>
            <a:endParaRPr lang="en-US" altLang="en-US" smtClean="0">
              <a:cs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AC30B5-5ABE-4346-A11C-A96373E26EF0}" type="slidenum">
              <a:rPr lang="en-US" altLang="en-US" smtClean="0">
                <a:cs typeface="Arial" charset="0"/>
              </a:rPr>
              <a:pPr fontAlgn="base">
                <a:spcBef>
                  <a:spcPct val="0"/>
                </a:spcBef>
                <a:spcAft>
                  <a:spcPct val="0"/>
                </a:spcAft>
              </a:pPr>
              <a:t>57</a:t>
            </a:fld>
            <a:endParaRPr lang="en-US" altLang="en-US" smtClean="0">
              <a:cs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D677E-744B-4E0F-82D8-6BE7A62E2D2E}" type="slidenum">
              <a:rPr lang="en-US" altLang="en-US" smtClean="0">
                <a:cs typeface="Arial" charset="0"/>
              </a:rPr>
              <a:pPr fontAlgn="base">
                <a:spcBef>
                  <a:spcPct val="0"/>
                </a:spcBef>
                <a:spcAft>
                  <a:spcPct val="0"/>
                </a:spcAft>
              </a:pPr>
              <a:t>58</a:t>
            </a:fld>
            <a:endParaRPr lang="en-US" altLang="en-US" smtClean="0">
              <a:cs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ACF3E2-65FD-476D-9B91-2AF8F4E34C17}" type="slidenum">
              <a:rPr lang="en-US" altLang="en-US" smtClean="0">
                <a:cs typeface="Arial" charset="0"/>
              </a:rPr>
              <a:pPr fontAlgn="base">
                <a:spcBef>
                  <a:spcPct val="0"/>
                </a:spcBef>
                <a:spcAft>
                  <a:spcPct val="0"/>
                </a:spcAft>
              </a:pPr>
              <a:t>59</a:t>
            </a:fld>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466536-71C2-4C4D-9860-987EC26D4511}" type="slidenum">
              <a:rPr lang="en-US" altLang="en-US" smtClean="0">
                <a:cs typeface="Arial" charset="0"/>
              </a:rPr>
              <a:pPr fontAlgn="base">
                <a:spcBef>
                  <a:spcPct val="0"/>
                </a:spcBef>
                <a:spcAft>
                  <a:spcPct val="0"/>
                </a:spcAft>
              </a:pPr>
              <a:t>6</a:t>
            </a:fld>
            <a:endParaRPr lang="en-US" altLang="en-US" smtClean="0">
              <a:cs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F94865-FFA3-4DE0-914A-37F6FA77F8B3}" type="slidenum">
              <a:rPr lang="en-US" altLang="en-US" smtClean="0">
                <a:cs typeface="Arial" charset="0"/>
              </a:rPr>
              <a:pPr fontAlgn="base">
                <a:spcBef>
                  <a:spcPct val="0"/>
                </a:spcBef>
                <a:spcAft>
                  <a:spcPct val="0"/>
                </a:spcAft>
              </a:pPr>
              <a:t>60</a:t>
            </a:fld>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76E09B-E0B0-46A1-9387-6FF5F3D7C15B}" type="slidenum">
              <a:rPr lang="en-US" altLang="en-US" smtClean="0">
                <a:cs typeface="Arial" charset="0"/>
              </a:rPr>
              <a:pPr fontAlgn="base">
                <a:spcBef>
                  <a:spcPct val="0"/>
                </a:spcBef>
                <a:spcAft>
                  <a:spcPct val="0"/>
                </a:spcAft>
              </a:pPr>
              <a:t>7</a:t>
            </a:fld>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EA6374-F46E-46FB-B72A-F021229E28BC}" type="slidenum">
              <a:rPr lang="en-US" altLang="en-US" smtClean="0">
                <a:cs typeface="Arial" charset="0"/>
              </a:rPr>
              <a:pPr fontAlgn="base">
                <a:spcBef>
                  <a:spcPct val="0"/>
                </a:spcBef>
                <a:spcAft>
                  <a:spcPct val="0"/>
                </a:spcAft>
              </a:pPr>
              <a:t>8</a:t>
            </a:fld>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FBB3D1-F325-4940-8DA3-F3E49D62F0F1}" type="slidenum">
              <a:rPr lang="en-US" altLang="en-US" smtClean="0">
                <a:cs typeface="Arial" charset="0"/>
              </a:rPr>
              <a:pPr fontAlgn="base">
                <a:spcBef>
                  <a:spcPct val="0"/>
                </a:spcBef>
                <a:spcAft>
                  <a:spcPct val="0"/>
                </a:spcAft>
              </a:pPr>
              <a:t>9</a:t>
            </a:fld>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fld id="{E3B4E136-E83C-413A-83F6-8E2C94551CA2}" type="datetime1">
              <a:rPr lang="en-US"/>
              <a:pPr>
                <a:defRPr/>
              </a:pPr>
              <a:t>10/6/2015</a:t>
            </a:fld>
            <a:endParaRPr lang="en-US" dirty="0"/>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2EB2306D-0095-4067-A451-F659F9A3273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0DA0BF4-9A82-45F2-828A-DC493713DFB0}" type="datetime1">
              <a:rPr lang="en-US"/>
              <a:pPr>
                <a:defRPr/>
              </a:pPr>
              <a:t>10/6/2015</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1E62A8C1-2607-4718-BC00-9FEA408390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4307419-069F-439C-9F1F-0E35509B4C3B}" type="datetime1">
              <a:rPr lang="en-US"/>
              <a:pPr>
                <a:defRPr/>
              </a:pPr>
              <a:t>10/6/2015</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0988288F-8D12-45DF-8F82-2B6FC3E33E6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fld id="{FF3C6247-BCFC-424B-A1AC-A91FD9DFEEC1}" type="datetime1">
              <a:rPr lang="en-US"/>
              <a:pPr>
                <a:defRPr/>
              </a:pPr>
              <a:t>10/6/2015</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54368994-9E68-4279-84BF-26A27244749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4BE0DAA3-F1F1-4DC5-89DD-C734B190A56A}" type="datetime1">
              <a:rPr lang="en-US"/>
              <a:pPr>
                <a:defRPr/>
              </a:pPr>
              <a:t>10/6/2015</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B2FA2616-2210-4E9B-87FA-D7C370C24A7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E0AD42C1-E497-4B58-92C3-D623A10F3638}" type="datetime1">
              <a:rPr lang="en-US"/>
              <a:pPr>
                <a:defRPr/>
              </a:pPr>
              <a:t>10/6/2015</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9BD37C87-B4AF-4530-80CA-1143DC98B23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13F79166-6A8D-4D3D-ACC4-990387E1A0CC}" type="datetime1">
              <a:rPr lang="en-US"/>
              <a:pPr>
                <a:defRPr/>
              </a:pPr>
              <a:t>10/6/2015</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EA1169DF-C94A-4453-B6EA-176406DC86E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34194E60-4729-4A08-87D8-4937D5F2818E}" type="datetime1">
              <a:rPr lang="en-US"/>
              <a:pPr>
                <a:defRPr/>
              </a:pPr>
              <a:t>10/6/2015</a:t>
            </a:fld>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75CD0EB3-F7F3-44F6-8359-5E38A38492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9AF16FC9-BF05-4309-890B-87A2834EC16E}" type="datetime1">
              <a:rPr lang="en-US"/>
              <a:pPr>
                <a:defRPr/>
              </a:pPr>
              <a:t>10/6/2015</a:t>
            </a:fld>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F511F905-D393-4543-A3D9-B951BDC6D3D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4FDE690-E56D-48C8-92A0-38246BB1A46B}" type="datetime1">
              <a:rPr lang="en-US"/>
              <a:pPr>
                <a:defRPr/>
              </a:pPr>
              <a:t>10/6/2015</a:t>
            </a:fld>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2EC86E3C-3628-4754-8847-B6674DC9FA1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F6D792A-2B75-4DB2-9708-81D175C6E295}" type="datetime1">
              <a:rPr lang="en-US"/>
              <a:pPr>
                <a:defRPr/>
              </a:pPr>
              <a:t>10/6/2015</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04FF6170-E368-4065-8D21-E3120E0350A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BE21676-665F-4645-B2DD-38AD09A324FF}" type="datetime1">
              <a:rPr lang="en-US"/>
              <a:pPr>
                <a:defRPr/>
              </a:pPr>
              <a:t>10/6/2015</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0C6969C2-36F2-485B-A94B-C81E76E93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a:latin typeface="+mn-lt"/>
                <a:cs typeface="+mn-cs"/>
              </a:defRPr>
            </a:lvl1pPr>
          </a:lstStyle>
          <a:p>
            <a:pPr>
              <a:defRPr/>
            </a:pPr>
            <a:fld id="{EDFFB484-FDD0-48D0-B59D-0A9ABE50133A}" type="datetime1">
              <a:rPr lang="en-US"/>
              <a:pPr>
                <a:defRPr/>
              </a:pPr>
              <a:t>10/6/2015</a:t>
            </a:fld>
            <a:endParaRPr lang="en-US" dirty="0"/>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latin typeface="+mn-lt"/>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a:latin typeface="+mn-lt"/>
                <a:cs typeface="+mn-cs"/>
              </a:defRPr>
            </a:lvl1pPr>
          </a:lstStyle>
          <a:p>
            <a:pPr>
              <a:defRPr/>
            </a:pPr>
            <a:fld id="{9EBF14A6-DC3F-44B6-AF1E-2D0386875BE7}"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24"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smtClean="0"/>
              <a:t>Criminological Theory </a:t>
            </a:r>
          </a:p>
        </p:txBody>
      </p:sp>
      <p:sp>
        <p:nvSpPr>
          <p:cNvPr id="3075" name="Subtitle 2"/>
          <p:cNvSpPr>
            <a:spLocks noGrp="1"/>
          </p:cNvSpPr>
          <p:nvPr>
            <p:ph type="subTitle" idx="1"/>
          </p:nvPr>
        </p:nvSpPr>
        <p:spPr/>
        <p:txBody>
          <a:bodyPr/>
          <a:lstStyle/>
          <a:p>
            <a:pPr eaLnBrk="1" hangingPunct="1"/>
            <a:r>
              <a:rPr lang="en-US" altLang="en-US" smtClean="0"/>
              <a:t>Crimes of the Powerful: </a:t>
            </a:r>
          </a:p>
          <a:p>
            <a:pPr eaLnBrk="1" hangingPunct="1"/>
            <a:r>
              <a:rPr lang="en-US" altLang="en-US" smtClean="0"/>
              <a:t>Theories of White-Collar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The Discovery of White-Collar Crime: Edwin H. Sutherland</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Argued white-collar criminality can be found in every occupation</a:t>
            </a:r>
          </a:p>
          <a:p>
            <a:pPr eaLnBrk="1" hangingPunct="1">
              <a:defRPr/>
            </a:pPr>
            <a:endParaRPr lang="en-US" sz="1000" dirty="0" smtClean="0"/>
          </a:p>
          <a:p>
            <a:pPr eaLnBrk="1" hangingPunct="1">
              <a:defRPr/>
            </a:pPr>
            <a:r>
              <a:rPr lang="en-US" dirty="0" smtClean="0"/>
              <a:t>Claimed that the financial cost of white-collar crime is probably several times as great as the financial cost of all the crimes which are customarily regarded as the crime problem</a:t>
            </a:r>
          </a:p>
          <a:p>
            <a:pPr eaLnBrk="1" hangingPunct="1">
              <a:defRPr/>
            </a:pPr>
            <a:endParaRPr lang="en-US" sz="1000" dirty="0" smtClean="0"/>
          </a:p>
          <a:p>
            <a:pPr eaLnBrk="1" hangingPunct="1">
              <a:defRPr/>
            </a:pPr>
            <a:r>
              <a:rPr lang="en-US" dirty="0" smtClean="0"/>
              <a:t>White-collar crimes violate trust and therefore create mistrust, which lowers social morale and produces social disorganization on a large scale</a:t>
            </a:r>
          </a:p>
          <a:p>
            <a:pPr lvl="1" eaLnBrk="1" hangingPunct="1">
              <a:defRPr/>
            </a:pPr>
            <a:endParaRPr lang="en-US" sz="500" dirty="0" smtClean="0"/>
          </a:p>
          <a:p>
            <a:pPr lvl="1" eaLnBrk="1" hangingPunct="1">
              <a:defRPr/>
            </a:pPr>
            <a:r>
              <a:rPr lang="en-US" dirty="0" smtClean="0"/>
              <a:t>Social costs of white-collar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3200" smtClean="0"/>
              <a:t>Edwin H. Sutherland: Becoming the Father of White-Collar Crime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Why Sutherland lies in his early biography</a:t>
            </a:r>
          </a:p>
          <a:p>
            <a:pPr lvl="1" eaLnBrk="1" hangingPunct="1">
              <a:defRPr/>
            </a:pPr>
            <a:endParaRPr lang="en-US" sz="500" dirty="0" smtClean="0"/>
          </a:p>
          <a:p>
            <a:pPr lvl="1" eaLnBrk="1" hangingPunct="1">
              <a:defRPr/>
            </a:pPr>
            <a:r>
              <a:rPr lang="en-US" dirty="0" smtClean="0"/>
              <a:t>Sutherland undoubtedly absorbed in his youth the doctrine of the populist movement, which enjoyed particularly strong support in Nebraska</a:t>
            </a:r>
          </a:p>
          <a:p>
            <a:pPr lvl="1" eaLnBrk="1" hangingPunct="1">
              <a:defRPr/>
            </a:pPr>
            <a:endParaRPr lang="en-US" sz="500" dirty="0" smtClean="0"/>
          </a:p>
          <a:p>
            <a:pPr lvl="1" eaLnBrk="1" hangingPunct="1">
              <a:defRPr/>
            </a:pPr>
            <a:r>
              <a:rPr lang="en-US" dirty="0" smtClean="0"/>
              <a:t>Sutherland possessed unquestioned personal and professional integrity—traits that can be traced to his Baptist fundamentalist upbringing</a:t>
            </a:r>
          </a:p>
          <a:p>
            <a:pPr lvl="1" eaLnBrk="1" hangingPunct="1">
              <a:defRPr/>
            </a:pPr>
            <a:endParaRPr lang="en-US" sz="500" dirty="0" smtClean="0"/>
          </a:p>
          <a:p>
            <a:pPr lvl="1" eaLnBrk="1" hangingPunct="1">
              <a:defRPr/>
            </a:pPr>
            <a:r>
              <a:rPr lang="en-US" dirty="0" smtClean="0"/>
              <a:t>Sutherland fought to puncture the pervasive class-biased stereotype of criminals as exclusively poor</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3200" smtClean="0"/>
              <a:t>Edwin H. Sutherland: Becoming the Father of White-Collar Crime</a:t>
            </a:r>
          </a:p>
        </p:txBody>
      </p:sp>
      <p:sp>
        <p:nvSpPr>
          <p:cNvPr id="14339" name="Content Placeholder 2"/>
          <p:cNvSpPr>
            <a:spLocks noGrp="1"/>
          </p:cNvSpPr>
          <p:nvPr>
            <p:ph idx="1"/>
          </p:nvPr>
        </p:nvSpPr>
        <p:spPr/>
        <p:txBody>
          <a:bodyPr/>
          <a:lstStyle/>
          <a:p>
            <a:pPr eaLnBrk="1" hangingPunct="1"/>
            <a:r>
              <a:rPr lang="en-US" altLang="en-US" smtClean="0"/>
              <a:t>Used the strategy of equating white-collar criminals with those typically seen as criminals	</a:t>
            </a:r>
          </a:p>
          <a:p>
            <a:pPr lvl="1" eaLnBrk="1" hangingPunct="1"/>
            <a:endParaRPr lang="en-US" altLang="en-US" sz="500" smtClean="0"/>
          </a:p>
          <a:p>
            <a:pPr lvl="1" eaLnBrk="1" hangingPunct="1"/>
            <a:r>
              <a:rPr lang="en-US" altLang="en-US" smtClean="0"/>
              <a:t>Noted many business and professional men engage in predatory activities that are logically the same as the activities of the professional thief</a:t>
            </a:r>
          </a:p>
          <a:p>
            <a:pPr lvl="1" eaLnBrk="1" hangingPunct="1"/>
            <a:endParaRPr lang="en-US" altLang="en-US" sz="500" smtClean="0"/>
          </a:p>
          <a:p>
            <a:pPr lvl="1" eaLnBrk="1" hangingPunct="1"/>
            <a:r>
              <a:rPr lang="en-US" altLang="en-US" smtClean="0"/>
              <a:t>If there is a key difference, it is the extra level of dishonesty—the hypocrisy—that marks upperworld lawbreakers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Edwin H. Sutherland: Defining White-Collar Crime</a:t>
            </a:r>
          </a:p>
        </p:txBody>
      </p:sp>
      <p:sp>
        <p:nvSpPr>
          <p:cNvPr id="15363" name="Content Placeholder 2"/>
          <p:cNvSpPr>
            <a:spLocks noGrp="1"/>
          </p:cNvSpPr>
          <p:nvPr>
            <p:ph idx="1"/>
          </p:nvPr>
        </p:nvSpPr>
        <p:spPr/>
        <p:txBody>
          <a:bodyPr/>
          <a:lstStyle/>
          <a:p>
            <a:pPr eaLnBrk="1" hangingPunct="1"/>
            <a:r>
              <a:rPr lang="en-US" altLang="en-US" smtClean="0"/>
              <a:t>White collar crime may be defined approximately as a crime committed by a person of respectability and high social status in the course of his occupation</a:t>
            </a:r>
          </a:p>
          <a:p>
            <a:pPr lvl="1" eaLnBrk="1" hangingPunct="1"/>
            <a:endParaRPr lang="en-US" altLang="en-US" sz="500" smtClean="0"/>
          </a:p>
          <a:p>
            <a:pPr lvl="1" eaLnBrk="1" hangingPunct="1"/>
            <a:r>
              <a:rPr lang="en-US" altLang="en-US" smtClean="0"/>
              <a:t>Sutherland explained that the concept is not intended to be definitive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Edwin H. Sutherland: Defining White-Collar Crime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White-collar crime had two essential elements: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i="1" dirty="0" smtClean="0"/>
              <a:t>offender element:</a:t>
            </a:r>
            <a:r>
              <a:rPr lang="en-US" dirty="0" smtClean="0"/>
              <a:t> The offender had to be of high status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i="1" dirty="0" smtClean="0"/>
              <a:t>offense element:</a:t>
            </a:r>
            <a:r>
              <a:rPr lang="en-US" dirty="0" smtClean="0"/>
              <a:t> The offense had to be occupationally based</a:t>
            </a:r>
          </a:p>
          <a:p>
            <a:pPr marL="858837" lvl="1" indent="-514350" eaLnBrk="1" hangingPunct="1">
              <a:buFont typeface="+mj-lt"/>
              <a:buAutoNum type="arabicPeriod"/>
              <a:defRPr/>
            </a:pPr>
            <a:endParaRPr lang="en-US" sz="1000" dirty="0" smtClean="0"/>
          </a:p>
          <a:p>
            <a:pPr marL="509587" indent="-514350" eaLnBrk="1" hangingPunct="1">
              <a:defRPr/>
            </a:pPr>
            <a:r>
              <a:rPr lang="en-US" dirty="0" smtClean="0"/>
              <a:t>Crimes in which the rich and powerful use their occupational positions to accrue more wealth and power</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Edwin H. Sutherland: Defining White-Collar Crime</a:t>
            </a:r>
          </a:p>
        </p:txBody>
      </p:sp>
      <p:sp>
        <p:nvSpPr>
          <p:cNvPr id="17411" name="Content Placeholder 2"/>
          <p:cNvSpPr>
            <a:spLocks noGrp="1"/>
          </p:cNvSpPr>
          <p:nvPr>
            <p:ph idx="1"/>
          </p:nvPr>
        </p:nvSpPr>
        <p:spPr/>
        <p:txBody>
          <a:bodyPr/>
          <a:lstStyle/>
          <a:p>
            <a:pPr eaLnBrk="1" hangingPunct="1"/>
            <a:r>
              <a:rPr lang="en-US" altLang="en-US" smtClean="0"/>
              <a:t>A number of crimes that seem as though they qualify as white-collar—in the sense that they are not customary street crimes (e.g., robbery, burglary)—are in fact committed by lower-status offenders, some of whom are unemployed</a:t>
            </a:r>
          </a:p>
          <a:p>
            <a:pPr lvl="1" eaLnBrk="1" hangingPunct="1"/>
            <a:endParaRPr lang="en-US" altLang="en-US" sz="500" smtClean="0"/>
          </a:p>
          <a:p>
            <a:pPr lvl="1" eaLnBrk="1" hangingPunct="1"/>
            <a:r>
              <a:rPr lang="en-US" altLang="en-US" smtClean="0"/>
              <a:t>Many white-collar crimes do not require established occupational position or elite social status for their commission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Edwin H. Sutherland: Defining White-Collar Crime</a:t>
            </a:r>
          </a:p>
        </p:txBody>
      </p:sp>
      <p:sp>
        <p:nvSpPr>
          <p:cNvPr id="18435" name="Content Placeholder 2"/>
          <p:cNvSpPr>
            <a:spLocks noGrp="1"/>
          </p:cNvSpPr>
          <p:nvPr>
            <p:ph idx="1"/>
          </p:nvPr>
        </p:nvSpPr>
        <p:spPr/>
        <p:txBody>
          <a:bodyPr/>
          <a:lstStyle/>
          <a:p>
            <a:pPr eaLnBrk="1" hangingPunct="1"/>
            <a:r>
              <a:rPr lang="en-US" altLang="en-US" smtClean="0"/>
              <a:t>It is essential to know how the concept of white-collar crime is defined and what offenses are pulled under its umbrella</a:t>
            </a:r>
          </a:p>
          <a:p>
            <a:pPr lvl="1" eaLnBrk="1" hangingPunct="1"/>
            <a:endParaRPr lang="en-US" altLang="en-US" sz="1000" smtClean="0"/>
          </a:p>
          <a:p>
            <a:pPr lvl="1" eaLnBrk="1" hangingPunct="1"/>
            <a:r>
              <a:rPr lang="en-US" altLang="en-US" smtClean="0"/>
              <a:t>How white-collar crime is defined and which kinds of people are allowed into the sample will stack the deck more in favor of some theories than others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Edwin H. Sutherland: What is White-Collar Crime</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As Sutherland understood, what counts as a </a:t>
            </a:r>
            <a:r>
              <a:rPr lang="en-US" i="1" dirty="0" smtClean="0"/>
              <a:t>crime</a:t>
            </a:r>
            <a:r>
              <a:rPr lang="en-US" dirty="0" smtClean="0"/>
              <a:t> for the rich and powerful is anything but plain and simple</a:t>
            </a:r>
            <a:endParaRPr lang="en-US" sz="500" dirty="0" smtClean="0"/>
          </a:p>
          <a:p>
            <a:pPr eaLnBrk="1" hangingPunct="1">
              <a:defRPr/>
            </a:pPr>
            <a:endParaRPr lang="en-US" sz="500" dirty="0" smtClean="0"/>
          </a:p>
          <a:p>
            <a:pPr lvl="1" eaLnBrk="1" hangingPunct="1">
              <a:defRPr/>
            </a:pPr>
            <a:r>
              <a:rPr lang="en-US" dirty="0" smtClean="0"/>
              <a:t>Ford Pinto case</a:t>
            </a:r>
          </a:p>
          <a:p>
            <a:pPr lvl="1" eaLnBrk="1" hangingPunct="1">
              <a:defRPr/>
            </a:pPr>
            <a:endParaRPr lang="en-US" dirty="0" smtClean="0"/>
          </a:p>
          <a:p>
            <a:pPr eaLnBrk="1" hangingPunct="1">
              <a:defRPr/>
            </a:pPr>
            <a:r>
              <a:rPr lang="en-US" dirty="0" smtClean="0"/>
              <a:t>If controlled at all, many business harms traditionally were dealt with by two other legal systems: </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dirty="0" smtClean="0"/>
              <a:t>Civil suits in which private citizens ask for damages </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dirty="0" smtClean="0"/>
              <a:t>Regulatory agencies in which government agents impose and enforce standards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Edwin H. Sutherland: What is White-Collar Crime</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Sutherland noted that upperworld offenders avoid criminal penalties because they have the power to shape what laws are passed and to whom they are applied</a:t>
            </a:r>
          </a:p>
          <a:p>
            <a:pPr eaLnBrk="1" hangingPunct="1">
              <a:defRPr/>
            </a:pPr>
            <a:endParaRPr lang="en-US" sz="1000" dirty="0" smtClean="0"/>
          </a:p>
          <a:p>
            <a:pPr eaLnBrk="1" hangingPunct="1">
              <a:defRPr/>
            </a:pPr>
            <a:r>
              <a:rPr lang="en-US" dirty="0" smtClean="0"/>
              <a:t>The key standard for whether an act is a crime is not whether the person is formally convicted of a crime</a:t>
            </a:r>
          </a:p>
          <a:p>
            <a:pPr eaLnBrk="1" hangingPunct="1">
              <a:defRPr/>
            </a:pPr>
            <a:endParaRPr lang="en-US" sz="1000" dirty="0" smtClean="0"/>
          </a:p>
          <a:p>
            <a:pPr eaLnBrk="1" hangingPunct="1">
              <a:defRPr/>
            </a:pPr>
            <a:r>
              <a:rPr lang="en-US" dirty="0" smtClean="0"/>
              <a:t>Sutherland argued that instead convictability rather actual conviction should be the criterion of criminality</a:t>
            </a:r>
          </a:p>
          <a:p>
            <a:pPr lvl="1" eaLnBrk="1" hangingPunct="1">
              <a:defRPr/>
            </a:pPr>
            <a:endParaRPr lang="en-US" sz="600" dirty="0" smtClean="0"/>
          </a:p>
          <a:p>
            <a:pPr lvl="1" eaLnBrk="1" hangingPunct="1">
              <a:defRPr/>
            </a:pPr>
            <a:r>
              <a:rPr lang="en-US" dirty="0" smtClean="0"/>
              <a:t>It is the fact that an act is </a:t>
            </a:r>
            <a:r>
              <a:rPr lang="en-US" i="1" dirty="0" smtClean="0"/>
              <a:t>potentially punishable</a:t>
            </a:r>
            <a:r>
              <a:rPr lang="en-US" dirty="0" smtClean="0"/>
              <a:t> under the criminal law that makes it a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Edwin H. Sutherland: What is White-Collar Crime</a:t>
            </a:r>
          </a:p>
        </p:txBody>
      </p:sp>
      <p:sp>
        <p:nvSpPr>
          <p:cNvPr id="21507" name="Content Placeholder 2"/>
          <p:cNvSpPr>
            <a:spLocks noGrp="1"/>
          </p:cNvSpPr>
          <p:nvPr>
            <p:ph idx="1"/>
          </p:nvPr>
        </p:nvSpPr>
        <p:spPr/>
        <p:txBody>
          <a:bodyPr/>
          <a:lstStyle/>
          <a:p>
            <a:pPr eaLnBrk="1" hangingPunct="1"/>
            <a:r>
              <a:rPr lang="en-US" altLang="en-US" smtClean="0"/>
              <a:t>Wrote </a:t>
            </a:r>
            <a:r>
              <a:rPr lang="en-US" altLang="en-US" i="1" smtClean="0"/>
              <a:t>White Collar Crime </a:t>
            </a:r>
            <a:endParaRPr lang="en-US" altLang="en-US" smtClean="0"/>
          </a:p>
          <a:p>
            <a:pPr lvl="1" eaLnBrk="1" hangingPunct="1"/>
            <a:endParaRPr lang="en-US" altLang="en-US" sz="500" smtClean="0"/>
          </a:p>
          <a:p>
            <a:pPr lvl="1" eaLnBrk="1" hangingPunct="1"/>
            <a:r>
              <a:rPr lang="en-US" altLang="en-US" smtClean="0"/>
              <a:t>A volume in which he studied the criminality of the 70 largest manufacturing, mining, and mercantile corporations” over the lives of </a:t>
            </a:r>
            <a:r>
              <a:rPr lang="en-US" altLang="en-US" b="1" smtClean="0"/>
              <a:t>t</a:t>
            </a:r>
            <a:r>
              <a:rPr lang="en-US" altLang="en-US" smtClean="0"/>
              <a:t>hese companies, which was about 45 years </a:t>
            </a:r>
          </a:p>
          <a:p>
            <a:pPr lvl="1" eaLnBrk="1" hangingPunct="1"/>
            <a:endParaRPr lang="en-US" altLang="en-US" sz="500" smtClean="0"/>
          </a:p>
          <a:p>
            <a:pPr lvl="1" eaLnBrk="1" hangingPunct="1"/>
            <a:r>
              <a:rPr lang="en-US" altLang="en-US" smtClean="0"/>
              <a:t>Examined the number of “decisions” finding wrongdoing against corporations rendered by civil courts, criminal courts, regulatory agencies, and in settled cases </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Introduction</a:t>
            </a:r>
          </a:p>
        </p:txBody>
      </p:sp>
      <p:sp>
        <p:nvSpPr>
          <p:cNvPr id="4099" name="Content Placeholder 2"/>
          <p:cNvSpPr>
            <a:spLocks noGrp="1"/>
          </p:cNvSpPr>
          <p:nvPr>
            <p:ph idx="1"/>
          </p:nvPr>
        </p:nvSpPr>
        <p:spPr/>
        <p:txBody>
          <a:bodyPr/>
          <a:lstStyle/>
          <a:p>
            <a:pPr eaLnBrk="1" hangingPunct="1"/>
            <a:r>
              <a:rPr lang="en-US" altLang="en-US" smtClean="0"/>
              <a:t>Until the 1970s, crimes of the powerful—or what are known as “white-collar crimes”—had been largely ignored since the inception of criminology</a:t>
            </a:r>
          </a:p>
          <a:p>
            <a:pPr eaLnBrk="1" hangingPunct="1"/>
            <a:endParaRPr lang="en-US" altLang="en-US" sz="1000" smtClean="0"/>
          </a:p>
          <a:p>
            <a:pPr eaLnBrk="1" hangingPunct="1"/>
            <a:r>
              <a:rPr lang="en-US" altLang="en-US" smtClean="0"/>
              <a:t>In the 1970s, criminologists because aware of this type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Edwin H. Sutherland: What is White-Collar Crime</a:t>
            </a:r>
          </a:p>
        </p:txBody>
      </p:sp>
      <p:sp>
        <p:nvSpPr>
          <p:cNvPr id="3" name="Content Placeholder 2"/>
          <p:cNvSpPr>
            <a:spLocks noGrp="1"/>
          </p:cNvSpPr>
          <p:nvPr>
            <p:ph idx="1"/>
          </p:nvPr>
        </p:nvSpPr>
        <p:spPr>
          <a:xfrm>
            <a:off x="457200" y="1676400"/>
            <a:ext cx="8229600" cy="4411663"/>
          </a:xfrm>
        </p:spPr>
        <p:txBody>
          <a:bodyPr>
            <a:normAutofit fontScale="92500" lnSpcReduction="20000"/>
          </a:bodyPr>
          <a:lstStyle/>
          <a:p>
            <a:pPr eaLnBrk="1" hangingPunct="1">
              <a:defRPr/>
            </a:pPr>
            <a:r>
              <a:rPr lang="en-US" dirty="0" smtClean="0"/>
              <a:t>In </a:t>
            </a:r>
            <a:r>
              <a:rPr lang="en-US" i="1" dirty="0" smtClean="0"/>
              <a:t>White Collar Crime:</a:t>
            </a:r>
            <a:endParaRPr lang="en-US" dirty="0" smtClean="0"/>
          </a:p>
          <a:p>
            <a:pPr lvl="1" eaLnBrk="1" hangingPunct="1">
              <a:defRPr/>
            </a:pPr>
            <a:endParaRPr lang="en-US" sz="500" dirty="0" smtClean="0"/>
          </a:p>
          <a:p>
            <a:pPr lvl="1" eaLnBrk="1" hangingPunct="1">
              <a:defRPr/>
            </a:pPr>
            <a:r>
              <a:rPr lang="en-US" dirty="0" smtClean="0"/>
              <a:t>Discovered that the 70 corporations had 980 decisions, meaning that they averaged 14 illegal acts each</a:t>
            </a:r>
          </a:p>
          <a:p>
            <a:pPr lvl="1" eaLnBrk="1" hangingPunct="1">
              <a:defRPr/>
            </a:pPr>
            <a:endParaRPr lang="en-US" sz="500" dirty="0" smtClean="0"/>
          </a:p>
          <a:p>
            <a:pPr lvl="1" eaLnBrk="1" hangingPunct="1">
              <a:defRPr/>
            </a:pPr>
            <a:r>
              <a:rPr lang="en-US" dirty="0" smtClean="0"/>
              <a:t>Nearly all companies, 97.1%, had two or more adverse decisions</a:t>
            </a:r>
          </a:p>
          <a:p>
            <a:pPr lvl="1" eaLnBrk="1" hangingPunct="1">
              <a:defRPr/>
            </a:pPr>
            <a:endParaRPr lang="en-US" sz="500" dirty="0" smtClean="0"/>
          </a:p>
          <a:p>
            <a:pPr lvl="1" eaLnBrk="1" hangingPunct="1">
              <a:defRPr/>
            </a:pPr>
            <a:r>
              <a:rPr lang="en-US" dirty="0" smtClean="0"/>
              <a:t>The criminality of the corporations, like that of professional thieves, is persistent: A large proportion of the offenders are recidivists</a:t>
            </a:r>
          </a:p>
          <a:p>
            <a:pPr lvl="1" eaLnBrk="1" hangingPunct="1">
              <a:defRPr/>
            </a:pPr>
            <a:endParaRPr lang="en-US" sz="500" dirty="0" smtClean="0"/>
          </a:p>
          <a:p>
            <a:pPr lvl="1" eaLnBrk="1" hangingPunct="1">
              <a:defRPr/>
            </a:pPr>
            <a:r>
              <a:rPr lang="en-US" dirty="0" smtClean="0"/>
              <a:t>Even when the analysis were restricted to criminal convictions 60% of the sample had been convicted, averaging four convictions each</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Edwin H. Sutherland: Explaining White-Collar Crime</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Sutherland had three purposes for inventing the concept of white-collar crime: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Wanted to bring the crimes of the rich and powerful within the scope of criminology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Wanted to debunk theories that pathologized offenders by focusing on individual traits supposedly associated with the poor</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Wanted to use this opportunity to trumpet his own approach to the study of crime, which favored developing a systematic </a:t>
            </a:r>
            <a:r>
              <a:rPr lang="en-US" i="1" dirty="0" smtClean="0"/>
              <a:t>general theory</a:t>
            </a:r>
            <a:r>
              <a:rPr lang="en-US" dirty="0" smtClean="0"/>
              <a:t> whose principles were sufficiently broad as to explain all forms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Edwin H. Sutherland: Explaining White-Collar Crime</a:t>
            </a:r>
          </a:p>
        </p:txBody>
      </p:sp>
      <p:sp>
        <p:nvSpPr>
          <p:cNvPr id="24579" name="Content Placeholder 2"/>
          <p:cNvSpPr>
            <a:spLocks noGrp="1"/>
          </p:cNvSpPr>
          <p:nvPr>
            <p:ph idx="1"/>
          </p:nvPr>
        </p:nvSpPr>
        <p:spPr/>
        <p:txBody>
          <a:bodyPr/>
          <a:lstStyle/>
          <a:p>
            <a:pPr eaLnBrk="1" hangingPunct="1"/>
            <a:r>
              <a:rPr lang="en-US" altLang="en-US" smtClean="0"/>
              <a:t>Argued when people enter the business world, they are increasingly isolated </a:t>
            </a:r>
          </a:p>
          <a:p>
            <a:pPr lvl="1" eaLnBrk="1" hangingPunct="1"/>
            <a:endParaRPr lang="en-US" altLang="en-US" sz="500" smtClean="0"/>
          </a:p>
          <a:p>
            <a:pPr lvl="1" eaLnBrk="1" hangingPunct="1"/>
            <a:r>
              <a:rPr lang="en-US" altLang="en-US" smtClean="0"/>
              <a:t>Old ways of thinking—old morals—are replaced by newly learned ways of doing things</a:t>
            </a:r>
          </a:p>
          <a:p>
            <a:pPr lvl="2" eaLnBrk="1" hangingPunct="1"/>
            <a:endParaRPr lang="en-US" altLang="en-US" sz="300" smtClean="0"/>
          </a:p>
          <a:p>
            <a:pPr lvl="2" eaLnBrk="1" hangingPunct="1"/>
            <a:r>
              <a:rPr lang="en-US" altLang="en-US" smtClean="0"/>
              <a:t>Experience differential association with white-collar workers who school them in the definitions of the situation and techniques that make illegal schemes </a:t>
            </a:r>
          </a:p>
          <a:p>
            <a:pPr lvl="2" eaLnBrk="1" hangingPunct="1"/>
            <a:endParaRPr lang="en-US" altLang="en-US" sz="300" smtClean="0"/>
          </a:p>
          <a:p>
            <a:pPr lvl="2" eaLnBrk="1" hangingPunct="1"/>
            <a:r>
              <a:rPr lang="en-US" altLang="en-US" smtClean="0"/>
              <a:t>Ordered by managers or learns from coworkers to engage in unethical practices</a:t>
            </a:r>
          </a:p>
          <a:p>
            <a:pPr lvl="2"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Edwin H. Sutherland: Explaining White-Collar Crime</a:t>
            </a:r>
          </a:p>
        </p:txBody>
      </p:sp>
      <p:sp>
        <p:nvSpPr>
          <p:cNvPr id="25603" name="Content Placeholder 2"/>
          <p:cNvSpPr>
            <a:spLocks noGrp="1"/>
          </p:cNvSpPr>
          <p:nvPr>
            <p:ph idx="1"/>
          </p:nvPr>
        </p:nvSpPr>
        <p:spPr/>
        <p:txBody>
          <a:bodyPr/>
          <a:lstStyle/>
          <a:p>
            <a:pPr eaLnBrk="1" hangingPunct="1"/>
            <a:r>
              <a:rPr lang="en-US" altLang="en-US" smtClean="0"/>
              <a:t>Argued the upperworld was socially disorganized: The forces organized against crime were weak, whereas the forces organized for crime were strong</a:t>
            </a:r>
          </a:p>
          <a:p>
            <a:pPr eaLnBrk="1" hangingPunct="1"/>
            <a:endParaRPr lang="en-US" altLang="en-US" sz="10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Edwin H. Sutherland: Explaining White-Collar Crime</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sz="3200" dirty="0" smtClean="0"/>
              <a:t>Identified at least four reasons why the forces aligned to fight white-collar crime are weak</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public do not think of businesspeople and professionals as criminal</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Prevailing laissez-fair capitalist ideology provided a general justification for not intervening in business practices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Business uses its influence to disrupt attempts to control it</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potential victims of white-collar crime are, in comparison with their victimizers, weak</a:t>
            </a:r>
          </a:p>
          <a:p>
            <a:pPr marL="858837" lvl="1" indent="-514350" eaLnBrk="1" hangingPunct="1">
              <a:buFont typeface="+mj-lt"/>
              <a:buAutoNum type="arabicPeriod"/>
              <a:defRPr/>
            </a:pPr>
            <a:endParaRPr lang="en-US" dirty="0" smtClean="0"/>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Edwin H. Sutherland: Explaining White-Collar Crime</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sz="3500" dirty="0" smtClean="0"/>
              <a:t>White-collar crime is organized crime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Companies develop, support, and transmit to new employees a criminal culture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Companies conspire both internally and with other companies to plan and carry out illegal acts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corporate veil of companies allows perpetrators of white-collar crime to remain anonymous and for criminal responsibility to be diffused across diverse officials in the organization</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rational nature of companies—after all, the purpose of business is to make profits—encourages the amoral selection of illegal practices that can be done secretly and that victimize the weak</a:t>
            </a:r>
          </a:p>
          <a:p>
            <a:pPr eaLnBrk="1" hangingPunct="1">
              <a:defRPr/>
            </a:pPr>
            <a:endParaRPr lang="en-US" dirty="0" smtClean="0"/>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Organizational Culture</a:t>
            </a:r>
          </a:p>
        </p:txBody>
      </p:sp>
      <p:sp>
        <p:nvSpPr>
          <p:cNvPr id="28675" name="Content Placeholder 2"/>
          <p:cNvSpPr>
            <a:spLocks noGrp="1"/>
          </p:cNvSpPr>
          <p:nvPr>
            <p:ph idx="1"/>
          </p:nvPr>
        </p:nvSpPr>
        <p:spPr/>
        <p:txBody>
          <a:bodyPr/>
          <a:lstStyle/>
          <a:p>
            <a:pPr eaLnBrk="1" hangingPunct="1"/>
            <a:r>
              <a:rPr lang="en-US" altLang="en-US" smtClean="0"/>
              <a:t>A criminal culture is comprised of definitions that permit or encourage lawbreaking generally or in specific situations</a:t>
            </a:r>
          </a:p>
          <a:p>
            <a:pPr lvl="1" eaLnBrk="1" hangingPunct="1"/>
            <a:endParaRPr lang="en-US" altLang="en-US" sz="500" smtClean="0"/>
          </a:p>
          <a:p>
            <a:pPr lvl="1" eaLnBrk="1" hangingPunct="1"/>
            <a:r>
              <a:rPr lang="en-US" altLang="en-US" smtClean="0"/>
              <a:t>Criminal definitions tell workers either that it is okay to disregard the law</a:t>
            </a:r>
          </a:p>
          <a:p>
            <a:pPr lvl="1" eaLnBrk="1" hangingPunct="1"/>
            <a:endParaRPr lang="en-US" altLang="en-US" sz="500" smtClean="0"/>
          </a:p>
          <a:p>
            <a:pPr lvl="1" eaLnBrk="1" hangingPunct="1"/>
            <a:r>
              <a:rPr lang="en-US" altLang="en-US" smtClean="0"/>
              <a:t>Also might encourage negligent behavior by telling workers that certain risks—whether financial or health-related—are “not that bad” and should be ignored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Organizational Culture: Unethical Cultures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Marshall Clinard played a defining role in shaping the study of white-collar crime</a:t>
            </a:r>
          </a:p>
          <a:p>
            <a:pPr lvl="1" eaLnBrk="1" hangingPunct="1">
              <a:defRPr/>
            </a:pPr>
            <a:endParaRPr lang="en-US" sz="500" dirty="0" smtClean="0"/>
          </a:p>
          <a:p>
            <a:pPr lvl="1" eaLnBrk="1" hangingPunct="1">
              <a:defRPr/>
            </a:pPr>
            <a:r>
              <a:rPr lang="en-US" dirty="0" smtClean="0"/>
              <a:t>Wrote </a:t>
            </a:r>
            <a:r>
              <a:rPr lang="en-US" i="1" dirty="0" smtClean="0"/>
              <a:t>The Black Market</a:t>
            </a:r>
          </a:p>
          <a:p>
            <a:pPr lvl="1" eaLnBrk="1" hangingPunct="1">
              <a:defRPr/>
            </a:pPr>
            <a:endParaRPr lang="en-US" sz="500" i="1" dirty="0" smtClean="0"/>
          </a:p>
          <a:p>
            <a:pPr lvl="1" eaLnBrk="1" hangingPunct="1">
              <a:defRPr/>
            </a:pPr>
            <a:r>
              <a:rPr lang="en-US" dirty="0" smtClean="0"/>
              <a:t>Price violations reflected industry-wide practices</a:t>
            </a:r>
          </a:p>
          <a:p>
            <a:pPr lvl="1" eaLnBrk="1" hangingPunct="1">
              <a:defRPr/>
            </a:pPr>
            <a:endParaRPr lang="en-US" sz="500" dirty="0" smtClean="0"/>
          </a:p>
          <a:p>
            <a:pPr lvl="1" eaLnBrk="1" hangingPunct="1">
              <a:defRPr/>
            </a:pPr>
            <a:r>
              <a:rPr lang="en-US" dirty="0" smtClean="0"/>
              <a:t>The illegality was due primarily to subcultural transmission</a:t>
            </a:r>
          </a:p>
          <a:p>
            <a:pPr lvl="2" eaLnBrk="1" hangingPunct="1">
              <a:defRPr/>
            </a:pPr>
            <a:endParaRPr lang="en-US" sz="300" dirty="0" smtClean="0"/>
          </a:p>
          <a:p>
            <a:pPr lvl="2" eaLnBrk="1" hangingPunct="1">
              <a:defRPr/>
            </a:pPr>
            <a:r>
              <a:rPr lang="en-US" dirty="0" smtClean="0"/>
              <a:t>Techniques for committing illegalities were learned in conversation with other businesspeople </a:t>
            </a:r>
          </a:p>
          <a:p>
            <a:pPr lvl="2" eaLnBrk="1" hangingPunct="1">
              <a:defRPr/>
            </a:pPr>
            <a:endParaRPr lang="en-US" sz="300" dirty="0" smtClean="0"/>
          </a:p>
          <a:p>
            <a:pPr lvl="2" eaLnBrk="1" hangingPunct="1">
              <a:defRPr/>
            </a:pPr>
            <a:r>
              <a:rPr lang="en-US" dirty="0" smtClean="0"/>
              <a:t>Definitions favorable to violating the laws were reinforced in the business community</a:t>
            </a:r>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Organizational Culture: Unethical Cultures</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sz="3200" dirty="0" smtClean="0"/>
              <a:t>Yeager and Clinard wrote </a:t>
            </a:r>
            <a:r>
              <a:rPr lang="en-US" sz="3200" i="1" dirty="0" smtClean="0"/>
              <a:t>Corporate Crime</a:t>
            </a:r>
          </a:p>
          <a:p>
            <a:pPr lvl="1" eaLnBrk="1" hangingPunct="1">
              <a:defRPr/>
            </a:pPr>
            <a:endParaRPr lang="en-US" sz="1100" dirty="0" smtClean="0"/>
          </a:p>
          <a:p>
            <a:pPr lvl="1" eaLnBrk="1" hangingPunct="1">
              <a:defRPr/>
            </a:pPr>
            <a:r>
              <a:rPr lang="en-US" dirty="0" smtClean="0"/>
              <a:t>Examined the illegality of 477 of the largest publicly owned manufacturing corporations in the United States</a:t>
            </a:r>
          </a:p>
          <a:p>
            <a:pPr lvl="2" eaLnBrk="1" hangingPunct="1">
              <a:defRPr/>
            </a:pPr>
            <a:endParaRPr lang="en-US" sz="500" dirty="0" smtClean="0"/>
          </a:p>
          <a:p>
            <a:pPr lvl="2" eaLnBrk="1" hangingPunct="1">
              <a:defRPr/>
            </a:pPr>
            <a:r>
              <a:rPr lang="en-US" dirty="0" smtClean="0"/>
              <a:t>Coded the number of criminal, civil, and administrative actions against these companies by 25 federal agencies</a:t>
            </a:r>
          </a:p>
          <a:p>
            <a:pPr lvl="2" eaLnBrk="1" hangingPunct="1">
              <a:defRPr/>
            </a:pPr>
            <a:endParaRPr lang="en-US" sz="500" dirty="0" smtClean="0"/>
          </a:p>
          <a:p>
            <a:pPr lvl="2" eaLnBrk="1" hangingPunct="1">
              <a:defRPr/>
            </a:pPr>
            <a:r>
              <a:rPr lang="en-US" dirty="0" smtClean="0"/>
              <a:t>60.1% of the corporations had at least one action with an average of 2.7 federal cases of violation</a:t>
            </a:r>
          </a:p>
          <a:p>
            <a:pPr lvl="2" eaLnBrk="1" hangingPunct="1">
              <a:defRPr/>
            </a:pPr>
            <a:endParaRPr lang="en-US" sz="500" dirty="0" smtClean="0"/>
          </a:p>
          <a:p>
            <a:pPr lvl="2" eaLnBrk="1" hangingPunct="1">
              <a:defRPr/>
            </a:pPr>
            <a:r>
              <a:rPr lang="en-US" dirty="0" smtClean="0"/>
              <a:t>Only 8% of the companies accounted for 52% of all violations, with these high-rate offenders averaging 23.5 infractions each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Organizational Culture: Unethical Cultures</a:t>
            </a:r>
          </a:p>
        </p:txBody>
      </p:sp>
      <p:sp>
        <p:nvSpPr>
          <p:cNvPr id="31747" name="Content Placeholder 2"/>
          <p:cNvSpPr>
            <a:spLocks noGrp="1"/>
          </p:cNvSpPr>
          <p:nvPr>
            <p:ph idx="1"/>
          </p:nvPr>
        </p:nvSpPr>
        <p:spPr/>
        <p:txBody>
          <a:bodyPr/>
          <a:lstStyle/>
          <a:p>
            <a:pPr eaLnBrk="1" hangingPunct="1"/>
            <a:r>
              <a:rPr lang="en-US" altLang="en-US" smtClean="0"/>
              <a:t>Corporate organization facilitated lawlessness</a:t>
            </a:r>
          </a:p>
          <a:p>
            <a:pPr eaLnBrk="1" hangingPunct="1"/>
            <a:endParaRPr lang="en-US" altLang="en-US" sz="500" smtClean="0"/>
          </a:p>
          <a:p>
            <a:pPr lvl="1" eaLnBrk="1" hangingPunct="1"/>
            <a:r>
              <a:rPr lang="en-US" altLang="en-US" smtClean="0"/>
              <a:t>This culture is replete with corporate defenses to law violations</a:t>
            </a:r>
          </a:p>
          <a:p>
            <a:pPr lvl="1" eaLnBrk="1" hangingPunct="1"/>
            <a:endParaRPr lang="en-US" altLang="en-US" sz="500" smtClean="0"/>
          </a:p>
          <a:p>
            <a:pPr lvl="1" eaLnBrk="1" hangingPunct="1"/>
            <a:r>
              <a:rPr lang="en-US" altLang="en-US" smtClean="0"/>
              <a:t>Corporations are well designed to “indoctrinate” their members into this culture</a:t>
            </a:r>
          </a:p>
          <a:p>
            <a:pPr lvl="1" eaLnBrk="1" hangingPunct="1"/>
            <a:endParaRPr lang="en-US" altLang="en-US" sz="1000" smtClean="0"/>
          </a:p>
          <a:p>
            <a:pPr eaLnBrk="1" hangingPunct="1"/>
            <a:r>
              <a:rPr lang="en-US" altLang="en-US" smtClean="0"/>
              <a:t>Not all corporate cultures are the same; they vary in their support of unethical practices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Introduction</a:t>
            </a:r>
          </a:p>
        </p:txBody>
      </p:sp>
      <p:sp>
        <p:nvSpPr>
          <p:cNvPr id="5123" name="Content Placeholder 2"/>
          <p:cNvSpPr>
            <a:spLocks noGrp="1"/>
          </p:cNvSpPr>
          <p:nvPr>
            <p:ph idx="1"/>
          </p:nvPr>
        </p:nvSpPr>
        <p:spPr/>
        <p:txBody>
          <a:bodyPr/>
          <a:lstStyle/>
          <a:p>
            <a:pPr eaLnBrk="1" hangingPunct="1"/>
            <a:r>
              <a:rPr lang="en-US" altLang="en-US" smtClean="0"/>
              <a:t>The work of the 1970s embodied three core themes: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A fundamental hypocrisy stained the American justice system</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costs of the crimes of the powerful far outweigh the costs of the crimes of the poor</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only way to stop these harms was to use criminal sanctions to bring law and order to the upperworld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Organizational Culture: Unethical Cultures</a:t>
            </a:r>
          </a:p>
        </p:txBody>
      </p:sp>
      <p:sp>
        <p:nvSpPr>
          <p:cNvPr id="32771" name="Content Placeholder 2"/>
          <p:cNvSpPr>
            <a:spLocks noGrp="1"/>
          </p:cNvSpPr>
          <p:nvPr>
            <p:ph idx="1"/>
          </p:nvPr>
        </p:nvSpPr>
        <p:spPr/>
        <p:txBody>
          <a:bodyPr/>
          <a:lstStyle/>
          <a:p>
            <a:pPr eaLnBrk="1" hangingPunct="1"/>
            <a:r>
              <a:rPr lang="en-US" altLang="en-US" smtClean="0"/>
              <a:t>What distinguishes criminal from noncriminal corporations</a:t>
            </a:r>
          </a:p>
          <a:p>
            <a:pPr lvl="1" eaLnBrk="1" hangingPunct="1"/>
            <a:r>
              <a:rPr lang="en-US" altLang="en-US" smtClean="0"/>
              <a:t>Clinard proposed a </a:t>
            </a:r>
            <a:r>
              <a:rPr lang="en-US" altLang="en-US" i="1" smtClean="0"/>
              <a:t>managerial theory of corporate culture</a:t>
            </a:r>
            <a:r>
              <a:rPr lang="en-US" altLang="en-US" smtClean="0"/>
              <a:t> </a:t>
            </a:r>
          </a:p>
          <a:p>
            <a:pPr lvl="2" eaLnBrk="1" hangingPunct="1"/>
            <a:endParaRPr lang="en-US" altLang="en-US" sz="500" smtClean="0"/>
          </a:p>
          <a:p>
            <a:pPr lvl="2" eaLnBrk="1" hangingPunct="1"/>
            <a:r>
              <a:rPr lang="en-US" altLang="en-US" smtClean="0"/>
              <a:t>The culture or “ethical tone” of a company is heavily influenced by the orientation of top-level management</a:t>
            </a:r>
          </a:p>
          <a:p>
            <a:pPr lvl="3" eaLnBrk="1" hangingPunct="1"/>
            <a:endParaRPr lang="en-US" altLang="en-US" sz="500" smtClean="0"/>
          </a:p>
          <a:p>
            <a:pPr lvl="3" eaLnBrk="1" hangingPunct="1"/>
            <a:r>
              <a:rPr lang="en-US" altLang="en-US" smtClean="0"/>
              <a:t>CEOs promoted from within the firm due to professional or technical expertise are less likely to sponsor unethical practices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Organizational Culture: Oppositional Cultures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An important source of white-collar crime is that cultures within organizations support it</a:t>
            </a:r>
          </a:p>
          <a:p>
            <a:pPr eaLnBrk="1" hangingPunct="1">
              <a:defRPr/>
            </a:pPr>
            <a:endParaRPr lang="en-US" sz="1000" dirty="0" smtClean="0"/>
          </a:p>
          <a:p>
            <a:pPr eaLnBrk="1" hangingPunct="1">
              <a:defRPr/>
            </a:pPr>
            <a:r>
              <a:rPr lang="en-US" dirty="0" smtClean="0"/>
              <a:t>These cultures flourish for two reasons:</a:t>
            </a:r>
          </a:p>
          <a:p>
            <a:pPr marL="858837" lvl="1" indent="-514350" eaLnBrk="1" hangingPunct="1">
              <a:buFont typeface="+mj-lt"/>
              <a:buAutoNum type="arabicPeriod"/>
              <a:defRPr/>
            </a:pPr>
            <a:endParaRPr lang="en-US" sz="400" dirty="0" smtClean="0"/>
          </a:p>
          <a:p>
            <a:pPr marL="858837" lvl="1" indent="-514350" eaLnBrk="1" hangingPunct="1">
              <a:buFont typeface="+mj-lt"/>
              <a:buAutoNum type="arabicPeriod"/>
              <a:defRPr/>
            </a:pPr>
            <a:r>
              <a:rPr lang="en-US" dirty="0" smtClean="0"/>
              <a:t>Illegal behaviors in the business world have been shamed only infrequently</a:t>
            </a:r>
          </a:p>
          <a:p>
            <a:pPr marL="858837" lvl="1" indent="-514350" eaLnBrk="1" hangingPunct="1">
              <a:buFont typeface="+mj-lt"/>
              <a:buAutoNum type="arabicPeriod"/>
              <a:defRPr/>
            </a:pPr>
            <a:endParaRPr lang="en-US" sz="400" dirty="0" smtClean="0"/>
          </a:p>
          <a:p>
            <a:pPr marL="858837" lvl="1" indent="-514350" eaLnBrk="1" hangingPunct="1">
              <a:buFont typeface="+mj-lt"/>
              <a:buAutoNum type="arabicPeriod"/>
              <a:defRPr/>
            </a:pPr>
            <a:r>
              <a:rPr lang="en-US" dirty="0" smtClean="0"/>
              <a:t>Efforts undertaken to shame and control untoward practices might have the unanticipated consequences of strengthening cultural values supportive of lawlessness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Organizational Culture: Oppositional Cultures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sz="3200" dirty="0" smtClean="0"/>
              <a:t>Braithwaite argued </a:t>
            </a:r>
            <a:r>
              <a:rPr lang="en-US" sz="3200" i="1" dirty="0" smtClean="0"/>
              <a:t>stigmatizing shaming fosters an oppositional subculture supportive of white-collar crime</a:t>
            </a:r>
          </a:p>
          <a:p>
            <a:pPr lvl="1" eaLnBrk="1" hangingPunct="1">
              <a:defRPr/>
            </a:pPr>
            <a:endParaRPr lang="en-US" sz="500" dirty="0" smtClean="0"/>
          </a:p>
          <a:p>
            <a:pPr lvl="1" eaLnBrk="1" hangingPunct="1">
              <a:defRPr/>
            </a:pPr>
            <a:r>
              <a:rPr lang="en-US" dirty="0" smtClean="0"/>
              <a:t>When an adversarial approach is taken that seeks to stigmatize and humiliate, businesspeople are likely to respond with defiance</a:t>
            </a:r>
            <a:endParaRPr lang="en-US" i="1" dirty="0" smtClean="0"/>
          </a:p>
          <a:p>
            <a:pPr eaLnBrk="1" hangingPunct="1">
              <a:defRPr/>
            </a:pPr>
            <a:endParaRPr lang="en-US" sz="500" dirty="0" smtClean="0"/>
          </a:p>
          <a:p>
            <a:pPr lvl="1" eaLnBrk="1" hangingPunct="1">
              <a:defRPr/>
            </a:pPr>
            <a:r>
              <a:rPr lang="en-US" dirty="0" smtClean="0"/>
              <a:t>The preferred strategy is to secure compliance to stop illegal, harmful practices by appealing to offenders’ moral side and </a:t>
            </a:r>
            <a:r>
              <a:rPr lang="en-US" i="1" dirty="0" smtClean="0"/>
              <a:t>persuading them to stop the shamed behavior.</a:t>
            </a:r>
            <a:r>
              <a:rPr lang="en-US" dirty="0" smtClean="0"/>
              <a:t> Persuasion is most effective when it is backed up by the threat of harsher penalties, including criminal sanctions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Organizational Culture: Oppositional Cultures</a:t>
            </a:r>
          </a:p>
        </p:txBody>
      </p:sp>
      <p:sp>
        <p:nvSpPr>
          <p:cNvPr id="35843" name="Content Placeholder 2"/>
          <p:cNvSpPr>
            <a:spLocks noGrp="1"/>
          </p:cNvSpPr>
          <p:nvPr>
            <p:ph idx="1"/>
          </p:nvPr>
        </p:nvSpPr>
        <p:spPr/>
        <p:txBody>
          <a:bodyPr/>
          <a:lstStyle/>
          <a:p>
            <a:pPr eaLnBrk="1" hangingPunct="1"/>
            <a:r>
              <a:rPr lang="en-US" altLang="en-US" smtClean="0"/>
              <a:t>Using reintegrative shaming has the potential to undermine the formation of oppositional cultures and to create a collective response in an industry to avoid fraudulent and injurious practices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Organizational Culture: The Normalization of Deviance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Vaughan explains crime in the  business world there with the: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Standard theory of </a:t>
            </a:r>
            <a:r>
              <a:rPr lang="en-US" i="1" dirty="0" smtClean="0"/>
              <a:t>amoral calculation</a:t>
            </a:r>
            <a:r>
              <a:rPr lang="en-US" dirty="0" smtClean="0"/>
              <a:t>  </a:t>
            </a:r>
          </a:p>
          <a:p>
            <a:pPr marL="1154112" lvl="2" indent="-514350" eaLnBrk="1" hangingPunct="1">
              <a:defRPr/>
            </a:pPr>
            <a:endParaRPr lang="en-US" sz="500" dirty="0" smtClean="0"/>
          </a:p>
          <a:p>
            <a:pPr marL="1154112" lvl="2" indent="-514350" eaLnBrk="1" hangingPunct="1">
              <a:defRPr/>
            </a:pPr>
            <a:r>
              <a:rPr lang="en-US" dirty="0" smtClean="0"/>
              <a:t>Define risks as manageable and the risks acceptable even though they are not</a:t>
            </a:r>
          </a:p>
          <a:p>
            <a:pPr marL="1154112" lvl="2" indent="-514350" eaLnBrk="1" hangingPunct="1">
              <a:defRPr/>
            </a:pPr>
            <a:endParaRPr lang="en-US" sz="500" dirty="0" smtClean="0"/>
          </a:p>
          <a:p>
            <a:pPr marL="1154112" lvl="2" indent="-514350" eaLnBrk="1" hangingPunct="1">
              <a:defRPr/>
            </a:pPr>
            <a:r>
              <a:rPr lang="en-US" dirty="0" smtClean="0"/>
              <a:t>An incremental descent into poor judgment </a:t>
            </a:r>
          </a:p>
          <a:p>
            <a:pPr marL="1447800" lvl="3" indent="-514350" eaLnBrk="1" hangingPunct="1">
              <a:defRPr/>
            </a:pPr>
            <a:endParaRPr lang="en-US" sz="300" dirty="0" smtClean="0"/>
          </a:p>
          <a:p>
            <a:pPr marL="1447800" lvl="3" indent="-514350" eaLnBrk="1" hangingPunct="1">
              <a:defRPr/>
            </a:pPr>
            <a:r>
              <a:rPr lang="en-US" dirty="0" smtClean="0"/>
              <a:t>Typified by a pattern in which signals of potential danger are repeatedly normalized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Theory of </a:t>
            </a:r>
            <a:r>
              <a:rPr lang="en-US" i="1" dirty="0" smtClean="0"/>
              <a:t>the normalization of deviance</a:t>
            </a:r>
          </a:p>
          <a:p>
            <a:pPr marL="1154112" lvl="2" indent="-514350" eaLnBrk="1" hangingPunct="1">
              <a:defRPr/>
            </a:pPr>
            <a:endParaRPr lang="en-US" sz="300" dirty="0" smtClean="0"/>
          </a:p>
          <a:p>
            <a:pPr marL="1154112" lvl="2" indent="-514350" eaLnBrk="1" hangingPunct="1">
              <a:defRPr/>
            </a:pPr>
            <a:r>
              <a:rPr lang="en-US" dirty="0" smtClean="0"/>
              <a:t>A worldview that neutralizes perceptions of danger</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Organizational Culture: The Normalization of Deviance</a:t>
            </a:r>
          </a:p>
        </p:txBody>
      </p:sp>
      <p:sp>
        <p:nvSpPr>
          <p:cNvPr id="37891" name="Content Placeholder 2"/>
          <p:cNvSpPr>
            <a:spLocks noGrp="1"/>
          </p:cNvSpPr>
          <p:nvPr>
            <p:ph idx="1"/>
          </p:nvPr>
        </p:nvSpPr>
        <p:spPr/>
        <p:txBody>
          <a:bodyPr/>
          <a:lstStyle/>
          <a:p>
            <a:pPr eaLnBrk="1" hangingPunct="1"/>
            <a:r>
              <a:rPr lang="en-US" altLang="en-US" smtClean="0"/>
              <a:t>Vaughan uncovered the process whereby managers and employees evolve ways of making decisions that unknowingly lead them, step by step over time, to deny that a hazard exists</a:t>
            </a:r>
          </a:p>
          <a:p>
            <a:pPr eaLnBrk="1" hangingPunct="1"/>
            <a:endParaRPr lang="en-US" altLang="en-US" sz="1000" smtClean="0"/>
          </a:p>
          <a:p>
            <a:pPr eaLnBrk="1" hangingPunct="1"/>
            <a:r>
              <a:rPr lang="en-US" altLang="en-US" smtClean="0"/>
              <a:t>Corporate cultures are complex and can facilitate illegal practices in diverse ways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Organizational Strain and Opportunity </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Constant pressures to meet goals are often an everyday reality within many corporate environments</a:t>
            </a:r>
          </a:p>
          <a:p>
            <a:pPr lvl="1" eaLnBrk="1" hangingPunct="1">
              <a:defRPr/>
            </a:pPr>
            <a:endParaRPr lang="en-US" sz="500" dirty="0" smtClean="0"/>
          </a:p>
          <a:p>
            <a:pPr lvl="1" eaLnBrk="1" hangingPunct="1">
              <a:defRPr/>
            </a:pPr>
            <a:r>
              <a:rPr lang="en-US" dirty="0" smtClean="0"/>
              <a:t>Perhaps the most popular explanation for corporate offending is strain</a:t>
            </a:r>
          </a:p>
          <a:p>
            <a:pPr lvl="1" eaLnBrk="1" hangingPunct="1">
              <a:defRPr/>
            </a:pPr>
            <a:endParaRPr lang="en-US" sz="1000" dirty="0" smtClean="0"/>
          </a:p>
          <a:p>
            <a:pPr eaLnBrk="1" hangingPunct="1">
              <a:defRPr/>
            </a:pPr>
            <a:r>
              <a:rPr lang="en-US" dirty="0" smtClean="0"/>
              <a:t>However, using unlawful means to cope with strain requires access to criminogenic opportunities </a:t>
            </a:r>
          </a:p>
          <a:p>
            <a:pPr eaLnBrk="1" hangingPunct="1">
              <a:defRPr/>
            </a:pPr>
            <a:endParaRPr lang="en-US" sz="1000" dirty="0" smtClean="0"/>
          </a:p>
          <a:p>
            <a:pPr eaLnBrk="1" hangingPunct="1">
              <a:defRPr/>
            </a:pPr>
            <a:r>
              <a:rPr lang="en-US" dirty="0" smtClean="0"/>
              <a:t>Strain and opportunity thus are frequently seen as two intersecting factors that foster involvement in white-collar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z="3800" smtClean="0"/>
              <a:t>Organizational Strain and Opportunity: Strain and Anomie</a:t>
            </a:r>
          </a:p>
        </p:txBody>
      </p:sp>
      <p:sp>
        <p:nvSpPr>
          <p:cNvPr id="39939" name="Content Placeholder 2"/>
          <p:cNvSpPr>
            <a:spLocks noGrp="1"/>
          </p:cNvSpPr>
          <p:nvPr>
            <p:ph idx="1"/>
          </p:nvPr>
        </p:nvSpPr>
        <p:spPr/>
        <p:txBody>
          <a:bodyPr/>
          <a:lstStyle/>
          <a:p>
            <a:pPr eaLnBrk="1" hangingPunct="1"/>
            <a:r>
              <a:rPr lang="en-US" altLang="en-US" smtClean="0"/>
              <a:t>In corporate America expectations for goal achievement do not wane but intensify</a:t>
            </a:r>
          </a:p>
          <a:p>
            <a:pPr eaLnBrk="1" hangingPunct="1"/>
            <a:endParaRPr lang="en-US" altLang="en-US" sz="1000" smtClean="0"/>
          </a:p>
          <a:p>
            <a:pPr eaLnBrk="1" hangingPunct="1"/>
            <a:r>
              <a:rPr lang="en-US" altLang="en-US" smtClean="0"/>
              <a:t>Firms themselves exist in a competitive environment where they are exposed to culturally approved goals and experience blocked opportunities</a:t>
            </a:r>
          </a:p>
          <a:p>
            <a:pPr eaLnBrk="1" hangingPunct="1"/>
            <a:endParaRPr lang="en-US" altLang="en-US" sz="1000" smtClean="0"/>
          </a:p>
          <a:p>
            <a:pPr eaLnBrk="1" hangingPunct="1"/>
            <a:r>
              <a:rPr lang="en-US" altLang="en-US" smtClean="0"/>
              <a:t>The intense emphasis on economic success can generate not only strain but also anomie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z="3800" smtClean="0"/>
              <a:t>Organizational Strain and Opportunity: Strain and Anomie</a:t>
            </a:r>
          </a:p>
        </p:txBody>
      </p:sp>
      <p:sp>
        <p:nvSpPr>
          <p:cNvPr id="40963" name="Content Placeholder 2"/>
          <p:cNvSpPr>
            <a:spLocks noGrp="1"/>
          </p:cNvSpPr>
          <p:nvPr>
            <p:ph idx="1"/>
          </p:nvPr>
        </p:nvSpPr>
        <p:spPr/>
        <p:txBody>
          <a:bodyPr/>
          <a:lstStyle/>
          <a:p>
            <a:pPr eaLnBrk="1" hangingPunct="1"/>
            <a:r>
              <a:rPr lang="en-US" altLang="en-US" smtClean="0"/>
              <a:t>Scholars have argued that anomie is rampant in many business organizations </a:t>
            </a:r>
          </a:p>
          <a:p>
            <a:pPr lvl="1" eaLnBrk="1" hangingPunct="1"/>
            <a:endParaRPr lang="en-US" altLang="en-US" sz="500" smtClean="0"/>
          </a:p>
          <a:p>
            <a:pPr lvl="1" eaLnBrk="1" hangingPunct="1"/>
            <a:r>
              <a:rPr lang="en-US" altLang="en-US" smtClean="0"/>
              <a:t>Goal attainment becomes preeminent and there is a lack of concern for legitimate means</a:t>
            </a:r>
          </a:p>
          <a:p>
            <a:pPr lvl="1" eaLnBrk="1" hangingPunct="1"/>
            <a:endParaRPr lang="en-US" altLang="en-US" sz="500" smtClean="0"/>
          </a:p>
          <a:p>
            <a:pPr lvl="1" eaLnBrk="1" hangingPunct="1"/>
            <a:r>
              <a:rPr lang="en-US" altLang="en-US" smtClean="0"/>
              <a:t>Little attention is paid to business ethics and legal compliance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28600"/>
            <a:ext cx="7543800" cy="1295400"/>
          </a:xfrm>
        </p:spPr>
        <p:txBody>
          <a:bodyPr/>
          <a:lstStyle/>
          <a:p>
            <a:pPr eaLnBrk="1" hangingPunct="1"/>
            <a:r>
              <a:rPr lang="en-US" altLang="en-US" sz="3200" smtClean="0"/>
              <a:t>Organizational Strain and Opportunity: Criminogenic Opportunities</a:t>
            </a:r>
          </a:p>
        </p:txBody>
      </p:sp>
      <p:sp>
        <p:nvSpPr>
          <p:cNvPr id="41987" name="Content Placeholder 2"/>
          <p:cNvSpPr>
            <a:spLocks noGrp="1"/>
          </p:cNvSpPr>
          <p:nvPr>
            <p:ph idx="1"/>
          </p:nvPr>
        </p:nvSpPr>
        <p:spPr/>
        <p:txBody>
          <a:bodyPr/>
          <a:lstStyle/>
          <a:p>
            <a:pPr eaLnBrk="1" hangingPunct="1"/>
            <a:r>
              <a:rPr lang="en-US" altLang="en-US" smtClean="0"/>
              <a:t>Michael Benson and Sally Simpson (2009) have developed “an opportunity perspective” for the explanation of white-collar crime</a:t>
            </a:r>
          </a:p>
          <a:p>
            <a:pPr eaLnBrk="1" hangingPunct="1"/>
            <a:endParaRPr lang="en-US" altLang="en-US" sz="1000" smtClean="0"/>
          </a:p>
          <a:p>
            <a:pPr eaLnBrk="1" hangingPunct="1"/>
            <a:r>
              <a:rPr lang="en-US" altLang="en-US" smtClean="0"/>
              <a:t>A criminal opportunity involves two components:</a:t>
            </a:r>
          </a:p>
          <a:p>
            <a:pPr eaLnBrk="1" hangingPunct="1"/>
            <a:endParaRPr lang="en-US" altLang="en-US" sz="500" smtClean="0"/>
          </a:p>
          <a:p>
            <a:pPr marL="857250" lvl="1" indent="-514350" eaLnBrk="1" hangingPunct="1">
              <a:buFont typeface="Arial" charset="0"/>
              <a:buAutoNum type="arabicPeriod"/>
            </a:pPr>
            <a:r>
              <a:rPr lang="en-US" altLang="en-US" smtClean="0"/>
              <a:t>An attractive target</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Absence of a capable guardian</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Introduction </a:t>
            </a:r>
          </a:p>
        </p:txBody>
      </p:sp>
      <p:sp>
        <p:nvSpPr>
          <p:cNvPr id="6147" name="Content Placeholder 2"/>
          <p:cNvSpPr>
            <a:spLocks noGrp="1"/>
          </p:cNvSpPr>
          <p:nvPr>
            <p:ph idx="1"/>
          </p:nvPr>
        </p:nvSpPr>
        <p:spPr/>
        <p:txBody>
          <a:bodyPr/>
          <a:lstStyle/>
          <a:p>
            <a:pPr eaLnBrk="1" hangingPunct="1"/>
            <a:r>
              <a:rPr lang="en-US" altLang="en-US" smtClean="0"/>
              <a:t>This focus on the crimes of the powerful represented another rejection of mainstream criminology</a:t>
            </a:r>
          </a:p>
          <a:p>
            <a:pPr lvl="1" eaLnBrk="1" hangingPunct="1"/>
            <a:endParaRPr lang="en-US" altLang="en-US" sz="500" smtClean="0"/>
          </a:p>
          <a:p>
            <a:pPr lvl="1" eaLnBrk="1" hangingPunct="1"/>
            <a:r>
              <a:rPr lang="en-US" altLang="en-US" smtClean="0"/>
              <a:t>Concern was with how power placed the advantaged in the position to use unlawful means to pursue profit with no risk of going to prison</a:t>
            </a:r>
          </a:p>
          <a:p>
            <a:pPr lvl="1" eaLnBrk="1" hangingPunct="1"/>
            <a:endParaRPr lang="en-US" altLang="en-US" sz="500" smtClean="0"/>
          </a:p>
          <a:p>
            <a:pPr lvl="1" eaLnBrk="1" hangingPunct="1"/>
            <a:endParaRPr lang="en-US" altLang="en-US" sz="50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28600"/>
            <a:ext cx="7543800" cy="1295400"/>
          </a:xfrm>
        </p:spPr>
        <p:txBody>
          <a:bodyPr/>
          <a:lstStyle/>
          <a:p>
            <a:pPr eaLnBrk="1" hangingPunct="1"/>
            <a:r>
              <a:rPr lang="en-US" altLang="en-US" sz="3200" smtClean="0"/>
              <a:t>Organizational Strain and Opportunity: Criminogenic Opportunities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White-collar offenders usually have </a:t>
            </a:r>
            <a:r>
              <a:rPr lang="en-US" i="1" dirty="0" smtClean="0"/>
              <a:t>legitimate access</a:t>
            </a:r>
            <a:r>
              <a:rPr lang="en-US" dirty="0" smtClean="0"/>
              <a:t> to the location in which the crime is committed, are </a:t>
            </a:r>
            <a:r>
              <a:rPr lang="en-US" i="1" dirty="0" smtClean="0"/>
              <a:t>spatially separated </a:t>
            </a:r>
            <a:r>
              <a:rPr lang="en-US" dirty="0" smtClean="0"/>
              <a:t>from the victim, and their actions have a </a:t>
            </a:r>
            <a:r>
              <a:rPr lang="en-US" i="1" dirty="0" smtClean="0"/>
              <a:t>superficial appearance of legitimacy</a:t>
            </a:r>
          </a:p>
          <a:p>
            <a:pPr lvl="1" eaLnBrk="1" hangingPunct="1">
              <a:defRPr/>
            </a:pPr>
            <a:endParaRPr lang="en-US" sz="500" dirty="0" smtClean="0"/>
          </a:p>
          <a:p>
            <a:pPr lvl="1" eaLnBrk="1" hangingPunct="1">
              <a:defRPr/>
            </a:pPr>
            <a:r>
              <a:rPr lang="en-US" dirty="0" smtClean="0"/>
              <a:t>Legitimate businesses provide access to vulnerable targets</a:t>
            </a:r>
          </a:p>
          <a:p>
            <a:pPr lvl="1" eaLnBrk="1" hangingPunct="1">
              <a:defRPr/>
            </a:pPr>
            <a:endParaRPr lang="en-US" sz="500" dirty="0" smtClean="0"/>
          </a:p>
          <a:p>
            <a:pPr lvl="1" eaLnBrk="1" hangingPunct="1">
              <a:defRPr/>
            </a:pPr>
            <a:r>
              <a:rPr lang="en-US" dirty="0" smtClean="0"/>
              <a:t>Citizens have little protection against the abuse of trust</a:t>
            </a:r>
          </a:p>
          <a:p>
            <a:pPr lvl="1" eaLnBrk="1" hangingPunct="1">
              <a:defRPr/>
            </a:pPr>
            <a:endParaRPr lang="en-US" sz="500" dirty="0" smtClean="0"/>
          </a:p>
          <a:p>
            <a:pPr lvl="1" eaLnBrk="1" hangingPunct="1">
              <a:defRPr/>
            </a:pPr>
            <a:r>
              <a:rPr lang="en-US" dirty="0" smtClean="0"/>
              <a:t>Can conceal these illegal activities that often are difficult to distinguish from regular business activity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28600"/>
            <a:ext cx="7543800" cy="1295400"/>
          </a:xfrm>
        </p:spPr>
        <p:txBody>
          <a:bodyPr/>
          <a:lstStyle/>
          <a:p>
            <a:pPr eaLnBrk="1" hangingPunct="1"/>
            <a:r>
              <a:rPr lang="en-US" altLang="en-US" sz="3200" smtClean="0"/>
              <a:t>Organizational Strain and Opportunity: Criminogenic Opportunities</a:t>
            </a:r>
          </a:p>
        </p:txBody>
      </p:sp>
      <p:sp>
        <p:nvSpPr>
          <p:cNvPr id="44035" name="Content Placeholder 2"/>
          <p:cNvSpPr>
            <a:spLocks noGrp="1"/>
          </p:cNvSpPr>
          <p:nvPr>
            <p:ph idx="1"/>
          </p:nvPr>
        </p:nvSpPr>
        <p:spPr/>
        <p:txBody>
          <a:bodyPr/>
          <a:lstStyle/>
          <a:p>
            <a:pPr eaLnBrk="1" hangingPunct="1"/>
            <a:r>
              <a:rPr lang="en-US" altLang="en-US" smtClean="0"/>
              <a:t>The upperworld is filled with many temptations to profit by stepping outside the law, or what Shover and Hochstetler call lure</a:t>
            </a:r>
          </a:p>
          <a:p>
            <a:pPr eaLnBrk="1" hangingPunct="1"/>
            <a:endParaRPr lang="en-US" altLang="en-US" sz="1000" smtClean="0"/>
          </a:p>
          <a:p>
            <a:pPr eaLnBrk="1" hangingPunct="1"/>
            <a:r>
              <a:rPr lang="en-US" altLang="en-US" smtClean="0"/>
              <a:t>Lure becomes a criminal opportunity in the absence of credible oversight</a:t>
            </a:r>
          </a:p>
          <a:p>
            <a:pPr eaLnBrk="1" hangingPunct="1"/>
            <a:endParaRPr lang="en-US" altLang="en-US" sz="1000" smtClean="0"/>
          </a:p>
          <a:p>
            <a:pPr eaLnBrk="1" hangingPunct="1"/>
            <a:r>
              <a:rPr lang="en-US" altLang="en-US" smtClean="0"/>
              <a:t>The motivation to engage in a profitable white-collar crime might be produced by the presence of temptation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28600"/>
            <a:ext cx="7543800" cy="1295400"/>
          </a:xfrm>
        </p:spPr>
        <p:txBody>
          <a:bodyPr/>
          <a:lstStyle/>
          <a:p>
            <a:pPr eaLnBrk="1" hangingPunct="1"/>
            <a:r>
              <a:rPr lang="en-US" altLang="en-US" sz="3200" smtClean="0"/>
              <a:t>Organizational Strain and Opportunity: Criminogenic Opportunities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The very nature of a capitalist system that expands, creates new industries, and offers innovative financial services may produce not only wealth and social improvement but a host of fresh and luring criminal opportunities</a:t>
            </a:r>
          </a:p>
          <a:p>
            <a:pPr eaLnBrk="1" hangingPunct="1">
              <a:defRPr/>
            </a:pPr>
            <a:endParaRPr lang="en-US" sz="1000" dirty="0" smtClean="0"/>
          </a:p>
          <a:p>
            <a:pPr eaLnBrk="1" hangingPunct="1">
              <a:defRPr/>
            </a:pPr>
            <a:r>
              <a:rPr lang="en-US" dirty="0" smtClean="0"/>
              <a:t>Trust in others is unavoidable in modern society </a:t>
            </a:r>
          </a:p>
          <a:p>
            <a:pPr lvl="1" eaLnBrk="1" hangingPunct="1">
              <a:defRPr/>
            </a:pPr>
            <a:endParaRPr lang="en-US" sz="500" dirty="0" smtClean="0"/>
          </a:p>
          <a:p>
            <a:pPr lvl="1" eaLnBrk="1" hangingPunct="1">
              <a:defRPr/>
            </a:pPr>
            <a:r>
              <a:rPr lang="en-US" dirty="0" smtClean="0"/>
              <a:t>This trust created criminal opportunities that businesspeople exploit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28600"/>
            <a:ext cx="7543800" cy="1295400"/>
          </a:xfrm>
        </p:spPr>
        <p:txBody>
          <a:bodyPr/>
          <a:lstStyle/>
          <a:p>
            <a:pPr eaLnBrk="1" hangingPunct="1"/>
            <a:r>
              <a:rPr lang="en-US" altLang="en-US" sz="3200" smtClean="0"/>
              <a:t>Organizational Strain and Opportunity: Criminogenic Opportunities</a:t>
            </a:r>
          </a:p>
        </p:txBody>
      </p:sp>
      <p:sp>
        <p:nvSpPr>
          <p:cNvPr id="46083" name="Content Placeholder 2"/>
          <p:cNvSpPr>
            <a:spLocks noGrp="1"/>
          </p:cNvSpPr>
          <p:nvPr>
            <p:ph idx="1"/>
          </p:nvPr>
        </p:nvSpPr>
        <p:spPr/>
        <p:txBody>
          <a:bodyPr/>
          <a:lstStyle/>
          <a:p>
            <a:pPr eaLnBrk="1" hangingPunct="1"/>
            <a:r>
              <a:rPr lang="en-US" altLang="en-US" smtClean="0"/>
              <a:t>The public was unaware of these new varieties of crimes because they were committed at a long distance, anonymously, and behind the appearance of respectability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mtClean="0"/>
              <a:t>Deciding to Offend: Denying the Guilty Mind</a:t>
            </a:r>
          </a:p>
        </p:txBody>
      </p:sp>
      <p:sp>
        <p:nvSpPr>
          <p:cNvPr id="47107" name="Content Placeholder 2"/>
          <p:cNvSpPr>
            <a:spLocks noGrp="1"/>
          </p:cNvSpPr>
          <p:nvPr>
            <p:ph idx="1"/>
          </p:nvPr>
        </p:nvSpPr>
        <p:spPr/>
        <p:txBody>
          <a:bodyPr/>
          <a:lstStyle/>
          <a:p>
            <a:pPr eaLnBrk="1" hangingPunct="1"/>
            <a:r>
              <a:rPr lang="en-US" altLang="en-US" smtClean="0"/>
              <a:t>White-collar offenders learn rationalizations or criminal definitions that justify such offending in particular situations</a:t>
            </a:r>
          </a:p>
          <a:p>
            <a:pPr lvl="1" eaLnBrk="1" hangingPunct="1"/>
            <a:endParaRPr lang="en-US" altLang="en-US" sz="500" smtClean="0"/>
          </a:p>
          <a:p>
            <a:pPr lvl="1" eaLnBrk="1" hangingPunct="1"/>
            <a:r>
              <a:rPr lang="en-US" altLang="en-US" smtClean="0"/>
              <a:t>See it as necessary business practice that everyone in the industry does</a:t>
            </a:r>
          </a:p>
          <a:p>
            <a:pPr lvl="1" eaLnBrk="1" hangingPunct="1"/>
            <a:endParaRPr lang="en-US" altLang="en-US" sz="500" smtClean="0"/>
          </a:p>
          <a:p>
            <a:pPr lvl="1" eaLnBrk="1" hangingPunct="1"/>
            <a:r>
              <a:rPr lang="en-US" altLang="en-US" smtClean="0"/>
              <a:t>Corporate defenses to law violations</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smtClean="0"/>
              <a:t>Deciding to Offend: Denying the Guilty Mind</a:t>
            </a:r>
          </a:p>
        </p:txBody>
      </p:sp>
      <p:sp>
        <p:nvSpPr>
          <p:cNvPr id="3" name="Content Placeholder 2"/>
          <p:cNvSpPr>
            <a:spLocks noGrp="1"/>
          </p:cNvSpPr>
          <p:nvPr>
            <p:ph idx="1"/>
          </p:nvPr>
        </p:nvSpPr>
        <p:spPr>
          <a:xfrm>
            <a:off x="457200" y="1719263"/>
            <a:ext cx="8229600" cy="4757737"/>
          </a:xfrm>
        </p:spPr>
        <p:txBody>
          <a:bodyPr>
            <a:normAutofit fontScale="92500" lnSpcReduction="10000"/>
          </a:bodyPr>
          <a:lstStyle/>
          <a:p>
            <a:pPr eaLnBrk="1" hangingPunct="1">
              <a:defRPr/>
            </a:pPr>
            <a:r>
              <a:rPr lang="en-US" sz="3200" dirty="0" smtClean="0"/>
              <a:t>Cressey’s classic study of embezzlement found three factors intersected to enable respectable people to take other people’s money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They had to face a non-sharable problem</a:t>
            </a:r>
          </a:p>
          <a:p>
            <a:pPr marL="858837" lvl="1" indent="-514350" eaLnBrk="1" hangingPunct="1">
              <a:buFont typeface="Wingdings" pitchFamily="2" charset="2"/>
              <a:buNone/>
              <a:defRPr/>
            </a:pPr>
            <a:endParaRPr lang="en-US" sz="500" dirty="0" smtClean="0"/>
          </a:p>
          <a:p>
            <a:pPr marL="858837" lvl="1" indent="-514350" eaLnBrk="1" hangingPunct="1">
              <a:buFont typeface="+mj-lt"/>
              <a:buAutoNum type="arabicPeriod"/>
              <a:defRPr/>
            </a:pPr>
            <a:r>
              <a:rPr lang="en-US" dirty="0" smtClean="0"/>
              <a:t>Those having a non-sharable problem had to hold a position of financial trust and perceive that they could exploit the opportunity before them to pilfer funds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Embezzlers had to overcome the contradictory ideas in regards to criminality on the one hand and in regard to integrity, honesty and morality on the other</a:t>
            </a:r>
          </a:p>
          <a:p>
            <a:pPr marL="858837" lvl="1" indent="-514350" eaLnBrk="1" hangingPunct="1">
              <a:buFont typeface="+mj-lt"/>
              <a:buAutoNum type="arabicPeriod"/>
              <a:defRPr/>
            </a:pPr>
            <a:endParaRPr lang="en-US" dirty="0" smtClean="0"/>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mtClean="0"/>
              <a:t>Deciding to Offend: Denying the Guilty Mind</a:t>
            </a:r>
          </a:p>
        </p:txBody>
      </p:sp>
      <p:sp>
        <p:nvSpPr>
          <p:cNvPr id="49155" name="Content Placeholder 2"/>
          <p:cNvSpPr>
            <a:spLocks noGrp="1"/>
          </p:cNvSpPr>
          <p:nvPr>
            <p:ph idx="1"/>
          </p:nvPr>
        </p:nvSpPr>
        <p:spPr/>
        <p:txBody>
          <a:bodyPr/>
          <a:lstStyle/>
          <a:p>
            <a:pPr eaLnBrk="1" hangingPunct="1"/>
            <a:r>
              <a:rPr lang="en-US" altLang="en-US" smtClean="0"/>
              <a:t>Shover and Hunter argue that the class status of white-collar offenders equips them with cultural capital that can be drawn on to deny the guilty mind</a:t>
            </a:r>
          </a:p>
          <a:p>
            <a:pPr eaLnBrk="1" hangingPunct="1"/>
            <a:endParaRPr lang="en-US" altLang="en-US" sz="1000" smtClean="0"/>
          </a:p>
          <a:p>
            <a:pPr eaLnBrk="1" hangingPunct="1"/>
            <a:r>
              <a:rPr lang="en-US" altLang="en-US" smtClean="0"/>
              <a:t>These offenders have a level of verbal creativity and adroitness that enables them to argue self-interested interpretations of their fall from grace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Deciding to Offend: Denying the Guilty Mind</a:t>
            </a:r>
          </a:p>
        </p:txBody>
      </p:sp>
      <p:sp>
        <p:nvSpPr>
          <p:cNvPr id="50179" name="Content Placeholder 2"/>
          <p:cNvSpPr>
            <a:spLocks noGrp="1"/>
          </p:cNvSpPr>
          <p:nvPr>
            <p:ph idx="1"/>
          </p:nvPr>
        </p:nvSpPr>
        <p:spPr/>
        <p:txBody>
          <a:bodyPr/>
          <a:lstStyle/>
          <a:p>
            <a:pPr eaLnBrk="1" hangingPunct="1"/>
            <a:r>
              <a:rPr lang="en-US" altLang="en-US" smtClean="0"/>
              <a:t>The cultural capital of members of the upperworld supplies them with the verbal ability to neutralize guilt and to offend while maintaining outwardly, if not inwardly, the appearance of respectability</a:t>
            </a:r>
          </a:p>
          <a:p>
            <a:pPr eaLnBrk="1" hangingPunct="1"/>
            <a:endParaRPr lang="en-US" altLang="en-US" sz="500" smtClean="0"/>
          </a:p>
          <a:p>
            <a:pPr lvl="1" eaLnBrk="1" hangingPunct="1"/>
            <a:r>
              <a:rPr lang="en-US" altLang="en-US" smtClean="0"/>
              <a:t>Justifications for offending are deeply rooted in America’s economic arrangements and corresponding cultural beliefs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smtClean="0"/>
              <a:t>Deciding to Offend: Denying the Guilty Mind</a:t>
            </a:r>
          </a:p>
        </p:txBody>
      </p:sp>
      <p:sp>
        <p:nvSpPr>
          <p:cNvPr id="51203" name="Content Placeholder 2"/>
          <p:cNvSpPr>
            <a:spLocks noGrp="1"/>
          </p:cNvSpPr>
          <p:nvPr>
            <p:ph idx="1"/>
          </p:nvPr>
        </p:nvSpPr>
        <p:spPr/>
        <p:txBody>
          <a:bodyPr/>
          <a:lstStyle/>
          <a:p>
            <a:pPr eaLnBrk="1" hangingPunct="1"/>
            <a:r>
              <a:rPr lang="en-US" altLang="en-US" smtClean="0"/>
              <a:t>The theory of techniques of neutralization has been used frequently in explanations of various white-collar crimes</a:t>
            </a:r>
          </a:p>
          <a:p>
            <a:pPr eaLnBrk="1" hangingPunct="1"/>
            <a:endParaRPr lang="en-US" altLang="en-US" sz="500" smtClean="0"/>
          </a:p>
          <a:p>
            <a:pPr lvl="1" eaLnBrk="1" hangingPunct="1">
              <a:buFont typeface="Wingdings" pitchFamily="2" charset="2"/>
              <a:buNone/>
            </a:pPr>
            <a:endParaRPr lang="en-US" altLang="en-US" sz="600" smtClean="0"/>
          </a:p>
          <a:p>
            <a:pPr lvl="1" eaLnBrk="1" hangingPunct="1"/>
            <a:r>
              <a:rPr lang="en-US" altLang="en-US" smtClean="0"/>
              <a:t>Common justifications are the denial of a victim and denial of injury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sz="3200" smtClean="0"/>
              <a:t>Deciding to Offend: White-Collar Crime as a Rational Choice</a:t>
            </a:r>
          </a:p>
        </p:txBody>
      </p:sp>
      <p:sp>
        <p:nvSpPr>
          <p:cNvPr id="52227" name="Content Placeholder 2"/>
          <p:cNvSpPr>
            <a:spLocks noGrp="1"/>
          </p:cNvSpPr>
          <p:nvPr>
            <p:ph idx="1"/>
          </p:nvPr>
        </p:nvSpPr>
        <p:spPr/>
        <p:txBody>
          <a:bodyPr/>
          <a:lstStyle/>
          <a:p>
            <a:pPr eaLnBrk="1" hangingPunct="1"/>
            <a:r>
              <a:rPr lang="en-US" altLang="en-US" smtClean="0"/>
              <a:t>Raymond Paternoster and Sally Simpson’s </a:t>
            </a:r>
            <a:r>
              <a:rPr lang="en-US" altLang="en-US" i="1" smtClean="0"/>
              <a:t>rational choice theory of corporate crime </a:t>
            </a:r>
            <a:r>
              <a:rPr lang="en-US" altLang="en-US" smtClean="0"/>
              <a:t>to explain  the willingness of employees to commit crimes on behalf of the corporation</a:t>
            </a:r>
          </a:p>
          <a:p>
            <a:pPr eaLnBrk="1" hangingPunct="1"/>
            <a:endParaRPr lang="en-US" altLang="en-US" sz="500" smtClean="0"/>
          </a:p>
          <a:p>
            <a:pPr lvl="1" eaLnBrk="1" hangingPunct="1"/>
            <a:r>
              <a:rPr lang="en-US" altLang="en-US" smtClean="0"/>
              <a:t>The key to this decision to offend is not the objective costs and benefits that might accrue but the </a:t>
            </a:r>
            <a:r>
              <a:rPr lang="en-US" altLang="en-US" i="1" smtClean="0"/>
              <a:t>perceived utility</a:t>
            </a:r>
            <a:r>
              <a:rPr lang="en-US" altLang="en-US" smtClean="0"/>
              <a:t> of the act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Introduction</a:t>
            </a:r>
          </a:p>
        </p:txBody>
      </p:sp>
      <p:sp>
        <p:nvSpPr>
          <p:cNvPr id="7171" name="Content Placeholder 2"/>
          <p:cNvSpPr>
            <a:spLocks noGrp="1"/>
          </p:cNvSpPr>
          <p:nvPr>
            <p:ph idx="1"/>
          </p:nvPr>
        </p:nvSpPr>
        <p:spPr/>
        <p:txBody>
          <a:bodyPr/>
          <a:lstStyle/>
          <a:p>
            <a:pPr eaLnBrk="1" hangingPunct="1"/>
            <a:r>
              <a:rPr lang="en-US" altLang="en-US" smtClean="0"/>
              <a:t>Two features that were influential in leading scholars to study white-collar crime:</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civil rights movement placed a great emphasis on equal justice before the law</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consumer and environmental movements also were growing stronger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z="3200" smtClean="0"/>
              <a:t>Deciding to Offend: White-Collar Crime as a Rational Choice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Two other kinds of costs (besides certainty and severity) also might shape the perceived utility of a corporate crime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Costs to the company in terms of negative publicity or costs to the individual in terms of negative reactions from friends and family members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Internally imposed sanctions, in particular the loss of self-respect that might be feared if laws were broken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z="3200" smtClean="0"/>
              <a:t>Deciding to Offend: White-Collar Crime as a Rational Choice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A corporate official thus must judge potential formal, informal, and self-imposed costs</a:t>
            </a:r>
          </a:p>
          <a:p>
            <a:pPr lvl="1" eaLnBrk="1" hangingPunct="1">
              <a:defRPr/>
            </a:pPr>
            <a:endParaRPr lang="en-US" sz="500" dirty="0" smtClean="0"/>
          </a:p>
          <a:p>
            <a:pPr lvl="1" eaLnBrk="1" hangingPunct="1">
              <a:defRPr/>
            </a:pPr>
            <a:r>
              <a:rPr lang="en-US" dirty="0" smtClean="0"/>
              <a:t>Variation in people’s morality thus further shapes the criminal choice</a:t>
            </a:r>
          </a:p>
          <a:p>
            <a:pPr lvl="1" eaLnBrk="1" hangingPunct="1">
              <a:defRPr/>
            </a:pPr>
            <a:endParaRPr lang="en-US" sz="500" dirty="0" smtClean="0"/>
          </a:p>
          <a:p>
            <a:pPr lvl="1" eaLnBrk="1" hangingPunct="1">
              <a:defRPr/>
            </a:pPr>
            <a:r>
              <a:rPr lang="en-US" dirty="0" smtClean="0"/>
              <a:t>Definitions of the situation, or techniques of neutralization, that might justify illegal acts under some circumstances</a:t>
            </a:r>
          </a:p>
          <a:p>
            <a:pPr lvl="1" eaLnBrk="1" hangingPunct="1">
              <a:defRPr/>
            </a:pPr>
            <a:endParaRPr lang="en-US" sz="500" dirty="0" smtClean="0"/>
          </a:p>
          <a:p>
            <a:pPr lvl="1" eaLnBrk="1" hangingPunct="1">
              <a:defRPr/>
            </a:pPr>
            <a:r>
              <a:rPr lang="en-US" dirty="0" smtClean="0"/>
              <a:t>The moral constraint of a regulation further depends on the </a:t>
            </a:r>
            <a:r>
              <a:rPr lang="en-US" i="1" dirty="0" smtClean="0"/>
              <a:t>perceived sense of the legitimacy of the rules and rule enforcers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sz="3200" smtClean="0"/>
              <a:t>Deciding to Offend: White-Collar Crime as a Rational Choice</a:t>
            </a:r>
          </a:p>
        </p:txBody>
      </p:sp>
      <p:sp>
        <p:nvSpPr>
          <p:cNvPr id="3" name="Content Placeholder 2"/>
          <p:cNvSpPr>
            <a:spLocks noGrp="1"/>
          </p:cNvSpPr>
          <p:nvPr>
            <p:ph idx="1"/>
          </p:nvPr>
        </p:nvSpPr>
        <p:spPr/>
        <p:txBody>
          <a:bodyPr/>
          <a:lstStyle/>
          <a:p>
            <a:pPr eaLnBrk="1" hangingPunct="1">
              <a:defRPr/>
            </a:pPr>
            <a:r>
              <a:rPr lang="en-US" dirty="0" smtClean="0"/>
              <a:t>Corporate managers must consider two other factors: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costs of complying with the law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benefits of not complying</a:t>
            </a:r>
          </a:p>
          <a:p>
            <a:pPr marL="858837" lvl="1" indent="-514350" eaLnBrk="1" hangingPunct="1">
              <a:buFont typeface="+mj-lt"/>
              <a:buAutoNum type="arabicPeriod"/>
              <a:defRPr/>
            </a:pPr>
            <a:endParaRPr lang="en-US" sz="1000" dirty="0" smtClean="0"/>
          </a:p>
          <a:p>
            <a:pPr marL="509587" indent="-514350" eaLnBrk="1" hangingPunct="1">
              <a:defRPr/>
            </a:pPr>
            <a:r>
              <a:rPr lang="en-US" dirty="0" smtClean="0"/>
              <a:t>If lawful alternatives are closed off or seem too costly, the decision to offend gains in utility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z="3200" smtClean="0"/>
              <a:t>Deciding to Offend: White-Collar Crime as a Rational Choice</a:t>
            </a:r>
          </a:p>
        </p:txBody>
      </p:sp>
      <p:sp>
        <p:nvSpPr>
          <p:cNvPr id="3" name="Content Placeholder 2"/>
          <p:cNvSpPr>
            <a:spLocks noGrp="1"/>
          </p:cNvSpPr>
          <p:nvPr>
            <p:ph idx="1"/>
          </p:nvPr>
        </p:nvSpPr>
        <p:spPr>
          <a:xfrm>
            <a:off x="457200" y="1719263"/>
            <a:ext cx="8229600" cy="4910137"/>
          </a:xfrm>
        </p:spPr>
        <p:txBody>
          <a:bodyPr>
            <a:normAutofit fontScale="92500" lnSpcReduction="20000"/>
          </a:bodyPr>
          <a:lstStyle/>
          <a:p>
            <a:pPr eaLnBrk="1" hangingPunct="1">
              <a:defRPr/>
            </a:pPr>
            <a:r>
              <a:rPr lang="en-US" sz="3200" dirty="0" smtClean="0"/>
              <a:t>Paternoster and Simpson thus predict that corporate crime will be more likely when managers: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Perceive that formal and informal sanctions will be weak</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Do not experience a loss of self-respect</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Lack a strong morality or have internalized situational rules-in-use that justify the act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View rules as unfair</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Judge both the benefits of noncompliance and the costs of compliance as high</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Have broken the law in the past</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sz="3200" smtClean="0"/>
              <a:t>Deciding to Offend: White-Collar Crime as a Rational Choice</a:t>
            </a:r>
          </a:p>
        </p:txBody>
      </p:sp>
      <p:sp>
        <p:nvSpPr>
          <p:cNvPr id="57347" name="Content Placeholder 2"/>
          <p:cNvSpPr>
            <a:spLocks noGrp="1"/>
          </p:cNvSpPr>
          <p:nvPr>
            <p:ph idx="1"/>
          </p:nvPr>
        </p:nvSpPr>
        <p:spPr/>
        <p:txBody>
          <a:bodyPr/>
          <a:lstStyle/>
          <a:p>
            <a:pPr eaLnBrk="1" hangingPunct="1"/>
            <a:r>
              <a:rPr lang="en-US" altLang="en-US" smtClean="0"/>
              <a:t>The question is the relative importance of “rationality”—assessments of costs and benefits—versus other factors</a:t>
            </a:r>
          </a:p>
          <a:p>
            <a:pPr eaLnBrk="1" hangingPunct="1"/>
            <a:endParaRPr lang="en-US" altLang="en-US" sz="1000" smtClean="0"/>
          </a:p>
          <a:p>
            <a:pPr eaLnBrk="1" hangingPunct="1"/>
            <a:r>
              <a:rPr lang="en-US" altLang="en-US" smtClean="0"/>
              <a:t>Morality appears to be the strongest predictor of the willingness of offend</a:t>
            </a:r>
          </a:p>
          <a:p>
            <a:pPr eaLnBrk="1" hangingPunct="1"/>
            <a:endParaRPr lang="en-US" altLang="en-US" sz="1000" smtClean="0"/>
          </a:p>
          <a:p>
            <a:pPr eaLnBrk="1" hangingPunct="1"/>
            <a:r>
              <a:rPr lang="en-US" altLang="en-US" smtClean="0"/>
              <a:t>Perceptions of utility matter, but they are likely to be contingent on a host of contextual factors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smtClean="0"/>
              <a:t>State-Corporate Crime</a:t>
            </a:r>
          </a:p>
        </p:txBody>
      </p:sp>
      <p:sp>
        <p:nvSpPr>
          <p:cNvPr id="3" name="Content Placeholder 2"/>
          <p:cNvSpPr>
            <a:spLocks noGrp="1"/>
          </p:cNvSpPr>
          <p:nvPr>
            <p:ph idx="1"/>
          </p:nvPr>
        </p:nvSpPr>
        <p:spPr/>
        <p:txBody>
          <a:bodyPr>
            <a:normAutofit fontScale="92500"/>
          </a:bodyPr>
          <a:lstStyle/>
          <a:p>
            <a:pPr eaLnBrk="1" hangingPunct="1">
              <a:defRPr/>
            </a:pPr>
            <a:r>
              <a:rPr lang="en-US" dirty="0" smtClean="0"/>
              <a:t>Defined as criminal acts that occur when one or more institutions of political governance pursue a goal in direct cooperation with one or more institutions of production and distribution</a:t>
            </a:r>
          </a:p>
          <a:p>
            <a:pPr eaLnBrk="1" hangingPunct="1">
              <a:defRPr/>
            </a:pPr>
            <a:endParaRPr lang="en-US" sz="1000" dirty="0" smtClean="0"/>
          </a:p>
          <a:p>
            <a:pPr eaLnBrk="1" hangingPunct="1">
              <a:defRPr/>
            </a:pPr>
            <a:r>
              <a:rPr lang="en-US" dirty="0" smtClean="0"/>
              <a:t>The state and corporations are inextricably intertwined. Corporations are legal creations allowed to exist by the state; they also generate wealth and use their power to influence state policies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smtClean="0"/>
              <a:t>State-Corporate Crime</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sz="3200" dirty="0" smtClean="0"/>
              <a:t>Kramer and Michalowski have distinguished two types of state-corporate crime</a:t>
            </a:r>
          </a:p>
          <a:p>
            <a:pPr marL="858837" lvl="1" indent="-514350" eaLnBrk="1" hangingPunct="1">
              <a:buFont typeface="+mj-lt"/>
              <a:buAutoNum type="arabicPeriod"/>
              <a:defRPr/>
            </a:pPr>
            <a:endParaRPr lang="en-US" sz="500" i="1" dirty="0" smtClean="0"/>
          </a:p>
          <a:p>
            <a:pPr marL="858837" lvl="1" indent="-514350" eaLnBrk="1" hangingPunct="1">
              <a:buFont typeface="+mj-lt"/>
              <a:buAutoNum type="arabicPeriod"/>
              <a:defRPr/>
            </a:pPr>
            <a:r>
              <a:rPr lang="en-US" i="1" dirty="0" smtClean="0"/>
              <a:t>State-initiated corporate crime</a:t>
            </a:r>
            <a:r>
              <a:rPr lang="en-US" dirty="0" smtClean="0"/>
              <a:t> occurs when corporations, employed by the government, engage in organizational deviance at the direction of, or with the tacit approval of, the government</a:t>
            </a:r>
          </a:p>
          <a:p>
            <a:pPr marL="858837" lvl="1" indent="-514350" eaLnBrk="1" hangingPunct="1">
              <a:buFont typeface="+mj-lt"/>
              <a:buAutoNum type="arabicPeriod"/>
              <a:defRPr/>
            </a:pPr>
            <a:endParaRPr lang="en-US" sz="500" i="1" dirty="0" smtClean="0"/>
          </a:p>
          <a:p>
            <a:pPr marL="858837" lvl="1" indent="-514350" eaLnBrk="1" hangingPunct="1">
              <a:buFont typeface="+mj-lt"/>
              <a:buAutoNum type="arabicPeriod"/>
              <a:defRPr/>
            </a:pPr>
            <a:r>
              <a:rPr lang="en-US" i="1" dirty="0" smtClean="0"/>
              <a:t>State-facilitated corporate crime</a:t>
            </a:r>
            <a:r>
              <a:rPr lang="en-US" dirty="0" smtClean="0"/>
              <a:t> “occurs when government regulatory institutions fail to restrain deviant business activities, either because of direct collusion between business and government or because they adhere to shared goals whose attainment would be hampered by aggressive regulation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smtClean="0"/>
              <a:t>State-Corporate Crime</a:t>
            </a:r>
          </a:p>
        </p:txBody>
      </p:sp>
      <p:sp>
        <p:nvSpPr>
          <p:cNvPr id="60419" name="Content Placeholder 2"/>
          <p:cNvSpPr>
            <a:spLocks noGrp="1"/>
          </p:cNvSpPr>
          <p:nvPr>
            <p:ph idx="1"/>
          </p:nvPr>
        </p:nvSpPr>
        <p:spPr/>
        <p:txBody>
          <a:bodyPr/>
          <a:lstStyle/>
          <a:p>
            <a:pPr eaLnBrk="1" hangingPunct="1"/>
            <a:r>
              <a:rPr lang="en-US" altLang="en-US" smtClean="0"/>
              <a:t>Consideration of the ways in which the state and corporations intersect to create criminal motivations and opportunities is important</a:t>
            </a:r>
          </a:p>
          <a:p>
            <a:pPr eaLnBrk="1" hangingPunct="1"/>
            <a:endParaRPr lang="en-US" altLang="en-US" smtClean="0"/>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z="3200" smtClean="0"/>
              <a:t>Consequences of White-Collar Crime Theory: Policy Implications</a:t>
            </a:r>
          </a:p>
        </p:txBody>
      </p:sp>
      <p:sp>
        <p:nvSpPr>
          <p:cNvPr id="61443" name="Content Placeholder 2"/>
          <p:cNvSpPr>
            <a:spLocks noGrp="1"/>
          </p:cNvSpPr>
          <p:nvPr>
            <p:ph idx="1"/>
          </p:nvPr>
        </p:nvSpPr>
        <p:spPr/>
        <p:txBody>
          <a:bodyPr/>
          <a:lstStyle/>
          <a:p>
            <a:pPr eaLnBrk="1" hangingPunct="1"/>
            <a:r>
              <a:rPr lang="en-US" altLang="en-US" smtClean="0"/>
              <a:t>Two approaches to combating white-collar crime are possible and have, in fact, been used to varying degrees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 use of criminal sanctions against corporations and professionals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Attempts made for companies to be persuaded or forced to engage in self-regulation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smtClean="0"/>
              <a:t>Conclusion</a:t>
            </a:r>
          </a:p>
        </p:txBody>
      </p:sp>
      <p:sp>
        <p:nvSpPr>
          <p:cNvPr id="62467" name="Content Placeholder 2"/>
          <p:cNvSpPr>
            <a:spLocks noGrp="1"/>
          </p:cNvSpPr>
          <p:nvPr>
            <p:ph idx="1"/>
          </p:nvPr>
        </p:nvSpPr>
        <p:spPr/>
        <p:txBody>
          <a:bodyPr/>
          <a:lstStyle/>
          <a:p>
            <a:pPr eaLnBrk="1" hangingPunct="1"/>
            <a:r>
              <a:rPr lang="en-US" altLang="en-US" smtClean="0"/>
              <a:t>Sutherland challenged criminology in two ways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Urged scholars to examine how conventional images of criminals were internalized not only by the public but also by the criminologists themselves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Upped the ante on what must be explained for a perspective to quality as a </a:t>
            </a:r>
            <a:r>
              <a:rPr lang="en-US" altLang="en-US" i="1" smtClean="0"/>
              <a:t>general theory of crime</a:t>
            </a: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Introduction </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Scholars embarked on three lines of inquiry: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To show the dimensions and costs of this criminality, some scholars wrote textbooks or compiled collections of readings conveying the outrageous misconduct of those wearing white collars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Other scholars explored the difficult issue of how white-collar crime should be controlled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Scholars developed theories of white-collar crime</a:t>
            </a:r>
          </a:p>
          <a:p>
            <a:pPr marL="509587" indent="-514350" eaLnBrk="1" hangingPunct="1">
              <a:buFont typeface="+mj-lt"/>
              <a:buAutoNum type="arabicPeriod"/>
              <a:defRPr/>
            </a:pPr>
            <a:endParaRPr lang="en-US" sz="1100" dirty="0" smtClean="0"/>
          </a:p>
          <a:p>
            <a:pPr marL="509587" indent="-514350" eaLnBrk="1" hangingPunct="1">
              <a:defRPr/>
            </a:pPr>
            <a:r>
              <a:rPr lang="en-US" dirty="0" smtClean="0"/>
              <a:t>Focus of this chapter is on theories of white-collar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smtClean="0"/>
              <a:t>Conclusion</a:t>
            </a:r>
          </a:p>
        </p:txBody>
      </p:sp>
      <p:sp>
        <p:nvSpPr>
          <p:cNvPr id="63491" name="Content Placeholder 2"/>
          <p:cNvSpPr>
            <a:spLocks noGrp="1"/>
          </p:cNvSpPr>
          <p:nvPr>
            <p:ph idx="1"/>
          </p:nvPr>
        </p:nvSpPr>
        <p:spPr/>
        <p:txBody>
          <a:bodyPr/>
          <a:lstStyle/>
          <a:p>
            <a:pPr eaLnBrk="1" hangingPunct="1"/>
            <a:r>
              <a:rPr lang="en-US" altLang="en-US" smtClean="0"/>
              <a:t>Criminologists should not to take the concept of “crime” for granted</a:t>
            </a:r>
          </a:p>
          <a:p>
            <a:pPr eaLnBrk="1" hangingPunct="1"/>
            <a:endParaRPr lang="en-US" altLang="en-US" sz="1000" smtClean="0"/>
          </a:p>
          <a:p>
            <a:pPr eaLnBrk="1" hangingPunct="1"/>
            <a:r>
              <a:rPr lang="en-US" altLang="en-US" smtClean="0"/>
              <a:t>White-collar offending is caused by a confluence of motive, opportunity, choice, and constraint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The Discovery of White-Collar Crime: Edwin H. Sutherland</a:t>
            </a:r>
          </a:p>
        </p:txBody>
      </p:sp>
      <p:sp>
        <p:nvSpPr>
          <p:cNvPr id="9219" name="Content Placeholder 2"/>
          <p:cNvSpPr>
            <a:spLocks noGrp="1"/>
          </p:cNvSpPr>
          <p:nvPr>
            <p:ph idx="1"/>
          </p:nvPr>
        </p:nvSpPr>
        <p:spPr/>
        <p:txBody>
          <a:bodyPr/>
          <a:lstStyle/>
          <a:p>
            <a:pPr eaLnBrk="1" hangingPunct="1"/>
            <a:r>
              <a:rPr lang="en-US" altLang="en-US" smtClean="0"/>
              <a:t>White-collar crime was “discovered” by Edwin H. Sutherland </a:t>
            </a:r>
          </a:p>
          <a:p>
            <a:pPr eaLnBrk="1" hangingPunct="1"/>
            <a:endParaRPr lang="en-US" altLang="en-US" sz="1000" smtClean="0"/>
          </a:p>
          <a:p>
            <a:pPr eaLnBrk="1" hangingPunct="1"/>
            <a:r>
              <a:rPr lang="en-US" altLang="en-US" smtClean="0"/>
              <a:t>The term white-collar crime  became part of criminology when Sutherland delivered is presidential address to the joint meeting of the American Economic Association and the American Sociological Society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The Discovery of White-Collar Crime: Edwin H. Sutherland</a:t>
            </a:r>
          </a:p>
        </p:txBody>
      </p:sp>
      <p:sp>
        <p:nvSpPr>
          <p:cNvPr id="3" name="Content Placeholder 2"/>
          <p:cNvSpPr>
            <a:spLocks noGrp="1"/>
          </p:cNvSpPr>
          <p:nvPr>
            <p:ph idx="1"/>
          </p:nvPr>
        </p:nvSpPr>
        <p:spPr>
          <a:xfrm>
            <a:off x="457200" y="1719263"/>
            <a:ext cx="8229600" cy="4833937"/>
          </a:xfrm>
        </p:spPr>
        <p:txBody>
          <a:bodyPr>
            <a:normAutofit fontScale="92500" lnSpcReduction="20000"/>
          </a:bodyPr>
          <a:lstStyle/>
          <a:p>
            <a:pPr eaLnBrk="1" hangingPunct="1">
              <a:defRPr/>
            </a:pPr>
            <a:r>
              <a:rPr lang="en-US" dirty="0" smtClean="0"/>
              <a:t>Undertook a comparison of crime in the upper or white-collar class, composed of respectable or at least respected business and professional men, and crime in the lower classes composed of persons of low socioeconomic status</a:t>
            </a:r>
          </a:p>
          <a:p>
            <a:pPr eaLnBrk="1" hangingPunct="1">
              <a:defRPr/>
            </a:pPr>
            <a:endParaRPr lang="en-US" sz="1000" dirty="0" smtClean="0"/>
          </a:p>
          <a:p>
            <a:pPr eaLnBrk="1" hangingPunct="1">
              <a:defRPr/>
            </a:pPr>
            <a:r>
              <a:rPr lang="en-US" dirty="0" smtClean="0"/>
              <a:t>Claimed claim that his illumination of white-collar crime was for the purpose of developing the theories of criminal behavior, not for the purpose of muckraking or of reforming anything except criminology</a:t>
            </a:r>
          </a:p>
          <a:p>
            <a:pPr eaLnBrk="1" hangingPunct="1">
              <a:defRPr/>
            </a:pPr>
            <a:endParaRPr lang="en-US" sz="600" dirty="0" smtClean="0"/>
          </a:p>
          <a:p>
            <a:pPr lvl="1" eaLnBrk="1" hangingPunct="1">
              <a:defRPr/>
            </a:pPr>
            <a:r>
              <a:rPr lang="en-US" dirty="0" smtClean="0"/>
              <a:t>However, generally agreed this was not the case as he used a tone of restrained anger</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The Discovery of White-Collar Crime: Edwin H. Sutherland</a:t>
            </a:r>
          </a:p>
        </p:txBody>
      </p:sp>
      <p:sp>
        <p:nvSpPr>
          <p:cNvPr id="11267" name="Content Placeholder 2"/>
          <p:cNvSpPr>
            <a:spLocks noGrp="1"/>
          </p:cNvSpPr>
          <p:nvPr>
            <p:ph idx="1"/>
          </p:nvPr>
        </p:nvSpPr>
        <p:spPr/>
        <p:txBody>
          <a:bodyPr/>
          <a:lstStyle/>
          <a:p>
            <a:pPr eaLnBrk="1" hangingPunct="1"/>
            <a:r>
              <a:rPr lang="en-US" altLang="en-US" smtClean="0"/>
              <a:t>Sutherland’s scholarly concern was whether a proposed theory of crime could account for diverse offenses</a:t>
            </a:r>
          </a:p>
          <a:p>
            <a:pPr lvl="1" eaLnBrk="1" hangingPunct="1"/>
            <a:endParaRPr lang="en-US" altLang="en-US" sz="500" smtClean="0"/>
          </a:p>
          <a:p>
            <a:pPr lvl="1" eaLnBrk="1" hangingPunct="1"/>
            <a:r>
              <a:rPr lang="en-US" altLang="en-US" smtClean="0"/>
              <a:t>Believed that his theory, differential association theory, could explain varied crime types: They were all learned behavior </a:t>
            </a:r>
          </a:p>
          <a:p>
            <a:pPr lvl="1" eaLnBrk="1" hangingPunct="1"/>
            <a:endParaRPr lang="en-US" altLang="en-US" sz="500" smtClean="0"/>
          </a:p>
          <a:p>
            <a:pPr lvl="1" eaLnBrk="1" hangingPunct="1"/>
            <a:r>
              <a:rPr lang="en-US" altLang="en-US" smtClean="0"/>
              <a:t>He had a particular dislike for theories that explained crime by some sort of individual defect or pathology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321</TotalTime>
  <Words>4439</Words>
  <Application>Microsoft Office PowerPoint</Application>
  <PresentationFormat>On-screen Show (4:3)</PresentationFormat>
  <Paragraphs>513</Paragraphs>
  <Slides>60</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Wingdings</vt:lpstr>
      <vt:lpstr>Calibri</vt:lpstr>
      <vt:lpstr>Theme1</vt:lpstr>
      <vt:lpstr>Criminological Theory </vt:lpstr>
      <vt:lpstr>Introduction</vt:lpstr>
      <vt:lpstr>Introduction</vt:lpstr>
      <vt:lpstr>Introduction </vt:lpstr>
      <vt:lpstr>Introduction</vt:lpstr>
      <vt:lpstr>Introduction </vt:lpstr>
      <vt:lpstr>The Discovery of White-Collar Crime: Edwin H. Sutherland</vt:lpstr>
      <vt:lpstr>The Discovery of White-Collar Crime: Edwin H. Sutherland</vt:lpstr>
      <vt:lpstr>The Discovery of White-Collar Crime: Edwin H. Sutherland</vt:lpstr>
      <vt:lpstr>The Discovery of White-Collar Crime: Edwin H. Sutherland</vt:lpstr>
      <vt:lpstr>Edwin H. Sutherland: Becoming the Father of White-Collar Crime</vt:lpstr>
      <vt:lpstr>Edwin H. Sutherland: Becoming the Father of White-Collar Crime</vt:lpstr>
      <vt:lpstr>Edwin H. Sutherland: Defining White-Collar Crime</vt:lpstr>
      <vt:lpstr>Edwin H. Sutherland: Defining White-Collar Crime</vt:lpstr>
      <vt:lpstr>Edwin H. Sutherland: Defining White-Collar Crime</vt:lpstr>
      <vt:lpstr>Edwin H. Sutherland: Defining White-Collar Crime</vt:lpstr>
      <vt:lpstr>Edwin H. Sutherland: What is White-Collar Crime</vt:lpstr>
      <vt:lpstr>Edwin H. Sutherland: What is White-Collar Crime</vt:lpstr>
      <vt:lpstr>Edwin H. Sutherland: What is White-Collar Crime</vt:lpstr>
      <vt:lpstr>Edwin H. Sutherland: What is White-Collar Crime</vt:lpstr>
      <vt:lpstr>Edwin H. Sutherland: Explaining White-Collar Crime</vt:lpstr>
      <vt:lpstr>Edwin H. Sutherland: Explaining White-Collar Crime</vt:lpstr>
      <vt:lpstr>Edwin H. Sutherland: Explaining White-Collar Crime</vt:lpstr>
      <vt:lpstr>Edwin H. Sutherland: Explaining White-Collar Crime</vt:lpstr>
      <vt:lpstr>Edwin H. Sutherland: Explaining White-Collar Crime</vt:lpstr>
      <vt:lpstr>Organizational Culture</vt:lpstr>
      <vt:lpstr>Organizational Culture: Unethical Cultures</vt:lpstr>
      <vt:lpstr>Organizational Culture: Unethical Cultures</vt:lpstr>
      <vt:lpstr>Organizational Culture: Unethical Cultures</vt:lpstr>
      <vt:lpstr>Organizational Culture: Unethical Cultures</vt:lpstr>
      <vt:lpstr>Organizational Culture: Oppositional Cultures</vt:lpstr>
      <vt:lpstr>Organizational Culture: Oppositional Cultures</vt:lpstr>
      <vt:lpstr>Organizational Culture: Oppositional Cultures</vt:lpstr>
      <vt:lpstr>Organizational Culture: The Normalization of Deviance</vt:lpstr>
      <vt:lpstr>Organizational Culture: The Normalization of Deviance</vt:lpstr>
      <vt:lpstr>Organizational Strain and Opportunity </vt:lpstr>
      <vt:lpstr>Organizational Strain and Opportunity: Strain and Anomie</vt:lpstr>
      <vt:lpstr>Organizational Strain and Opportunity: Strain and Anomie</vt:lpstr>
      <vt:lpstr>Organizational Strain and Opportunity: Criminogenic Opportunities</vt:lpstr>
      <vt:lpstr>Organizational Strain and Opportunity: Criminogenic Opportunities</vt:lpstr>
      <vt:lpstr>Organizational Strain and Opportunity: Criminogenic Opportunities</vt:lpstr>
      <vt:lpstr>Organizational Strain and Opportunity: Criminogenic Opportunities</vt:lpstr>
      <vt:lpstr>Organizational Strain and Opportunity: Criminogenic Opportunities</vt:lpstr>
      <vt:lpstr>Deciding to Offend: Denying the Guilty Mind</vt:lpstr>
      <vt:lpstr>Deciding to Offend: Denying the Guilty Mind</vt:lpstr>
      <vt:lpstr>Deciding to Offend: Denying the Guilty Mind</vt:lpstr>
      <vt:lpstr>Deciding to Offend: Denying the Guilty Mind</vt:lpstr>
      <vt:lpstr>Deciding to Offend: Denying the Guilty Mind</vt:lpstr>
      <vt:lpstr>Deciding to Offend: White-Collar Crime as a Rational Choice</vt:lpstr>
      <vt:lpstr>Deciding to Offend: White-Collar Crime as a Rational Choice</vt:lpstr>
      <vt:lpstr>Deciding to Offend: White-Collar Crime as a Rational Choice</vt:lpstr>
      <vt:lpstr>Deciding to Offend: White-Collar Crime as a Rational Choice</vt:lpstr>
      <vt:lpstr>Deciding to Offend: White-Collar Crime as a Rational Choice</vt:lpstr>
      <vt:lpstr>Deciding to Offend: White-Collar Crime as a Rational Choice</vt:lpstr>
      <vt:lpstr>State-Corporate Crime</vt:lpstr>
      <vt:lpstr>State-Corporate Crime</vt:lpstr>
      <vt:lpstr>State-Corporate Crime</vt:lpstr>
      <vt:lpstr>Consequences of White-Collar Crime Theory: Policy Implications</vt:lpstr>
      <vt:lpstr>Conclusion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Eleven</dc:title>
  <dc:creator>Cheryl</dc:creator>
  <cp:lastModifiedBy>Carol</cp:lastModifiedBy>
  <cp:revision>60</cp:revision>
  <dcterms:created xsi:type="dcterms:W3CDTF">2011-01-06T20:45:37Z</dcterms:created>
  <dcterms:modified xsi:type="dcterms:W3CDTF">2015-10-06T20:43:59Z</dcterms:modified>
</cp:coreProperties>
</file>