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78BFE9A-DB85-4ACE-B0CE-BF0EBC119D57}" type="datetimeFigureOut">
              <a:rPr lang="en-US" smtClean="0"/>
              <a:t>11/26/2014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502F5FD-118A-4D58-9C10-675BFDCD868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8BFE9A-DB85-4ACE-B0CE-BF0EBC119D57}" type="datetimeFigureOut">
              <a:rPr lang="en-US" smtClean="0"/>
              <a:t>11/26/2014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502F5FD-118A-4D58-9C10-675BFDCD868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8BFE9A-DB85-4ACE-B0CE-BF0EBC119D57}" type="datetimeFigureOut">
              <a:rPr lang="en-US" smtClean="0"/>
              <a:t>11/26/2014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502F5FD-118A-4D58-9C10-675BFDCD86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8BFE9A-DB85-4ACE-B0CE-BF0EBC119D57}" type="datetimeFigureOut">
              <a:rPr lang="en-US" smtClean="0"/>
              <a:t>11/26/2014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502F5FD-118A-4D58-9C10-675BFDCD868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78BFE9A-DB85-4ACE-B0CE-BF0EBC119D57}" type="datetimeFigureOut">
              <a:rPr lang="en-US" smtClean="0"/>
              <a:t>11/26/2014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502F5FD-118A-4D58-9C10-675BFDCD868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78BFE9A-DB85-4ACE-B0CE-BF0EBC119D57}" type="datetimeFigureOut">
              <a:rPr lang="en-US" smtClean="0"/>
              <a:t>11/26/2014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502F5FD-118A-4D58-9C10-675BFDCD868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78BFE9A-DB85-4ACE-B0CE-BF0EBC119D57}" type="datetimeFigureOut">
              <a:rPr lang="en-US" smtClean="0"/>
              <a:t>11/26/2014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502F5FD-118A-4D58-9C10-675BFDCD868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78BFE9A-DB85-4ACE-B0CE-BF0EBC119D57}" type="datetimeFigureOut">
              <a:rPr lang="en-US" smtClean="0"/>
              <a:t>11/26/2014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502F5FD-118A-4D58-9C10-675BFDCD868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78BFE9A-DB85-4ACE-B0CE-BF0EBC119D57}" type="datetimeFigureOut">
              <a:rPr lang="en-US" smtClean="0"/>
              <a:t>11/26/2014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502F5FD-118A-4D58-9C10-675BFDCD868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78BFE9A-DB85-4ACE-B0CE-BF0EBC119D57}" type="datetimeFigureOut">
              <a:rPr lang="en-US" smtClean="0"/>
              <a:t>11/26/2014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502F5FD-118A-4D58-9C10-675BFDCD868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78BFE9A-DB85-4ACE-B0CE-BF0EBC119D57}" type="datetimeFigureOut">
              <a:rPr lang="en-US" smtClean="0"/>
              <a:t>11/26/2014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502F5FD-118A-4D58-9C10-675BFDCD868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78BFE9A-DB85-4ACE-B0CE-BF0EBC119D57}" type="datetimeFigureOut">
              <a:rPr lang="en-US" smtClean="0"/>
              <a:t>11/26/2014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502F5FD-118A-4D58-9C10-675BFDCD868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Final Section: An Overview</a:t>
            </a:r>
            <a:endParaRPr lang="en-US" dirty="0"/>
          </a:p>
        </p:txBody>
      </p:sp>
      <p:sp>
        <p:nvSpPr>
          <p:cNvPr id="3" name="Subtitle 2"/>
          <p:cNvSpPr>
            <a:spLocks noGrp="1"/>
          </p:cNvSpPr>
          <p:nvPr>
            <p:ph type="subTitle" idx="1"/>
          </p:nvPr>
        </p:nvSpPr>
        <p:spPr/>
        <p:txBody>
          <a:bodyPr/>
          <a:lstStyle/>
          <a:p>
            <a:r>
              <a:rPr lang="en-US" dirty="0" smtClean="0"/>
              <a:t>James Byrne, Nov.25</a:t>
            </a:r>
            <a:r>
              <a:rPr lang="en-US" baseline="30000" dirty="0" smtClean="0"/>
              <a:t>th</a:t>
            </a:r>
            <a:r>
              <a:rPr lang="en-US" dirty="0" smtClean="0"/>
              <a:t>, 2014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t>Step 7: Detailed </a:t>
            </a:r>
            <a:r>
              <a:rPr lang="en-US" b="1" dirty="0" err="1" smtClean="0"/>
              <a:t>workplan</a:t>
            </a:r>
            <a:r>
              <a:rPr lang="en-US" b="1" dirty="0" smtClean="0"/>
              <a:t>-</a:t>
            </a:r>
            <a:r>
              <a:rPr lang="en-US" dirty="0" smtClean="0"/>
              <a:t>personnel needs, cost estimates, completion timetable for all key project costs</a:t>
            </a:r>
          </a:p>
          <a:p>
            <a:r>
              <a:rPr lang="en-US" b="1" dirty="0" smtClean="0"/>
              <a:t>Step 8: Limitations of proposed study— </a:t>
            </a:r>
            <a:r>
              <a:rPr lang="en-US" dirty="0" smtClean="0"/>
              <a:t>study design limitations,  data collection/data analyses limitations, the trade-offs between qualitative and quantitative analyses, ethical concerns.</a:t>
            </a:r>
          </a:p>
          <a:p>
            <a:r>
              <a:rPr lang="en-US" b="1" dirty="0" smtClean="0"/>
              <a:t>Step 9: Putting the pieces together—the final research proposal should include the following sections</a:t>
            </a:r>
            <a:endParaRPr lang="en-US" dirty="0" smtClean="0"/>
          </a:p>
          <a:p>
            <a:r>
              <a:rPr lang="en-US" b="1" dirty="0" smtClean="0"/>
              <a:t>Step 10: Proposal Submission ( include all references in APA format)</a:t>
            </a:r>
            <a:endParaRPr lang="en-US" dirty="0" smtClean="0"/>
          </a:p>
          <a:p>
            <a:r>
              <a:rPr lang="en-US" b="1" dirty="0" smtClean="0"/>
              <a:t> </a:t>
            </a:r>
            <a:endParaRPr lang="en-US" dirty="0" smtClean="0"/>
          </a:p>
          <a:p>
            <a:pPr>
              <a:buNone/>
            </a:pPr>
            <a:endParaRPr lang="en-US" dirty="0" smtClean="0"/>
          </a:p>
          <a:p>
            <a:endParaRPr lang="en-US" dirty="0"/>
          </a:p>
        </p:txBody>
      </p:sp>
      <p:sp>
        <p:nvSpPr>
          <p:cNvPr id="3" name="Title 2"/>
          <p:cNvSpPr>
            <a:spLocks noGrp="1"/>
          </p:cNvSpPr>
          <p:nvPr>
            <p:ph type="title"/>
          </p:nvPr>
        </p:nvSpPr>
        <p:spPr/>
        <p:txBody>
          <a:bodyPr/>
          <a:lstStyle/>
          <a:p>
            <a:r>
              <a:rPr lang="en-US" dirty="0" smtClean="0"/>
              <a:t>Research Proposal : Final Steps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b="1" dirty="0" smtClean="0"/>
              <a:t>Step 7: Detailed </a:t>
            </a:r>
            <a:r>
              <a:rPr lang="en-US" b="1" dirty="0" smtClean="0"/>
              <a:t>work plan- include the following:</a:t>
            </a:r>
          </a:p>
          <a:p>
            <a:r>
              <a:rPr lang="en-US" b="1" dirty="0" smtClean="0"/>
              <a:t>personnel needs</a:t>
            </a:r>
            <a:r>
              <a:rPr lang="en-US" dirty="0" smtClean="0"/>
              <a:t>: How many research staff( including you) will be needed to conduct the proposed study?</a:t>
            </a:r>
          </a:p>
          <a:p>
            <a:r>
              <a:rPr lang="en-US" dirty="0" smtClean="0"/>
              <a:t> </a:t>
            </a:r>
            <a:r>
              <a:rPr lang="en-US" b="1" dirty="0" smtClean="0"/>
              <a:t>cost </a:t>
            </a:r>
            <a:r>
              <a:rPr lang="en-US" b="1" dirty="0" smtClean="0"/>
              <a:t>estimates: </a:t>
            </a:r>
            <a:r>
              <a:rPr lang="en-US" dirty="0" smtClean="0"/>
              <a:t>How much funding will be needed to complete the proposed study? Here, you can estimate salaries for key personnel, cost of supplies needed( e.g. copying, computer acquisition, travel are typically included here)</a:t>
            </a:r>
          </a:p>
          <a:p>
            <a:r>
              <a:rPr lang="en-US" dirty="0" smtClean="0"/>
              <a:t> </a:t>
            </a:r>
            <a:r>
              <a:rPr lang="en-US" b="1" dirty="0" smtClean="0"/>
              <a:t>completion timetable </a:t>
            </a:r>
            <a:r>
              <a:rPr lang="en-US" dirty="0" smtClean="0"/>
              <a:t>for all key project </a:t>
            </a:r>
            <a:r>
              <a:rPr lang="en-US" dirty="0" smtClean="0"/>
              <a:t>activities: In this section, you need to tell the funding agency what you propose to do each month( or quarter) for the duration of the project, and to identify any key deliverables( e.g. initial data collection begins month 3, data </a:t>
            </a:r>
            <a:r>
              <a:rPr lang="en-US" dirty="0" err="1" smtClean="0"/>
              <a:t>collewction</a:t>
            </a:r>
            <a:r>
              <a:rPr lang="en-US" dirty="0" smtClean="0"/>
              <a:t> ends month 12, report draft submission in month 15, final report in month 18, etc.)</a:t>
            </a:r>
            <a:endParaRPr lang="en-US" dirty="0" smtClean="0"/>
          </a:p>
          <a:p>
            <a:pPr>
              <a:buNone/>
            </a:pPr>
            <a:endParaRPr lang="en-US" dirty="0" smtClean="0"/>
          </a:p>
          <a:p>
            <a:endParaRPr lang="en-US" dirty="0"/>
          </a:p>
        </p:txBody>
      </p:sp>
      <p:sp>
        <p:nvSpPr>
          <p:cNvPr id="3" name="Title 2"/>
          <p:cNvSpPr>
            <a:spLocks noGrp="1"/>
          </p:cNvSpPr>
          <p:nvPr>
            <p:ph type="title"/>
          </p:nvPr>
        </p:nvSpPr>
        <p:spPr/>
        <p:txBody>
          <a:bodyPr/>
          <a:lstStyle/>
          <a:p>
            <a:r>
              <a:rPr lang="en-US" dirty="0" smtClean="0"/>
              <a:t>Step 7: Developing A </a:t>
            </a:r>
            <a:r>
              <a:rPr lang="en-US" dirty="0" err="1" smtClean="0"/>
              <a:t>Workplan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b="1" dirty="0" smtClean="0"/>
              <a:t>Limitations </a:t>
            </a:r>
            <a:r>
              <a:rPr lang="en-US" b="1" dirty="0" smtClean="0"/>
              <a:t>of proposed study</a:t>
            </a:r>
            <a:r>
              <a:rPr lang="en-US" b="1" dirty="0" smtClean="0"/>
              <a:t>— </a:t>
            </a:r>
            <a:r>
              <a:rPr lang="en-US" dirty="0" smtClean="0"/>
              <a:t>In this section, you tell the funding agency the limitations of the proposed research</a:t>
            </a:r>
          </a:p>
          <a:p>
            <a:r>
              <a:rPr lang="en-US" b="1" dirty="0" smtClean="0"/>
              <a:t> </a:t>
            </a:r>
            <a:r>
              <a:rPr lang="en-US" b="1" dirty="0" smtClean="0"/>
              <a:t>study design </a:t>
            </a:r>
            <a:r>
              <a:rPr lang="en-US" b="1" dirty="0" smtClean="0"/>
              <a:t>limitations</a:t>
            </a:r>
            <a:r>
              <a:rPr lang="en-US" dirty="0" smtClean="0"/>
              <a:t>: Every design decision has advantages and disadvantages.</a:t>
            </a:r>
          </a:p>
          <a:p>
            <a:r>
              <a:rPr lang="en-US" dirty="0" smtClean="0"/>
              <a:t>For non-experimental designs, be sure to address the likely threats to validity detailed in our text and in class: history, maturation, regression, instrumentation, selection bias, etc.</a:t>
            </a:r>
          </a:p>
          <a:p>
            <a:r>
              <a:rPr lang="en-US" dirty="0" smtClean="0"/>
              <a:t>  </a:t>
            </a:r>
            <a:r>
              <a:rPr lang="en-US" b="1" dirty="0" smtClean="0"/>
              <a:t>data collection/data analyses </a:t>
            </a:r>
            <a:r>
              <a:rPr lang="en-US" b="1" dirty="0" smtClean="0"/>
              <a:t>limitations</a:t>
            </a:r>
            <a:r>
              <a:rPr lang="en-US" dirty="0" smtClean="0"/>
              <a:t>; in this section, you can mention sample size decisions, availability of data, use of self report, UCR arrest data, and/or victimization data, etc.</a:t>
            </a:r>
          </a:p>
          <a:p>
            <a:r>
              <a:rPr lang="en-US" dirty="0" smtClean="0"/>
              <a:t> </a:t>
            </a:r>
            <a:r>
              <a:rPr lang="en-US" b="1" dirty="0" smtClean="0"/>
              <a:t>the trade-offs between qualitative and quantitative </a:t>
            </a:r>
            <a:r>
              <a:rPr lang="en-US" b="1" dirty="0" smtClean="0"/>
              <a:t>analyses</a:t>
            </a:r>
            <a:r>
              <a:rPr lang="en-US" b="1" dirty="0" smtClean="0"/>
              <a:t>:</a:t>
            </a:r>
            <a:endParaRPr lang="en-US" b="1" dirty="0" smtClean="0"/>
          </a:p>
          <a:p>
            <a:r>
              <a:rPr lang="en-US" dirty="0" smtClean="0"/>
              <a:t> </a:t>
            </a:r>
            <a:r>
              <a:rPr lang="en-US" b="1" dirty="0" smtClean="0"/>
              <a:t>ethical </a:t>
            </a:r>
            <a:r>
              <a:rPr lang="en-US" b="1" dirty="0" smtClean="0"/>
              <a:t>concerns</a:t>
            </a:r>
            <a:r>
              <a:rPr lang="en-US" dirty="0" smtClean="0"/>
              <a:t>: Does the proposed researcher pose any threats to either the survey subject or the researcher? If so, how will these issues be addressed?(</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Step 8: Limitations of proposed study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final Proposal should include the following:</a:t>
            </a:r>
          </a:p>
          <a:p>
            <a:r>
              <a:rPr lang="en-US" sz="1800" dirty="0" smtClean="0"/>
              <a:t>Title page</a:t>
            </a:r>
          </a:p>
          <a:p>
            <a:r>
              <a:rPr lang="en-US" sz="1800" dirty="0" smtClean="0"/>
              <a:t>Table of contents</a:t>
            </a:r>
          </a:p>
          <a:p>
            <a:r>
              <a:rPr lang="en-US" sz="1800" dirty="0" smtClean="0"/>
              <a:t>1.Introduction and brief overview : key research question with identification of key independent and dependent variables( steps1,2)</a:t>
            </a:r>
          </a:p>
          <a:p>
            <a:r>
              <a:rPr lang="en-US" sz="1800" dirty="0" smtClean="0"/>
              <a:t>2. Literature Review(step 3)</a:t>
            </a:r>
          </a:p>
          <a:p>
            <a:r>
              <a:rPr lang="en-US" sz="1800" dirty="0" smtClean="0"/>
              <a:t>3. Research Design Description( steps 4-6)</a:t>
            </a:r>
          </a:p>
          <a:p>
            <a:r>
              <a:rPr lang="en-US" sz="1800" dirty="0" smtClean="0"/>
              <a:t>4. Work plan(step 7)</a:t>
            </a:r>
          </a:p>
          <a:p>
            <a:r>
              <a:rPr lang="en-US" sz="1800" dirty="0" smtClean="0"/>
              <a:t>5. Limitations (step 8)</a:t>
            </a:r>
          </a:p>
          <a:p>
            <a:r>
              <a:rPr lang="en-US" sz="1800" dirty="0" smtClean="0"/>
              <a:t>6. References </a:t>
            </a:r>
          </a:p>
          <a:p>
            <a:r>
              <a:rPr lang="en-US" sz="1800" dirty="0" smtClean="0"/>
              <a:t>7. Appendices( as needed)</a:t>
            </a:r>
          </a:p>
          <a:p>
            <a:endParaRPr lang="en-US" dirty="0"/>
          </a:p>
        </p:txBody>
      </p:sp>
      <p:sp>
        <p:nvSpPr>
          <p:cNvPr id="3" name="Title 2"/>
          <p:cNvSpPr>
            <a:spLocks noGrp="1"/>
          </p:cNvSpPr>
          <p:nvPr>
            <p:ph type="title"/>
          </p:nvPr>
        </p:nvSpPr>
        <p:spPr/>
        <p:txBody>
          <a:bodyPr>
            <a:normAutofit/>
          </a:bodyPr>
          <a:lstStyle/>
          <a:p>
            <a:r>
              <a:rPr lang="en-US" dirty="0" smtClean="0"/>
              <a:t>Putting the Pieces Together</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TotalTime>
  <Words>468</Words>
  <Application>Microsoft Office PowerPoint</Application>
  <PresentationFormat>On-screen Show (4:3)</PresentationFormat>
  <Paragraphs>31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The Final Section: An Overview</vt:lpstr>
      <vt:lpstr>Research Proposal : Final Steps</vt:lpstr>
      <vt:lpstr>Step 7: Developing A Workplan</vt:lpstr>
      <vt:lpstr>Step 8: Limitations of proposed study</vt:lpstr>
      <vt:lpstr>Putting the Pieces Together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Final Section: An Overview</dc:title>
  <dc:creator>Carol</dc:creator>
  <cp:lastModifiedBy>Carol</cp:lastModifiedBy>
  <cp:revision>4</cp:revision>
  <dcterms:created xsi:type="dcterms:W3CDTF">2014-11-26T13:41:04Z</dcterms:created>
  <dcterms:modified xsi:type="dcterms:W3CDTF">2014-11-26T14:11:55Z</dcterms:modified>
</cp:coreProperties>
</file>