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82" r:id="rId12"/>
    <p:sldId id="266" r:id="rId13"/>
    <p:sldId id="267" r:id="rId14"/>
    <p:sldId id="268" r:id="rId15"/>
    <p:sldId id="269" r:id="rId16"/>
    <p:sldId id="270" r:id="rId17"/>
    <p:sldId id="271" r:id="rId18"/>
    <p:sldId id="285" r:id="rId19"/>
    <p:sldId id="272" r:id="rId20"/>
    <p:sldId id="273" r:id="rId21"/>
    <p:sldId id="288" r:id="rId22"/>
    <p:sldId id="289" r:id="rId23"/>
    <p:sldId id="290" r:id="rId24"/>
    <p:sldId id="291" r:id="rId25"/>
    <p:sldId id="274" r:id="rId26"/>
    <p:sldId id="275" r:id="rId27"/>
    <p:sldId id="276" r:id="rId28"/>
    <p:sldId id="277" r:id="rId29"/>
    <p:sldId id="278" r:id="rId30"/>
    <p:sldId id="279" r:id="rId31"/>
    <p:sldId id="283" r:id="rId32"/>
    <p:sldId id="284" r:id="rId33"/>
    <p:sldId id="280" r:id="rId34"/>
    <p:sldId id="281" r:id="rId35"/>
    <p:sldId id="286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1587 w 64000"/>
                <a:gd name="T1" fmla="*/ -1067 h 64000"/>
                <a:gd name="T2" fmla="*/ 2304 w 64000"/>
                <a:gd name="T3" fmla="*/ 0 h 64000"/>
                <a:gd name="T4" fmla="*/ 1587 w 64000"/>
                <a:gd name="T5" fmla="*/ 1067 h 64000"/>
                <a:gd name="T6" fmla="*/ 1587 w 64000"/>
                <a:gd name="T7" fmla="*/ 1067 h 64000"/>
                <a:gd name="T8" fmla="*/ 1587 w 64000"/>
                <a:gd name="T9" fmla="*/ 1067 h 64000"/>
                <a:gd name="T10" fmla="*/ 1587 w 64000"/>
                <a:gd name="T11" fmla="*/ 1067 h 64000"/>
                <a:gd name="T12" fmla="*/ 1587 w 64000"/>
                <a:gd name="T13" fmla="*/ -1067 h 64000"/>
                <a:gd name="T14" fmla="*/ 1587 w 64000"/>
                <a:gd name="T15" fmla="*/ -1067 h 64000"/>
                <a:gd name="T16" fmla="*/ 1587 w 64000"/>
                <a:gd name="T17" fmla="*/ -106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2027 w 64000"/>
                <a:gd name="T1" fmla="*/ -1024 h 64000"/>
                <a:gd name="T2" fmla="*/ 2544 w 64000"/>
                <a:gd name="T3" fmla="*/ 0 h 64000"/>
                <a:gd name="T4" fmla="*/ 2027 w 64000"/>
                <a:gd name="T5" fmla="*/ 1024 h 64000"/>
                <a:gd name="T6" fmla="*/ 2027 w 64000"/>
                <a:gd name="T7" fmla="*/ 1024 h 64000"/>
                <a:gd name="T8" fmla="*/ 2027 w 64000"/>
                <a:gd name="T9" fmla="*/ 1024 h 64000"/>
                <a:gd name="T10" fmla="*/ 2027 w 64000"/>
                <a:gd name="T11" fmla="*/ 1024 h 64000"/>
                <a:gd name="T12" fmla="*/ 2027 w 64000"/>
                <a:gd name="T13" fmla="*/ -1024 h 64000"/>
                <a:gd name="T14" fmla="*/ 2027 w 64000"/>
                <a:gd name="T15" fmla="*/ -1024 h 64000"/>
                <a:gd name="T16" fmla="*/ 2027 w 64000"/>
                <a:gd name="T17" fmla="*/ -1024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-107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4DD0E8-BC86-46C3-9F57-CF87A5B806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ACB72-C55C-4EF6-A1C8-DDC59E91F4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67D71-DFAE-4923-853A-60DC95DD4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84ED4-8F23-45F2-8C06-FAC13566E4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02C1A-D0DD-4179-9DA1-885D614991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81164-54B2-42F0-9867-D7E6D90F7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CE520-383C-4D01-9C79-B2B903CB79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409E2-6BFA-408B-A094-E614701566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8665E-E14F-4FA3-869E-03D44E2FFF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EBA84-59C3-4583-B020-776DF40DE3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409B1-D523-4CBE-BE09-86F0D7FE0D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4570E-E2BA-4756-A6D6-47374E2F0C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2037 w 64000"/>
                <a:gd name="T1" fmla="*/ -807 h 64000"/>
                <a:gd name="T2" fmla="*/ 2592 w 64000"/>
                <a:gd name="T3" fmla="*/ 0 h 64000"/>
                <a:gd name="T4" fmla="*/ 2037 w 64000"/>
                <a:gd name="T5" fmla="*/ 807 h 64000"/>
                <a:gd name="T6" fmla="*/ 2037 w 64000"/>
                <a:gd name="T7" fmla="*/ 807 h 64000"/>
                <a:gd name="T8" fmla="*/ 2037 w 64000"/>
                <a:gd name="T9" fmla="*/ 807 h 64000"/>
                <a:gd name="T10" fmla="*/ 2037 w 64000"/>
                <a:gd name="T11" fmla="*/ 807 h 64000"/>
                <a:gd name="T12" fmla="*/ 2037 w 64000"/>
                <a:gd name="T13" fmla="*/ -807 h 64000"/>
                <a:gd name="T14" fmla="*/ 2037 w 64000"/>
                <a:gd name="T15" fmla="*/ -807 h 64000"/>
                <a:gd name="T16" fmla="*/ 2037 w 64000"/>
                <a:gd name="T17" fmla="*/ -80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1525 w 64000"/>
                <a:gd name="T1" fmla="*/ -820 h 64000"/>
                <a:gd name="T2" fmla="*/ 1949 w 64000"/>
                <a:gd name="T3" fmla="*/ 0 h 64000"/>
                <a:gd name="T4" fmla="*/ 1525 w 64000"/>
                <a:gd name="T5" fmla="*/ 820 h 64000"/>
                <a:gd name="T6" fmla="*/ 1525 w 64000"/>
                <a:gd name="T7" fmla="*/ 820 h 64000"/>
                <a:gd name="T8" fmla="*/ 1525 w 64000"/>
                <a:gd name="T9" fmla="*/ 820 h 64000"/>
                <a:gd name="T10" fmla="*/ 1525 w 64000"/>
                <a:gd name="T11" fmla="*/ 820 h 64000"/>
                <a:gd name="T12" fmla="*/ 1525 w 64000"/>
                <a:gd name="T13" fmla="*/ -820 h 64000"/>
                <a:gd name="T14" fmla="*/ 1525 w 64000"/>
                <a:gd name="T15" fmla="*/ -820 h 64000"/>
                <a:gd name="T16" fmla="*/ 1525 w 64000"/>
                <a:gd name="T17" fmla="*/ -82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3F83AE6-550C-48FD-B967-52885A70CB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07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07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07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07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ojp.usdoj.gov/bjs/glance/tables/4meastab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Measurement of Crime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en-US" altLang="en-US" smtClean="0"/>
              <a:t>UCR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en-US" altLang="en-US" smtClean="0"/>
              <a:t>Victimization surveys 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en-US" altLang="en-US" smtClean="0"/>
              <a:t>Self-report 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7213"/>
            <a:ext cx="761682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any single event, the most serious crime is reported (”hierarchy rule”)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UCR’s Crime Index Total misrepresents the crime rate at any given year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Decrease in the number of larcenies cancels out an identical increase in the number of homicides (constant crime rate)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Assessment of UCR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UCR_michigan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836613"/>
            <a:ext cx="8001000" cy="56959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7213"/>
            <a:ext cx="7997825" cy="4114800"/>
          </a:xfrm>
        </p:spPr>
        <p:txBody>
          <a:bodyPr/>
          <a:lstStyle/>
          <a:p>
            <a:pPr eaLnBrk="1" hangingPunct="1"/>
            <a:r>
              <a:rPr lang="en-US" altLang="en-US" sz="2500" smtClean="0"/>
              <a:t>UCR data are, more valid indicators of the behavior of the police than of offenders (Barkan, 1999)</a:t>
            </a:r>
          </a:p>
          <a:p>
            <a:pPr eaLnBrk="1" hangingPunct="1"/>
            <a:r>
              <a:rPr lang="en-US" altLang="en-US" sz="2500" smtClean="0"/>
              <a:t>Decision whether to record </a:t>
            </a:r>
          </a:p>
          <a:p>
            <a:pPr eaLnBrk="1" hangingPunct="1"/>
            <a:r>
              <a:rPr lang="en-US" altLang="en-US" sz="2500" smtClean="0"/>
              <a:t>Do not believe the victim’s account (Block, 1990)</a:t>
            </a:r>
          </a:p>
          <a:p>
            <a:pPr eaLnBrk="1" hangingPunct="1"/>
            <a:r>
              <a:rPr lang="en-US" altLang="en-US" sz="2500" smtClean="0"/>
              <a:t>May be busy to do the paperwork to record it (especially if the crime is not serious)</a:t>
            </a:r>
          </a:p>
          <a:p>
            <a:pPr eaLnBrk="1" hangingPunct="1"/>
            <a:r>
              <a:rPr lang="en-US" altLang="en-US" sz="2500" smtClean="0"/>
              <a:t>If there is no record = there is no crime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Assessment of UCR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6930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smtClean="0"/>
              <a:t>Police departments have a dilemma (more crime=more resources, less crime=good work)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/>
              <a:t>Poor, nonwhite males are more likely to be arrested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/>
              <a:t>Public is more likely to report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/>
              <a:t>Research suggests that police personnel and funds are concentrated in nonwhite poor neighborhoods (more arrests in these areas)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/>
              <a:t>Arrest data gives a distorted picture of the “typical offender” 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Assessment of UCR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7213"/>
            <a:ext cx="80772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Official number of crimes might change artificially (citizens become more or less likely to report offenses committed against them)</a:t>
            </a:r>
          </a:p>
          <a:p>
            <a:pPr eaLnBrk="1" hangingPunct="1"/>
            <a:r>
              <a:rPr lang="en-US" altLang="en-US" b="1" smtClean="0"/>
              <a:t>Example</a:t>
            </a:r>
            <a:r>
              <a:rPr lang="en-US" altLang="en-US" smtClean="0"/>
              <a:t>: increased number of reported rapes in the last two decades partly reflect growing awareness by women and police 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Assessment of UCR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7213"/>
            <a:ext cx="7769225" cy="4114800"/>
          </a:xfrm>
        </p:spPr>
        <p:txBody>
          <a:bodyPr/>
          <a:lstStyle/>
          <a:p>
            <a:pPr eaLnBrk="1" hangingPunct="1"/>
            <a:r>
              <a:rPr lang="en-US" altLang="en-US" sz="2500" smtClean="0"/>
              <a:t>Police in various communities have different understanding and definitions of crimes</a:t>
            </a:r>
          </a:p>
          <a:p>
            <a:pPr eaLnBrk="1" hangingPunct="1"/>
            <a:r>
              <a:rPr lang="en-US" altLang="en-US" sz="2500" smtClean="0"/>
              <a:t>One study found that Los Angeles police recorded any attempted or completed sexual assault as rape, while Boston police recorded a sexual assault as a rape only if it involved completed sexual intercourse (Chappell, 1980)</a:t>
            </a:r>
          </a:p>
          <a:p>
            <a:pPr eaLnBrk="1" hangingPunct="1"/>
            <a:r>
              <a:rPr lang="en-US" altLang="en-US" sz="2500" b="1" u="sng" smtClean="0"/>
              <a:t>Result</a:t>
            </a:r>
            <a:r>
              <a:rPr lang="en-US" altLang="en-US" sz="2500" smtClean="0"/>
              <a:t>: Boston’s official rape rate was much lower than that for Los Angeles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Assessment of UCR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8153400" cy="83502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National Incident - Based Reporting System (NIBRS)</a:t>
            </a:r>
            <a:r>
              <a:rPr lang="en-US" altLang="en-US" sz="3200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7213"/>
            <a:ext cx="7540625" cy="4114800"/>
          </a:xfrm>
        </p:spPr>
        <p:txBody>
          <a:bodyPr/>
          <a:lstStyle/>
          <a:p>
            <a:pPr eaLnBrk="1" hangingPunct="1"/>
            <a:r>
              <a:rPr lang="en-US" altLang="en-US" sz="2500" smtClean="0"/>
              <a:t>Information on each incident and arrest</a:t>
            </a:r>
          </a:p>
          <a:p>
            <a:pPr eaLnBrk="1" hangingPunct="1"/>
            <a:r>
              <a:rPr lang="en-US" altLang="en-US" sz="2500" smtClean="0"/>
              <a:t>More crimes: blackmail, embezzlement, drug offenses</a:t>
            </a:r>
          </a:p>
          <a:p>
            <a:pPr eaLnBrk="1" hangingPunct="1"/>
            <a:r>
              <a:rPr lang="en-US" altLang="en-US" sz="2500" smtClean="0"/>
              <a:t>Gather more detailed information for Part I and Part II Crimes </a:t>
            </a:r>
          </a:p>
          <a:p>
            <a:pPr eaLnBrk="1" hangingPunct="1"/>
            <a:r>
              <a:rPr lang="en-US" altLang="en-US" sz="2500" smtClean="0"/>
              <a:t>Relationship b/w offenders and victims</a:t>
            </a:r>
          </a:p>
          <a:p>
            <a:pPr eaLnBrk="1" hangingPunct="1"/>
            <a:r>
              <a:rPr lang="en-US" altLang="en-US" sz="2500" smtClean="0"/>
              <a:t>Use of alcohol immediately before the offense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997825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The National Crime </a:t>
            </a:r>
            <a:br>
              <a:rPr lang="en-US" altLang="en-US" sz="3200" smtClean="0"/>
            </a:br>
            <a:r>
              <a:rPr lang="en-US" altLang="en-US" sz="3200" smtClean="0"/>
              <a:t>Victimization Survey (NCVS)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362200"/>
            <a:ext cx="7848600" cy="34305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300" smtClean="0"/>
              <a:t>Begun in early 1970’s to avoid the police reporting problems and bias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00" smtClean="0"/>
              <a:t>Provide more detailed information than UCR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00" smtClean="0"/>
              <a:t>Context of crime such time of day and physical setting in which it occurs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00" smtClean="0"/>
              <a:t>Characteristics of crime victims (gender, race, income, age, extent of injury, and relationship with their offenders)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00" smtClean="0"/>
              <a:t>Characteristics of the offenders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00" smtClean="0"/>
              <a:t>Whether victimization has been reported to the police</a:t>
            </a:r>
          </a:p>
          <a:p>
            <a:pPr eaLnBrk="1" hangingPunct="1">
              <a:lnSpc>
                <a:spcPct val="80000"/>
              </a:lnSpc>
            </a:pPr>
            <a:endParaRPr lang="en-US" altLang="en-US" sz="2300" smtClean="0"/>
          </a:p>
        </p:txBody>
      </p:sp>
      <p:pic>
        <p:nvPicPr>
          <p:cNvPr id="19460" name="Picture 4" descr="images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91300" y="23813"/>
            <a:ext cx="2400300" cy="20335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Victimization data</a:t>
            </a:r>
          </a:p>
        </p:txBody>
      </p:sp>
      <p:pic>
        <p:nvPicPr>
          <p:cNvPr id="20483" name="Picture 4" descr="rape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841500"/>
            <a:ext cx="6553200" cy="46180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smtClean="0"/>
              <a:t>The National Crime </a:t>
            </a:r>
            <a:br>
              <a:rPr lang="en-US" altLang="en-US" sz="3200" smtClean="0"/>
            </a:br>
            <a:r>
              <a:rPr lang="en-US" altLang="en-US" sz="3200" smtClean="0"/>
              <a:t>Victimization Survey (NCVS)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827213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300" smtClean="0"/>
              <a:t>Every six months the Census Bureau interviews about 110,000 residents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smtClean="0"/>
              <a:t> age 12 and older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smtClean="0"/>
              <a:t> 50,000 randomly selected households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smtClean="0"/>
              <a:t>Aggravated and simple assault, rape and sexual assault, robbery, burglary, larceny-theft, motor vehicle theft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smtClean="0"/>
              <a:t>No homicide, arson, commercial crimes, white collar crimes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smtClean="0"/>
              <a:t>Crimes are described to respondents </a:t>
            </a:r>
          </a:p>
          <a:p>
            <a:pPr eaLnBrk="1" hangingPunct="1">
              <a:lnSpc>
                <a:spcPct val="90000"/>
              </a:lnSpc>
            </a:pPr>
            <a:endParaRPr lang="en-US" altLang="en-US" sz="2300" smtClean="0"/>
          </a:p>
        </p:txBody>
      </p:sp>
      <p:pic>
        <p:nvPicPr>
          <p:cNvPr id="21508" name="Picture 5" descr="Rob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705600" y="76200"/>
            <a:ext cx="2354263" cy="17065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Official Crime Data: UCR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7213"/>
            <a:ext cx="6172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Begun in 1930’s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The U.S. Department of Justice instituted the compilation (by FBI) and publication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FBI receives data from more than 17, 000 state, county, city law enforcement agencies (voluntarily)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Coverage: 90% in cities, 87% in rural areas</a:t>
            </a:r>
          </a:p>
          <a:p>
            <a:pPr eaLnBrk="1" hangingPunct="1">
              <a:lnSpc>
                <a:spcPct val="90000"/>
              </a:lnSpc>
            </a:pPr>
            <a:endParaRPr lang="en-US" altLang="en-US" sz="2500" smtClean="0"/>
          </a:p>
          <a:p>
            <a:pPr eaLnBrk="1" hangingPunct="1">
              <a:lnSpc>
                <a:spcPct val="90000"/>
              </a:lnSpc>
            </a:pPr>
            <a:endParaRPr lang="en-US" altLang="en-US" sz="2500" smtClean="0"/>
          </a:p>
        </p:txBody>
      </p:sp>
      <p:pic>
        <p:nvPicPr>
          <p:cNvPr id="4100" name="Picture 4" descr="Obtaining_crime_report_placeholder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07200" y="152400"/>
            <a:ext cx="2260600" cy="3429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Only 39% percent of all NCVS crimes were reported to the police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Males have higher victimization rates then females for all violent crimes except rape/sexual assault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African Americans had higher violent victimization rates than whites or other races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Females and African Americans were more likely to report a crime to police than were males and whites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500" smtClean="0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NCVS provides 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313613" cy="1143000"/>
          </a:xfrm>
        </p:spPr>
        <p:txBody>
          <a:bodyPr/>
          <a:lstStyle/>
          <a:p>
            <a:pPr eaLnBrk="1" hangingPunct="1"/>
            <a:r>
              <a:rPr lang="en-US" altLang="en-US" sz="3300" b="1" smtClean="0"/>
              <a:t>Do rape victims know their offenders?</a:t>
            </a:r>
            <a:br>
              <a:rPr lang="en-US" altLang="en-US" sz="3300" b="1" smtClean="0"/>
            </a:br>
            <a:endParaRPr lang="en-US" altLang="en-US" sz="3300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For both completed and attempted rapes, about 9 in 10 offenders were known to the victim (boyfriend, ex-boyfriend, classmate, friend, acquaintance, or coworker)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313613" cy="11430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When does sexual victimization occur?</a:t>
            </a:r>
            <a:br>
              <a:rPr lang="en-US" altLang="en-US" sz="3200" b="1" smtClean="0"/>
            </a:br>
            <a:endParaRPr lang="en-US" altLang="en-US" sz="3200" b="1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vast majority of sexual victimizations occurred in the evening (after 6 p.m.). </a:t>
            </a:r>
          </a:p>
          <a:p>
            <a:pPr eaLnBrk="1" hangingPunct="1"/>
            <a:r>
              <a:rPr lang="en-US" altLang="en-US" smtClean="0"/>
              <a:t>51.8 percent of completed rapes took place after midnight, 36.5 percent occurred between 6 p.m. and midnight, and only 11.8 percent took place between 6 a.m. and 6 p.m.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313613" cy="11430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Where does sexual victimization occur?</a:t>
            </a:r>
            <a:br>
              <a:rPr lang="en-US" altLang="en-US" sz="3200" b="1" smtClean="0"/>
            </a:br>
            <a:endParaRPr lang="en-US" altLang="en-US" sz="3200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smtClean="0"/>
              <a:t>60% of the completed rapes that occurred on campus took place in the victim's residence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/>
              <a:t>31% occurred in other living quarters on campus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/>
              <a:t>10.3% took place in a fraternity.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/>
              <a:t>Off-campus sexual victimizations, also occurred in residences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/>
              <a:t>Incidents also took place in settings such as bars, dance clubs or nightclubs, and work settings.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300" b="1" smtClean="0"/>
              <a:t>Do women report victimization incidents to the police?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7213"/>
            <a:ext cx="79978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900" b="1" smtClean="0"/>
          </a:p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2400" smtClean="0"/>
              <a:t>Few incidents were reported to the police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2400" smtClean="0"/>
              <a:t>In about two-thirds of incidents, the victim did tell another person about the incidents (most often to a friend)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2400" smtClean="0"/>
              <a:t>Reasons for not reporting: incident was not serious enough or it was not clear that a crime was committed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2400" smtClean="0"/>
              <a:t>Lack of proof, fear of reprisal by the assailant, fear of being treated with hostility by the police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UCR and NCVS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UCR data are based on reported criminal acts (offender characteristics)</a:t>
            </a:r>
          </a:p>
          <a:p>
            <a:pPr eaLnBrk="1" hangingPunct="1"/>
            <a:r>
              <a:rPr lang="en-US" altLang="en-US" smtClean="0"/>
              <a:t>NCVS data based on individuals actually victimized (characteristics of victims)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Assessment of NCVS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Document a massive amount of crime that goes unreported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Underestimate crime rate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Insignificant crimes tend to be forgotten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Victims of several crimes may also forget about all the crimes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Females do not report victimization if her abuser live in the same household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Whites and college graduates are more likely to report being victimized</a:t>
            </a:r>
          </a:p>
          <a:p>
            <a:pPr eaLnBrk="1" hangingPunct="1">
              <a:lnSpc>
                <a:spcPct val="90000"/>
              </a:lnSpc>
            </a:pPr>
            <a:endParaRPr lang="en-US" altLang="en-US" sz="2500" smtClean="0"/>
          </a:p>
          <a:p>
            <a:pPr eaLnBrk="1" hangingPunct="1">
              <a:lnSpc>
                <a:spcPct val="90000"/>
              </a:lnSpc>
            </a:pPr>
            <a:endParaRPr lang="en-US" altLang="en-US" sz="2500" smtClean="0"/>
          </a:p>
          <a:p>
            <a:pPr eaLnBrk="1" hangingPunct="1">
              <a:lnSpc>
                <a:spcPct val="90000"/>
              </a:lnSpc>
            </a:pPr>
            <a:endParaRPr lang="en-US" altLang="en-US" sz="25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500" smtClean="0"/>
              <a:t>NCVS respondents are interviewed every six months (7 interviews)</a:t>
            </a:r>
          </a:p>
          <a:p>
            <a:pPr eaLnBrk="1" hangingPunct="1"/>
            <a:r>
              <a:rPr lang="en-US" altLang="en-US" sz="2500" smtClean="0"/>
              <a:t>Reported victimization rates usually decease with each interview (awareness of victimization)</a:t>
            </a:r>
          </a:p>
          <a:p>
            <a:pPr eaLnBrk="1" hangingPunct="1"/>
            <a:r>
              <a:rPr lang="en-US" altLang="en-US" sz="2500" smtClean="0"/>
              <a:t>Overestimation of some crimes</a:t>
            </a:r>
          </a:p>
          <a:p>
            <a:pPr eaLnBrk="1" hangingPunct="1"/>
            <a:r>
              <a:rPr lang="en-US" altLang="en-US" sz="2500" smtClean="0"/>
              <a:t>Respondents might mistakenly interpret some noncriminal events as crimes</a:t>
            </a:r>
          </a:p>
          <a:p>
            <a:pPr eaLnBrk="1" hangingPunct="1"/>
            <a:r>
              <a:rPr lang="en-US" altLang="en-US" sz="2500" smtClean="0"/>
              <a:t>“Telescoping “ effect </a:t>
            </a:r>
          </a:p>
          <a:p>
            <a:pPr eaLnBrk="1" hangingPunct="1"/>
            <a:endParaRPr lang="en-US" altLang="en-US" sz="2500" smtClean="0"/>
          </a:p>
          <a:p>
            <a:pPr eaLnBrk="1" hangingPunct="1"/>
            <a:endParaRPr lang="en-US" altLang="en-US" sz="2500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Assessment of NCVS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500" smtClean="0"/>
              <a:t>Created to complement UCR and NCVS</a:t>
            </a:r>
          </a:p>
          <a:p>
            <a:pPr eaLnBrk="1" hangingPunct="1"/>
            <a:r>
              <a:rPr lang="en-US" altLang="en-US" sz="2500" smtClean="0"/>
              <a:t>Interviews or questionnaires</a:t>
            </a:r>
          </a:p>
          <a:p>
            <a:pPr eaLnBrk="1" hangingPunct="1"/>
            <a:r>
              <a:rPr lang="en-US" altLang="en-US" sz="2500" smtClean="0"/>
              <a:t>Demonstrate the </a:t>
            </a:r>
            <a:r>
              <a:rPr lang="en-US" altLang="en-US" sz="2500" i="1" smtClean="0"/>
              <a:t>prevalence</a:t>
            </a:r>
            <a:r>
              <a:rPr lang="en-US" altLang="en-US" sz="2500" smtClean="0"/>
              <a:t> of offending (the proportion of respondents who have committed a particular offence)</a:t>
            </a:r>
          </a:p>
          <a:p>
            <a:pPr eaLnBrk="1" hangingPunct="1"/>
            <a:r>
              <a:rPr lang="en-US" altLang="en-US" sz="2500" i="1" smtClean="0"/>
              <a:t>Incidence</a:t>
            </a:r>
            <a:r>
              <a:rPr lang="en-US" altLang="en-US" sz="2500" smtClean="0"/>
              <a:t> of offending (the average number of offences per person in the study)</a:t>
            </a:r>
          </a:p>
          <a:p>
            <a:pPr eaLnBrk="1" hangingPunct="1"/>
            <a:endParaRPr lang="en-US" altLang="en-US" sz="2500" smtClean="0"/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Self-reports data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Samples for self-reports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7213"/>
            <a:ext cx="761682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Adult inmates of jails and prisons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Adolescents, usually high school students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most important finding: delinquency is very common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Middle-class youth commit as much crime as working-class youth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Testing criminological theories (Example of NYS)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Relationship b/w crimes committed and official statistics</a:t>
            </a:r>
          </a:p>
        </p:txBody>
      </p: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2362200" y="2133600"/>
            <a:ext cx="4419600" cy="411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124" name="Line 11"/>
          <p:cNvSpPr>
            <a:spLocks noChangeShapeType="1"/>
          </p:cNvSpPr>
          <p:nvPr/>
        </p:nvSpPr>
        <p:spPr bwMode="auto">
          <a:xfrm>
            <a:off x="2667000" y="51816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" name="Line 12"/>
          <p:cNvSpPr>
            <a:spLocks noChangeShapeType="1"/>
          </p:cNvSpPr>
          <p:nvPr/>
        </p:nvSpPr>
        <p:spPr bwMode="auto">
          <a:xfrm>
            <a:off x="2362200" y="4267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" name="Line 14"/>
          <p:cNvSpPr>
            <a:spLocks noChangeShapeType="1"/>
          </p:cNvSpPr>
          <p:nvPr/>
        </p:nvSpPr>
        <p:spPr bwMode="auto">
          <a:xfrm>
            <a:off x="2590800" y="32766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7" name="Text Box 15"/>
          <p:cNvSpPr txBox="1">
            <a:spLocks noChangeArrowheads="1"/>
          </p:cNvSpPr>
          <p:nvPr/>
        </p:nvSpPr>
        <p:spPr bwMode="auto">
          <a:xfrm>
            <a:off x="3581400" y="2514600"/>
            <a:ext cx="2133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/>
              <a:t>Crimes Committed Undiscovered</a:t>
            </a:r>
          </a:p>
        </p:txBody>
      </p:sp>
      <p:sp>
        <p:nvSpPr>
          <p:cNvPr id="5128" name="Text Box 16"/>
          <p:cNvSpPr txBox="1">
            <a:spLocks noChangeArrowheads="1"/>
          </p:cNvSpPr>
          <p:nvPr/>
        </p:nvSpPr>
        <p:spPr bwMode="auto">
          <a:xfrm>
            <a:off x="3581400" y="3581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/>
              <a:t>Crimes Discovered</a:t>
            </a:r>
          </a:p>
        </p:txBody>
      </p:sp>
      <p:sp>
        <p:nvSpPr>
          <p:cNvPr id="5129" name="Text Box 17"/>
          <p:cNvSpPr txBox="1">
            <a:spLocks noChangeArrowheads="1"/>
          </p:cNvSpPr>
          <p:nvPr/>
        </p:nvSpPr>
        <p:spPr bwMode="auto">
          <a:xfrm>
            <a:off x="3581400" y="44958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/>
              <a:t>Crimes Reported</a:t>
            </a:r>
          </a:p>
        </p:txBody>
      </p:sp>
      <p:sp>
        <p:nvSpPr>
          <p:cNvPr id="5130" name="Text Box 18"/>
          <p:cNvSpPr txBox="1">
            <a:spLocks noChangeArrowheads="1"/>
          </p:cNvSpPr>
          <p:nvPr/>
        </p:nvSpPr>
        <p:spPr bwMode="auto">
          <a:xfrm>
            <a:off x="3581400" y="54102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/>
              <a:t>Crimes Recorded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Assessment of self-report studies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7213"/>
            <a:ext cx="7769225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Focus on minor and trivial offenses (truancy, running away from home, minor drug and alcohol use)</a:t>
            </a:r>
          </a:p>
          <a:p>
            <a:pPr eaLnBrk="1" hangingPunct="1"/>
            <a:r>
              <a:rPr lang="en-US" altLang="en-US" smtClean="0"/>
              <a:t>Although recent studies (NYS) asked subjects about rape and robbery</a:t>
            </a:r>
          </a:p>
          <a:p>
            <a:pPr eaLnBrk="1" hangingPunct="1"/>
            <a:r>
              <a:rPr lang="en-US" altLang="en-US" smtClean="0"/>
              <a:t>Respondents might not to tell the truth (reliability issues)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respondents lie….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Self-report data can be checked against police records, school records, interviews with teachers and parents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The use of, or threat of , polygraph validation (20% change their initial responses when threatened with a “lie detector”)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Subsequent interviewing of subjects permits probing regarding the details and context of acts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Use of “lie scales”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5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lie scale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en-US" altLang="en-US" smtClean="0"/>
              <a:t>I always tell the truth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en-US" altLang="en-US" smtClean="0"/>
              <a:t>Sometimes I tell lies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en-US" altLang="en-US" smtClean="0"/>
              <a:t>Once in a while I get angry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en-US" altLang="en-US" smtClean="0"/>
              <a:t>I never feel sad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en-US" altLang="en-US" smtClean="0"/>
              <a:t>Sometimes I do things I am not supposed to do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en-US" altLang="en-US" smtClean="0"/>
              <a:t>I have never taken anything that did not belong to me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endParaRPr lang="en-US" alt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Several self-report studies included only boys (no female offending data)</a:t>
            </a:r>
          </a:p>
          <a:p>
            <a:pPr eaLnBrk="1" hangingPunct="1"/>
            <a:r>
              <a:rPr lang="en-US" altLang="en-US" smtClean="0"/>
              <a:t>Overestimation of some crimes</a:t>
            </a:r>
          </a:p>
          <a:p>
            <a:pPr eaLnBrk="1" hangingPunct="1"/>
            <a:r>
              <a:rPr lang="en-US" altLang="en-US" smtClean="0"/>
              <a:t>Ignore white collar crimes</a:t>
            </a:r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Assessment of self-report studies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UCR, NCVS, and self-reports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500" smtClean="0"/>
              <a:t>None of the three is perfect</a:t>
            </a:r>
          </a:p>
          <a:p>
            <a:pPr eaLnBrk="1" hangingPunct="1"/>
            <a:r>
              <a:rPr lang="en-US" altLang="en-US" sz="2500" smtClean="0"/>
              <a:t>For the best estimates of the actual number of crimes, NCVS data are preferable </a:t>
            </a:r>
          </a:p>
          <a:p>
            <a:pPr eaLnBrk="1" hangingPunct="1"/>
            <a:r>
              <a:rPr lang="en-US" altLang="en-US" sz="2500" smtClean="0"/>
              <a:t> For the best estimates of offender characteristics, self-reports and NCVS are preferable</a:t>
            </a:r>
          </a:p>
          <a:p>
            <a:pPr eaLnBrk="1" hangingPunct="1"/>
            <a:r>
              <a:rPr lang="en-US" altLang="en-US" sz="2500" smtClean="0"/>
              <a:t>UCR are superior for understanding the geographical distribution of crime 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5" descr="Four Measures of Violent Crime Chart">
            <a:hlinkClick r:id="rId2"/>
          </p:cNvPr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407988"/>
            <a:ext cx="7467600" cy="57023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Structure of UCR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52600"/>
            <a:ext cx="4343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100" u="sng" smtClean="0"/>
              <a:t>Index Crimes</a:t>
            </a:r>
            <a:r>
              <a:rPr lang="en-US" altLang="en-US" sz="2100" smtClean="0"/>
              <a:t> (“Part I”)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Murder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Forcible rape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Robbery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Aggravated assault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Burglary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Larceny-theft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Motor vehicle theft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Arson</a:t>
            </a:r>
          </a:p>
          <a:p>
            <a:pPr eaLnBrk="1" hangingPunct="1">
              <a:lnSpc>
                <a:spcPct val="80000"/>
              </a:lnSpc>
            </a:pPr>
            <a:endParaRPr lang="en-US" altLang="en-US" sz="2100" smtClean="0"/>
          </a:p>
          <a:p>
            <a:pPr eaLnBrk="1" hangingPunct="1">
              <a:lnSpc>
                <a:spcPct val="80000"/>
              </a:lnSpc>
            </a:pPr>
            <a:endParaRPr lang="en-US" altLang="en-US" sz="2100" smtClean="0"/>
          </a:p>
          <a:p>
            <a:pPr eaLnBrk="1" hangingPunct="1">
              <a:lnSpc>
                <a:spcPct val="80000"/>
              </a:lnSpc>
            </a:pPr>
            <a:endParaRPr lang="en-US" altLang="en-US" sz="2100" smtClean="0"/>
          </a:p>
          <a:p>
            <a:pPr eaLnBrk="1" hangingPunct="1">
              <a:lnSpc>
                <a:spcPct val="80000"/>
              </a:lnSpc>
            </a:pPr>
            <a:endParaRPr lang="en-US" altLang="en-US" sz="2100" smtClean="0"/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752600"/>
            <a:ext cx="4953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100" u="sng" smtClean="0"/>
              <a:t>Non-Index Crimes </a:t>
            </a:r>
            <a:r>
              <a:rPr lang="en-US" altLang="en-US" sz="2100" smtClean="0"/>
              <a:t>(“Part II”)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Simple assault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Forgery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Fraud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Embezzlement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Buying, receiving, and possessing stolen property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Carrying/possessing weapons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Prostitution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Sex offences Drug use violation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Gambling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Offense against family/children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100" smtClean="0"/>
          </a:p>
          <a:p>
            <a:pPr eaLnBrk="1" hangingPunct="1">
              <a:lnSpc>
                <a:spcPct val="80000"/>
              </a:lnSpc>
            </a:pPr>
            <a:endParaRPr lang="en-US" altLang="en-US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UCR tabulates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500" smtClean="0"/>
              <a:t>The number of offenses</a:t>
            </a:r>
          </a:p>
          <a:p>
            <a:pPr eaLnBrk="1" hangingPunct="1"/>
            <a:r>
              <a:rPr lang="en-US" altLang="en-US" sz="2500" smtClean="0"/>
              <a:t>The offense rate per 100,000 population</a:t>
            </a:r>
          </a:p>
          <a:p>
            <a:pPr eaLnBrk="1" hangingPunct="1"/>
            <a:r>
              <a:rPr lang="en-US" altLang="en-US" sz="2500" smtClean="0"/>
              <a:t>The percentage change from the previous year</a:t>
            </a:r>
          </a:p>
          <a:p>
            <a:pPr eaLnBrk="1" hangingPunct="1"/>
            <a:r>
              <a:rPr lang="en-US" altLang="en-US" sz="2500" smtClean="0"/>
              <a:t>The offense rate by region (South, North, Midwest, Northwest)</a:t>
            </a:r>
          </a:p>
          <a:p>
            <a:pPr eaLnBrk="1" hangingPunct="1"/>
            <a:r>
              <a:rPr lang="en-US" altLang="en-US" sz="2500" smtClean="0"/>
              <a:t>The nature of the offense (age, gender, race of offenders and victims)</a:t>
            </a:r>
          </a:p>
          <a:p>
            <a:pPr eaLnBrk="1" hangingPunct="1"/>
            <a:r>
              <a:rPr lang="en-US" altLang="en-US" sz="2500" smtClean="0"/>
              <a:t>The arrest (or </a:t>
            </a:r>
            <a:r>
              <a:rPr lang="en-US" altLang="en-US" sz="2500" i="1" smtClean="0"/>
              <a:t>clearance</a:t>
            </a:r>
            <a:r>
              <a:rPr lang="en-US" altLang="en-US" sz="2500" smtClean="0"/>
              <a:t>) rates of offenses</a:t>
            </a:r>
          </a:p>
          <a:p>
            <a:pPr eaLnBrk="1" hangingPunct="1"/>
            <a:endParaRPr lang="en-US" alt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UCR provides data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630987" cy="4114800"/>
          </a:xfrm>
        </p:spPr>
        <p:txBody>
          <a:bodyPr/>
          <a:lstStyle/>
          <a:p>
            <a:pPr eaLnBrk="1" hangingPunct="1"/>
            <a:r>
              <a:rPr lang="en-US" altLang="en-US" sz="2500" smtClean="0"/>
              <a:t>Crime rates for individuals states, cities, and towns of varying size</a:t>
            </a:r>
          </a:p>
          <a:p>
            <a:pPr eaLnBrk="1" hangingPunct="1"/>
            <a:endParaRPr lang="en-US" altLang="en-US" sz="2500" smtClean="0"/>
          </a:p>
          <a:p>
            <a:pPr eaLnBrk="1" hangingPunct="1"/>
            <a:r>
              <a:rPr lang="en-US" altLang="en-US" sz="2500" smtClean="0"/>
              <a:t>Crime rate =(number of crimes*100,000)/population</a:t>
            </a:r>
          </a:p>
          <a:p>
            <a:pPr eaLnBrk="1" hangingPunct="1"/>
            <a:endParaRPr lang="en-US" altLang="en-US" sz="2500" smtClean="0"/>
          </a:p>
          <a:p>
            <a:pPr eaLnBrk="1" hangingPunct="1"/>
            <a:r>
              <a:rPr lang="en-US" altLang="en-US" sz="2500" smtClean="0"/>
              <a:t>http://www.fbi.gov/ucr/ucr.htm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 </a:t>
            </a:r>
          </a:p>
        </p:txBody>
      </p:sp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667000"/>
            <a:ext cx="81105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1000"/>
            <a:ext cx="62484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Assessment of UCR data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Unknown, probably massive amount of crime that goes unreported to the police (“dark figure” of crime)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Participation in the UCR is voluntary, not all police departments send crime reports to the FBI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UCR does not include federal crimes (blackmail), white collar crimes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856</TotalTime>
  <Words>1489</Words>
  <Application>Microsoft Office PowerPoint</Application>
  <PresentationFormat>On-screen Show (4:3)</PresentationFormat>
  <Paragraphs>174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Verdana</vt:lpstr>
      <vt:lpstr>Arial</vt:lpstr>
      <vt:lpstr>Wingdings</vt:lpstr>
      <vt:lpstr>Calibri</vt:lpstr>
      <vt:lpstr>Eclipse</vt:lpstr>
      <vt:lpstr>The Measurement of Crime</vt:lpstr>
      <vt:lpstr>Official Crime Data: UCR </vt:lpstr>
      <vt:lpstr>Relationship b/w crimes committed and official statistics</vt:lpstr>
      <vt:lpstr>Structure of UCR</vt:lpstr>
      <vt:lpstr>UCR tabulates</vt:lpstr>
      <vt:lpstr>UCR provides data </vt:lpstr>
      <vt:lpstr>Example  </vt:lpstr>
      <vt:lpstr>Slide 8</vt:lpstr>
      <vt:lpstr>Assessment of UCR data</vt:lpstr>
      <vt:lpstr>Assessment of UCR data</vt:lpstr>
      <vt:lpstr>Slide 11</vt:lpstr>
      <vt:lpstr>Assessment of UCR data</vt:lpstr>
      <vt:lpstr>Assessment of UCR data</vt:lpstr>
      <vt:lpstr>Assessment of UCR data</vt:lpstr>
      <vt:lpstr>Assessment of UCR data</vt:lpstr>
      <vt:lpstr>National Incident - Based Reporting System (NIBRS) </vt:lpstr>
      <vt:lpstr>The National Crime  Victimization Survey (NCVS)</vt:lpstr>
      <vt:lpstr>Victimization data</vt:lpstr>
      <vt:lpstr>The National Crime  Victimization Survey (NCVS)</vt:lpstr>
      <vt:lpstr>NCVS provides data </vt:lpstr>
      <vt:lpstr>Do rape victims know their offenders? </vt:lpstr>
      <vt:lpstr>When does sexual victimization occur? </vt:lpstr>
      <vt:lpstr>Where does sexual victimization occur? </vt:lpstr>
      <vt:lpstr>Do women report victimization incidents to the police?</vt:lpstr>
      <vt:lpstr>UCR and NCVS</vt:lpstr>
      <vt:lpstr>Assessment of NCVS</vt:lpstr>
      <vt:lpstr>Assessment of NCVS</vt:lpstr>
      <vt:lpstr>Self-reports data </vt:lpstr>
      <vt:lpstr>Samples for self-reports</vt:lpstr>
      <vt:lpstr>Assessment of self-report studies</vt:lpstr>
      <vt:lpstr>If respondents lie…. </vt:lpstr>
      <vt:lpstr>Example of lie scale</vt:lpstr>
      <vt:lpstr>Assessment of self-report studies</vt:lpstr>
      <vt:lpstr>UCR, NCVS, and self-reports</vt:lpstr>
      <vt:lpstr>Slide 35</vt:lpstr>
    </vt:vector>
  </TitlesOfParts>
  <Company>SESRC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Measurement of Crime</dc:title>
  <dc:creator>Arina Gertseva</dc:creator>
  <cp:lastModifiedBy>Carol</cp:lastModifiedBy>
  <cp:revision>29</cp:revision>
  <dcterms:created xsi:type="dcterms:W3CDTF">2005-01-24T16:25:49Z</dcterms:created>
  <dcterms:modified xsi:type="dcterms:W3CDTF">2014-12-09T07:24:41Z</dcterms:modified>
</cp:coreProperties>
</file>