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49" r:id="rId2"/>
  </p:sldMasterIdLst>
  <p:notesMasterIdLst>
    <p:notesMasterId r:id="rId58"/>
  </p:notesMasterIdLst>
  <p:handoutMasterIdLst>
    <p:handoutMasterId r:id="rId59"/>
  </p:handoutMasterIdLst>
  <p:sldIdLst>
    <p:sldId id="257" r:id="rId3"/>
    <p:sldId id="304" r:id="rId4"/>
    <p:sldId id="406" r:id="rId5"/>
    <p:sldId id="305" r:id="rId6"/>
    <p:sldId id="306" r:id="rId7"/>
    <p:sldId id="404" r:id="rId8"/>
    <p:sldId id="310" r:id="rId9"/>
    <p:sldId id="307" r:id="rId10"/>
    <p:sldId id="308" r:id="rId11"/>
    <p:sldId id="336" r:id="rId12"/>
    <p:sldId id="382" r:id="rId13"/>
    <p:sldId id="383" r:id="rId14"/>
    <p:sldId id="385" r:id="rId15"/>
    <p:sldId id="387" r:id="rId16"/>
    <p:sldId id="389" r:id="rId17"/>
    <p:sldId id="391" r:id="rId18"/>
    <p:sldId id="393" r:id="rId19"/>
    <p:sldId id="395" r:id="rId20"/>
    <p:sldId id="397" r:id="rId21"/>
    <p:sldId id="399" r:id="rId22"/>
    <p:sldId id="400" r:id="rId23"/>
    <p:sldId id="405" r:id="rId24"/>
    <p:sldId id="402" r:id="rId25"/>
    <p:sldId id="315" r:id="rId26"/>
    <p:sldId id="318" r:id="rId27"/>
    <p:sldId id="403" r:id="rId28"/>
    <p:sldId id="320" r:id="rId29"/>
    <p:sldId id="325" r:id="rId30"/>
    <p:sldId id="322" r:id="rId31"/>
    <p:sldId id="324" r:id="rId32"/>
    <p:sldId id="319" r:id="rId33"/>
    <p:sldId id="326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407" r:id="rId43"/>
    <p:sldId id="408" r:id="rId44"/>
    <p:sldId id="357" r:id="rId45"/>
    <p:sldId id="358" r:id="rId46"/>
    <p:sldId id="363" r:id="rId47"/>
    <p:sldId id="366" r:id="rId48"/>
    <p:sldId id="367" r:id="rId49"/>
    <p:sldId id="368" r:id="rId50"/>
    <p:sldId id="369" r:id="rId51"/>
    <p:sldId id="371" r:id="rId52"/>
    <p:sldId id="372" r:id="rId53"/>
    <p:sldId id="373" r:id="rId54"/>
    <p:sldId id="375" r:id="rId55"/>
    <p:sldId id="379" r:id="rId56"/>
    <p:sldId id="380" r:id="rId5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78036" autoAdjust="0"/>
  </p:normalViewPr>
  <p:slideViewPr>
    <p:cSldViewPr>
      <p:cViewPr>
        <p:scale>
          <a:sx n="82" d="100"/>
          <a:sy n="82" d="100"/>
        </p:scale>
        <p:origin x="-102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B306C51-79B0-4D87-8912-989345AD8B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3D0E9DA8-DFA2-4B4F-B76F-E2DD984B97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ADE2F-200E-4B81-B485-686E0B14568F}" type="slidenum">
              <a:rPr lang="en-AU" altLang="en-US" smtClean="0"/>
              <a:pPr/>
              <a:t>1</a:t>
            </a:fld>
            <a:endParaRPr lang="en-AU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AEEF10-6E82-4C28-A89C-A4533F351152}" type="slidenum">
              <a:rPr lang="en-AU" altLang="en-US" smtClean="0"/>
              <a:pPr/>
              <a:t>33</a:t>
            </a:fld>
            <a:endParaRPr lang="en-AU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FCDFE-4D80-40E1-BA58-79172157DC1C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4ED5-8D00-450D-8942-DC4AA4661027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671D3-63B8-4280-83EC-28BCCD319BDF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DAD77-64E1-4B01-8DA8-9FE798AE318A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7FAC2-DF93-4136-9B56-378BA20E50A9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3D908-7651-46BA-B71C-349C21572D2D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3E457-123E-4449-A514-85C775035137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D2308-D90B-4260-BEFE-3806D23B77CF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8AC80-D7A1-48DE-9A20-1F9789B76E61}" type="slidenum">
              <a:rPr lang="en-US" altLang="en-US" smtClean="0"/>
              <a:pPr/>
              <a:t>45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DD863-FF95-43DF-8E88-950F21EEA53F}" type="slidenum">
              <a:rPr lang="en-AU" altLang="en-US" smtClean="0"/>
              <a:pPr/>
              <a:t>8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878D6-4A0C-4455-934E-06CD2798A587}" type="slidenum">
              <a:rPr lang="en-AU" altLang="en-US" smtClean="0"/>
              <a:pPr/>
              <a:t>46</a:t>
            </a:fld>
            <a:endParaRPr lang="en-AU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F7AE9-153F-4802-91F5-2E1C017097DE}" type="slidenum">
              <a:rPr lang="en-US" altLang="en-US" smtClean="0"/>
              <a:pPr/>
              <a:t>47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62640-16E8-449E-82BE-A2B78A8C92AF}" type="slidenum">
              <a:rPr lang="en-US" altLang="en-US" smtClean="0"/>
              <a:pPr/>
              <a:t>48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74E8F-AE87-4276-91B4-BF1294C1152B}" type="slidenum">
              <a:rPr lang="en-US" altLang="en-US" smtClean="0"/>
              <a:pPr/>
              <a:t>49</a:t>
            </a:fld>
            <a:endParaRPr lang="en-US" alt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43111-459C-4F29-91DC-55CD45F379B1}" type="slidenum">
              <a:rPr lang="en-US" altLang="en-US" smtClean="0"/>
              <a:pPr/>
              <a:t>50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/>
              <a:t>Units of Analysis in Criminal Justice Data</a:t>
            </a:r>
          </a:p>
          <a:p>
            <a:r>
              <a:rPr lang="en-US" altLang="en-US" smtClean="0"/>
              <a:t>Criminal Activity</a:t>
            </a:r>
          </a:p>
          <a:p>
            <a:pPr lvl="1"/>
            <a:r>
              <a:rPr lang="en-US" altLang="en-US" smtClean="0"/>
              <a:t>Incidents</a:t>
            </a:r>
          </a:p>
          <a:p>
            <a:pPr lvl="1"/>
            <a:r>
              <a:rPr lang="en-US" altLang="en-US" smtClean="0"/>
              <a:t>Crimes violated</a:t>
            </a:r>
          </a:p>
          <a:p>
            <a:pPr lvl="1"/>
            <a:r>
              <a:rPr lang="en-US" altLang="en-US" smtClean="0"/>
              <a:t>Victims</a:t>
            </a:r>
          </a:p>
          <a:p>
            <a:pPr lvl="1"/>
            <a:r>
              <a:rPr lang="en-US" altLang="en-US" smtClean="0"/>
              <a:t>Offenders</a:t>
            </a:r>
          </a:p>
          <a:p>
            <a:r>
              <a:rPr lang="en-US" altLang="en-US" smtClean="0"/>
              <a:t>Court Activity</a:t>
            </a:r>
          </a:p>
          <a:p>
            <a:pPr lvl="1"/>
            <a:r>
              <a:rPr lang="en-US" altLang="en-US" smtClean="0"/>
              <a:t>Defendants</a:t>
            </a:r>
          </a:p>
          <a:p>
            <a:pPr lvl="1"/>
            <a:r>
              <a:rPr lang="en-US" altLang="en-US" smtClean="0"/>
              <a:t>Filings</a:t>
            </a:r>
          </a:p>
          <a:p>
            <a:pPr lvl="1"/>
            <a:r>
              <a:rPr lang="en-US" altLang="en-US" smtClean="0"/>
              <a:t>Charges and Counts</a:t>
            </a:r>
          </a:p>
          <a:p>
            <a:pPr lvl="1"/>
            <a:r>
              <a:rPr lang="en-US" altLang="en-US" smtClean="0"/>
              <a:t>Cases</a:t>
            </a:r>
          </a:p>
          <a:p>
            <a:pPr lvl="1"/>
            <a:r>
              <a:rPr lang="en-US" altLang="en-US" smtClean="0"/>
              <a:t>Appearances</a:t>
            </a:r>
          </a:p>
          <a:p>
            <a:pPr lvl="1"/>
            <a:r>
              <a:rPr lang="en-US" altLang="en-US" smtClean="0"/>
              <a:t>Dispositions</a:t>
            </a:r>
          </a:p>
          <a:p>
            <a:pPr lvl="1"/>
            <a:r>
              <a:rPr lang="en-US" altLang="en-US" smtClean="0"/>
              <a:t>Sentences</a:t>
            </a:r>
          </a:p>
          <a:p>
            <a:r>
              <a:rPr lang="en-US" altLang="en-US" smtClean="0"/>
              <a:t>Apprehension</a:t>
            </a:r>
          </a:p>
          <a:p>
            <a:pPr lvl="1"/>
            <a:r>
              <a:rPr lang="en-US" altLang="en-US" smtClean="0"/>
              <a:t>Arrests</a:t>
            </a:r>
          </a:p>
          <a:p>
            <a:pPr lvl="1"/>
            <a:r>
              <a:rPr lang="en-US" altLang="en-US" smtClean="0"/>
              <a:t>Offenders</a:t>
            </a:r>
          </a:p>
          <a:p>
            <a:pPr lvl="1"/>
            <a:r>
              <a:rPr lang="en-US" altLang="en-US" smtClean="0"/>
              <a:t>Charges</a:t>
            </a:r>
          </a:p>
          <a:p>
            <a:pPr lvl="1"/>
            <a:r>
              <a:rPr lang="en-US" altLang="en-US" smtClean="0"/>
              <a:t>Counts</a:t>
            </a:r>
          </a:p>
          <a:p>
            <a:r>
              <a:rPr lang="en-US" altLang="en-US" smtClean="0"/>
              <a:t>Corrections</a:t>
            </a:r>
          </a:p>
          <a:p>
            <a:pPr lvl="1"/>
            <a:r>
              <a:rPr lang="en-US" altLang="en-US" smtClean="0"/>
              <a:t>Offenders</a:t>
            </a:r>
          </a:p>
          <a:p>
            <a:pPr lvl="1"/>
            <a:r>
              <a:rPr lang="en-US" altLang="en-US" smtClean="0"/>
              <a:t>Admissions</a:t>
            </a:r>
          </a:p>
          <a:p>
            <a:pPr lvl="1"/>
            <a:r>
              <a:rPr lang="en-US" altLang="en-US" smtClean="0"/>
              <a:t>Returns</a:t>
            </a:r>
          </a:p>
          <a:p>
            <a:pPr lvl="1"/>
            <a:r>
              <a:rPr lang="en-US" altLang="en-US" smtClean="0"/>
              <a:t>Discharges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2276-4CF2-48D7-B5DF-8D05AE3083EB}" type="slidenum">
              <a:rPr lang="en-US" altLang="en-US" smtClean="0"/>
              <a:pPr/>
              <a:t>51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0434E-2A5F-45EA-A59A-28A49266DC05}" type="slidenum">
              <a:rPr lang="en-US" altLang="en-US" smtClean="0"/>
              <a:pPr/>
              <a:t>52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9A6BB-55BB-4C4B-B768-09037EFA6232}" type="slidenum">
              <a:rPr lang="en-US" altLang="en-US" smtClean="0"/>
              <a:pPr/>
              <a:t>53</a:t>
            </a:fld>
            <a:endParaRPr lang="en-US" alt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2C1F0-513B-4A47-9582-965F9071098C}" type="slidenum">
              <a:rPr lang="en-US" altLang="en-US" smtClean="0"/>
              <a:pPr/>
              <a:t>54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8C5DF-489E-4D45-8E6F-06BAE5A58F2D}" type="slidenum">
              <a:rPr lang="en-US" altLang="en-US" smtClean="0"/>
              <a:pPr/>
              <a:t>55</a:t>
            </a:fld>
            <a:endParaRPr lang="en-US" alt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075DA-90D8-42B8-B00F-2D4EF1AE4B70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62721-CAEB-4022-A455-5F4C391EEC51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B7415-AEAB-4CB0-A514-A590483F5C7A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4EC26-CFD9-46C7-B41D-10CA1870A341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3FFDD-CE67-437D-A0BB-176CA1164971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D3545-5DA9-49D8-A0FF-3F891B9DD05E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D4CE2-A19A-4FF2-8D48-C2682AE7ABC8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6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58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526213"/>
            <a:ext cx="7921625" cy="3317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CBAB6C3-D825-4A88-89EC-1304A94075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B5AE-92D8-496C-AAE4-93A3CFAB89D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81075"/>
            <a:ext cx="1997075" cy="5376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981075"/>
            <a:ext cx="5840413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9009-EA1C-4388-9DA2-4D824478C8F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136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27088" y="1773238"/>
            <a:ext cx="7924800" cy="45847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72EAD-A708-44F5-8E85-EA1F10AE1C6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136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27088" y="1773238"/>
            <a:ext cx="7924800" cy="45847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B6844-F63E-4FD8-A3D0-9ED8D6DD52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136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27088" y="1773238"/>
            <a:ext cx="3886200" cy="458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773238"/>
            <a:ext cx="3886200" cy="458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A1E8-5E2C-435E-A59F-36572A40DAD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CBAB6C3-D825-4A88-89EC-1304A9407516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31F7186-1AD5-42F6-BB07-B5AFAB8E96F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FE9B379-863B-4D1E-A52F-33C4B75B92CD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E12E2DD-4FBF-4ED2-982F-FBF8FB5CEE6E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85B553B-A180-415B-927E-33EB50C9129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7186-1AD5-42F6-BB07-B5AFAB8E96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A2A0693-9C6F-4897-916B-865EBCD76B2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9DDEB00-795F-4DCA-84B6-DA5D82CB5706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A1FE1D56-7760-4C37-9586-897950DD0D3E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136C48D-2A1E-414D-B84A-5EF24FCEC9B9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EBEB5AE-92D8-496C-AAE4-93A3CFAB89DB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9EF9009-EA1C-4388-9DA2-4D824478C8F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B379-863B-4D1E-A52F-33C4B75B92C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E2DD-4FBF-4ED2-982F-FBF8FB5CEE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553B-A180-415B-927E-33EB50C912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A0693-9C6F-4897-916B-865EBCD76B2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EB00-795F-4DCA-84B6-DA5D82CB57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E1D56-7760-4C37-9586-897950DD0D3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6C48D-2A1E-414D-B84A-5EF24FCEC9B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-heade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981075"/>
            <a:ext cx="7913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9248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0"/>
            <a:r>
              <a:rPr lang="en-AU" altLang="en-US" smtClean="0"/>
              <a:t>Second level</a:t>
            </a:r>
          </a:p>
          <a:p>
            <a:pPr lvl="1"/>
            <a:r>
              <a:rPr lang="en-AU" altLang="en-US" smtClean="0"/>
              <a:t>Third level</a:t>
            </a:r>
          </a:p>
          <a:p>
            <a:pPr lvl="2"/>
            <a:r>
              <a:rPr lang="en-AU" altLang="en-US" smtClean="0"/>
              <a:t>Fourth level</a:t>
            </a:r>
          </a:p>
          <a:p>
            <a:pPr lvl="3"/>
            <a:r>
              <a:rPr lang="en-AU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E09F2ED-5B8A-4010-9F93-DFE3B85418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827088" y="1628775"/>
            <a:ext cx="7921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-107" charset="2"/>
        <a:buChar char="§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7" charset="2"/>
        <a:buChar char="§"/>
        <a:defRPr sz="3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7" charset="2"/>
        <a:buChar char="§"/>
        <a:defRPr sz="33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7" charset="2"/>
        <a:buChar char="§"/>
        <a:defRPr sz="3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11/26/2014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E09F2ED-5B8A-4010-9F93-DFE3B854180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Line 17"/>
          <p:cNvSpPr>
            <a:spLocks noChangeShapeType="1"/>
          </p:cNvSpPr>
          <p:nvPr userDrawn="1"/>
        </p:nvSpPr>
        <p:spPr bwMode="auto">
          <a:xfrm>
            <a:off x="827088" y="1628775"/>
            <a:ext cx="7921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js.gov/index.cfm?ty=dcdetail&amp;iid=245" TargetMode="Externa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ojp.usdoj.gov/bjs/glance/tables/4meastab.htm" TargetMode="Externa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192.190.66.70/documents/7/E/8/%7b7E8D4A8E-A5AF-4D3B-8821-ED8A1BA489B6%7drpp93.pdf" TargetMode="External"/><Relationship Id="rId2" Type="http://schemas.openxmlformats.org/officeDocument/2006/relationships/hyperlink" Target="http://www.aic.gov.au/media_library/conferences/evaluation/mcgregor.pdf" TargetMode="Externa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abuse.gov/publications/drugfacts/high-school-youth-trends" TargetMode="External"/><Relationship Id="rId2" Type="http://schemas.openxmlformats.org/officeDocument/2006/relationships/hyperlink" Target="http://www.casacolumbia.org/addiction-research/reports/national-survey-american-attitudes-substance-abuse-teens-2012" TargetMode="Externa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.gov.au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bocsar.nsw.gov.au/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Research 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r>
              <a:rPr lang="en-AU" altLang="en-US" sz="3200" b="1" dirty="0" smtClean="0"/>
              <a:t>An Overview of Survey Techniques, Sampling Strategies, Modes of Observation, Interviewing , Focus Groups</a:t>
            </a:r>
            <a:endParaRPr lang="en-AU" altLang="en-US" sz="3200" b="1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b="1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b="1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b="1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b="1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2500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2500" dirty="0" smtClean="0"/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A3B04EBD-A01D-4DE4-949E-45793E564D0A}" type="slidenum">
              <a:rPr lang="en-AU" altLang="en-US" smtClean="0"/>
              <a:pPr/>
              <a:t>1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Survey data collection methods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28900" lvl="4" indent="-914400">
              <a:buFont typeface="Wingdings" pitchFamily="-107" charset="2"/>
              <a:buNone/>
            </a:pPr>
            <a:r>
              <a:rPr lang="en-CA" altLang="en-US" sz="3200" dirty="0" smtClean="0"/>
              <a:t>1. </a:t>
            </a:r>
            <a:r>
              <a:rPr lang="en-CA" altLang="en-US" sz="3200" dirty="0" smtClean="0"/>
              <a:t>Self-administered mail surveys, computer based surveys, and response rates</a:t>
            </a:r>
            <a:endParaRPr lang="en-CA" altLang="en-US" sz="3200" dirty="0" smtClean="0"/>
          </a:p>
          <a:p>
            <a:pPr marL="2628900" lvl="4" indent="-914400">
              <a:buFont typeface="Wingdings" pitchFamily="-107" charset="2"/>
              <a:buNone/>
            </a:pPr>
            <a:r>
              <a:rPr lang="en-CA" altLang="en-US" sz="3200" dirty="0" smtClean="0"/>
              <a:t>2. In-person </a:t>
            </a:r>
            <a:r>
              <a:rPr lang="en-CA" altLang="en-US" sz="3200" dirty="0" smtClean="0"/>
              <a:t>interview: best for complex questions ( role of interviewer is key)</a:t>
            </a:r>
            <a:endParaRPr lang="en-CA" altLang="en-US" sz="3200" dirty="0" smtClean="0"/>
          </a:p>
          <a:p>
            <a:pPr marL="2628900" lvl="4" indent="-914400">
              <a:buFont typeface="Wingdings" pitchFamily="-107" charset="2"/>
              <a:buNone/>
            </a:pPr>
            <a:r>
              <a:rPr lang="en-CA" altLang="en-US" sz="3200" dirty="0" smtClean="0"/>
              <a:t>3. Telephone </a:t>
            </a:r>
            <a:r>
              <a:rPr lang="en-CA" altLang="en-US" sz="3200" dirty="0" smtClean="0"/>
              <a:t>interviews; fast, low cost; CATI- computer assisted telephone interviewing</a:t>
            </a:r>
            <a:endParaRPr lang="en-CA" altLang="en-US" sz="3200" dirty="0" smtClean="0"/>
          </a:p>
          <a:p>
            <a:pPr marL="2628900" lvl="4" indent="-914400">
              <a:buFont typeface="Wingdings" pitchFamily="-107" charset="2"/>
              <a:buNone/>
            </a:pPr>
            <a:r>
              <a:rPr lang="en-CA" altLang="en-US" sz="3200" dirty="0" smtClean="0"/>
              <a:t> </a:t>
            </a:r>
            <a:r>
              <a:rPr lang="en-CA" altLang="en-US" sz="3200" dirty="0" smtClean="0"/>
              <a:t>4.</a:t>
            </a:r>
            <a:r>
              <a:rPr lang="en-CA" altLang="en-US" sz="3200" dirty="0" smtClean="0"/>
              <a:t>A comparison of three methods</a:t>
            </a:r>
          </a:p>
          <a:p>
            <a:pPr marL="2628900" lvl="4" indent="-914400">
              <a:buFont typeface="Wingdings" pitchFamily="-107" charset="2"/>
              <a:buNone/>
            </a:pPr>
            <a:r>
              <a:rPr lang="en-CA" altLang="en-US" sz="3200" dirty="0" smtClean="0"/>
              <a:t>Focus: Racial Profiling Research( see text pp 256, 257)</a:t>
            </a:r>
            <a:endParaRPr lang="en-CA" altLang="en-US" sz="3200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C1AEE92D-CC0B-468E-8911-32D96196FD76}" type="slidenum">
              <a:rPr lang="en-AU" altLang="en-US" smtClean="0"/>
              <a:pPr/>
              <a:t>10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7920038" cy="792163"/>
          </a:xfrm>
        </p:spPr>
        <p:txBody>
          <a:bodyPr>
            <a:normAutofit fontScale="90000"/>
          </a:bodyPr>
          <a:lstStyle/>
          <a:p>
            <a:r>
              <a:rPr lang="en-CA" altLang="en-US" sz="5400" dirty="0" smtClean="0"/>
              <a:t> </a:t>
            </a:r>
            <a:r>
              <a:rPr lang="en-CA" altLang="en-US" sz="2700" dirty="0" smtClean="0"/>
              <a:t>Focus: Australia’s </a:t>
            </a:r>
            <a:r>
              <a:rPr lang="en-CA" altLang="en-US" sz="2700" dirty="0" smtClean="0"/>
              <a:t>National Crime  Victimization Survey Methodology </a:t>
            </a:r>
            <a:endParaRPr lang="en-AU" altLang="en-US" sz="27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1600" dirty="0" smtClean="0"/>
              <a:t>The MPHS was conducted as a supplement to the monthly LFS.</a:t>
            </a:r>
          </a:p>
          <a:p>
            <a:r>
              <a:rPr lang="en-US" altLang="en-US" sz="1600" dirty="0" smtClean="0"/>
              <a:t> Each month one eighth of the dwellings in the LFS sample were rotated out of the survey. </a:t>
            </a:r>
          </a:p>
          <a:p>
            <a:r>
              <a:rPr lang="en-US" altLang="en-US" sz="1600" dirty="0" smtClean="0"/>
              <a:t>In 2012-13, all of these dwellings were selected to respond to the MPHS each month</a:t>
            </a:r>
          </a:p>
          <a:p>
            <a:r>
              <a:rPr lang="en-US" altLang="en-US" sz="1600" dirty="0" smtClean="0"/>
              <a:t>. In these dwellings, after the LFS had been fully completed for each person in scope and coverage, a person aged 15 years and over was selected at random (based on a computer algorithm) and asked the various MPHS topic questions in a personal interview.</a:t>
            </a:r>
          </a:p>
          <a:p>
            <a:r>
              <a:rPr lang="en-US" altLang="en-US" sz="1600" dirty="0" smtClean="0"/>
              <a:t> If the randomly selected person was aged 15–17 years, permission was sought from a parent or guardian before conducting the interview. If permission was not given, the parent or guardian was asked the crime questions on behalf of the 15–17 year old.</a:t>
            </a:r>
          </a:p>
          <a:p>
            <a:r>
              <a:rPr lang="en-US" altLang="en-US" sz="1600" dirty="0" smtClean="0"/>
              <a:t> Questions relating to sexual assault, alcohol or substances contributing to the most recent physical or face-to-face threatened assault were not asked of proxy respondents. Only those persons aged 18 years and over were asked questions on sexual assault.</a:t>
            </a:r>
          </a:p>
          <a:p>
            <a:r>
              <a:rPr lang="en-US" altLang="en-US" sz="1600" dirty="0" smtClean="0"/>
              <a:t> Data was collected using Computer Assisted Interviewing, whereby responses were recorded directly onto an electronic questionnaire in a notebook computer, usually during a telephone interview</a:t>
            </a:r>
            <a:r>
              <a:rPr lang="en-US" altLang="en-US" sz="1000" dirty="0" smtClean="0"/>
              <a:t>.</a:t>
            </a:r>
            <a:endParaRPr lang="en-AU" altLang="en-US" sz="1000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0D955602-3401-4D3D-A00E-8D1A9D8C4B36}" type="slidenum">
              <a:rPr lang="en-AU" altLang="en-US" smtClean="0"/>
              <a:pPr/>
              <a:t>11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20038" cy="719138"/>
          </a:xfrm>
        </p:spPr>
        <p:txBody>
          <a:bodyPr>
            <a:normAutofit fontScale="90000"/>
          </a:bodyPr>
          <a:lstStyle/>
          <a:p>
            <a:r>
              <a:rPr lang="en-AU" altLang="en-US" smtClean="0"/>
              <a:t>A Link to the USA National Crime Victimization Survey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>
                <a:hlinkClick r:id="rId2"/>
              </a:rPr>
              <a:t>http://www.bjs.gov/index.cfm?ty=dcdetail&amp;iid=245</a:t>
            </a:r>
            <a:r>
              <a:rPr lang="en-AU" altLang="en-US" smtClean="0"/>
              <a:t> 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50C4E487-D32A-4152-8CE7-2F281299B1F7}" type="slidenum">
              <a:rPr lang="en-AU" altLang="en-US" smtClean="0"/>
              <a:pPr/>
              <a:t>12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Four Measures of Violent Crime Chart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00350" y="2777331"/>
            <a:ext cx="3543300" cy="27051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 Review: Comparing </a:t>
            </a:r>
            <a:r>
              <a:rPr lang="en-US" altLang="en-US" dirty="0" smtClean="0"/>
              <a:t>UCR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NCVS—See Text Chapter </a:t>
            </a:r>
            <a:endParaRPr lang="en-US" alt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UCR data are based on reported criminal acts (offender characteristics)</a:t>
            </a:r>
          </a:p>
          <a:p>
            <a:r>
              <a:rPr lang="en-US" altLang="en-US" dirty="0" smtClean="0"/>
              <a:t>NCVS data based on individuals actually victimized (characteristics of victims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Whenever possible, review both data sources and compare findings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Assessment of NCVS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smtClean="0"/>
              <a:t>Document a massive amount of crime that goes unreported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Underestimate crime rate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Insignificant crimes tend to be forgotten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Victims of several crimes may also forget about all the crimes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Females do not report victimization if her abuser live in the same household 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Whites and college graduates are more likely to report being victimized</a:t>
            </a:r>
          </a:p>
          <a:p>
            <a:pPr>
              <a:lnSpc>
                <a:spcPct val="90000"/>
              </a:lnSpc>
            </a:pPr>
            <a:endParaRPr lang="en-US" altLang="en-US" sz="2500" smtClean="0"/>
          </a:p>
          <a:p>
            <a:pPr>
              <a:lnSpc>
                <a:spcPct val="90000"/>
              </a:lnSpc>
            </a:pPr>
            <a:endParaRPr lang="en-US" altLang="en-US" sz="2500" smtClean="0"/>
          </a:p>
          <a:p>
            <a:pPr>
              <a:lnSpc>
                <a:spcPct val="90000"/>
              </a:lnSpc>
            </a:pPr>
            <a:endParaRPr lang="en-US" altLang="en-US" sz="25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Assessment of NCVS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smtClean="0"/>
              <a:t>NCVS respondents are interviewed every six months (7 interviews)</a:t>
            </a:r>
          </a:p>
          <a:p>
            <a:r>
              <a:rPr lang="en-US" altLang="en-US" sz="2500" smtClean="0"/>
              <a:t>Reported victimization rates usually decease with each interview (awareness of victimization)</a:t>
            </a:r>
          </a:p>
          <a:p>
            <a:r>
              <a:rPr lang="en-US" altLang="en-US" sz="2500" smtClean="0"/>
              <a:t>Overestimation of some crimes</a:t>
            </a:r>
          </a:p>
          <a:p>
            <a:r>
              <a:rPr lang="en-US" altLang="en-US" sz="2500" smtClean="0"/>
              <a:t>Respondents might mistakenly interpret some noncriminal events as crimes</a:t>
            </a:r>
          </a:p>
          <a:p>
            <a:r>
              <a:rPr lang="en-US" altLang="en-US" sz="2500" smtClean="0"/>
              <a:t>“Telescoping “ effect </a:t>
            </a:r>
          </a:p>
          <a:p>
            <a:endParaRPr lang="en-US" altLang="en-US" sz="2500" smtClean="0"/>
          </a:p>
          <a:p>
            <a:endParaRPr lang="en-US" altLang="en-US" sz="25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Self-reports data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smtClean="0"/>
              <a:t>Created to complement UCR and NCVS</a:t>
            </a:r>
          </a:p>
          <a:p>
            <a:r>
              <a:rPr lang="en-US" altLang="en-US" sz="2500" smtClean="0"/>
              <a:t>Interviews or questionnaires</a:t>
            </a:r>
          </a:p>
          <a:p>
            <a:r>
              <a:rPr lang="en-US" altLang="en-US" sz="2500" smtClean="0"/>
              <a:t>Demonstrate the </a:t>
            </a:r>
            <a:r>
              <a:rPr lang="en-US" altLang="en-US" sz="2500" i="1" smtClean="0"/>
              <a:t>prevalence</a:t>
            </a:r>
            <a:r>
              <a:rPr lang="en-US" altLang="en-US" sz="2500" smtClean="0"/>
              <a:t> of offending (the proportion of respondents who have committed a particular offence)</a:t>
            </a:r>
          </a:p>
          <a:p>
            <a:r>
              <a:rPr lang="en-US" altLang="en-US" sz="2500" i="1" smtClean="0"/>
              <a:t>Incidence</a:t>
            </a:r>
            <a:r>
              <a:rPr lang="en-US" altLang="en-US" sz="2500" smtClean="0"/>
              <a:t> of offending (the average number of offences per person in the study)</a:t>
            </a:r>
          </a:p>
          <a:p>
            <a:endParaRPr lang="en-US" altLang="en-US" sz="25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Samples for self-reports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7213"/>
            <a:ext cx="7616825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 smtClean="0"/>
              <a:t>Target: Adult inmates of jails and prisons</a:t>
            </a:r>
            <a:r>
              <a:rPr lang="en-US" altLang="en-US" sz="2800" smtClean="0"/>
              <a:t>: PREA findings on sexual assault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/>
              <a:t>Target: Adolescents, usually high school students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most important finding: delinquency is very common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Middle-class youth commit as much crime as working-class youth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Testing criminological theories: Travis Hirschi’s Research Study testing Control Theory( compared to subculural &amp; Strain)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Assessment of self-report studies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r>
              <a:rPr lang="en-US" altLang="en-US" smtClean="0"/>
              <a:t>Focus on minor and trivial offenses (truancy, running away from home, minor drug and alcohol use)</a:t>
            </a:r>
          </a:p>
          <a:p>
            <a:r>
              <a:rPr lang="en-US" altLang="en-US" smtClean="0"/>
              <a:t>Although recent studies (NYS) asked subjects about rape and robbery</a:t>
            </a:r>
          </a:p>
          <a:p>
            <a:r>
              <a:rPr lang="en-US" altLang="en-US" smtClean="0"/>
              <a:t>Respondents might not to tell the truth (reliability issues)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altLang="en-US" sz="3600" dirty="0" smtClean="0"/>
              <a:t> </a:t>
            </a:r>
            <a:r>
              <a:rPr lang="en-AU" altLang="en-US" sz="2700" dirty="0" smtClean="0"/>
              <a:t>Lecture </a:t>
            </a:r>
            <a:r>
              <a:rPr lang="en-AU" altLang="en-US" sz="2700" dirty="0" smtClean="0"/>
              <a:t>outline: Overview of material covered in chapters 6, 8-12 in text</a:t>
            </a:r>
            <a:endParaRPr lang="en-AU" altLang="en-US" sz="27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Modules created for each chapter in text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Ch6: Measuring Crime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Ch. 8:Sampling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Ch. 9: Survey Research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Ch. 10: Qualitative Interviewing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Ch. 11 Field Observation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r>
              <a:rPr lang="en-AU" altLang="en-US" sz="3100" dirty="0" smtClean="0"/>
              <a:t>Ch 12: Agency Records, Content Analysis, and secondary Data</a:t>
            </a:r>
          </a:p>
          <a:p>
            <a:pPr marL="628650" indent="-628650" eaLnBrk="1" hangingPunct="1">
              <a:spcAft>
                <a:spcPct val="50000"/>
              </a:spcAft>
              <a:buNone/>
            </a:pPr>
            <a:endParaRPr lang="en-AU" altLang="en-US" sz="3100" dirty="0" smtClean="0"/>
          </a:p>
          <a:p>
            <a:pPr marL="628650" indent="-628650" eaLnBrk="1" hangingPunct="1"/>
            <a:endParaRPr lang="en-AU" altLang="en-US" dirty="0" smtClean="0"/>
          </a:p>
        </p:txBody>
      </p:sp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305FD279-1915-43B3-B071-8EC21EB56FD6}" type="slidenum">
              <a:rPr lang="en-AU" altLang="en-US" smtClean="0"/>
              <a:pPr/>
              <a:t>2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 respondents lie….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smtClean="0"/>
              <a:t>Self-report data can be checked against police records, school records, interviews with teachers and parents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The use of, or threat of , polygraph validation (20% change their initial responses when threatened with a “lie detector”)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Subsequent interviewing of subjects permits probing regarding the details and context of acts</a:t>
            </a:r>
          </a:p>
          <a:p>
            <a:pPr>
              <a:lnSpc>
                <a:spcPct val="90000"/>
              </a:lnSpc>
            </a:pPr>
            <a:r>
              <a:rPr lang="en-US" altLang="en-US" sz="2500" smtClean="0"/>
              <a:t>Use of “lie scales”</a:t>
            </a:r>
          </a:p>
          <a:p>
            <a:pPr>
              <a:lnSpc>
                <a:spcPct val="90000"/>
              </a:lnSpc>
              <a:buFont typeface="Wingdings" pitchFamily="-107" charset="2"/>
              <a:buNone/>
            </a:pPr>
            <a:endParaRPr lang="en-US" altLang="en-US" sz="25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smtClean="0"/>
              <a:t>Focus: Self Reported Substance Use Among Detainees in Australia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>
                <a:hlinkClick r:id="rId2"/>
              </a:rPr>
              <a:t>http://www.aic.gov.au/media_library/conferences/evaluation/mcgregor.pdf</a:t>
            </a:r>
            <a:r>
              <a:rPr lang="en-AU" altLang="en-US" smtClean="0"/>
              <a:t> </a:t>
            </a:r>
          </a:p>
          <a:p>
            <a:r>
              <a:rPr lang="en-AU" altLang="en-US" smtClean="0">
                <a:hlinkClick r:id="rId3"/>
              </a:rPr>
              <a:t>http://192.190.66.70/documents/7/E/8/%7B7E8D4A8E-A5AF-4D3B-8821-ED8A1BA489B6%7Drpp93.pdf</a:t>
            </a:r>
            <a:r>
              <a:rPr lang="en-AU" altLang="en-US" smtClean="0"/>
              <a:t>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7880AD41-B32C-4129-84C1-C9A8AE9E223F}" type="slidenum">
              <a:rPr lang="en-AU" altLang="en-US" smtClean="0"/>
              <a:pPr/>
              <a:t>21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Focus: Research on Extent of Substance Use by High school students in USA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Can we collect reliable estimates from survey questionnaires distributed to high school students across the country?</a:t>
            </a:r>
          </a:p>
          <a:p>
            <a:r>
              <a:rPr lang="en-US" dirty="0" smtClean="0"/>
              <a:t>The Survey: Lets take a close look: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www.casacolumbia.org/addiction-research/reports/national-survey-american-attitudes-substance-abuse-teens-2012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www.drugabuse.gov/publications/drugfacts/high-school-youth-trends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31F7186-1AD5-42F6-BB07-B5AFAB8E96F8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UCR, NCVS, and self-reports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smtClean="0"/>
              <a:t>None of the three is perfect</a:t>
            </a:r>
          </a:p>
          <a:p>
            <a:r>
              <a:rPr lang="en-US" altLang="en-US" sz="2500" smtClean="0"/>
              <a:t>For the best estimates of the actual number of crimes, NCVS data are preferable </a:t>
            </a:r>
          </a:p>
          <a:p>
            <a:r>
              <a:rPr lang="en-US" altLang="en-US" sz="2500" smtClean="0"/>
              <a:t> For the best estimates of offender characteristics, self-reports and NCVS are preferable</a:t>
            </a:r>
          </a:p>
          <a:p>
            <a:r>
              <a:rPr lang="en-US" altLang="en-US" sz="2500" smtClean="0"/>
              <a:t>UCR are superior for understanding the geographical distribution of crime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smtClean="0"/>
              <a:t>Self-administered questionnaires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sz="2800" smtClean="0"/>
              <a:t>Can be home-delivered</a:t>
            </a:r>
          </a:p>
          <a:p>
            <a:pPr lvl="1">
              <a:spcBef>
                <a:spcPct val="50000"/>
              </a:spcBef>
            </a:pPr>
            <a:r>
              <a:rPr lang="en-US" altLang="en-US" smtClean="0"/>
              <a:t>Researcher delivers questionnaire to home of sample respondent, explains the study, and then comes back later</a:t>
            </a:r>
          </a:p>
          <a:p>
            <a:pPr>
              <a:spcBef>
                <a:spcPct val="50000"/>
              </a:spcBef>
            </a:pPr>
            <a:r>
              <a:rPr lang="en-US" altLang="en-US" sz="2800" smtClean="0"/>
              <a:t>Mailed (sent and returned) survey is most common</a:t>
            </a:r>
          </a:p>
          <a:p>
            <a:pPr lvl="1">
              <a:spcBef>
                <a:spcPct val="50000"/>
              </a:spcBef>
            </a:pPr>
            <a:r>
              <a:rPr lang="en-US" altLang="en-US" smtClean="0"/>
              <a:t>Researchers must reduce the trouble it takes to return a questionnaire</a:t>
            </a:r>
          </a:p>
          <a:p>
            <a:pPr>
              <a:spcBef>
                <a:spcPct val="50000"/>
              </a:spcBef>
            </a:pPr>
            <a:r>
              <a:rPr lang="en-US" altLang="en-US" sz="2800" smtClean="0"/>
              <a:t>Goal is High Response Rate</a:t>
            </a:r>
          </a:p>
          <a:p>
            <a:endParaRPr lang="en-CA" altLang="en-US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E3499272-3405-4BF1-9F2A-B5C3D921B9E2}" type="slidenum">
              <a:rPr lang="en-AU" altLang="en-US" smtClean="0"/>
              <a:pPr/>
              <a:t>24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143000"/>
            <a:ext cx="7929563" cy="85725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Computer-based self-administration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28688" y="2286000"/>
            <a:ext cx="76438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600" dirty="0">
                <a:latin typeface="+mn-lt"/>
              </a:rPr>
              <a:t>Via email, website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600" dirty="0">
                <a:latin typeface="+mn-lt"/>
              </a:rPr>
              <a:t>Issues: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3200" dirty="0">
                <a:latin typeface="+mn-lt"/>
              </a:rPr>
              <a:t>representativeness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3200" dirty="0">
                <a:latin typeface="+mn-lt"/>
              </a:rPr>
              <a:t>mixed in with, or mistaken for, spam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3200" dirty="0">
                <a:latin typeface="+mn-lt"/>
              </a:rPr>
              <a:t>requires access to Web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3200" dirty="0">
                <a:latin typeface="+mn-lt"/>
              </a:rPr>
              <a:t>sampling frame?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189AD77-0EA3-4E27-B31A-03E265C064E2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25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r>
              <a:rPr lang="en-AU" sz="4000" dirty="0" smtClean="0"/>
              <a:t>  Module 2:More </a:t>
            </a:r>
            <a:r>
              <a:rPr lang="en-AU" sz="4000" dirty="0" smtClean="0"/>
              <a:t>Survey Research 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-107" charset="2"/>
              <a:buNone/>
            </a:pPr>
            <a:r>
              <a:rPr lang="en-AU" sz="3200" smtClean="0"/>
              <a:t>What we will Cover: </a:t>
            </a:r>
          </a:p>
          <a:p>
            <a:pPr>
              <a:buFont typeface="Wingdings" pitchFamily="-107" charset="2"/>
              <a:buNone/>
            </a:pPr>
            <a:r>
              <a:rPr lang="en-AU" sz="2400" smtClean="0"/>
              <a:t>1.</a:t>
            </a:r>
            <a:r>
              <a:rPr lang="en-AU" sz="2400" b="1" smtClean="0"/>
              <a:t>Interviewing techniques and Focus Groups</a:t>
            </a:r>
          </a:p>
          <a:p>
            <a:pPr>
              <a:buFont typeface="Wingdings" pitchFamily="-107" charset="2"/>
              <a:buNone/>
            </a:pPr>
            <a:r>
              <a:rPr lang="en-AU" sz="2400" smtClean="0"/>
              <a:t>2. </a:t>
            </a:r>
            <a:r>
              <a:rPr lang="en-AU" sz="2400" b="1" smtClean="0"/>
              <a:t>A Comparison of Survey Methods</a:t>
            </a:r>
            <a:r>
              <a:rPr lang="en-AU" sz="2400" smtClean="0"/>
              <a:t>: phone/ computer( survey monkey), mail, and in-person</a:t>
            </a:r>
          </a:p>
          <a:p>
            <a:pPr>
              <a:buFont typeface="Wingdings" pitchFamily="-107" charset="2"/>
              <a:buNone/>
            </a:pPr>
            <a:r>
              <a:rPr lang="en-AU" sz="2400" smtClean="0"/>
              <a:t>3. </a:t>
            </a:r>
            <a:r>
              <a:rPr lang="en-AU" sz="2400" b="1" smtClean="0"/>
              <a:t>Field Research: The good, the bad, and the ugly</a:t>
            </a:r>
          </a:p>
          <a:p>
            <a:pPr>
              <a:buFont typeface="Wingdings" pitchFamily="-107" charset="2"/>
              <a:buNone/>
            </a:pPr>
            <a:r>
              <a:rPr lang="en-AU" sz="2400" b="1" smtClean="0"/>
              <a:t>4. </a:t>
            </a:r>
            <a:r>
              <a:rPr lang="en-AU" altLang="en-US" sz="2400" b="1" smtClean="0"/>
              <a:t>Agency Records, Content Analysis and Secondary Data</a:t>
            </a:r>
            <a:endParaRPr lang="en-AU" altLang="en-US" sz="1100" b="1" smtClean="0"/>
          </a:p>
          <a:p>
            <a:pPr>
              <a:buFont typeface="Wingdings" pitchFamily="-107" charset="2"/>
              <a:buNone/>
            </a:pPr>
            <a:endParaRPr lang="en-AU" sz="2400" b="1" smtClean="0"/>
          </a:p>
          <a:p>
            <a:pPr>
              <a:buFont typeface="Wingdings" pitchFamily="-107" charset="2"/>
              <a:buNone/>
            </a:pPr>
            <a:endParaRPr lang="en-AU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DA7213DE-198F-4BD1-A440-FF7AA8DD7636}" type="slidenum">
              <a:rPr lang="en-AU" smtClean="0"/>
              <a:pPr/>
              <a:t>26</a:t>
            </a:fld>
            <a:endParaRPr lang="en-A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214438"/>
            <a:ext cx="7858125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In-person interview </a:t>
            </a:r>
            <a:r>
              <a:rPr lang="en-US" altLang="en-US" sz="4000" dirty="0" smtClean="0"/>
              <a:t>survey: See text, </a:t>
            </a:r>
            <a:r>
              <a:rPr lang="en-US" altLang="en-US" sz="4000" dirty="0" err="1" smtClean="0"/>
              <a:t>ch</a:t>
            </a:r>
            <a:r>
              <a:rPr lang="en-US" altLang="en-US" sz="4000" dirty="0" smtClean="0"/>
              <a:t> 9</a:t>
            </a:r>
            <a:endParaRPr lang="en-US" altLang="en-US" sz="4000" dirty="0" smtClean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28688" y="2357438"/>
            <a:ext cx="77152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Typically achieve higher response rates than mail surveys (80-85% is considered good)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Demeanor and appearance of interviewer should be appropriate; interviewer should be familiar with questionnaire and ask questions precisely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When more than one interviewer administers, efforts must be coordinated and controlled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Practice interviewing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7FDE210-1768-4F57-80E9-C1D84D234E11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27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285875"/>
            <a:ext cx="7786687" cy="74771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Specialized interviewing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85813" y="2286000"/>
            <a:ext cx="8358187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+mn-lt"/>
              </a:rPr>
              <a:t>Two variations: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2800" b="1" dirty="0">
                <a:latin typeface="+mn-lt"/>
              </a:rPr>
              <a:t>General interview guide </a:t>
            </a:r>
            <a:r>
              <a:rPr lang="en-US" sz="2800" dirty="0">
                <a:latin typeface="+mn-lt"/>
              </a:rPr>
              <a:t>– less structured, lists issues, topics, questions you wish to cover; no standardized order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2800" b="1" dirty="0">
                <a:latin typeface="+mn-lt"/>
              </a:rPr>
              <a:t>Standardized open-ended interview </a:t>
            </a:r>
            <a:r>
              <a:rPr lang="en-US" sz="2800" dirty="0">
                <a:latin typeface="+mn-lt"/>
              </a:rPr>
              <a:t>– more structured, specific questions in specific order; useful in case studies, retrieves rich detail in responses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en-US" sz="2100" dirty="0">
              <a:latin typeface="Verdana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0994324-A9DA-43F0-A278-49B77C6E65E1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28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57313"/>
            <a:ext cx="7786688" cy="6762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smtClean="0"/>
              <a:t>Telephone surveys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7786688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94% of all households now have telephones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Random-Digit Dialing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2400" dirty="0">
                <a:latin typeface="+mn-lt"/>
              </a:rPr>
              <a:t>Obviates unlisted number problem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2400" dirty="0">
                <a:latin typeface="+mn-lt"/>
              </a:rPr>
              <a:t>Often results in business, pay phones, fax lines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Saves money and time, provides safety to interviewers, more convenient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may be interpreted as bogus sales calls; ease of hang-up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4E446D5-2A87-4F15-94B2-C162D562E912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29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1: Surveys( see Chapter6, 9 in 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628650">
              <a:spcAft>
                <a:spcPct val="50000"/>
              </a:spcAft>
              <a:buFont typeface="Wingdings" pitchFamily="-107" charset="2"/>
              <a:buAutoNum type="arabicPeriod"/>
            </a:pPr>
            <a:r>
              <a:rPr lang="en-AU" altLang="en-US" sz="2800" dirty="0" smtClean="0"/>
              <a:t>Survey data collection </a:t>
            </a:r>
            <a:r>
              <a:rPr lang="en-AU" altLang="en-US" sz="2800" dirty="0" err="1" smtClean="0"/>
              <a:t>methods:A</a:t>
            </a:r>
            <a:r>
              <a:rPr lang="en-AU" altLang="en-US" sz="2800" dirty="0" smtClean="0"/>
              <a:t> look at UCR, Self Report , and Victimization Surveys</a:t>
            </a:r>
            <a:endParaRPr lang="en-AU" altLang="en-US" sz="2800" dirty="0" smtClean="0"/>
          </a:p>
          <a:p>
            <a:pPr marL="628650" indent="-628650">
              <a:spcAft>
                <a:spcPct val="50000"/>
              </a:spcAft>
              <a:buFont typeface="Wingdings" pitchFamily="-107" charset="2"/>
              <a:buAutoNum type="arabicPeriod"/>
            </a:pPr>
            <a:r>
              <a:rPr lang="en-AU" altLang="en-US" sz="2800" dirty="0" smtClean="0"/>
              <a:t>The Basics of Survey Design</a:t>
            </a:r>
          </a:p>
          <a:p>
            <a:pPr marL="628650" indent="-628650">
              <a:spcAft>
                <a:spcPct val="50000"/>
              </a:spcAft>
              <a:buFont typeface="Wingdings" pitchFamily="-107" charset="2"/>
              <a:buAutoNum type="arabicPeriod"/>
            </a:pPr>
            <a:r>
              <a:rPr lang="en-AU" altLang="en-US" sz="2800" dirty="0" smtClean="0"/>
              <a:t>Types of Surveys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31F7186-1AD5-42F6-BB07-B5AFAB8E96F8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1285875"/>
            <a:ext cx="7986712" cy="7143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smtClean="0"/>
              <a:t>Comparison of the three methods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28688" y="2357438"/>
            <a:ext cx="7786687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b="1" dirty="0">
                <a:latin typeface="+mn-lt"/>
              </a:rPr>
              <a:t>Self-administered questionnaires </a:t>
            </a:r>
            <a:r>
              <a:rPr lang="en-US" sz="2400" dirty="0">
                <a:latin typeface="+mn-lt"/>
              </a:rPr>
              <a:t>are generally cheaper, better for sensitive issues than interview surveys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b="1" dirty="0">
                <a:latin typeface="+mn-lt"/>
              </a:rPr>
              <a:t>Using mail </a:t>
            </a:r>
            <a:r>
              <a:rPr lang="en-US" sz="2400" dirty="0">
                <a:latin typeface="+mn-lt"/>
              </a:rPr>
              <a:t>– local and national surveys are same cost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n-lt"/>
              </a:rPr>
              <a:t>In person or phone Interviews </a:t>
            </a:r>
            <a:r>
              <a:rPr lang="en-US" sz="2400" dirty="0">
                <a:latin typeface="+mn-lt"/>
              </a:rPr>
              <a:t>– more appropriate when respondent literacy may be a problem, produce fewer incompletes, achieve higher completion rates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Validity low in survey research; reliability high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Surveys are also inflexible, superficial in coverage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E83C0D5-535C-41BD-BD15-70E71F543651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30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143000"/>
            <a:ext cx="7858125" cy="890588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Tips on self-report items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7858125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</a:rPr>
              <a:t>Convince subjects you will guarantee confidentiality and anonymity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</a:rPr>
              <a:t>Minimize possible social undesirability you are asking respondents to admit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</a:rPr>
              <a:t>Phrase questions in non-judgmental manner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</a:rPr>
              <a:t>Bear in mind “fading memory” when setting time frame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955B396-EB99-4775-845F-01B92B5ECF00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31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484313"/>
            <a:ext cx="7786688" cy="604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Focus </a:t>
            </a:r>
            <a:r>
              <a:rPr lang="en-US" altLang="en-US" sz="4000" dirty="0" smtClean="0"/>
              <a:t>groups: See Putting it all together, pp256,257 in text</a:t>
            </a:r>
            <a:endParaRPr lang="en-US" altLang="en-US" sz="4000" dirty="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7786688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12-15 people brought together to engage in guided group discussion of some topic( e.g. addicts&amp; recovery)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Members are selected to represent a target population, but cannot make statistical estimates about population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Most useful when precise generalization to larger group is not necessary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May be used to guide interpretation of questionnaires following survey administration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Examples: Drug addicts and reentry, homeless sex offenders, teenagers and sexting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458200" y="9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7AF3D84-0EFA-4BC8-A235-C5A0B9A9E934}" type="slidenum">
              <a:rPr lang="en-US" altLang="en-US">
                <a:latin typeface="Verdana" pitchFamily="34" charset="0"/>
              </a:rPr>
              <a:pPr>
                <a:spcBef>
                  <a:spcPct val="50000"/>
                </a:spcBef>
              </a:pPr>
              <a:t>32</a:t>
            </a:fld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Getting Out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3200" dirty="0" smtClean="0"/>
          </a:p>
          <a:p>
            <a:pPr algn="ctr" eaLnBrk="1" hangingPunct="1">
              <a:lnSpc>
                <a:spcPct val="80000"/>
              </a:lnSpc>
              <a:buFont typeface="Wingdings" pitchFamily="-107" charset="2"/>
              <a:buNone/>
            </a:pPr>
            <a:r>
              <a:rPr lang="en-AU" altLang="en-US" sz="5400" dirty="0" smtClean="0"/>
              <a:t>Module 3: Field Research </a:t>
            </a:r>
            <a:endParaRPr lang="en-AU" altLang="en-US" sz="4400" dirty="0" smtClean="0"/>
          </a:p>
          <a:p>
            <a:pPr eaLnBrk="1" hangingPunct="1">
              <a:lnSpc>
                <a:spcPct val="80000"/>
              </a:lnSpc>
              <a:buFont typeface="Wingdings" pitchFamily="-107" charset="2"/>
              <a:buNone/>
            </a:pPr>
            <a:endParaRPr lang="en-AU" altLang="en-US" sz="2500" dirty="0" smtClean="0"/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0836ADF0-7505-4F10-819E-B438951CAC37}" type="slidenum">
              <a:rPr lang="en-AU" altLang="en-US" smtClean="0"/>
              <a:pPr/>
              <a:t>33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428750"/>
            <a:ext cx="7858125" cy="642938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/>
              <a:t>Field </a:t>
            </a:r>
            <a:r>
              <a:rPr lang="en-US" altLang="en-US" sz="4400" dirty="0" smtClean="0"/>
              <a:t>Research: See Text Chapter 11</a:t>
            </a:r>
            <a:endParaRPr lang="en-US" altLang="en-US" sz="4400" dirty="0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857250" y="2357438"/>
            <a:ext cx="778668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Field research encompasses two different methods of obtaining data: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Direct </a:t>
            </a:r>
            <a:r>
              <a:rPr lang="en-US" sz="2600" dirty="0" smtClean="0">
                <a:latin typeface="+mn-lt"/>
              </a:rPr>
              <a:t>observation( example-bar room behavior; seat belt use, community disorder indices)</a:t>
            </a:r>
            <a:endParaRPr lang="en-US" sz="2600" dirty="0">
              <a:latin typeface="+mn-lt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Asking </a:t>
            </a:r>
            <a:r>
              <a:rPr lang="en-US" sz="2600" dirty="0" smtClean="0">
                <a:latin typeface="+mn-lt"/>
              </a:rPr>
              <a:t>questions; modes of recording observations</a:t>
            </a:r>
            <a:endParaRPr lang="en-US" sz="2600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May yield qualitative and quantitative data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Often no precisely defined hypotheses to be tested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Can be used to make sense out of an ongoing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57313"/>
            <a:ext cx="7786688" cy="714375"/>
          </a:xfrm>
        </p:spPr>
        <p:txBody>
          <a:bodyPr/>
          <a:lstStyle/>
          <a:p>
            <a:r>
              <a:rPr lang="en-US" altLang="en-US" sz="3200" smtClean="0"/>
              <a:t>Topics Appropriate to Field Research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928688" y="2214563"/>
            <a:ext cx="76438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j-lt"/>
              </a:rPr>
              <a:t>Gives comprehensive perspective – enhances validity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Go directly to phenomenon, observe it as completely as possible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j-lt"/>
              </a:rPr>
              <a:t>Especially appropriate for topics best understood in their natural setting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How street-level drug dealers distinguish customers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Studies of ‘vice’, e.g., prostitution and drug-use.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Aspects of physical settings, Disney World, social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214438"/>
            <a:ext cx="7858125" cy="890587"/>
          </a:xfrm>
        </p:spPr>
        <p:txBody>
          <a:bodyPr/>
          <a:lstStyle/>
          <a:p>
            <a:r>
              <a:rPr lang="en-US" altLang="en-US" sz="3200" smtClean="0"/>
              <a:t>Various Roles of the Observer (Gold, 1969)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785813" y="2143125"/>
            <a:ext cx="74295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Complete participant </a:t>
            </a:r>
            <a:r>
              <a:rPr lang="en-US" sz="2000" dirty="0">
                <a:latin typeface="+mn-lt"/>
              </a:rPr>
              <a:t>– participates fully; true identity and purpose are not known to subjects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600" dirty="0">
                <a:latin typeface="+mn-lt"/>
              </a:rPr>
              <a:t>E.g., posing as a bar patron; becoming a police officer; or corrections worker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Participant-as-observer</a:t>
            </a:r>
            <a:r>
              <a:rPr lang="en-US" sz="2000" dirty="0">
                <a:latin typeface="+mn-lt"/>
              </a:rPr>
              <a:t> – make known your position as researcher and participate with the group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600" dirty="0">
                <a:latin typeface="+mn-lt"/>
              </a:rPr>
              <a:t>E.g., study of active drug users; Julie </a:t>
            </a:r>
            <a:r>
              <a:rPr lang="en-US" sz="1600" dirty="0" err="1">
                <a:latin typeface="+mn-lt"/>
              </a:rPr>
              <a:t>Mueler</a:t>
            </a:r>
            <a:r>
              <a:rPr lang="en-US" sz="1600" dirty="0">
                <a:latin typeface="+mn-lt"/>
              </a:rPr>
              <a:t> and the Guardian Angels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Observer-as-participant</a:t>
            </a:r>
            <a:r>
              <a:rPr lang="en-US" sz="2000" dirty="0">
                <a:latin typeface="+mn-lt"/>
              </a:rPr>
              <a:t> – make known your position as a researcher; do not actually participate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600" dirty="0">
                <a:latin typeface="+mn-lt"/>
              </a:rPr>
              <a:t>E.g., Observational study of police patrol—”ride-along” ; research on gangs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Complete observer </a:t>
            </a:r>
            <a:r>
              <a:rPr lang="en-US" sz="2000" dirty="0">
                <a:latin typeface="+mn-lt"/>
              </a:rPr>
              <a:t>– observes without becoming a participant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600" dirty="0">
                <a:latin typeface="+mn-lt"/>
              </a:rPr>
              <a:t>E.g., court observation, Chicago </a:t>
            </a:r>
            <a:r>
              <a:rPr lang="en-US" sz="1600" dirty="0" err="1">
                <a:latin typeface="+mn-lt"/>
              </a:rPr>
              <a:t>neighbourhood</a:t>
            </a:r>
            <a:r>
              <a:rPr lang="en-US" sz="1600" dirty="0">
                <a:latin typeface="+mn-lt"/>
              </a:rPr>
              <a:t> study( windshield studies)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Observer status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CA" altLang="en-US" sz="2800" smtClean="0"/>
              <a:t>Be aware of, and document role of researcher (extent of participation)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CA" altLang="en-US" sz="2800" smtClean="0"/>
              <a:t>Be aware that all observation is subjective. 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CA" altLang="en-US" sz="2800" smtClean="0"/>
              <a:t>Be aware of the possible “effect of participation”.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CA" altLang="en-US" sz="2800" smtClean="0"/>
              <a:t>Be aware of often competing ethical and ‘scientific’ values related to all observational studies.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A561781F-2CFD-4B46-BA2B-448467551B3B}" type="slidenum">
              <a:rPr lang="en-AU" altLang="en-US" smtClean="0"/>
              <a:pPr/>
              <a:t>37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357313"/>
            <a:ext cx="7929562" cy="676275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+mn-lt"/>
              </a:rPr>
              <a:t>Asking Questions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857250" y="2214563"/>
            <a:ext cx="7786688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Field research is often a matter of going where the action is and simply watching and listening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Also a matter of asking questions &amp; recording answers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Field research interviews are much less structured than survey interviews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Ideally set up and conducted just like a normal, casual conversation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57313"/>
            <a:ext cx="7786688" cy="676275"/>
          </a:xfrm>
        </p:spPr>
        <p:txBody>
          <a:bodyPr/>
          <a:lstStyle/>
          <a:p>
            <a:r>
              <a:rPr lang="en-US" altLang="en-US" sz="4000" smtClean="0"/>
              <a:t>Preparing for the Field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928688" y="2286000"/>
            <a:ext cx="7643812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Access to formal organizations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Find a sponsor, write a letter to executive director, arrange a phone call, arrange a meeting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Access to subcultures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Find an informant (e.g., person who works with offenders), use that person as your “in”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Snowball sampling is useful as informant identifies others, who identify others,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en-US" sz="3600" smtClean="0"/>
              <a:t>Topics appropriate to survey research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 smtClean="0"/>
              <a:t>Counting crime </a:t>
            </a:r>
            <a:r>
              <a:rPr lang="en-US" altLang="en-US" sz="2800" smtClean="0"/>
              <a:t>– asking people about victimization counters problems of data collected by police</a:t>
            </a:r>
          </a:p>
          <a:p>
            <a:pPr>
              <a:spcBef>
                <a:spcPct val="50000"/>
              </a:spcBef>
            </a:pPr>
            <a:r>
              <a:rPr lang="en-US" altLang="en-US" sz="2800" b="1" smtClean="0"/>
              <a:t>Self-reports</a:t>
            </a:r>
            <a:r>
              <a:rPr lang="en-US" altLang="en-US" sz="2800" smtClean="0"/>
              <a:t> – dominant method for studying the etiology of crime</a:t>
            </a:r>
          </a:p>
          <a:p>
            <a:pPr lvl="1">
              <a:spcBef>
                <a:spcPct val="50000"/>
              </a:spcBef>
            </a:pPr>
            <a:r>
              <a:rPr lang="en-US" altLang="en-US" smtClean="0"/>
              <a:t>Frequency/type of crimes committed</a:t>
            </a:r>
          </a:p>
          <a:p>
            <a:pPr lvl="1">
              <a:spcBef>
                <a:spcPct val="50000"/>
              </a:spcBef>
            </a:pPr>
            <a:r>
              <a:rPr lang="en-US" altLang="en-US" smtClean="0"/>
              <a:t>Prevalence (how many people commit crimes) committed by a broader population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051BCDA8-CF67-4A6C-A500-11185E4D6161}" type="slidenum">
              <a:rPr lang="en-AU" altLang="en-US" smtClean="0"/>
              <a:pPr/>
              <a:t>4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143000"/>
            <a:ext cx="7786688" cy="819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Module 4:Sampling </a:t>
            </a:r>
            <a:endParaRPr lang="en-US" sz="4000" dirty="0">
              <a:latin typeface="+mn-lt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Overview of Sampling Techniques: See Ch.8 in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Distributions</a:t>
            </a:r>
          </a:p>
          <a:p>
            <a:r>
              <a:rPr lang="en-US" dirty="0" smtClean="0"/>
              <a:t>The Normal Curve</a:t>
            </a:r>
          </a:p>
          <a:p>
            <a:r>
              <a:rPr lang="en-US" dirty="0" smtClean="0"/>
              <a:t>Sampling Error</a:t>
            </a:r>
          </a:p>
          <a:p>
            <a:r>
              <a:rPr lang="en-US" dirty="0" smtClean="0"/>
              <a:t>Probability Sampling</a:t>
            </a:r>
          </a:p>
          <a:p>
            <a:r>
              <a:rPr lang="en-US" dirty="0" smtClean="0"/>
              <a:t>Non-Probability Sampling</a:t>
            </a:r>
          </a:p>
          <a:p>
            <a:r>
              <a:rPr lang="en-US" dirty="0" smtClean="0"/>
              <a:t>Illustrations: NCVS, British Crime Survey, Australian Crime Survey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31F7186-1AD5-42F6-BB07-B5AFAB8E96F8}" type="slidenum">
              <a:rPr lang="en-AU" smtClean="0"/>
              <a:pPr>
                <a:defRPr/>
              </a:pPr>
              <a:t>41</a:t>
            </a:fld>
            <a:endParaRPr lang="en-A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Terms to Remember: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random sampling</a:t>
            </a:r>
          </a:p>
          <a:p>
            <a:r>
              <a:rPr lang="en-US" dirty="0" smtClean="0"/>
              <a:t>Table of random numbers</a:t>
            </a:r>
          </a:p>
          <a:p>
            <a:r>
              <a:rPr lang="en-US" dirty="0" smtClean="0"/>
              <a:t>Confidence intervals</a:t>
            </a:r>
          </a:p>
          <a:p>
            <a:r>
              <a:rPr lang="en-US" dirty="0" smtClean="0"/>
              <a:t>Stratified sampling</a:t>
            </a:r>
          </a:p>
          <a:p>
            <a:r>
              <a:rPr lang="en-US" dirty="0" smtClean="0"/>
              <a:t>Population</a:t>
            </a:r>
          </a:p>
          <a:p>
            <a:r>
              <a:rPr lang="en-US" dirty="0" smtClean="0"/>
              <a:t>Probability vs. non-probability sampling</a:t>
            </a:r>
          </a:p>
          <a:p>
            <a:r>
              <a:rPr lang="en-US" dirty="0" smtClean="0"/>
              <a:t>Equal probability of selection method( EPSEM)</a:t>
            </a:r>
          </a:p>
          <a:p>
            <a:r>
              <a:rPr lang="en-US" dirty="0" smtClean="0"/>
              <a:t>Focus: random sampling from probation case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31F7186-1AD5-42F6-BB07-B5AFAB8E96F8}" type="slidenum">
              <a:rPr lang="en-AU" smtClean="0"/>
              <a:pPr>
                <a:defRPr/>
              </a:pPr>
              <a:t>42</a:t>
            </a:fld>
            <a:endParaRPr lang="en-A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143000"/>
            <a:ext cx="7786688" cy="890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Module 6: Recording Observations in the Field</a:t>
            </a:r>
            <a:endParaRPr lang="en-US" sz="4000" dirty="0">
              <a:latin typeface="+mn-lt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928688" y="2428875"/>
            <a:ext cx="76438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Note taking, tape recording when interviewing and when making observations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Videotaping or photographs can make records of “before” and “after” some physical design change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u="sng" dirty="0">
                <a:latin typeface="+mn-lt"/>
              </a:rPr>
              <a:t>Field notes</a:t>
            </a:r>
            <a:r>
              <a:rPr lang="en-US" sz="2400" dirty="0">
                <a:latin typeface="+mn-lt"/>
              </a:rPr>
              <a:t> – observations are recorded as written notes, often in a field journal; first take sketchy notes and then rewrite your notes in detail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u="sng" dirty="0">
                <a:latin typeface="+mn-lt"/>
              </a:rPr>
              <a:t>Structured observations</a:t>
            </a:r>
            <a:r>
              <a:rPr lang="en-US" sz="2400" dirty="0">
                <a:latin typeface="+mn-lt"/>
              </a:rPr>
              <a:t> – observers mark closed-ended forms, which produce numeric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143000"/>
            <a:ext cx="8001000" cy="962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Linking Field Observations and Other Data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771525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Useful to combine field research with surveys or data from official records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Baltimore study of the effects of neighborhood physical characteristics on residents’ perceptions of crime problems (Taylor, Shumaker, &amp; </a:t>
            </a:r>
            <a:r>
              <a:rPr lang="en-US" sz="2400" dirty="0" err="1">
                <a:latin typeface="+mn-lt"/>
              </a:rPr>
              <a:t>Gottfredson</a:t>
            </a:r>
            <a:r>
              <a:rPr lang="en-US" sz="2400" dirty="0">
                <a:latin typeface="+mn-lt"/>
              </a:rPr>
              <a:t>, 1985)</a:t>
            </a: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Perceptions – surveys; </a:t>
            </a: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Physical problems – (1) observations, (2) actual population and crime information - census data &amp; crime reports from police records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143000"/>
            <a:ext cx="7786688" cy="890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latin typeface="+mn-lt"/>
              </a:rPr>
              <a:t>Strengths and Weaknesses of Field Research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97668" name="Text Box 4"/>
          <p:cNvSpPr txBox="1">
            <a:spLocks noChangeArrowheads="1"/>
          </p:cNvSpPr>
          <p:nvPr/>
        </p:nvSpPr>
        <p:spPr bwMode="auto">
          <a:xfrm>
            <a:off x="785813" y="2357438"/>
            <a:ext cx="77152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Provides great depth of understanding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Flexibility (no need to prepare much in advance)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More appropriate to measure behavior than surveys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High validity; quant. measures – incomplete picture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Low reliability – often very personal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 err="1">
                <a:latin typeface="+mn-lt"/>
              </a:rPr>
              <a:t>Generalizability</a:t>
            </a:r>
            <a:r>
              <a:rPr lang="en-US" sz="2400" dirty="0">
                <a:latin typeface="+mn-lt"/>
              </a:rPr>
              <a:t> – personal nature may produce findings that may not be replicated by another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Precise probability samples can’t normally be drawn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Other Sources to Consider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-107" charset="2"/>
              <a:buNone/>
            </a:pPr>
            <a:r>
              <a:rPr lang="en-AU" altLang="en-US" sz="2500" dirty="0" smtClean="0"/>
              <a:t>Module 7: Secondary Data, Content Analysis</a:t>
            </a:r>
            <a:endParaRPr lang="en-AU" altLang="en-US" sz="2500" dirty="0" smtClean="0"/>
          </a:p>
        </p:txBody>
      </p:sp>
      <p:sp>
        <p:nvSpPr>
          <p:cNvPr id="4403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8420615D-6862-43DC-A148-F85897C42047}" type="slidenum">
              <a:rPr lang="en-AU" altLang="en-US" smtClean="0"/>
              <a:pPr/>
              <a:t>46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357313"/>
            <a:ext cx="7929562" cy="819150"/>
          </a:xfrm>
        </p:spPr>
        <p:txBody>
          <a:bodyPr/>
          <a:lstStyle/>
          <a:p>
            <a:r>
              <a:rPr lang="en-US" altLang="en-US" sz="4400" dirty="0" smtClean="0"/>
              <a:t>Secondary </a:t>
            </a:r>
            <a:r>
              <a:rPr lang="en-US" altLang="en-US" sz="4400" dirty="0" smtClean="0"/>
              <a:t>Data: See text, </a:t>
            </a:r>
            <a:r>
              <a:rPr lang="en-US" altLang="en-US" sz="4400" dirty="0" err="1" smtClean="0"/>
              <a:t>ch</a:t>
            </a:r>
            <a:r>
              <a:rPr lang="en-US" altLang="en-US" sz="4400" dirty="0" smtClean="0"/>
              <a:t>. 12</a:t>
            </a:r>
            <a:endParaRPr lang="en-US" altLang="en-US" sz="4400" dirty="0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14375" y="2357438"/>
            <a:ext cx="81438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u="sng" dirty="0"/>
              <a:t>Data from agency records</a:t>
            </a:r>
            <a:r>
              <a:rPr lang="en-US" altLang="en-US" sz="3200" dirty="0"/>
              <a:t> – agencies collect a vast amount of crime and CJ data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u="sng" dirty="0"/>
              <a:t>Secondary analysis</a:t>
            </a:r>
            <a:r>
              <a:rPr lang="en-US" altLang="en-US" sz="3200" dirty="0"/>
              <a:t> – analyzing data previously collected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u="sng" dirty="0"/>
              <a:t>Content analysis</a:t>
            </a:r>
            <a:r>
              <a:rPr lang="en-US" altLang="en-US" sz="3200" dirty="0"/>
              <a:t> – researchers examine a class of social artifacts (typically written documents</a:t>
            </a:r>
            <a:r>
              <a:rPr lang="en-US" altLang="en-US" sz="3200" dirty="0" smtClean="0"/>
              <a:t>) See Text example; p 329 Terrorist Recruitment</a:t>
            </a:r>
            <a:endParaRPr lang="en-US" altLang="en-US" sz="3200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285875"/>
            <a:ext cx="8001000" cy="747713"/>
          </a:xfrm>
        </p:spPr>
        <p:txBody>
          <a:bodyPr/>
          <a:lstStyle/>
          <a:p>
            <a:r>
              <a:rPr lang="en-US" altLang="en-US" sz="3600" smtClean="0"/>
              <a:t>Topics Appropriate for Agency Records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785813" y="2357438"/>
            <a:ext cx="7786687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Most commonly used in descriptive or exploratory studies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Content analysis often center on links between communication, perceptions of crime problems, individual behavior, CJ policy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23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357313"/>
            <a:ext cx="7858125" cy="67627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+mn-lt"/>
              </a:rPr>
              <a:t>Types of Agency Records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785813" y="2357438"/>
            <a:ext cx="778668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b="1" dirty="0">
                <a:latin typeface="+mn-lt"/>
              </a:rPr>
              <a:t>Published Statistics </a:t>
            </a:r>
            <a:r>
              <a:rPr lang="en-US" sz="2600" dirty="0">
                <a:latin typeface="+mn-lt"/>
              </a:rPr>
              <a:t>– </a:t>
            </a:r>
            <a:r>
              <a:rPr lang="en-US" sz="2600" dirty="0" err="1">
                <a:latin typeface="+mn-lt"/>
              </a:rPr>
              <a:t>gov’t</a:t>
            </a:r>
            <a:r>
              <a:rPr lang="en-US" sz="2600" dirty="0">
                <a:latin typeface="+mn-lt"/>
              </a:rPr>
              <a:t> organizations routinely collect and publish compilations of data (e.g., ABS, BOCSAR, AIC) often available in libraries and online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b="1" dirty="0">
                <a:latin typeface="+mn-lt"/>
              </a:rPr>
              <a:t>Nonpublic Agency Records </a:t>
            </a:r>
            <a:r>
              <a:rPr lang="en-US" sz="2600" dirty="0">
                <a:latin typeface="+mn-lt"/>
              </a:rPr>
              <a:t>– agencies produce data not routinely released (e.g., police departments, courthouses, correctional facilities)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b="1" dirty="0">
                <a:latin typeface="+mn-lt"/>
              </a:rPr>
              <a:t>New Data Collected by Agency Staff </a:t>
            </a:r>
            <a:r>
              <a:rPr lang="en-US" sz="2600" dirty="0">
                <a:latin typeface="+mn-lt"/>
              </a:rPr>
              <a:t>– collected for specific research purposes; less costly + more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sz="3600" smtClean="0"/>
              <a:t>Topics appropriate to survey research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/>
              <a:t>Perceptions and attitudes </a:t>
            </a:r>
            <a:r>
              <a:rPr lang="en-US" altLang="en-US" sz="2800" dirty="0" smtClean="0"/>
              <a:t>– to learn how people feel about crime and CJ </a:t>
            </a:r>
            <a:r>
              <a:rPr lang="en-US" altLang="en-US" sz="2800" dirty="0" smtClean="0"/>
              <a:t>policy( e.g. Death Penalty)</a:t>
            </a:r>
            <a:endParaRPr lang="en-US" altLang="en-US" sz="2800" dirty="0" smtClean="0"/>
          </a:p>
          <a:p>
            <a:pPr>
              <a:spcBef>
                <a:spcPct val="50000"/>
              </a:spcBef>
            </a:pPr>
            <a:r>
              <a:rPr lang="en-US" altLang="en-US" sz="2800" b="1" dirty="0" smtClean="0"/>
              <a:t>Policy proposals </a:t>
            </a:r>
            <a:r>
              <a:rPr lang="en-US" altLang="en-US" sz="2800" dirty="0" smtClean="0"/>
              <a:t>– search for ways to respond to crime that are supported by the general </a:t>
            </a:r>
            <a:r>
              <a:rPr lang="en-US" altLang="en-US" sz="2800" dirty="0" smtClean="0"/>
              <a:t>public( </a:t>
            </a:r>
            <a:r>
              <a:rPr lang="en-US" altLang="en-US" sz="2800" dirty="0" err="1" smtClean="0"/>
              <a:t>e.g</a:t>
            </a:r>
            <a:r>
              <a:rPr lang="en-US" altLang="en-US" sz="2800" dirty="0" smtClean="0"/>
              <a:t> Downsizing Prisons)</a:t>
            </a:r>
            <a:endParaRPr lang="en-US" altLang="en-US" sz="2800" dirty="0" smtClean="0"/>
          </a:p>
          <a:p>
            <a:pPr>
              <a:spcBef>
                <a:spcPct val="50000"/>
              </a:spcBef>
            </a:pPr>
            <a:r>
              <a:rPr lang="en-US" altLang="en-US" sz="2800" b="1" dirty="0" smtClean="0"/>
              <a:t>Targeted victim surveys </a:t>
            </a:r>
            <a:r>
              <a:rPr lang="en-US" altLang="en-US" sz="2800" dirty="0" smtClean="0"/>
              <a:t>– used to evaluate policy innovations &amp; program </a:t>
            </a:r>
            <a:r>
              <a:rPr lang="en-US" altLang="en-US" sz="2800" dirty="0" smtClean="0"/>
              <a:t>success( e.g. domestic violence)</a:t>
            </a:r>
            <a:endParaRPr lang="en-US" altLang="en-US" sz="2800" dirty="0" smtClean="0"/>
          </a:p>
          <a:p>
            <a:pPr>
              <a:spcBef>
                <a:spcPct val="50000"/>
              </a:spcBef>
            </a:pPr>
            <a:r>
              <a:rPr lang="en-US" altLang="en-US" sz="2800" b="1" dirty="0" smtClean="0"/>
              <a:t>Other evaluation uses </a:t>
            </a:r>
            <a:r>
              <a:rPr lang="en-US" altLang="en-US" sz="2800" dirty="0" smtClean="0"/>
              <a:t>– e.g., measuring community attitudes, citizen responses, etc</a:t>
            </a:r>
            <a:r>
              <a:rPr lang="en-US" altLang="en-US" sz="2800" dirty="0" smtClean="0"/>
              <a:t>.( e.g. criminal thinking scales)</a:t>
            </a:r>
            <a:endParaRPr lang="en-US" altLang="en-US" sz="2800" dirty="0" smtClean="0"/>
          </a:p>
          <a:p>
            <a:endParaRPr lang="en-CA" altLang="en-US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AFDCD540-B702-4D93-A758-FE840083ABFC}" type="slidenum">
              <a:rPr lang="en-AU" altLang="en-US" smtClean="0"/>
              <a:pPr/>
              <a:t>5</a:t>
            </a:fld>
            <a:endParaRPr lang="en-AU" altLang="en-U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214438"/>
            <a:ext cx="8358187" cy="890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latin typeface="+mn-lt"/>
              </a:rPr>
              <a:t>Units of Analysis </a:t>
            </a:r>
            <a:r>
              <a:rPr lang="en-US" sz="3600" dirty="0" smtClean="0">
                <a:latin typeface="+mn-lt"/>
              </a:rPr>
              <a:t>in Criminal </a:t>
            </a:r>
            <a:r>
              <a:rPr lang="en-US" sz="3600" dirty="0">
                <a:latin typeface="+mn-lt"/>
              </a:rPr>
              <a:t>Justice Data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4343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u="sng" dirty="0">
                <a:latin typeface="+mn-lt"/>
              </a:rPr>
              <a:t>Criminal Activity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Incidents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Crimes violated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Victims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Offenders</a:t>
            </a:r>
          </a:p>
          <a:p>
            <a:pPr>
              <a:defRPr/>
            </a:pPr>
            <a:r>
              <a:rPr lang="en-US" sz="2000" u="sng" dirty="0">
                <a:latin typeface="+mn-lt"/>
              </a:rPr>
              <a:t>Court Activity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Defendants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Filings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Charges and Counts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Cases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Appearances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Dispositions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Sentences</a:t>
            </a:r>
          </a:p>
        </p:txBody>
      </p:sp>
      <p:sp>
        <p:nvSpPr>
          <p:cNvPr id="520198" name="Rectangle 6"/>
          <p:cNvSpPr>
            <a:spLocks noChangeArrowheads="1"/>
          </p:cNvSpPr>
          <p:nvPr/>
        </p:nvSpPr>
        <p:spPr bwMode="auto">
          <a:xfrm>
            <a:off x="5000625" y="2286000"/>
            <a:ext cx="3429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u="sng" dirty="0">
                <a:latin typeface="+mn-lt"/>
              </a:rPr>
              <a:t>Apprehension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Arrests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Offenders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Charges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Counts</a:t>
            </a:r>
          </a:p>
          <a:p>
            <a:pPr>
              <a:defRPr/>
            </a:pPr>
            <a:r>
              <a:rPr lang="en-US" sz="2000" u="sng" dirty="0">
                <a:latin typeface="+mn-lt"/>
              </a:rPr>
              <a:t>Corrections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Offenders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Admissions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Returns</a:t>
            </a:r>
          </a:p>
          <a:p>
            <a:pPr lvl="1">
              <a:buFontTx/>
              <a:buChar char="•"/>
              <a:defRPr/>
            </a:pPr>
            <a:r>
              <a:rPr lang="en-US" sz="2000" b="1" dirty="0">
                <a:latin typeface="+mn-lt"/>
              </a:rPr>
              <a:t>Discharges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071563"/>
            <a:ext cx="8001000" cy="962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Sources of Reliability and Validity Problems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714375" y="2286000"/>
            <a:ext cx="771525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Virtually all CJ record keeping is a social process – “social production of data”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Records reflect decisions made by CJ personnel as well as actual behavior by juveniles and adults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Discretion factors in to recordkeeping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CJ organizations are more interested in keeping track of individual cases than in examining patterns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Potential for clerical errors due to volume of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285875"/>
            <a:ext cx="7715250" cy="81915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+mn-lt"/>
              </a:rPr>
              <a:t>Content Analysis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7643813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Systematic study of messages – can be applied to virtually any form of communication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Decide on operational definitions of key variables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Decide what to watch, read, listen to &amp; time frame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Analyze collected data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latin typeface="+mn-lt"/>
              </a:rPr>
              <a:t>Well suited to answer “who says what, to whom, why, how, and with what effect?”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143000"/>
            <a:ext cx="7929562" cy="819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>
                <a:latin typeface="+mn-lt"/>
              </a:rPr>
              <a:t>Aspects of Sampling and Coding in Content Analysis 2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857250" y="2286000"/>
            <a:ext cx="771525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Reminders: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Remember operational definition of variables, and their mutually exclusive &amp; exhaustive attributes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Pretest coding scheme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Assess coding reliability via </a:t>
            </a:r>
            <a:r>
              <a:rPr lang="en-US" sz="2800" dirty="0" err="1">
                <a:latin typeface="+mn-lt"/>
              </a:rPr>
              <a:t>intercoder</a:t>
            </a:r>
            <a:r>
              <a:rPr lang="en-US" sz="2800" dirty="0">
                <a:latin typeface="+mn-lt"/>
              </a:rPr>
              <a:t> reliability method and test-retest method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57313"/>
            <a:ext cx="8001000" cy="747712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+mn-lt"/>
              </a:rPr>
              <a:t>Secondary Analysis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785813" y="2214563"/>
            <a:ext cx="778668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Sources – websites, libraries </a:t>
            </a: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AIC, </a:t>
            </a:r>
            <a:r>
              <a:rPr lang="en-US" sz="2000" dirty="0">
                <a:latin typeface="+mn-lt"/>
                <a:hlinkClick r:id="rId3"/>
              </a:rPr>
              <a:t>http://www.aic.gov.au/</a:t>
            </a:r>
            <a:r>
              <a:rPr lang="en-US" sz="2000" dirty="0">
                <a:latin typeface="+mn-lt"/>
              </a:rPr>
              <a:t> </a:t>
            </a: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BOCSAR, </a:t>
            </a:r>
            <a:r>
              <a:rPr lang="en-US" sz="2000" dirty="0">
                <a:latin typeface="+mn-lt"/>
                <a:hlinkClick r:id="rId4"/>
              </a:rPr>
              <a:t>http://www.bocsar.nsw.gov.au/</a:t>
            </a:r>
            <a:endParaRPr lang="en-US" sz="2000" dirty="0">
              <a:latin typeface="+mn-lt"/>
            </a:endParaRP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sz="2000" dirty="0"/>
              <a:t>BJS, NCVS, ICPSR, NACJD</a:t>
            </a:r>
            <a:endParaRPr lang="en-US" sz="2000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u="sng" dirty="0">
                <a:latin typeface="+mn-lt"/>
              </a:rPr>
              <a:t>Advantages</a:t>
            </a:r>
            <a:r>
              <a:rPr lang="en-US" sz="2400" dirty="0">
                <a:latin typeface="+mn-lt"/>
              </a:rPr>
              <a:t> – cheaper, faster, benefit from work of skilled researchers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u="sng" dirty="0">
                <a:latin typeface="+mn-lt"/>
              </a:rPr>
              <a:t>Disadvantages</a:t>
            </a:r>
            <a:r>
              <a:rPr lang="en-US" sz="2400" dirty="0">
                <a:latin typeface="+mn-lt"/>
              </a:rPr>
              <a:t> – data may not be appropriate to your research question; least useful for evaluation studies (which are designed to answer specific questions about specific programs)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57313"/>
            <a:ext cx="8001000" cy="7477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latin typeface="+mn-lt"/>
              </a:rPr>
              <a:t>Review: Key Terms  in Chapters 6-12 in text</a:t>
            </a:r>
            <a:endParaRPr lang="en-US" sz="3600" dirty="0">
              <a:latin typeface="+mn-lt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 Structure of a Survey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>: state the general purpose of survey and emphasize  voluntary nature of </a:t>
            </a:r>
            <a:r>
              <a:rPr lang="en-US" dirty="0" err="1" smtClean="0"/>
              <a:t>survey,confidentiality</a:t>
            </a:r>
            <a:r>
              <a:rPr lang="en-US" dirty="0" smtClean="0"/>
              <a:t> and protection of human subjects.</a:t>
            </a:r>
          </a:p>
          <a:p>
            <a:r>
              <a:rPr lang="en-US" b="1" dirty="0" smtClean="0"/>
              <a:t>Section1</a:t>
            </a:r>
            <a:r>
              <a:rPr lang="en-US" dirty="0" smtClean="0"/>
              <a:t>: Factual non-threatening questions( demographics here)</a:t>
            </a:r>
          </a:p>
          <a:p>
            <a:r>
              <a:rPr lang="en-US" b="1" dirty="0" smtClean="0"/>
              <a:t>Section 2</a:t>
            </a:r>
            <a:r>
              <a:rPr lang="en-US" dirty="0" smtClean="0"/>
              <a:t>: Core questions( ordering questions; contingency questions)</a:t>
            </a:r>
          </a:p>
          <a:p>
            <a:r>
              <a:rPr lang="en-US" b="1" dirty="0" smtClean="0"/>
              <a:t>Section 3</a:t>
            </a:r>
            <a:r>
              <a:rPr lang="en-US" dirty="0" smtClean="0"/>
              <a:t>: Scales( </a:t>
            </a:r>
            <a:r>
              <a:rPr lang="en-US" dirty="0" err="1" smtClean="0"/>
              <a:t>Likert</a:t>
            </a:r>
            <a:r>
              <a:rPr lang="en-US" dirty="0" smtClean="0"/>
              <a:t>, </a:t>
            </a:r>
            <a:r>
              <a:rPr lang="en-US" dirty="0" err="1" smtClean="0"/>
              <a:t>Gutmann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of  Matrix questions--</a:t>
            </a:r>
            <a:r>
              <a:rPr lang="en-US" dirty="0" err="1" smtClean="0"/>
              <a:t>Likert</a:t>
            </a:r>
            <a:r>
              <a:rPr lang="en-US" dirty="0" smtClean="0"/>
              <a:t> Scale: TCU Criminal Thinking Scale used by Taxman, et. al. in recent study of criminal thinking( class handout, Nov. 26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31F7186-1AD5-42F6-BB07-B5AFAB8E96F8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dirty="0" smtClean="0"/>
              <a:t> Types of questions: Open- </a:t>
            </a:r>
            <a:r>
              <a:rPr lang="en-CA" altLang="en-US" dirty="0" smtClean="0"/>
              <a:t>and close-ended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i="1" dirty="0" smtClean="0"/>
              <a:t>Open-ended</a:t>
            </a:r>
            <a:r>
              <a:rPr lang="en-US" sz="2400" dirty="0" smtClean="0"/>
              <a:t> – respondent is asked to provide his or her own answer</a:t>
            </a:r>
          </a:p>
          <a:p>
            <a:pPr lvl="1">
              <a:defRPr/>
            </a:pPr>
            <a:r>
              <a:rPr lang="en-CA" sz="2000" dirty="0" smtClean="0"/>
              <a:t>What were your initial expectations of the program?</a:t>
            </a:r>
          </a:p>
          <a:p>
            <a:pPr lvl="2">
              <a:buFont typeface="Arial" charset="0"/>
              <a:buNone/>
              <a:defRPr/>
            </a:pPr>
            <a:r>
              <a:rPr lang="en-CA" sz="2400" dirty="0" smtClean="0">
                <a:ea typeface="+mn-ea"/>
                <a:cs typeface="+mn-cs"/>
              </a:rPr>
              <a:t>________________________________________________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 i="1" dirty="0" smtClean="0"/>
              <a:t>Closed-ended</a:t>
            </a:r>
            <a:r>
              <a:rPr lang="en-US" sz="2400" dirty="0" smtClean="0"/>
              <a:t> – respondent selects an answer from a list or scale</a:t>
            </a:r>
          </a:p>
          <a:p>
            <a:pPr lvl="1">
              <a:defRPr/>
            </a:pPr>
            <a:r>
              <a:rPr lang="en-CA" sz="2000" dirty="0" smtClean="0"/>
              <a:t>On a scale of 1 to 5, where 1 is low and 5 is high, rate your initial expectations of the program. </a:t>
            </a:r>
          </a:p>
          <a:p>
            <a:pPr lvl="1">
              <a:defRPr/>
            </a:pPr>
            <a:endParaRPr lang="en-CA" sz="2000" dirty="0" smtClean="0"/>
          </a:p>
          <a:p>
            <a:pPr lvl="1">
              <a:defRPr/>
            </a:pPr>
            <a:endParaRPr lang="en-CA" sz="2000" dirty="0" smtClean="0"/>
          </a:p>
          <a:p>
            <a:pPr lvl="1">
              <a:defRPr/>
            </a:pPr>
            <a:endParaRPr lang="en-CA" sz="2000" dirty="0" smtClean="0"/>
          </a:p>
          <a:p>
            <a:pPr lvl="1">
              <a:defRPr/>
            </a:pPr>
            <a:endParaRPr lang="en-US" sz="2000" u="sng" dirty="0" smtClean="0"/>
          </a:p>
          <a:p>
            <a:pPr lvl="1">
              <a:defRPr/>
            </a:pPr>
            <a:endParaRPr lang="en-CA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CA" sz="2400" dirty="0" smtClean="0"/>
          </a:p>
          <a:p>
            <a:pPr>
              <a:buFont typeface="Wingdings" pitchFamily="2" charset="2"/>
              <a:buChar char="§"/>
              <a:defRPr/>
            </a:pPr>
            <a:endParaRPr lang="en-CA" sz="2000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5F03833E-171E-4BEE-B061-E7EEABD2EB00}" type="slidenum">
              <a:rPr lang="en-AU" altLang="en-US" smtClean="0"/>
              <a:pPr/>
              <a:t>7</a:t>
            </a:fld>
            <a:endParaRPr lang="en-AU" alt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3063" y="5214938"/>
          <a:ext cx="5238750" cy="6701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</a:tblGrid>
              <a:tr h="334963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4</a:t>
                      </a:r>
                      <a:endParaRPr lang="en-CA" sz="1600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 marT="45605" marB="45605"/>
                </a:tc>
              </a:tr>
              <a:tr h="334963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Low</a:t>
                      </a:r>
                      <a:endParaRPr lang="en-CA" sz="1600" b="1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endParaRPr lang="en-CA" sz="1600" b="1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endParaRPr lang="en-CA" sz="1600" b="1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endParaRPr lang="en-CA" sz="1600" b="1" dirty="0"/>
                    </a:p>
                  </a:txBody>
                  <a:tcPr marT="45605" marB="456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High</a:t>
                      </a:r>
                      <a:endParaRPr lang="en-CA" sz="1600" b="1" dirty="0"/>
                    </a:p>
                  </a:txBody>
                  <a:tcPr marT="45605" marB="4560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smtClean="0"/>
              <a:t>Open versus closed</a:t>
            </a:r>
            <a:r>
              <a:rPr lang="en-CA" altLang="en-US" smtClean="0"/>
              <a:t>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sz="2800" smtClean="0"/>
              <a:t>Choice between these question types will depend on the aim of your research, the study design, the population being study, etc.  </a:t>
            </a:r>
          </a:p>
          <a:p>
            <a:pPr>
              <a:spcBef>
                <a:spcPct val="50000"/>
              </a:spcBef>
            </a:pPr>
            <a:r>
              <a:rPr lang="en-US" altLang="en-US" sz="2800" smtClean="0"/>
              <a:t>Advantages and disadvantages to both. </a:t>
            </a:r>
          </a:p>
          <a:p>
            <a:pPr>
              <a:spcBef>
                <a:spcPct val="50000"/>
              </a:spcBef>
            </a:pPr>
            <a:r>
              <a:rPr lang="en-US" altLang="en-US" sz="2800" smtClean="0"/>
              <a:t>Possible gains in reliability (closed-ended) balanced with possible losses in breadth of information and validity. </a:t>
            </a:r>
          </a:p>
          <a:p>
            <a:pPr>
              <a:spcBef>
                <a:spcPct val="50000"/>
              </a:spcBef>
            </a:pPr>
            <a:r>
              <a:rPr lang="en-US" altLang="en-US" sz="2800" smtClean="0"/>
              <a:t>One strategy is to combine open- and close-ended questions. </a:t>
            </a:r>
          </a:p>
          <a:p>
            <a:endParaRPr lang="en-CA" altLang="en-US" sz="3600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87F4AA07-ECD3-4A0D-B2DE-C5BED0320741}" type="slidenum">
              <a:rPr lang="en-AU" altLang="en-US" smtClean="0"/>
              <a:pPr/>
              <a:t>8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Designing questions…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u="sng" smtClean="0"/>
              <a:t>Make items clear</a:t>
            </a:r>
            <a:r>
              <a:rPr lang="en-US" altLang="en-US" sz="2400" smtClean="0"/>
              <a:t> – avoid ambiguous questions; do not ask “double-barreled” questions</a:t>
            </a:r>
          </a:p>
          <a:p>
            <a:pPr>
              <a:spcBef>
                <a:spcPct val="50000"/>
              </a:spcBef>
            </a:pPr>
            <a:r>
              <a:rPr lang="en-US" altLang="en-US" sz="2400" u="sng" smtClean="0"/>
              <a:t>Short items are best</a:t>
            </a:r>
            <a:r>
              <a:rPr lang="en-US" altLang="en-US" sz="2400" smtClean="0"/>
              <a:t> – respondents like to read and answer a question quickly</a:t>
            </a:r>
          </a:p>
          <a:p>
            <a:pPr>
              <a:spcBef>
                <a:spcPct val="50000"/>
              </a:spcBef>
            </a:pPr>
            <a:r>
              <a:rPr lang="en-US" altLang="en-US" sz="2400" u="sng" smtClean="0"/>
              <a:t>Avoid negative items</a:t>
            </a:r>
            <a:r>
              <a:rPr lang="en-US" altLang="en-US" sz="2400" smtClean="0"/>
              <a:t> – leads to misinterpretation</a:t>
            </a:r>
          </a:p>
          <a:p>
            <a:pPr>
              <a:spcBef>
                <a:spcPct val="50000"/>
              </a:spcBef>
            </a:pPr>
            <a:r>
              <a:rPr lang="en-US" altLang="en-US" sz="2400" u="sng" smtClean="0"/>
              <a:t>Avoid biased items and terms</a:t>
            </a:r>
            <a:r>
              <a:rPr lang="en-US" altLang="en-US" sz="2400" smtClean="0"/>
              <a:t> – do not ask questions that encourage a certain answer</a:t>
            </a:r>
          </a:p>
          <a:p>
            <a:pPr>
              <a:spcBef>
                <a:spcPct val="50000"/>
              </a:spcBef>
            </a:pPr>
            <a:r>
              <a:rPr lang="en-US" altLang="en-US" sz="2400" smtClean="0"/>
              <a:t>Closed question response categories must be </a:t>
            </a:r>
            <a:r>
              <a:rPr lang="en-US" altLang="en-US" sz="2400" u="sng" smtClean="0"/>
              <a:t>exhaustive and mutually exclusive.</a:t>
            </a:r>
          </a:p>
          <a:p>
            <a:endParaRPr lang="en-CA" altLang="en-US" sz="280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E52950F9-1421-4B37-8D27-A8D3FD9BD6C0}" type="slidenum">
              <a:rPr lang="en-AU" altLang="en-US" smtClean="0"/>
              <a:pPr/>
              <a:t>9</a:t>
            </a:fld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riffith-corporate-powerpoint-template">
  <a:themeElements>
    <a:clrScheme name="griffith-corporate-powerpoint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ffith-corporate-powerpoint-templat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griffith-corporate-powerpoin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4678</TotalTime>
  <Words>3025</Words>
  <Application>Microsoft Office PowerPoint</Application>
  <PresentationFormat>On-screen Show (4:3)</PresentationFormat>
  <Paragraphs>405</Paragraphs>
  <Slides>55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griffith-corporate-powerpoint-template</vt:lpstr>
      <vt:lpstr>Flow</vt:lpstr>
      <vt:lpstr>Research Methods</vt:lpstr>
      <vt:lpstr> Lecture outline: Overview of material covered in chapters 6, 8-12 in text</vt:lpstr>
      <vt:lpstr>Module 1: Surveys( see Chapter6, 9 in text)</vt:lpstr>
      <vt:lpstr>Topics appropriate to survey research</vt:lpstr>
      <vt:lpstr>Topics appropriate to survey research</vt:lpstr>
      <vt:lpstr>The Basic Structure of a Survey Instrument</vt:lpstr>
      <vt:lpstr> Types of questions: Open- and close-ended questions</vt:lpstr>
      <vt:lpstr>Open versus closed?</vt:lpstr>
      <vt:lpstr>Designing questions… </vt:lpstr>
      <vt:lpstr>Survey data collection methods</vt:lpstr>
      <vt:lpstr> Focus: Australia’s National Crime  Victimization Survey Methodology </vt:lpstr>
      <vt:lpstr>A Link to the USA National Crime Victimization Survey</vt:lpstr>
      <vt:lpstr>Slide 13</vt:lpstr>
      <vt:lpstr>In Review: Comparing UCR and NCVS—See Text Chapter </vt:lpstr>
      <vt:lpstr>Assessment of NCVS</vt:lpstr>
      <vt:lpstr>Assessment of NCVS</vt:lpstr>
      <vt:lpstr>Self-reports data </vt:lpstr>
      <vt:lpstr>Samples for self-reports</vt:lpstr>
      <vt:lpstr>Assessment of self-report studies</vt:lpstr>
      <vt:lpstr>If respondents lie…. </vt:lpstr>
      <vt:lpstr>Focus: Self Reported Substance Use Among Detainees in Australia</vt:lpstr>
      <vt:lpstr>Focus: Research on Extent of Substance Use by High school students in USA</vt:lpstr>
      <vt:lpstr>UCR, NCVS, and self-reports</vt:lpstr>
      <vt:lpstr>Self-administered questionnaires</vt:lpstr>
      <vt:lpstr>Computer-based self-administration</vt:lpstr>
      <vt:lpstr>   Module 2:More Survey Research </vt:lpstr>
      <vt:lpstr>In-person interview survey: See text, ch 9</vt:lpstr>
      <vt:lpstr>Specialized interviewing</vt:lpstr>
      <vt:lpstr>Telephone surveys</vt:lpstr>
      <vt:lpstr>Comparison of the three methods</vt:lpstr>
      <vt:lpstr>Tips on self-report items</vt:lpstr>
      <vt:lpstr>Focus groups: See Putting it all together, pp256,257 in text</vt:lpstr>
      <vt:lpstr>Getting Out</vt:lpstr>
      <vt:lpstr>Field Research: See Text Chapter 11</vt:lpstr>
      <vt:lpstr>Topics Appropriate to Field Research</vt:lpstr>
      <vt:lpstr>Various Roles of the Observer (Gold, 1969)</vt:lpstr>
      <vt:lpstr>Observer status</vt:lpstr>
      <vt:lpstr>Asking Questions</vt:lpstr>
      <vt:lpstr>Preparing for the Field</vt:lpstr>
      <vt:lpstr>Module 4:Sampling </vt:lpstr>
      <vt:lpstr>An Overview of Sampling Techniques: See Ch.8 in text</vt:lpstr>
      <vt:lpstr>Key Terms to Remember: Sampling</vt:lpstr>
      <vt:lpstr>Module 6: Recording Observations in the Field</vt:lpstr>
      <vt:lpstr>Linking Field Observations and Other Data</vt:lpstr>
      <vt:lpstr>Strengths and Weaknesses of Field Research</vt:lpstr>
      <vt:lpstr>Other Sources to Consider</vt:lpstr>
      <vt:lpstr>Secondary Data: See text, ch. 12</vt:lpstr>
      <vt:lpstr>Topics Appropriate for Agency Records</vt:lpstr>
      <vt:lpstr>Types of Agency Records</vt:lpstr>
      <vt:lpstr>Units of Analysis in Criminal Justice Data</vt:lpstr>
      <vt:lpstr>Sources of Reliability and Validity Problems</vt:lpstr>
      <vt:lpstr>Content Analysis</vt:lpstr>
      <vt:lpstr>Aspects of Sampling and Coding in Content Analysis 2</vt:lpstr>
      <vt:lpstr>Secondary Analysis</vt:lpstr>
      <vt:lpstr>Review: Key Terms  in Chapters 6-12 in text</vt:lpstr>
    </vt:vector>
  </TitlesOfParts>
  <Company>Griffith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Carol</cp:lastModifiedBy>
  <cp:revision>313</cp:revision>
  <dcterms:created xsi:type="dcterms:W3CDTF">2009-08-17T00:21:13Z</dcterms:created>
  <dcterms:modified xsi:type="dcterms:W3CDTF">2014-11-26T17:01:51Z</dcterms:modified>
</cp:coreProperties>
</file>