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3"/>
  </p:notesMasterIdLst>
  <p:handoutMasterIdLst>
    <p:handoutMasterId r:id="rId24"/>
  </p:handoutMasterIdLst>
  <p:sldIdLst>
    <p:sldId id="259" r:id="rId2"/>
    <p:sldId id="467" r:id="rId3"/>
    <p:sldId id="505" r:id="rId4"/>
    <p:sldId id="512" r:id="rId5"/>
    <p:sldId id="506" r:id="rId6"/>
    <p:sldId id="514" r:id="rId7"/>
    <p:sldId id="507" r:id="rId8"/>
    <p:sldId id="516" r:id="rId9"/>
    <p:sldId id="517" r:id="rId10"/>
    <p:sldId id="521" r:id="rId11"/>
    <p:sldId id="522" r:id="rId12"/>
    <p:sldId id="523" r:id="rId13"/>
    <p:sldId id="518" r:id="rId14"/>
    <p:sldId id="519" r:id="rId15"/>
    <p:sldId id="520" r:id="rId16"/>
    <p:sldId id="524" r:id="rId17"/>
    <p:sldId id="525" r:id="rId18"/>
    <p:sldId id="526" r:id="rId19"/>
    <p:sldId id="515" r:id="rId20"/>
    <p:sldId id="326" r:id="rId21"/>
    <p:sldId id="50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inswo1" initials="SA" lastIdx="8" clrIdx="0"/>
  <p:cmAuthor id="1" name="Erin Crites" initials="E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80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5" autoAdjust="0"/>
    <p:restoredTop sz="77108" autoAdjust="0"/>
  </p:normalViewPr>
  <p:slideViewPr>
    <p:cSldViewPr>
      <p:cViewPr>
        <p:scale>
          <a:sx n="46" d="100"/>
          <a:sy n="46" d="100"/>
        </p:scale>
        <p:origin x="-2136"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strRef>
              <c:f>Sheet1!$C$1</c:f>
              <c:strCache>
                <c:ptCount val="1"/>
                <c:pt idx="0">
                  <c:v>Series 2</c:v>
                </c:pt>
              </c:strCache>
            </c:strRef>
          </c:tx>
          <c:cat>
            <c:strRef>
              <c:f>Sheet1!$A$2:$A$5</c:f>
              <c:strCache>
                <c:ptCount val="4"/>
                <c:pt idx="0">
                  <c:v>Rearrest</c:v>
                </c:pt>
                <c:pt idx="1">
                  <c:v>reconviction</c:v>
                </c:pt>
                <c:pt idx="2">
                  <c:v>return to prison( new crime)</c:v>
                </c:pt>
                <c:pt idx="3">
                  <c:v>Return to prison( new crime/technical)</c:v>
                </c:pt>
              </c:strCache>
            </c:strRef>
          </c:cat>
          <c:val>
            <c:numRef>
              <c:f>Sheet1!$C$2:$C$5</c:f>
              <c:numCache>
                <c:formatCode>General</c:formatCode>
                <c:ptCount val="4"/>
                <c:pt idx="0">
                  <c:v>67.5</c:v>
                </c:pt>
                <c:pt idx="1">
                  <c:v>46.9</c:v>
                </c:pt>
                <c:pt idx="2">
                  <c:v>25.4</c:v>
                </c:pt>
                <c:pt idx="3">
                  <c:v>51.8</c:v>
                </c:pt>
              </c:numCache>
            </c:numRef>
          </c:val>
        </c:ser>
        <c:dLbls/>
        <c:axId val="68642304"/>
        <c:axId val="68643840"/>
      </c:barChart>
      <c:catAx>
        <c:axId val="68642304"/>
        <c:scaling>
          <c:orientation val="minMax"/>
        </c:scaling>
        <c:axPos val="b"/>
        <c:tickLblPos val="nextTo"/>
        <c:crossAx val="68643840"/>
        <c:crosses val="autoZero"/>
        <c:auto val="1"/>
        <c:lblAlgn val="ctr"/>
        <c:lblOffset val="100"/>
      </c:catAx>
      <c:valAx>
        <c:axId val="68643840"/>
        <c:scaling>
          <c:orientation val="minMax"/>
        </c:scaling>
        <c:axPos val="l"/>
        <c:majorGridlines/>
        <c:numFmt formatCode="General" sourceLinked="1"/>
        <c:tickLblPos val="nextTo"/>
        <c:crossAx val="68642304"/>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tx>
            <c:strRef>
              <c:f>Sheet1!$B$1</c:f>
              <c:strCache>
                <c:ptCount val="1"/>
                <c:pt idx="0">
                  <c:v>Risk Level</c:v>
                </c:pt>
              </c:strCache>
            </c:strRef>
          </c:tx>
          <c:dLbls>
            <c:dLbl>
              <c:idx val="0"/>
              <c:layout/>
              <c:tx>
                <c:rich>
                  <a:bodyPr/>
                  <a:lstStyle/>
                  <a:p>
                    <a:r>
                      <a:rPr lang="en-US"/>
                      <a:t>High Risk, 20%</a:t>
                    </a:r>
                  </a:p>
                </c:rich>
              </c:tx>
              <c:showVal val="1"/>
              <c:showCatName val="1"/>
            </c:dLbl>
            <c:showVal val="1"/>
            <c:showCatName val="1"/>
            <c:showLeaderLines val="1"/>
          </c:dLbls>
          <c:cat>
            <c:strRef>
              <c:f>Sheet1!$A$2:$A$5</c:f>
              <c:strCache>
                <c:ptCount val="3"/>
                <c:pt idx="0">
                  <c:v>High Risk</c:v>
                </c:pt>
                <c:pt idx="1">
                  <c:v>Moderate Risk</c:v>
                </c:pt>
                <c:pt idx="2">
                  <c:v>Low Risk</c:v>
                </c:pt>
              </c:strCache>
            </c:strRef>
          </c:cat>
          <c:val>
            <c:numRef>
              <c:f>Sheet1!$B$2:$B$5</c:f>
              <c:numCache>
                <c:formatCode>0%</c:formatCode>
                <c:ptCount val="4"/>
                <c:pt idx="0">
                  <c:v>0.2</c:v>
                </c:pt>
                <c:pt idx="1">
                  <c:v>0.5</c:v>
                </c:pt>
                <c:pt idx="2">
                  <c:v>0.3000000000000001</c:v>
                </c:pt>
              </c:numCache>
            </c:numRef>
          </c:val>
        </c:ser>
        <c:dLbls>
          <c:showVal val="1"/>
        </c:dLbls>
        <c:firstSliceAng val="0"/>
      </c:pieChart>
    </c:plotArea>
    <c:legend>
      <c:legendPos val="r"/>
      <c:legendEntry>
        <c:idx val="3"/>
        <c:delete val="1"/>
      </c:legendEntry>
      <c:layout>
        <c:manualLayout>
          <c:xMode val="edge"/>
          <c:yMode val="edge"/>
          <c:x val="0.81307487605715989"/>
          <c:y val="0.34303583197474785"/>
          <c:w val="0.14680166715271703"/>
          <c:h val="0.26400152624093781"/>
        </c:manualLayout>
      </c:layout>
    </c:legend>
    <c:plotVisOnly val="1"/>
    <c:dispBlanksAs val="zero"/>
  </c:chart>
  <c:txPr>
    <a:bodyPr/>
    <a:lstStyle/>
    <a:p>
      <a:pPr>
        <a:defRPr>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58103B-B379-264E-864E-1A89728B104A}" type="datetimeFigureOut">
              <a:rPr lang="en-US" smtClean="0"/>
              <a:pPr/>
              <a:t>9/24/2014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DE9DBC-BBCC-B341-9EAE-293B12A6C5F5}" type="slidenum">
              <a:rPr lang="en-US" smtClean="0"/>
              <a:pPr/>
              <a:t>‹#›</a:t>
            </a:fld>
            <a:endParaRPr lang="en-US"/>
          </a:p>
        </p:txBody>
      </p:sp>
    </p:spTree>
    <p:extLst>
      <p:ext uri="{BB962C8B-B14F-4D97-AF65-F5344CB8AC3E}">
        <p14:creationId xmlns:p14="http://schemas.microsoft.com/office/powerpoint/2010/main" xmlns="" val="322690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18CD8-02E4-48D1-9C48-262C79D9A312}" type="datetimeFigureOut">
              <a:rPr lang="en-US" smtClean="0"/>
              <a:pPr/>
              <a:t>9/24/2014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3CC36-CF2E-4CC8-B731-25F17DE2F96B}" type="slidenum">
              <a:rPr lang="en-US" smtClean="0"/>
              <a:pPr/>
              <a:t>‹#›</a:t>
            </a:fld>
            <a:endParaRPr lang="en-US"/>
          </a:p>
        </p:txBody>
      </p:sp>
    </p:spTree>
    <p:extLst>
      <p:ext uri="{BB962C8B-B14F-4D97-AF65-F5344CB8AC3E}">
        <p14:creationId xmlns:p14="http://schemas.microsoft.com/office/powerpoint/2010/main" xmlns="" val="39224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3</a:t>
            </a:fld>
            <a:endParaRPr lang="en-US"/>
          </a:p>
        </p:txBody>
      </p:sp>
    </p:spTree>
    <p:extLst>
      <p:ext uri="{BB962C8B-B14F-4D97-AF65-F5344CB8AC3E}">
        <p14:creationId xmlns:p14="http://schemas.microsoft.com/office/powerpoint/2010/main" xmlns="" val="326897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solidFill>
                  <a:srgbClr val="438086"/>
                </a:solidFill>
              </a:rPr>
              <a:pPr/>
              <a:t>9/24/2014</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solidFill>
                  <a:srgbClr val="438086"/>
                </a:solidFill>
              </a:rPr>
              <a:pPr/>
              <a:t>9/24/2014</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58200" cy="1470025"/>
          </a:xfrm>
        </p:spPr>
        <p:txBody>
          <a:bodyPr>
            <a:normAutofit fontScale="90000"/>
          </a:bodyPr>
          <a:lstStyle/>
          <a:p>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smtClean="0">
                <a:latin typeface="+mn-lt"/>
              </a:rPr>
              <a:t>An Overview of Recidivism&amp; Risk Assumptions in the RNR Simulation Model </a:t>
            </a:r>
            <a:br>
              <a:rPr lang="en-US" dirty="0" smtClean="0">
                <a:latin typeface="+mn-lt"/>
              </a:rPr>
            </a:br>
            <a:r>
              <a:rPr lang="en-US" dirty="0" smtClean="0">
                <a:latin typeface="+mn-lt"/>
              </a:rPr>
              <a:t/>
            </a:r>
            <a:br>
              <a:rPr lang="en-US" dirty="0" smtClean="0">
                <a:latin typeface="+mn-lt"/>
              </a:rPr>
            </a:br>
            <a:r>
              <a:rPr lang="en-US" dirty="0" smtClean="0">
                <a:latin typeface="+mn-lt"/>
              </a:rPr>
              <a:t>Week 2</a:t>
            </a:r>
            <a:r>
              <a:rPr lang="en-US" dirty="0">
                <a:latin typeface="+mn-lt"/>
              </a:rPr>
              <a:t/>
            </a:r>
            <a:br>
              <a:rPr lang="en-US" dirty="0">
                <a:latin typeface="+mn-lt"/>
              </a:rPr>
            </a:br>
            <a:endParaRPr lang="en-US" sz="1800" dirty="0">
              <a:latin typeface="+mn-lt"/>
            </a:endParaRPr>
          </a:p>
        </p:txBody>
      </p:sp>
      <p:sp>
        <p:nvSpPr>
          <p:cNvPr id="4" name="Subtitle 2"/>
          <p:cNvSpPr txBox="1">
            <a:spLocks/>
          </p:cNvSpPr>
          <p:nvPr/>
        </p:nvSpPr>
        <p:spPr>
          <a:xfrm>
            <a:off x="4724400" y="4114800"/>
            <a:ext cx="4343400" cy="266700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600" b="1" i="0" u="none" strike="noStrike" kern="1200" cap="none" spc="0" normalizeH="0" baseline="0" noProof="0" dirty="0" smtClean="0">
                <a:ln>
                  <a:noFill/>
                </a:ln>
                <a:solidFill>
                  <a:schemeClr val="tx2"/>
                </a:solidFill>
                <a:effectLst/>
                <a:uLnTx/>
                <a:uFillTx/>
                <a:latin typeface="+mn-lt"/>
                <a:ea typeface="+mn-ea"/>
                <a:cs typeface="+mn-cs"/>
              </a:rPr>
              <a:t>James M. Byrne, </a:t>
            </a:r>
            <a:r>
              <a:rPr lang="en-US" sz="1600" b="1" dirty="0" smtClean="0">
                <a:solidFill>
                  <a:schemeClr val="tx2"/>
                </a:solidFill>
              </a:rPr>
              <a:t>Professor</a:t>
            </a:r>
          </a:p>
          <a:p>
            <a:r>
              <a:rPr lang="en-US" sz="1400" dirty="0" smtClean="0">
                <a:solidFill>
                  <a:schemeClr val="tx2"/>
                </a:solidFill>
              </a:rPr>
              <a:t>School of Criminology and Criminal Justice </a:t>
            </a:r>
            <a:endParaRPr kumimoji="0" lang="en-US" sz="14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 the offenders in the BJS recidivism cohort, the younger the prisoner when released, the higher the rate of recidivism</a:t>
            </a:r>
            <a:r>
              <a:rPr lang="en-US" dirty="0" smtClean="0"/>
              <a:t>.</a:t>
            </a:r>
          </a:p>
          <a:p>
            <a:r>
              <a:rPr lang="en-US" dirty="0" smtClean="0"/>
              <a:t> </a:t>
            </a:r>
            <a:r>
              <a:rPr lang="en-US" dirty="0"/>
              <a:t>Consider the following age-specific re-arrest levels: 82.1% of those under age 18 were rearrested, 75.4% of those 18-24, 70.5% of those 25-29, 68.8% of those 30-34, 66.2% of those 35-39, 58.4% of those 40-44, and 45.3% of those 45 or older</a:t>
            </a:r>
            <a:r>
              <a:rPr lang="en-US" dirty="0" smtClean="0"/>
              <a:t>.</a:t>
            </a:r>
          </a:p>
          <a:p>
            <a:r>
              <a:rPr lang="en-US" dirty="0" smtClean="0"/>
              <a:t> </a:t>
            </a:r>
            <a:r>
              <a:rPr lang="en-US" dirty="0"/>
              <a:t>It should be noted that</a:t>
            </a:r>
            <a:r>
              <a:rPr lang="en-US" b="1" dirty="0"/>
              <a:t> </a:t>
            </a:r>
            <a:r>
              <a:rPr lang="en-US" dirty="0"/>
              <a:t>since most incarcerated offenders have peaked in their offending careers before first incarceration, the deterrent effect of incarceration on overall crime rates is minimal (see </a:t>
            </a:r>
            <a:r>
              <a:rPr lang="en-US" dirty="0" err="1"/>
              <a:t>Nagin</a:t>
            </a:r>
            <a:r>
              <a:rPr lang="en-US" dirty="0"/>
              <a:t>, Cullen, &amp; </a:t>
            </a:r>
            <a:r>
              <a:rPr lang="en-US" dirty="0" err="1"/>
              <a:t>Jonston</a:t>
            </a:r>
            <a:r>
              <a:rPr lang="en-US" dirty="0"/>
              <a:t>, 2009</a:t>
            </a:r>
            <a:r>
              <a:rPr lang="en-US" dirty="0" smtClean="0"/>
              <a:t>).</a:t>
            </a:r>
          </a:p>
          <a:p>
            <a:r>
              <a:rPr lang="en-US" dirty="0" smtClean="0"/>
              <a:t> </a:t>
            </a:r>
            <a:r>
              <a:rPr lang="en-US" dirty="0"/>
              <a:t>In the BJS recidivism study, only 21.3% of the release cohort was under 24; 33.2% were 35 or older at the time of their release.</a:t>
            </a:r>
          </a:p>
        </p:txBody>
      </p:sp>
    </p:spTree>
    <p:extLst>
      <p:ext uri="{BB962C8B-B14F-4D97-AF65-F5344CB8AC3E}">
        <p14:creationId xmlns:p14="http://schemas.microsoft.com/office/powerpoint/2010/main" xmlns="" val="324426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Offenders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BJS study, about 48% of those offenders with 3 or fewer prior arrests (about 22% of the total cohort) were rearrested within 3 years of release from prison</a:t>
            </a:r>
            <a:r>
              <a:rPr lang="en-US" dirty="0" smtClean="0"/>
              <a:t>.</a:t>
            </a:r>
          </a:p>
          <a:p>
            <a:r>
              <a:rPr lang="en-US" dirty="0" smtClean="0"/>
              <a:t> </a:t>
            </a:r>
            <a:r>
              <a:rPr lang="en-US" dirty="0"/>
              <a:t>By comparison, over 80% of the offenders with more than 10 prior arrests (34.2% of the cohort) were rearrested during this same review period. </a:t>
            </a:r>
            <a:endParaRPr lang="en-US" dirty="0" smtClean="0"/>
          </a:p>
          <a:p>
            <a:r>
              <a:rPr lang="en-US" dirty="0" smtClean="0"/>
              <a:t>Of </a:t>
            </a:r>
            <a:r>
              <a:rPr lang="en-US" dirty="0"/>
              <a:t>course, within any cohort of criminal offenders,  you will find a subgroup of offenders that are responsible for a disproportionate amount of the crimes committed by members of the cohort.  </a:t>
            </a:r>
            <a:endParaRPr lang="en-US" dirty="0" smtClean="0"/>
          </a:p>
          <a:p>
            <a:r>
              <a:rPr lang="en-US" dirty="0" smtClean="0"/>
              <a:t>In </a:t>
            </a:r>
            <a:r>
              <a:rPr lang="en-US" dirty="0"/>
              <a:t>the BJS study, 12% of the cohort had 35 or more total arrest charges, which accounted for 34.4% of all cohort arrests (</a:t>
            </a:r>
            <a:r>
              <a:rPr lang="en-US" dirty="0" err="1"/>
              <a:t>Langan</a:t>
            </a:r>
            <a:r>
              <a:rPr lang="en-US" dirty="0"/>
              <a:t> and Levin, 2002, table4). </a:t>
            </a:r>
            <a:endParaRPr lang="en-US" dirty="0" smtClean="0"/>
          </a:p>
          <a:p>
            <a:r>
              <a:rPr lang="en-US" dirty="0" smtClean="0"/>
              <a:t>Although </a:t>
            </a:r>
            <a:r>
              <a:rPr lang="en-US" dirty="0"/>
              <a:t>we have no risk classification for offenders in the BJS study, it seems safe to assume that it would be possible to distinguish high risk from moderate and low risk offenders using prior arrests alone.</a:t>
            </a:r>
          </a:p>
          <a:p>
            <a:endParaRPr lang="en-US" dirty="0"/>
          </a:p>
        </p:txBody>
      </p:sp>
    </p:spTree>
    <p:extLst>
      <p:ext uri="{BB962C8B-B14F-4D97-AF65-F5344CB8AC3E}">
        <p14:creationId xmlns:p14="http://schemas.microsoft.com/office/powerpoint/2010/main" xmlns="" val="357260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Timers and Recidivism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a:t>In the BJS study, 56% of 1994 prison sample were first timers; 63.8 % of all first-timers were re-arrested within 3 years. </a:t>
            </a:r>
            <a:endParaRPr lang="en-US" dirty="0" smtClean="0"/>
          </a:p>
          <a:p>
            <a:r>
              <a:rPr lang="en-US" dirty="0" smtClean="0"/>
              <a:t> </a:t>
            </a:r>
            <a:r>
              <a:rPr lang="en-US" dirty="0"/>
              <a:t>By comparison, 44% of 1994 sample included repeaters; of this subgroup,73.5%  were re-arrested within 3 years. </a:t>
            </a:r>
            <a:endParaRPr lang="en-US" dirty="0" smtClean="0"/>
          </a:p>
          <a:p>
            <a:r>
              <a:rPr lang="en-US" dirty="0" smtClean="0"/>
              <a:t>Over </a:t>
            </a:r>
            <a:r>
              <a:rPr lang="en-US" dirty="0"/>
              <a:t>the past decade, repeaters comprised a larger proportion of all inmates; if this trend continues, the base rate (recidivism) will rise. </a:t>
            </a:r>
            <a:endParaRPr lang="en-US" dirty="0" smtClean="0"/>
          </a:p>
          <a:p>
            <a:r>
              <a:rPr lang="en-US" dirty="0" smtClean="0"/>
              <a:t>We </a:t>
            </a:r>
            <a:r>
              <a:rPr lang="en-US" dirty="0"/>
              <a:t>suspect that what appears to be a prison </a:t>
            </a:r>
            <a:r>
              <a:rPr lang="en-US" i="1" dirty="0"/>
              <a:t>first timer</a:t>
            </a:r>
            <a:r>
              <a:rPr lang="en-US" dirty="0"/>
              <a:t> effect may be more precisely identified as a </a:t>
            </a:r>
            <a:r>
              <a:rPr lang="en-US" i="1" dirty="0"/>
              <a:t>low risk offender </a:t>
            </a:r>
            <a:r>
              <a:rPr lang="en-US" dirty="0"/>
              <a:t>effect; and not every first timer is a low risk offender.</a:t>
            </a:r>
          </a:p>
        </p:txBody>
      </p:sp>
    </p:spTree>
    <p:extLst>
      <p:ext uri="{BB962C8B-B14F-4D97-AF65-F5344CB8AC3E}">
        <p14:creationId xmlns:p14="http://schemas.microsoft.com/office/powerpoint/2010/main" xmlns="" val="261812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Types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Homicide:</a:t>
            </a:r>
            <a:r>
              <a:rPr lang="en-US" dirty="0"/>
              <a:t> 40.7% of these homicide offenders were rearrested for a new crime (not necessarily a new homicide) within 3 years; 1.2% were re-arrested for another homicide.</a:t>
            </a:r>
          </a:p>
          <a:p>
            <a:r>
              <a:rPr lang="en-US" b="1" dirty="0"/>
              <a:t>Rape:</a:t>
            </a:r>
            <a:r>
              <a:rPr lang="en-US" dirty="0"/>
              <a:t> 46.0% of these released rapists were rearrested within 3 years for some type of felony or serious misdemeanor (not necessarily another violent sex offense); 2.5% were re-arrested for another rape during this review period.</a:t>
            </a:r>
          </a:p>
          <a:p>
            <a:r>
              <a:rPr lang="en-US" b="1" dirty="0"/>
              <a:t>Drug law violation: </a:t>
            </a:r>
            <a:r>
              <a:rPr lang="en-US" dirty="0"/>
              <a:t>66.7% of those convicted of drug law violations were re-arrested within 3 years; 41.2% were re-arrested for another drug offense.</a:t>
            </a:r>
          </a:p>
          <a:p>
            <a:r>
              <a:rPr lang="en-US" b="1" dirty="0"/>
              <a:t>Property offense:</a:t>
            </a:r>
            <a:r>
              <a:rPr lang="en-US" dirty="0"/>
              <a:t> Released property offenders had higher recidivism rates than those released for violent, drug, or public-order offenses. An estimated 73.8% of the property offenders released in 1994 were rearrested within 3 years, compared to 61.7% of the violent offenders, 62.2% of the public order offenders, and 66.7% of the drug offenders; overall, about 25% were re-arrested for another property offense (23.4% of released burglars; 33.9% of released larcenists; 11.5% of released thieves of motor vehicles; and 19.0% of released defrauders).</a:t>
            </a:r>
          </a:p>
          <a:p>
            <a:endParaRPr lang="en-US" dirty="0"/>
          </a:p>
        </p:txBody>
      </p:sp>
    </p:spTree>
    <p:extLst>
      <p:ext uri="{BB962C8B-B14F-4D97-AF65-F5344CB8AC3E}">
        <p14:creationId xmlns:p14="http://schemas.microsoft.com/office/powerpoint/2010/main" xmlns="" val="12386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the authors of the NRC report noted:  “Although parolees make up a relatively small percentage of people</a:t>
            </a:r>
            <a:r>
              <a:rPr lang="en-US" b="1" dirty="0"/>
              <a:t> </a:t>
            </a:r>
            <a:r>
              <a:rPr lang="en-US" dirty="0"/>
              <a:t>under supervision of the criminal justice system, the total, as noted above, is now more than 600,000 annually</a:t>
            </a:r>
            <a:r>
              <a:rPr lang="en-US" dirty="0" smtClean="0"/>
              <a:t>.</a:t>
            </a:r>
          </a:p>
          <a:p>
            <a:r>
              <a:rPr lang="en-US" dirty="0" smtClean="0"/>
              <a:t> </a:t>
            </a:r>
            <a:r>
              <a:rPr lang="en-US" dirty="0"/>
              <a:t>Moreover, most of the people released</a:t>
            </a:r>
            <a:r>
              <a:rPr lang="en-US" b="1" dirty="0"/>
              <a:t> </a:t>
            </a:r>
            <a:r>
              <a:rPr lang="en-US" dirty="0"/>
              <a:t>from prisons go to a small number of cities – about 20 – and to neighborhoods in those cities that have some of the highest crime rates in the nation (Travis, 2005</a:t>
            </a:r>
            <a:r>
              <a:rPr lang="en-US" dirty="0" smtClean="0"/>
              <a:t>).</a:t>
            </a:r>
          </a:p>
          <a:p>
            <a:r>
              <a:rPr lang="en-US" dirty="0" smtClean="0"/>
              <a:t> </a:t>
            </a:r>
            <a:r>
              <a:rPr lang="en-US" dirty="0"/>
              <a:t>Because parolees who have been released more than once before have very high reoffending rates their effect on these communities can be significant, and what can be done to support their successful</a:t>
            </a:r>
            <a:r>
              <a:rPr lang="en-US" b="1" dirty="0"/>
              <a:t> </a:t>
            </a:r>
            <a:r>
              <a:rPr lang="en-US" dirty="0"/>
              <a:t>reentry to society is therefore critical to neighborhood stability”(NRC, 2007: 16). </a:t>
            </a:r>
          </a:p>
          <a:p>
            <a:endParaRPr lang="en-US" dirty="0"/>
          </a:p>
        </p:txBody>
      </p:sp>
    </p:spTree>
    <p:extLst>
      <p:ext uri="{BB962C8B-B14F-4D97-AF65-F5344CB8AC3E}">
        <p14:creationId xmlns:p14="http://schemas.microsoft.com/office/powerpoint/2010/main" xmlns="" val="42407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Focusing on the 1994 BJA cohort study, the authors of the National Research Council Report found that “Although risk for arrest declines over time for all three crime types, a much steeper decline occurs for property and drug offenders, whose arrest risk drops by nearly 50 percent between the first and 15</a:t>
            </a:r>
            <a:r>
              <a:rPr lang="en-US" baseline="30000" dirty="0"/>
              <a:t>th</a:t>
            </a:r>
            <a:r>
              <a:rPr lang="en-US" dirty="0"/>
              <a:t> month after release; for violent offenders, the decline is only about 20 percent from the first to the 15</a:t>
            </a:r>
            <a:r>
              <a:rPr lang="en-US" baseline="30000" dirty="0"/>
              <a:t>th</a:t>
            </a:r>
            <a:r>
              <a:rPr lang="en-US" dirty="0"/>
              <a:t> month out of prison” (2007:4-11).</a:t>
            </a:r>
          </a:p>
          <a:p>
            <a:r>
              <a:rPr lang="en-US" dirty="0"/>
              <a:t>Based on the arrest patterns of prison releases  highlighted in the National Research Council report, it appears that the probability that an offender released from prison will be arrested for a violent crime during the first 36 months after release is low,  ranging from a high of  1% in month 1 to a low of .05% in month 35</a:t>
            </a:r>
            <a:r>
              <a:rPr lang="en-US" dirty="0" smtClean="0"/>
              <a:t>.</a:t>
            </a:r>
          </a:p>
          <a:p>
            <a:r>
              <a:rPr lang="en-US" dirty="0" smtClean="0"/>
              <a:t> </a:t>
            </a:r>
            <a:r>
              <a:rPr lang="en-US" dirty="0"/>
              <a:t>This finding underscores the fact that the pattern of violent recidivism varies significantly from the pattern of nonviolent recidivism.</a:t>
            </a:r>
          </a:p>
        </p:txBody>
      </p:sp>
    </p:spTree>
    <p:extLst>
      <p:ext uri="{BB962C8B-B14F-4D97-AF65-F5344CB8AC3E}">
        <p14:creationId xmlns:p14="http://schemas.microsoft.com/office/powerpoint/2010/main" xmlns="" val="70452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There were a number of problems </a:t>
            </a:r>
            <a:r>
              <a:rPr lang="en-US" dirty="0" smtClean="0"/>
              <a:t>with </a:t>
            </a:r>
            <a:r>
              <a:rPr lang="en-US" dirty="0"/>
              <a:t>risk assessment research studies, including lack of specificity on model development and validation and the inappropriate use of statistical procedures to draw the cutting points for inclusion in each risk category (high, medium, low</a:t>
            </a:r>
            <a:r>
              <a:rPr lang="en-US" dirty="0" smtClean="0"/>
              <a:t>).</a:t>
            </a:r>
          </a:p>
          <a:p>
            <a:r>
              <a:rPr lang="en-US" dirty="0" smtClean="0"/>
              <a:t> </a:t>
            </a:r>
            <a:r>
              <a:rPr lang="en-US" dirty="0"/>
              <a:t>In many jurisdictions, it appears that cutting points were defined in terms of group size and resource availability (e.g. a decision to draw the cutting point at no more than 10% high risk), rather than risk level differentiation (maximizing the difference between groups). </a:t>
            </a:r>
            <a:endParaRPr lang="en-US" dirty="0" smtClean="0"/>
          </a:p>
          <a:p>
            <a:r>
              <a:rPr lang="en-US" dirty="0" smtClean="0"/>
              <a:t>It </a:t>
            </a:r>
            <a:r>
              <a:rPr lang="en-US" dirty="0"/>
              <a:t>is clear that the distribution varies by jurisdiction, by setting, and by type of instrument used.</a:t>
            </a:r>
          </a:p>
        </p:txBody>
      </p:sp>
    </p:spTree>
    <p:extLst>
      <p:ext uri="{BB962C8B-B14F-4D97-AF65-F5344CB8AC3E}">
        <p14:creationId xmlns:p14="http://schemas.microsoft.com/office/powerpoint/2010/main" xmlns="" val="3227496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Accuracy of Risk Prediction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Unfortunately, our review revealed that there is no systematic review or meta-analysis of risk assessment for the general population; the available reviews focus on a specific population; and there is an overall lack of quality validation studies that have been conducted to date. </a:t>
            </a:r>
            <a:endParaRPr lang="en-US" dirty="0" smtClean="0"/>
          </a:p>
          <a:p>
            <a:r>
              <a:rPr lang="en-US" dirty="0" smtClean="0"/>
              <a:t>Predictive </a:t>
            </a:r>
            <a:r>
              <a:rPr lang="en-US" dirty="0"/>
              <a:t>accuracy</a:t>
            </a:r>
            <a:r>
              <a:rPr lang="en-US" b="1" dirty="0"/>
              <a:t> </a:t>
            </a:r>
            <a:r>
              <a:rPr lang="en-US" dirty="0"/>
              <a:t>varies by state, risk instrument design decisions and validation procedures, and inter-rater reliability. </a:t>
            </a:r>
            <a:endParaRPr lang="en-US" dirty="0" smtClean="0"/>
          </a:p>
          <a:p>
            <a:r>
              <a:rPr lang="en-US" dirty="0" smtClean="0"/>
              <a:t>Most </a:t>
            </a:r>
            <a:r>
              <a:rPr lang="en-US" dirty="0"/>
              <a:t>validated risk models are only weakly to moderately accurate (.60-.70 AUC) according to a recent review by Zhang and </a:t>
            </a:r>
            <a:r>
              <a:rPr lang="en-US" dirty="0" err="1"/>
              <a:t>Farabee</a:t>
            </a:r>
            <a:r>
              <a:rPr lang="en-US" dirty="0"/>
              <a:t> (2007).</a:t>
            </a:r>
          </a:p>
        </p:txBody>
      </p:sp>
    </p:spTree>
    <p:extLst>
      <p:ext uri="{BB962C8B-B14F-4D97-AF65-F5344CB8AC3E}">
        <p14:creationId xmlns:p14="http://schemas.microsoft.com/office/powerpoint/2010/main" xmlns="" val="105722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Instruments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Overall, it appears that only a very small number of risk variables are needed to accurately differentiate an offender population by risk into low, moderate, and high risk subgroups</a:t>
            </a:r>
            <a:r>
              <a:rPr lang="en-US" dirty="0" smtClean="0"/>
              <a:t>.</a:t>
            </a:r>
          </a:p>
          <a:p>
            <a:pPr marL="109728" indent="0">
              <a:buNone/>
            </a:pPr>
            <a:r>
              <a:rPr lang="en-US" dirty="0" smtClean="0"/>
              <a:t> </a:t>
            </a:r>
            <a:r>
              <a:rPr lang="en-US" dirty="0"/>
              <a:t>These primary predictor variables fall into three categories:  </a:t>
            </a:r>
          </a:p>
          <a:p>
            <a:pPr lvl="0"/>
            <a:r>
              <a:rPr lang="en-US" dirty="0"/>
              <a:t>Criminal history</a:t>
            </a:r>
          </a:p>
          <a:p>
            <a:pPr lvl="0"/>
            <a:r>
              <a:rPr lang="en-US" dirty="0"/>
              <a:t>Substance abuse</a:t>
            </a:r>
          </a:p>
          <a:p>
            <a:pPr lvl="0"/>
            <a:r>
              <a:rPr lang="en-US" dirty="0" smtClean="0"/>
              <a:t>Employment</a:t>
            </a:r>
          </a:p>
          <a:p>
            <a:pPr lvl="0"/>
            <a:r>
              <a:rPr lang="en-US" dirty="0"/>
              <a:t>This finding has important implications for the development of risk reduction strategies, for two reasons</a:t>
            </a:r>
            <a:r>
              <a:rPr lang="en-US" dirty="0" smtClean="0"/>
              <a:t>:</a:t>
            </a:r>
          </a:p>
          <a:p>
            <a:pPr lvl="0"/>
            <a:r>
              <a:rPr lang="en-US" dirty="0" smtClean="0"/>
              <a:t> </a:t>
            </a:r>
            <a:r>
              <a:rPr lang="en-US" dirty="0"/>
              <a:t>first, because two of the risk variables – employment and substance abuse – are more akin to dynamic risk factors, in that they are amenable to change based on the status of the offender; </a:t>
            </a:r>
            <a:endParaRPr lang="en-US" dirty="0" smtClean="0"/>
          </a:p>
          <a:p>
            <a:pPr lvl="0"/>
            <a:r>
              <a:rPr lang="en-US" dirty="0" smtClean="0"/>
              <a:t>and </a:t>
            </a:r>
            <a:r>
              <a:rPr lang="en-US" dirty="0"/>
              <a:t>second, because it focuses our attention on the problems of offenders that are most strongly related to risk.</a:t>
            </a:r>
          </a:p>
        </p:txBody>
      </p:sp>
    </p:spTree>
    <p:extLst>
      <p:ext uri="{BB962C8B-B14F-4D97-AF65-F5344CB8AC3E}">
        <p14:creationId xmlns:p14="http://schemas.microsoft.com/office/powerpoint/2010/main" xmlns="" val="257043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Level for Prison </a:t>
            </a:r>
            <a:r>
              <a:rPr lang="en-US" b="1" dirty="0" smtClean="0"/>
              <a:t>Releases </a:t>
            </a:r>
            <a:r>
              <a:rPr lang="en-US" b="1" dirty="0"/>
              <a:t>based on the 2004 Prison Release Cohort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07672289"/>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444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Overview: Assumptions about Risk of Recidivism</a:t>
            </a:r>
            <a:endParaRPr lang="en-US" dirty="0"/>
          </a:p>
        </p:txBody>
      </p:sp>
      <p:sp>
        <p:nvSpPr>
          <p:cNvPr id="3" name="Content Placeholder 2"/>
          <p:cNvSpPr>
            <a:spLocks noGrp="1"/>
          </p:cNvSpPr>
          <p:nvPr>
            <p:ph idx="1"/>
          </p:nvPr>
        </p:nvSpPr>
        <p:spPr/>
        <p:txBody>
          <a:bodyPr/>
          <a:lstStyle/>
          <a:p>
            <a:r>
              <a:rPr lang="en-US" dirty="0" smtClean="0"/>
              <a:t>We will present the  RNR Simulation Tool assumptions about recidivism and risk levels:</a:t>
            </a:r>
          </a:p>
          <a:p>
            <a:r>
              <a:rPr lang="en-US" b="1" dirty="0" smtClean="0"/>
              <a:t>Recidivism</a:t>
            </a:r>
            <a:r>
              <a:rPr lang="en-US" dirty="0" smtClean="0"/>
              <a:t>: What do we know about variation in recidivism patterns by offender, offense, location &amp; time?</a:t>
            </a:r>
          </a:p>
          <a:p>
            <a:r>
              <a:rPr lang="en-US" b="1" dirty="0" smtClean="0"/>
              <a:t>Risk Assessment: </a:t>
            </a:r>
            <a:r>
              <a:rPr lang="en-US" dirty="0" smtClean="0"/>
              <a:t>What</a:t>
            </a:r>
            <a:r>
              <a:rPr lang="en-US" b="1" dirty="0" smtClean="0"/>
              <a:t> </a:t>
            </a:r>
            <a:r>
              <a:rPr lang="en-US" dirty="0" smtClean="0"/>
              <a:t>is the likely risk distribution of the U.S. Offender Population?</a:t>
            </a:r>
            <a:endParaRPr lang="en-US" dirty="0"/>
          </a:p>
        </p:txBody>
      </p:sp>
    </p:spTree>
    <p:extLst>
      <p:ext uri="{BB962C8B-B14F-4D97-AF65-F5344CB8AC3E}">
        <p14:creationId xmlns:p14="http://schemas.microsoft.com/office/powerpoint/2010/main" xmlns="" val="1801117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685800"/>
            <a:ext cx="8458200" cy="1066800"/>
          </a:xfrm>
        </p:spPr>
        <p:txBody>
          <a:bodyPr>
            <a:noAutofit/>
          </a:bodyPr>
          <a:lstStyle/>
          <a:p>
            <a:r>
              <a:rPr lang="en-US" sz="3400" dirty="0" smtClean="0"/>
              <a:t>Summary of Key Risk-Related Assumptions</a:t>
            </a:r>
            <a:endParaRPr lang="en-US" sz="3400" dirty="0"/>
          </a:p>
        </p:txBody>
      </p:sp>
      <p:sp>
        <p:nvSpPr>
          <p:cNvPr id="4" name="Content Placeholder 3"/>
          <p:cNvSpPr>
            <a:spLocks noGrp="1"/>
          </p:cNvSpPr>
          <p:nvPr>
            <p:ph idx="1"/>
          </p:nvPr>
        </p:nvSpPr>
        <p:spPr>
          <a:xfrm>
            <a:off x="457200" y="1676400"/>
            <a:ext cx="8229600" cy="4953000"/>
          </a:xfrm>
        </p:spPr>
        <p:txBody>
          <a:bodyPr>
            <a:normAutofit fontScale="70000" lnSpcReduction="20000"/>
          </a:bodyPr>
          <a:lstStyle/>
          <a:p>
            <a:r>
              <a:rPr lang="en-US" b="1" dirty="0" smtClean="0"/>
              <a:t>Risk Assumption # 1: High risk offenders </a:t>
            </a:r>
            <a:r>
              <a:rPr lang="en-US" dirty="0" smtClean="0"/>
              <a:t>comprise approximately 20% of the state prison population; 80% of these offenders are predicted to fail (re-arrest) within 3 years of release from prison.</a:t>
            </a:r>
          </a:p>
          <a:p>
            <a:endParaRPr lang="en-US" dirty="0" smtClean="0"/>
          </a:p>
          <a:p>
            <a:r>
              <a:rPr lang="en-US" b="1" dirty="0" smtClean="0"/>
              <a:t>Risk Assumption # 2: Moderate risk offenders </a:t>
            </a:r>
            <a:r>
              <a:rPr lang="en-US" dirty="0" smtClean="0"/>
              <a:t>comprise approximately 50% of the state prison population; 60% of these offenders are predicted to fail (re-arrest) within 3 years of release.</a:t>
            </a:r>
          </a:p>
          <a:p>
            <a:endParaRPr lang="en-US" dirty="0" smtClean="0"/>
          </a:p>
          <a:p>
            <a:r>
              <a:rPr lang="en-US" b="1" dirty="0" smtClean="0"/>
              <a:t>Risk Assumption # 3: Low risk offenders </a:t>
            </a:r>
            <a:r>
              <a:rPr lang="en-US" dirty="0" smtClean="0"/>
              <a:t>comprise</a:t>
            </a:r>
            <a:r>
              <a:rPr lang="en-US" b="1" dirty="0" smtClean="0"/>
              <a:t> </a:t>
            </a:r>
            <a:r>
              <a:rPr lang="en-US" dirty="0" smtClean="0"/>
              <a:t>approximately 30% of the state prison population; 40% of these offenders are predicted to fail (re-arrest) within 3 years of release.</a:t>
            </a:r>
          </a:p>
          <a:p>
            <a:endParaRPr lang="en-US" dirty="0" smtClean="0"/>
          </a:p>
          <a:p>
            <a:r>
              <a:rPr lang="en-US" b="1" dirty="0" smtClean="0"/>
              <a:t>Risk Assumption # 4: High rate re-offending</a:t>
            </a:r>
            <a:r>
              <a:rPr lang="en-US" dirty="0" smtClean="0"/>
              <a:t>: a small proportion of all releases (12%) account for a significant proportion (34.4%) of all crimes committed (35 or more total arrests, pre and post release) by the release cohort (</a:t>
            </a:r>
            <a:r>
              <a:rPr lang="en-US" dirty="0" err="1" smtClean="0"/>
              <a:t>Langan</a:t>
            </a:r>
            <a:r>
              <a:rPr lang="en-US" dirty="0" smtClean="0"/>
              <a:t> &amp; Levin, 2002). About half of all high risk offenders are high rate offenders; high rate offenders are rarely classified as medium or low risk.</a:t>
            </a:r>
          </a:p>
          <a:p>
            <a:pPr marL="109728" indent="0">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noFill/>
        </p:spPr>
        <p:txBody>
          <a:bodyPr/>
          <a:lstStyle/>
          <a:p>
            <a:r>
              <a:rPr lang="en-US" dirty="0" smtClean="0"/>
              <a:t>What is linked to recidivism?</a:t>
            </a:r>
            <a:endParaRPr lang="en-US" dirty="0"/>
          </a:p>
        </p:txBody>
      </p:sp>
      <p:sp>
        <p:nvSpPr>
          <p:cNvPr id="3" name="Content Placeholder 2"/>
          <p:cNvSpPr>
            <a:spLocks noGrp="1"/>
          </p:cNvSpPr>
          <p:nvPr>
            <p:ph idx="1"/>
          </p:nvPr>
        </p:nvSpPr>
        <p:spPr>
          <a:xfrm>
            <a:off x="457200" y="1447800"/>
            <a:ext cx="8229600" cy="4325112"/>
          </a:xfrm>
        </p:spPr>
        <p:txBody>
          <a:bodyPr>
            <a:normAutofit fontScale="92500" lnSpcReduction="10000"/>
          </a:bodyPr>
          <a:lstStyle/>
          <a:p>
            <a:r>
              <a:rPr lang="en-US" dirty="0" smtClean="0"/>
              <a:t>Direct Link</a:t>
            </a:r>
          </a:p>
          <a:p>
            <a:pPr lvl="1"/>
            <a:r>
              <a:rPr lang="en-US" dirty="0" smtClean="0"/>
              <a:t>Risk</a:t>
            </a:r>
          </a:p>
          <a:p>
            <a:pPr lvl="1"/>
            <a:r>
              <a:rPr lang="en-US" dirty="0" smtClean="0"/>
              <a:t>Substance Abuse Dependent </a:t>
            </a:r>
          </a:p>
          <a:p>
            <a:pPr lvl="1"/>
            <a:r>
              <a:rPr lang="en-US" dirty="0" smtClean="0"/>
              <a:t>Criminal lifestyle</a:t>
            </a:r>
          </a:p>
          <a:p>
            <a:r>
              <a:rPr lang="en-US" dirty="0" smtClean="0"/>
              <a:t>Stabilizing Factors</a:t>
            </a:r>
          </a:p>
          <a:p>
            <a:pPr lvl="1"/>
            <a:r>
              <a:rPr lang="en-US" dirty="0" smtClean="0"/>
              <a:t>Employment</a:t>
            </a:r>
          </a:p>
          <a:p>
            <a:pPr lvl="1"/>
            <a:r>
              <a:rPr lang="en-US" dirty="0" smtClean="0"/>
              <a:t>Stable Family</a:t>
            </a:r>
          </a:p>
          <a:p>
            <a:pPr lvl="1"/>
            <a:r>
              <a:rPr lang="en-US" dirty="0" smtClean="0"/>
              <a:t>Housing</a:t>
            </a:r>
          </a:p>
          <a:p>
            <a:r>
              <a:rPr lang="en-US" dirty="0" err="1" smtClean="0"/>
              <a:t>Destabilizers</a:t>
            </a:r>
            <a:endParaRPr lang="en-US" dirty="0" smtClean="0"/>
          </a:p>
          <a:p>
            <a:pPr lvl="1"/>
            <a:r>
              <a:rPr lang="en-US" dirty="0" smtClean="0"/>
              <a:t>Mental Health Risk</a:t>
            </a:r>
          </a:p>
          <a:p>
            <a:pPr lvl="1"/>
            <a:r>
              <a:rPr lang="en-US" dirty="0" smtClean="0"/>
              <a:t>Housing (unstable, infrequent)</a:t>
            </a:r>
            <a:endParaRPr lang="en-US" dirty="0"/>
          </a:p>
        </p:txBody>
      </p:sp>
    </p:spTree>
    <p:extLst>
      <p:ext uri="{BB962C8B-B14F-4D97-AF65-F5344CB8AC3E}">
        <p14:creationId xmlns:p14="http://schemas.microsoft.com/office/powerpoint/2010/main" xmlns="" val="5460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Recidivism Defined</a:t>
            </a:r>
            <a:endParaRPr lang="en-US" dirty="0"/>
          </a:p>
        </p:txBody>
      </p:sp>
      <p:sp>
        <p:nvSpPr>
          <p:cNvPr id="3" name="Content Placeholder 2"/>
          <p:cNvSpPr>
            <a:spLocks noGrp="1"/>
          </p:cNvSpPr>
          <p:nvPr>
            <p:ph idx="1"/>
          </p:nvPr>
        </p:nvSpPr>
        <p:spPr/>
        <p:txBody>
          <a:bodyPr>
            <a:normAutofit/>
          </a:bodyPr>
          <a:lstStyle/>
          <a:p>
            <a:r>
              <a:rPr lang="en-US" sz="1800" b="1" dirty="0" smtClean="0"/>
              <a:t>Definition:</a:t>
            </a:r>
            <a:r>
              <a:rPr lang="en-US" sz="1800" dirty="0" smtClean="0"/>
              <a:t> Previous research </a:t>
            </a:r>
            <a:r>
              <a:rPr lang="en-US" sz="1800" dirty="0"/>
              <a:t>studies have defined risk in a variety of ways, including: re-arrest, reconviction, return to prison for a new criminal conviction, and return to prison for any reason (technical; new crime</a:t>
            </a:r>
            <a:r>
              <a:rPr lang="en-US" sz="1800" dirty="0" smtClean="0"/>
              <a:t>).</a:t>
            </a:r>
          </a:p>
          <a:p>
            <a:r>
              <a:rPr lang="en-US" sz="1800" b="1" dirty="0" smtClean="0"/>
              <a:t>Measurement:</a:t>
            </a:r>
            <a:r>
              <a:rPr lang="en-US" sz="1800" dirty="0" smtClean="0"/>
              <a:t> </a:t>
            </a:r>
            <a:r>
              <a:rPr lang="en-US" sz="1800" dirty="0"/>
              <a:t>These same studies have also incorporated both static ( re—arrest at 1, 2, or 3 year follow-up interval).) and dynamic (probability of failure in a given month, post release, time to failure in months during a specified review period) measures of risk</a:t>
            </a:r>
            <a:r>
              <a:rPr lang="en-US" sz="1800" dirty="0" smtClean="0"/>
              <a:t>.</a:t>
            </a:r>
          </a:p>
          <a:p>
            <a:r>
              <a:rPr lang="en-US" sz="1800" b="1" dirty="0" smtClean="0"/>
              <a:t>Time at Risk: </a:t>
            </a:r>
            <a:r>
              <a:rPr lang="en-US" sz="1800" dirty="0" smtClean="0"/>
              <a:t>The </a:t>
            </a:r>
            <a:r>
              <a:rPr lang="en-US" sz="1800" dirty="0"/>
              <a:t>vast majority of recidivism studies have relied on official measures of recidivism, with re-arrest for any crime during a 1, 2 or 3 year follow-up period being the most common outcome measure employed</a:t>
            </a:r>
            <a:r>
              <a:rPr lang="en-US" sz="1800" dirty="0" smtClean="0"/>
              <a:t>.</a:t>
            </a:r>
          </a:p>
          <a:p>
            <a:r>
              <a:rPr lang="en-US" sz="1800" b="1" dirty="0" smtClean="0"/>
              <a:t>RNR MODEL Assumption:</a:t>
            </a:r>
            <a:r>
              <a:rPr lang="en-US" sz="1800" dirty="0" smtClean="0"/>
              <a:t> </a:t>
            </a:r>
            <a:r>
              <a:rPr lang="en-US" sz="1800" dirty="0"/>
              <a:t>For the purposes of our model, we will offer estimates of predicted risk levels based on a review of research using re-arrest during a 3 year follow-up period as the primary outcome.</a:t>
            </a:r>
          </a:p>
          <a:p>
            <a:endParaRPr lang="en-US" sz="1800" dirty="0"/>
          </a:p>
        </p:txBody>
      </p:sp>
    </p:spTree>
    <p:extLst>
      <p:ext uri="{BB962C8B-B14F-4D97-AF65-F5344CB8AC3E}">
        <p14:creationId xmlns:p14="http://schemas.microsoft.com/office/powerpoint/2010/main" xmlns="" val="257313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524000"/>
          </a:xfrm>
        </p:spPr>
        <p:txBody>
          <a:bodyPr>
            <a:noAutofit/>
          </a:bodyPr>
          <a:lstStyle/>
          <a:p>
            <a:r>
              <a:rPr lang="en-US" sz="3200" b="1" dirty="0"/>
              <a:t>Recidivism of </a:t>
            </a:r>
            <a:r>
              <a:rPr lang="en-US" sz="3200" dirty="0" smtClean="0"/>
              <a:t>272,111 </a:t>
            </a:r>
            <a:r>
              <a:rPr lang="en-US" sz="3200" dirty="0"/>
              <a:t>F</a:t>
            </a:r>
            <a:r>
              <a:rPr lang="en-US" sz="3200" dirty="0" smtClean="0"/>
              <a:t>ormer </a:t>
            </a:r>
            <a:r>
              <a:rPr lang="en-US" sz="3200" dirty="0"/>
              <a:t>I</a:t>
            </a:r>
            <a:r>
              <a:rPr lang="en-US" sz="3200" dirty="0" smtClean="0"/>
              <a:t>nmates </a:t>
            </a:r>
            <a:r>
              <a:rPr lang="en-US" sz="3200" dirty="0"/>
              <a:t>released in 1994 from </a:t>
            </a:r>
            <a:r>
              <a:rPr lang="en-US" sz="3200" dirty="0" smtClean="0"/>
              <a:t>Prisons </a:t>
            </a:r>
            <a:r>
              <a:rPr lang="en-US" sz="3200" dirty="0"/>
              <a:t>across 15 </a:t>
            </a:r>
            <a:r>
              <a:rPr lang="en-US" sz="3200" dirty="0" smtClean="0"/>
              <a:t>States: 3 Year follow-up study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30557513"/>
              </p:ext>
            </p:extLst>
          </p:nvPr>
        </p:nvGraphicFramePr>
        <p:xfrm>
          <a:off x="685800" y="20574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884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Recidivism</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sz="2400" b="1" dirty="0" smtClean="0"/>
              <a:t>Research: </a:t>
            </a:r>
            <a:r>
              <a:rPr lang="en-US" sz="2400" dirty="0" smtClean="0"/>
              <a:t>We </a:t>
            </a:r>
            <a:r>
              <a:rPr lang="en-US" sz="2400" dirty="0"/>
              <a:t>have looked closely at the key findings from this study of 272,111 former inmates released in 1994 from prisons across 15 states. This cohort of state prisoners was followed up for 3 years after release from prison. </a:t>
            </a:r>
            <a:endParaRPr lang="en-US" sz="2400" dirty="0" smtClean="0"/>
          </a:p>
          <a:p>
            <a:pPr marL="109728" indent="0">
              <a:buNone/>
            </a:pPr>
            <a:r>
              <a:rPr lang="en-US" sz="2400" b="1" dirty="0" smtClean="0"/>
              <a:t>Recidivism Level</a:t>
            </a:r>
            <a:r>
              <a:rPr lang="en-US" sz="2400" dirty="0" smtClean="0"/>
              <a:t>: A </a:t>
            </a:r>
            <a:r>
              <a:rPr lang="en-US" sz="2400" dirty="0"/>
              <a:t>total of 67.5% of these offenders were rearrested for a new offense within three years of release from prison (See Figure 1 below); two-thirds of those re-arrested were re-arrested in the first year after release</a:t>
            </a:r>
            <a:r>
              <a:rPr lang="en-US" sz="2400" dirty="0" smtClean="0"/>
              <a:t>.</a:t>
            </a:r>
          </a:p>
          <a:p>
            <a:pPr marL="109728" indent="0">
              <a:buNone/>
            </a:pPr>
            <a:r>
              <a:rPr lang="en-US" sz="2400" b="1" dirty="0" smtClean="0"/>
              <a:t>Time to Failure: </a:t>
            </a:r>
            <a:r>
              <a:rPr lang="en-US" sz="2400" dirty="0" smtClean="0"/>
              <a:t>Prisoners </a:t>
            </a:r>
            <a:r>
              <a:rPr lang="en-US" sz="2400" dirty="0"/>
              <a:t>are more at risk for re-arrest during their </a:t>
            </a:r>
            <a:r>
              <a:rPr lang="en-US" sz="2400" i="1" dirty="0"/>
              <a:t>first year</a:t>
            </a:r>
            <a:r>
              <a:rPr lang="en-US" sz="2400" dirty="0"/>
              <a:t> post release. In fact, high risk times for re-arrest can be identified based on the re-analyses of the 1994 prison release cohort (</a:t>
            </a:r>
            <a:r>
              <a:rPr lang="en-US" sz="2400" dirty="0" smtClean="0"/>
              <a:t> </a:t>
            </a:r>
            <a:r>
              <a:rPr lang="en-US" sz="2400" dirty="0"/>
              <a:t>NRC 2007 report):</a:t>
            </a:r>
            <a:r>
              <a:rPr lang="en-US" sz="2400" b="1" dirty="0"/>
              <a:t>  </a:t>
            </a:r>
            <a:r>
              <a:rPr lang="en-US" sz="2400" dirty="0"/>
              <a:t>Eight percent were  re-arrested in 1</a:t>
            </a:r>
            <a:r>
              <a:rPr lang="en-US" sz="2400" baseline="30000" dirty="0"/>
              <a:t>st</a:t>
            </a:r>
            <a:r>
              <a:rPr lang="en-US" sz="2400" dirty="0"/>
              <a:t> month, 20%  re-arrested by 3</a:t>
            </a:r>
            <a:r>
              <a:rPr lang="en-US" sz="2400" baseline="30000" dirty="0"/>
              <a:t>rd</a:t>
            </a:r>
            <a:r>
              <a:rPr lang="en-US" sz="2400" dirty="0"/>
              <a:t> month, 29.9 % re-arrested by 6</a:t>
            </a:r>
            <a:r>
              <a:rPr lang="en-US" sz="2400" baseline="30000" dirty="0"/>
              <a:t>th</a:t>
            </a:r>
            <a:r>
              <a:rPr lang="en-US" sz="2400" dirty="0"/>
              <a:t> month, 44.1% re-arrested by 12</a:t>
            </a:r>
            <a:r>
              <a:rPr lang="en-US" sz="2400" baseline="30000" dirty="0"/>
              <a:t>th</a:t>
            </a:r>
            <a:r>
              <a:rPr lang="en-US" sz="2400" dirty="0"/>
              <a:t> month, and 59.2% re-arrested by 24</a:t>
            </a:r>
            <a:r>
              <a:rPr lang="en-US" sz="2400" baseline="30000" dirty="0"/>
              <a:t>th</a:t>
            </a:r>
            <a:r>
              <a:rPr lang="en-US" sz="2400" dirty="0"/>
              <a:t> month.</a:t>
            </a:r>
          </a:p>
          <a:p>
            <a:pPr marL="109728" indent="0">
              <a:buNone/>
            </a:pPr>
            <a:endParaRPr lang="en-US" sz="2400" dirty="0"/>
          </a:p>
        </p:txBody>
      </p:sp>
    </p:spTree>
    <p:extLst>
      <p:ext uri="{BB962C8B-B14F-4D97-AF65-F5344CB8AC3E}">
        <p14:creationId xmlns:p14="http://schemas.microsoft.com/office/powerpoint/2010/main" xmlns="" val="14183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Probability of Arrest for a Violent, Property, or Drug Crime 36 Months </a:t>
            </a:r>
            <a:r>
              <a:rPr lang="en-US" sz="2400" b="1" dirty="0" smtClean="0"/>
              <a:t>After </a:t>
            </a:r>
            <a:r>
              <a:rPr lang="en-US" sz="2400" b="1" dirty="0"/>
              <a:t>Release from Prison</a:t>
            </a:r>
            <a:endParaRPr lang="en-US" sz="2400" dirty="0"/>
          </a:p>
        </p:txBody>
      </p:sp>
      <p:pic>
        <p:nvPicPr>
          <p:cNvPr id="4" name="Content Placeholder 3" descr="figure2_image"/>
          <p:cNvPicPr>
            <a:picLocks noGrp="1"/>
          </p:cNvPicPr>
          <p:nvPr>
            <p:ph idx="1"/>
          </p:nvPr>
        </p:nvPicPr>
        <p:blipFill>
          <a:blip r:embed="rId2" cstate="print"/>
          <a:srcRect/>
          <a:stretch>
            <a:fillRect/>
          </a:stretch>
        </p:blipFill>
        <p:spPr bwMode="auto">
          <a:xfrm>
            <a:off x="491540" y="2249488"/>
            <a:ext cx="8160920" cy="4324350"/>
          </a:xfrm>
          <a:prstGeom prst="rect">
            <a:avLst/>
          </a:prstGeom>
          <a:noFill/>
          <a:ln w="9525">
            <a:noFill/>
            <a:miter lim="800000"/>
            <a:headEnd/>
            <a:tailEnd/>
          </a:ln>
        </p:spPr>
      </p:pic>
    </p:spTree>
    <p:extLst>
      <p:ext uri="{BB962C8B-B14F-4D97-AF65-F5344CB8AC3E}">
        <p14:creationId xmlns:p14="http://schemas.microsoft.com/office/powerpoint/2010/main" xmlns="" val="288311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Offender Characteristics and Recidivism</a:t>
            </a:r>
            <a:endParaRPr lang="en-US" sz="3200" dirty="0"/>
          </a:p>
        </p:txBody>
      </p:sp>
      <p:sp>
        <p:nvSpPr>
          <p:cNvPr id="3" name="Content Placeholder 2"/>
          <p:cNvSpPr>
            <a:spLocks noGrp="1"/>
          </p:cNvSpPr>
          <p:nvPr>
            <p:ph idx="1"/>
          </p:nvPr>
        </p:nvSpPr>
        <p:spPr/>
        <p:txBody>
          <a:bodyPr/>
          <a:lstStyle/>
          <a:p>
            <a:r>
              <a:rPr lang="en-US" dirty="0" smtClean="0"/>
              <a:t>Gender</a:t>
            </a:r>
          </a:p>
          <a:p>
            <a:r>
              <a:rPr lang="en-US" dirty="0" smtClean="0"/>
              <a:t>Race/Ethnicity</a:t>
            </a:r>
          </a:p>
          <a:p>
            <a:r>
              <a:rPr lang="en-US" dirty="0" smtClean="0"/>
              <a:t>Age</a:t>
            </a:r>
          </a:p>
          <a:p>
            <a:r>
              <a:rPr lang="en-US" dirty="0" smtClean="0"/>
              <a:t>Chronic Offenders</a:t>
            </a:r>
          </a:p>
          <a:p>
            <a:r>
              <a:rPr lang="en-US" dirty="0" smtClean="0"/>
              <a:t>First Timers( in prison)</a:t>
            </a:r>
          </a:p>
          <a:p>
            <a:endParaRPr lang="en-US" dirty="0"/>
          </a:p>
        </p:txBody>
      </p:sp>
    </p:spTree>
    <p:extLst>
      <p:ext uri="{BB962C8B-B14F-4D97-AF65-F5344CB8AC3E}">
        <p14:creationId xmlns:p14="http://schemas.microsoft.com/office/powerpoint/2010/main" xmlns="" val="249038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1994 BJS recidivism study, 8.7% of the release cohort (N=272,111) were women</a:t>
            </a:r>
            <a:r>
              <a:rPr lang="en-US" dirty="0" smtClean="0"/>
              <a:t>.</a:t>
            </a:r>
          </a:p>
          <a:p>
            <a:r>
              <a:rPr lang="en-US" dirty="0"/>
              <a:t>Generally, women and men are arrested for different offenses. Women offenders are typically arrested for drug, property, or public order offenses – only 15% are arrested for violent offenses. </a:t>
            </a:r>
            <a:endParaRPr lang="en-US" dirty="0" smtClean="0"/>
          </a:p>
          <a:p>
            <a:r>
              <a:rPr lang="en-US" dirty="0" smtClean="0"/>
              <a:t> </a:t>
            </a:r>
            <a:r>
              <a:rPr lang="en-US" dirty="0"/>
              <a:t>The 1994 release cohort of men were more likely than the release cohort of women to be </a:t>
            </a:r>
            <a:r>
              <a:rPr lang="en-US" i="1" dirty="0"/>
              <a:t>rearrested </a:t>
            </a:r>
            <a:r>
              <a:rPr lang="en-US" dirty="0"/>
              <a:t>(68.4% versus 57.6%),</a:t>
            </a:r>
            <a:r>
              <a:rPr lang="en-US" i="1" dirty="0"/>
              <a:t> reconvicted </a:t>
            </a:r>
            <a:r>
              <a:rPr lang="en-US" dirty="0"/>
              <a:t>(47.6% versus 39.9%), </a:t>
            </a:r>
            <a:r>
              <a:rPr lang="en-US" i="1" dirty="0"/>
              <a:t>resentenced </a:t>
            </a:r>
            <a:r>
              <a:rPr lang="en-US" dirty="0"/>
              <a:t>to prison for a new crime (26.2% versus 17.3%), and returned</a:t>
            </a:r>
            <a:r>
              <a:rPr lang="en-US" i="1" dirty="0"/>
              <a:t> to prison </a:t>
            </a:r>
            <a:r>
              <a:rPr lang="en-US" dirty="0"/>
              <a:t>with or without a new prison sentence (53.0% versus 39.4%). </a:t>
            </a:r>
            <a:endParaRPr lang="en-US" dirty="0" smtClean="0"/>
          </a:p>
          <a:p>
            <a:r>
              <a:rPr lang="en-US" dirty="0" smtClean="0"/>
              <a:t>Given </a:t>
            </a:r>
            <a:r>
              <a:rPr lang="en-US" dirty="0"/>
              <a:t>these differences, it makes sense to consider the possibility that the factors that predict recidivism and/or the weights used to indicate the importance of specific factors in a prediction model should vary by gender. </a:t>
            </a:r>
          </a:p>
        </p:txBody>
      </p:sp>
    </p:spTree>
    <p:extLst>
      <p:ext uri="{BB962C8B-B14F-4D97-AF65-F5344CB8AC3E}">
        <p14:creationId xmlns:p14="http://schemas.microsoft.com/office/powerpoint/2010/main" xmlns="" val="16096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Race/Ethnicity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the 1994 BJS recidivism study, 50.4% of the release cohort was classified as white, 48.5% black, and 1.1% other</a:t>
            </a:r>
            <a:r>
              <a:rPr lang="en-US" dirty="0" smtClean="0"/>
              <a:t>.</a:t>
            </a:r>
          </a:p>
          <a:p>
            <a:r>
              <a:rPr lang="en-US" dirty="0" smtClean="0"/>
              <a:t>Separate </a:t>
            </a:r>
            <a:r>
              <a:rPr lang="en-US" dirty="0"/>
              <a:t>classification by ethnicity identified 24.5% of the cohort as Hispanic. Since Hispanics are included in both the white and black categories, it is impossible to distinguish racial/ethnic differences in re-offending in this cohort. </a:t>
            </a:r>
            <a:endParaRPr lang="en-US" dirty="0" smtClean="0"/>
          </a:p>
          <a:p>
            <a:r>
              <a:rPr lang="en-US" dirty="0" smtClean="0"/>
              <a:t>Nonetheless</a:t>
            </a:r>
            <a:r>
              <a:rPr lang="en-US" dirty="0"/>
              <a:t>, </a:t>
            </a:r>
            <a:r>
              <a:rPr lang="en-US" dirty="0" err="1"/>
              <a:t>Langan</a:t>
            </a:r>
            <a:r>
              <a:rPr lang="en-US" dirty="0"/>
              <a:t> and Levin (2002) report that blacks were more likely than whites to be: </a:t>
            </a:r>
            <a:r>
              <a:rPr lang="en-US" i="1" dirty="0"/>
              <a:t>rearrested </a:t>
            </a:r>
            <a:r>
              <a:rPr lang="en-US" dirty="0"/>
              <a:t>(72.9% versus 62.7%), </a:t>
            </a:r>
            <a:r>
              <a:rPr lang="en-US" i="1" dirty="0"/>
              <a:t>reconvicted </a:t>
            </a:r>
            <a:r>
              <a:rPr lang="en-US" dirty="0"/>
              <a:t>(51.1% versus 43.3%), </a:t>
            </a:r>
            <a:r>
              <a:rPr lang="en-US" i="1" dirty="0"/>
              <a:t>returned to prison </a:t>
            </a:r>
            <a:r>
              <a:rPr lang="en-US" dirty="0"/>
              <a:t>with a new prison sentence (28.5% versus 22.6%), and </a:t>
            </a:r>
            <a:r>
              <a:rPr lang="en-US" i="1" dirty="0"/>
              <a:t>returned to prison </a:t>
            </a:r>
            <a:r>
              <a:rPr lang="en-US" dirty="0"/>
              <a:t>with or without a new prison sentence (54.2% versus 49.9</a:t>
            </a:r>
            <a:r>
              <a:rPr lang="en-US" dirty="0" smtClean="0"/>
              <a:t>%).</a:t>
            </a:r>
          </a:p>
          <a:p>
            <a:r>
              <a:rPr lang="en-US" dirty="0" smtClean="0"/>
              <a:t> </a:t>
            </a:r>
            <a:r>
              <a:rPr lang="en-US" dirty="0"/>
              <a:t>By comparison,</a:t>
            </a:r>
            <a:r>
              <a:rPr lang="en-US" b="1" dirty="0"/>
              <a:t> </a:t>
            </a:r>
            <a:r>
              <a:rPr lang="en-US" dirty="0"/>
              <a:t>non-Hispanics were more likely than Hispanics to be: </a:t>
            </a:r>
            <a:r>
              <a:rPr lang="en-US" i="1" dirty="0"/>
              <a:t>rearrested </a:t>
            </a:r>
            <a:r>
              <a:rPr lang="en-US" dirty="0"/>
              <a:t>(71.4% versus 64.6%); </a:t>
            </a:r>
            <a:r>
              <a:rPr lang="en-US" i="1" dirty="0"/>
              <a:t>reconvicted </a:t>
            </a:r>
            <a:r>
              <a:rPr lang="en-US" dirty="0"/>
              <a:t>(50.7% versus 43.9%); and, </a:t>
            </a:r>
            <a:r>
              <a:rPr lang="en-US" i="1" dirty="0"/>
              <a:t>returned to prison </a:t>
            </a:r>
            <a:r>
              <a:rPr lang="en-US" dirty="0"/>
              <a:t>with or without a new prison sentence (57.3% versus 51.9</a:t>
            </a:r>
            <a:r>
              <a:rPr lang="en-US" dirty="0" smtClean="0"/>
              <a:t>%).</a:t>
            </a:r>
          </a:p>
          <a:p>
            <a:r>
              <a:rPr lang="en-US" dirty="0" smtClean="0"/>
              <a:t> </a:t>
            </a:r>
            <a:r>
              <a:rPr lang="en-US" dirty="0"/>
              <a:t>Hispanics (24.7%) and non-Hispanics (26.8%) did not differ significantly in terms of likelihood of being returned to prison with a new prison sentence.</a:t>
            </a:r>
          </a:p>
        </p:txBody>
      </p:sp>
    </p:spTree>
    <p:extLst>
      <p:ext uri="{BB962C8B-B14F-4D97-AF65-F5344CB8AC3E}">
        <p14:creationId xmlns:p14="http://schemas.microsoft.com/office/powerpoint/2010/main" xmlns="" val="2904898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5315</TotalTime>
  <Words>2386</Words>
  <Application>Microsoft Office PowerPoint</Application>
  <PresentationFormat>On-screen Show (4:3)</PresentationFormat>
  <Paragraphs>106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     An Overview of Recidivism&amp; Risk Assumptions in the RNR Simulation Model   Week 2 </vt:lpstr>
      <vt:lpstr>Presentation Overview: Assumptions about Risk of Recidivism</vt:lpstr>
      <vt:lpstr>Recidivism Defined</vt:lpstr>
      <vt:lpstr>Recidivism of 272,111 Former Inmates released in 1994 from Prisons across 15 States: 3 Year follow-up study</vt:lpstr>
      <vt:lpstr>Patterns of Recidivism</vt:lpstr>
      <vt:lpstr>Probability of Arrest for a Violent, Property, or Drug Crime 36 Months After Release from Prison</vt:lpstr>
      <vt:lpstr>Offender Characteristics and Recidivism</vt:lpstr>
      <vt:lpstr>Gender and Recidivism</vt:lpstr>
      <vt:lpstr>Race/Ethnicity and Recidivism</vt:lpstr>
      <vt:lpstr>Age and Recidivism</vt:lpstr>
      <vt:lpstr>Chronic Offenders and Recidivism</vt:lpstr>
      <vt:lpstr>First Timers and Recidivism</vt:lpstr>
      <vt:lpstr>Offense Types and Recidivism</vt:lpstr>
      <vt:lpstr>Location and Recidivism</vt:lpstr>
      <vt:lpstr>Timing of Recidivism</vt:lpstr>
      <vt:lpstr>Risk Assessment Research</vt:lpstr>
      <vt:lpstr> Accuracy of Risk Prediction</vt:lpstr>
      <vt:lpstr>Risk Assessment Instruments</vt:lpstr>
      <vt:lpstr>Risk Level for Prison Releases based on the 2004 Prison Release Cohort </vt:lpstr>
      <vt:lpstr>Summary of Key Risk-Related Assumptions</vt:lpstr>
      <vt:lpstr>What is linked to recidivism?</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Mason Hall</dc:creator>
  <cp:lastModifiedBy>Carol</cp:lastModifiedBy>
  <cp:revision>339</cp:revision>
  <cp:lastPrinted>2011-03-28T18:21:56Z</cp:lastPrinted>
  <dcterms:created xsi:type="dcterms:W3CDTF">2011-03-28T18:57:54Z</dcterms:created>
  <dcterms:modified xsi:type="dcterms:W3CDTF">2014-09-24T19:29:14Z</dcterms:modified>
</cp:coreProperties>
</file>