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</p:sldMasterIdLst>
  <p:notesMasterIdLst>
    <p:notesMasterId r:id="rId28"/>
  </p:notesMasterIdLst>
  <p:handoutMasterIdLst>
    <p:handoutMasterId r:id="rId29"/>
  </p:handoutMasterIdLst>
  <p:sldIdLst>
    <p:sldId id="257" r:id="rId5"/>
    <p:sldId id="277" r:id="rId6"/>
    <p:sldId id="267" r:id="rId7"/>
    <p:sldId id="258" r:id="rId8"/>
    <p:sldId id="272" r:id="rId9"/>
    <p:sldId id="268" r:id="rId10"/>
    <p:sldId id="259" r:id="rId11"/>
    <p:sldId id="269" r:id="rId12"/>
    <p:sldId id="273" r:id="rId13"/>
    <p:sldId id="275" r:id="rId14"/>
    <p:sldId id="264" r:id="rId15"/>
    <p:sldId id="265" r:id="rId16"/>
    <p:sldId id="261" r:id="rId17"/>
    <p:sldId id="270" r:id="rId18"/>
    <p:sldId id="271" r:id="rId19"/>
    <p:sldId id="266" r:id="rId20"/>
    <p:sldId id="260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ED338-23F3-4885-B3F5-F9D39924365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817A5E0-BED2-4C26-BF65-A262449C1EC6}">
      <dgm:prSet phldrT="[Text]"/>
      <dgm:spPr/>
      <dgm:t>
        <a:bodyPr/>
        <a:lstStyle/>
        <a:p>
          <a:r>
            <a:rPr lang="en-AU" dirty="0" smtClean="0"/>
            <a:t>Broad: Establish General Area of Research</a:t>
          </a:r>
          <a:endParaRPr lang="en-AU" dirty="0"/>
        </a:p>
      </dgm:t>
    </dgm:pt>
    <dgm:pt modelId="{826799D1-590F-4F51-93E9-E034AD524EFF}" type="parTrans" cxnId="{D040296A-9A01-4ECD-AEF9-D1B94CB8D120}">
      <dgm:prSet/>
      <dgm:spPr/>
      <dgm:t>
        <a:bodyPr/>
        <a:lstStyle/>
        <a:p>
          <a:endParaRPr lang="en-AU"/>
        </a:p>
      </dgm:t>
    </dgm:pt>
    <dgm:pt modelId="{595342C4-5B4F-44B6-94AA-AB33268D9C5A}" type="sibTrans" cxnId="{D040296A-9A01-4ECD-AEF9-D1B94CB8D120}">
      <dgm:prSet/>
      <dgm:spPr/>
      <dgm:t>
        <a:bodyPr/>
        <a:lstStyle/>
        <a:p>
          <a:endParaRPr lang="en-AU"/>
        </a:p>
      </dgm:t>
    </dgm:pt>
    <dgm:pt modelId="{3156C68B-23C9-4EA6-9ED2-E18D5179E455}">
      <dgm:prSet phldrT="[Text]"/>
      <dgm:spPr/>
      <dgm:t>
        <a:bodyPr/>
        <a:lstStyle/>
        <a:p>
          <a:r>
            <a:rPr lang="en-AU" dirty="0" smtClean="0"/>
            <a:t>Narrow: What has been done before</a:t>
          </a:r>
          <a:endParaRPr lang="en-AU" dirty="0"/>
        </a:p>
      </dgm:t>
    </dgm:pt>
    <dgm:pt modelId="{61DEAFBB-25BC-4737-82D1-AC6349519632}" type="parTrans" cxnId="{16DD7133-8E29-4CB0-A94E-3A20C8911607}">
      <dgm:prSet/>
      <dgm:spPr/>
      <dgm:t>
        <a:bodyPr/>
        <a:lstStyle/>
        <a:p>
          <a:endParaRPr lang="en-AU"/>
        </a:p>
      </dgm:t>
    </dgm:pt>
    <dgm:pt modelId="{2E6A5190-E788-4569-AA61-B9C2B97E417D}" type="sibTrans" cxnId="{16DD7133-8E29-4CB0-A94E-3A20C8911607}">
      <dgm:prSet/>
      <dgm:spPr/>
      <dgm:t>
        <a:bodyPr/>
        <a:lstStyle/>
        <a:p>
          <a:endParaRPr lang="en-AU"/>
        </a:p>
      </dgm:t>
    </dgm:pt>
    <dgm:pt modelId="{3291D564-ECCF-4301-886C-266992045FD2}">
      <dgm:prSet phldrT="[Text]"/>
      <dgm:spPr/>
      <dgm:t>
        <a:bodyPr/>
        <a:lstStyle/>
        <a:p>
          <a:r>
            <a:rPr lang="en-AU" dirty="0" smtClean="0"/>
            <a:t>Specific: What will you do &amp; how will it contribute to the body of info that exists on this topic</a:t>
          </a:r>
          <a:endParaRPr lang="en-AU" dirty="0"/>
        </a:p>
      </dgm:t>
    </dgm:pt>
    <dgm:pt modelId="{50E6A270-22AD-463D-8053-CAB7CCE1D706}" type="parTrans" cxnId="{F175808E-9C00-4DFE-BE0D-4B039D0C7722}">
      <dgm:prSet/>
      <dgm:spPr/>
      <dgm:t>
        <a:bodyPr/>
        <a:lstStyle/>
        <a:p>
          <a:endParaRPr lang="en-AU"/>
        </a:p>
      </dgm:t>
    </dgm:pt>
    <dgm:pt modelId="{3792B2DC-4C83-4763-A7C1-BBF30FAE2F63}" type="sibTrans" cxnId="{F175808E-9C00-4DFE-BE0D-4B039D0C7722}">
      <dgm:prSet/>
      <dgm:spPr/>
      <dgm:t>
        <a:bodyPr/>
        <a:lstStyle/>
        <a:p>
          <a:endParaRPr lang="en-AU"/>
        </a:p>
      </dgm:t>
    </dgm:pt>
    <dgm:pt modelId="{6798C713-BB65-476E-A7DE-45E6B669E5C5}" type="pres">
      <dgm:prSet presAssocID="{2ADED338-23F3-4885-B3F5-F9D39924365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1F5E3BE-61B7-444E-8362-E9C5C7F09AB4}" type="pres">
      <dgm:prSet presAssocID="{2ADED338-23F3-4885-B3F5-F9D399243658}" presName="ellipse" presStyleLbl="trBgShp" presStyleIdx="0" presStyleCnt="1"/>
      <dgm:spPr/>
    </dgm:pt>
    <dgm:pt modelId="{0C0D654F-024E-4C1C-9C2A-3046FC3B5DA3}" type="pres">
      <dgm:prSet presAssocID="{2ADED338-23F3-4885-B3F5-F9D399243658}" presName="arrow1" presStyleLbl="fgShp" presStyleIdx="0" presStyleCnt="1"/>
      <dgm:spPr/>
    </dgm:pt>
    <dgm:pt modelId="{B9D9C3DE-2B30-474C-ACB6-00168817E184}" type="pres">
      <dgm:prSet presAssocID="{2ADED338-23F3-4885-B3F5-F9D39924365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2B0FBA-5873-4275-B5F2-9D1D98DEFBFB}" type="pres">
      <dgm:prSet presAssocID="{3156C68B-23C9-4EA6-9ED2-E18D5179E455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7876E5-3B5A-45AA-89AA-CCEDC020C6DD}" type="pres">
      <dgm:prSet presAssocID="{3291D564-ECCF-4301-886C-266992045FD2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7C38C14-B4C0-43F1-93F9-0105466BD33B}" type="pres">
      <dgm:prSet presAssocID="{2ADED338-23F3-4885-B3F5-F9D399243658}" presName="funnel" presStyleLbl="trAlignAcc1" presStyleIdx="0" presStyleCnt="1"/>
      <dgm:spPr/>
    </dgm:pt>
  </dgm:ptLst>
  <dgm:cxnLst>
    <dgm:cxn modelId="{B7852171-5C26-43EA-AD3F-71B30F71A46C}" type="presOf" srcId="{3291D564-ECCF-4301-886C-266992045FD2}" destId="{B9D9C3DE-2B30-474C-ACB6-00168817E184}" srcOrd="0" destOrd="0" presId="urn:microsoft.com/office/officeart/2005/8/layout/funnel1"/>
    <dgm:cxn modelId="{D040296A-9A01-4ECD-AEF9-D1B94CB8D120}" srcId="{2ADED338-23F3-4885-B3F5-F9D399243658}" destId="{6817A5E0-BED2-4C26-BF65-A262449C1EC6}" srcOrd="0" destOrd="0" parTransId="{826799D1-590F-4F51-93E9-E034AD524EFF}" sibTransId="{595342C4-5B4F-44B6-94AA-AB33268D9C5A}"/>
    <dgm:cxn modelId="{16DD7133-8E29-4CB0-A94E-3A20C8911607}" srcId="{2ADED338-23F3-4885-B3F5-F9D399243658}" destId="{3156C68B-23C9-4EA6-9ED2-E18D5179E455}" srcOrd="1" destOrd="0" parTransId="{61DEAFBB-25BC-4737-82D1-AC6349519632}" sibTransId="{2E6A5190-E788-4569-AA61-B9C2B97E417D}"/>
    <dgm:cxn modelId="{BFA4F782-9023-4257-84EA-9C8DBDC34C7B}" type="presOf" srcId="{3156C68B-23C9-4EA6-9ED2-E18D5179E455}" destId="{562B0FBA-5873-4275-B5F2-9D1D98DEFBFB}" srcOrd="0" destOrd="0" presId="urn:microsoft.com/office/officeart/2005/8/layout/funnel1"/>
    <dgm:cxn modelId="{F175808E-9C00-4DFE-BE0D-4B039D0C7722}" srcId="{2ADED338-23F3-4885-B3F5-F9D399243658}" destId="{3291D564-ECCF-4301-886C-266992045FD2}" srcOrd="2" destOrd="0" parTransId="{50E6A270-22AD-463D-8053-CAB7CCE1D706}" sibTransId="{3792B2DC-4C83-4763-A7C1-BBF30FAE2F63}"/>
    <dgm:cxn modelId="{D76D8870-447D-42D8-A60B-A1B3848E2A6D}" type="presOf" srcId="{6817A5E0-BED2-4C26-BF65-A262449C1EC6}" destId="{0E7876E5-3B5A-45AA-89AA-CCEDC020C6DD}" srcOrd="0" destOrd="0" presId="urn:microsoft.com/office/officeart/2005/8/layout/funnel1"/>
    <dgm:cxn modelId="{F2276406-6092-44B8-80AA-563E2AA39B77}" type="presOf" srcId="{2ADED338-23F3-4885-B3F5-F9D399243658}" destId="{6798C713-BB65-476E-A7DE-45E6B669E5C5}" srcOrd="0" destOrd="0" presId="urn:microsoft.com/office/officeart/2005/8/layout/funnel1"/>
    <dgm:cxn modelId="{32E20549-F249-4126-8732-F5D3FA7AAF4C}" type="presParOf" srcId="{6798C713-BB65-476E-A7DE-45E6B669E5C5}" destId="{71F5E3BE-61B7-444E-8362-E9C5C7F09AB4}" srcOrd="0" destOrd="0" presId="urn:microsoft.com/office/officeart/2005/8/layout/funnel1"/>
    <dgm:cxn modelId="{EBCF8C26-C1FA-4A46-A80C-CE175A20B274}" type="presParOf" srcId="{6798C713-BB65-476E-A7DE-45E6B669E5C5}" destId="{0C0D654F-024E-4C1C-9C2A-3046FC3B5DA3}" srcOrd="1" destOrd="0" presId="urn:microsoft.com/office/officeart/2005/8/layout/funnel1"/>
    <dgm:cxn modelId="{893FFF96-AF63-473C-96D4-F5778BB45293}" type="presParOf" srcId="{6798C713-BB65-476E-A7DE-45E6B669E5C5}" destId="{B9D9C3DE-2B30-474C-ACB6-00168817E184}" srcOrd="2" destOrd="0" presId="urn:microsoft.com/office/officeart/2005/8/layout/funnel1"/>
    <dgm:cxn modelId="{3C4CE515-8A9E-42D3-9F65-ABC1231F9BFA}" type="presParOf" srcId="{6798C713-BB65-476E-A7DE-45E6B669E5C5}" destId="{562B0FBA-5873-4275-B5F2-9D1D98DEFBFB}" srcOrd="3" destOrd="0" presId="urn:microsoft.com/office/officeart/2005/8/layout/funnel1"/>
    <dgm:cxn modelId="{E1F745DF-9709-4198-9910-6B47C47B9F2C}" type="presParOf" srcId="{6798C713-BB65-476E-A7DE-45E6B669E5C5}" destId="{0E7876E5-3B5A-45AA-89AA-CCEDC020C6DD}" srcOrd="4" destOrd="0" presId="urn:microsoft.com/office/officeart/2005/8/layout/funnel1"/>
    <dgm:cxn modelId="{EED9643B-4EB8-43BE-846F-6E2235A8A032}" type="presParOf" srcId="{6798C713-BB65-476E-A7DE-45E6B669E5C5}" destId="{07C38C14-B4C0-43F1-93F9-0105466BD33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0BF95-7844-4673-969B-484DD14119D2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8878DFA-5150-412E-A1D5-4A595E010F55}">
      <dgm:prSet phldrT="[Text]"/>
      <dgm:spPr/>
      <dgm:t>
        <a:bodyPr/>
        <a:lstStyle/>
        <a:p>
          <a:r>
            <a:rPr lang="en-AU" dirty="0" smtClean="0"/>
            <a:t>Start with broad focus on your chosen  research area </a:t>
          </a:r>
          <a:endParaRPr lang="en-AU" dirty="0"/>
        </a:p>
      </dgm:t>
    </dgm:pt>
    <dgm:pt modelId="{641F03C0-83ED-4085-90FF-E1D4AA99A546}" type="parTrans" cxnId="{988B27A8-6842-474C-8909-B547B3DBBACB}">
      <dgm:prSet/>
      <dgm:spPr/>
      <dgm:t>
        <a:bodyPr/>
        <a:lstStyle/>
        <a:p>
          <a:endParaRPr lang="en-AU"/>
        </a:p>
      </dgm:t>
    </dgm:pt>
    <dgm:pt modelId="{5DF1AE6C-17B4-43CD-A0B2-66E92D1CD74E}" type="sibTrans" cxnId="{988B27A8-6842-474C-8909-B547B3DBBACB}">
      <dgm:prSet/>
      <dgm:spPr/>
      <dgm:t>
        <a:bodyPr/>
        <a:lstStyle/>
        <a:p>
          <a:endParaRPr lang="en-AU"/>
        </a:p>
      </dgm:t>
    </dgm:pt>
    <dgm:pt modelId="{F3FA55A8-15BD-412C-81BE-4A27F42A9956}">
      <dgm:prSet phldrT="[Text]"/>
      <dgm:spPr/>
      <dgm:t>
        <a:bodyPr/>
        <a:lstStyle/>
        <a:p>
          <a:r>
            <a:rPr lang="en-AU" dirty="0" smtClean="0"/>
            <a:t>Why is it relevant?</a:t>
          </a:r>
          <a:endParaRPr lang="en-AU" dirty="0"/>
        </a:p>
      </dgm:t>
    </dgm:pt>
    <dgm:pt modelId="{54261325-069F-4325-9BF9-E14E0A57B1A5}" type="parTrans" cxnId="{ABDA365C-6440-4329-90BA-7271977CEF6A}">
      <dgm:prSet/>
      <dgm:spPr/>
      <dgm:t>
        <a:bodyPr/>
        <a:lstStyle/>
        <a:p>
          <a:endParaRPr lang="en-AU"/>
        </a:p>
      </dgm:t>
    </dgm:pt>
    <dgm:pt modelId="{FFC690C6-E980-4668-9FFF-1D12621ACBED}" type="sibTrans" cxnId="{ABDA365C-6440-4329-90BA-7271977CEF6A}">
      <dgm:prSet/>
      <dgm:spPr/>
      <dgm:t>
        <a:bodyPr/>
        <a:lstStyle/>
        <a:p>
          <a:endParaRPr lang="en-AU"/>
        </a:p>
      </dgm:t>
    </dgm:pt>
    <dgm:pt modelId="{D98D692F-D269-456D-9475-8D480FDBA21B}">
      <dgm:prSet phldrT="[Text]"/>
      <dgm:spPr/>
      <dgm:t>
        <a:bodyPr/>
        <a:lstStyle/>
        <a:p>
          <a:r>
            <a:rPr lang="en-AU" dirty="0" smtClean="0"/>
            <a:t>What research has been done before (from broadly related to specifically related)</a:t>
          </a:r>
          <a:endParaRPr lang="en-AU" dirty="0"/>
        </a:p>
      </dgm:t>
    </dgm:pt>
    <dgm:pt modelId="{5EA59698-AFDC-49D8-BD01-6AE26B25BAFC}" type="parTrans" cxnId="{E9C453F3-3264-4EFB-8AB7-F9D1C183361A}">
      <dgm:prSet/>
      <dgm:spPr/>
      <dgm:t>
        <a:bodyPr/>
        <a:lstStyle/>
        <a:p>
          <a:endParaRPr lang="en-AU"/>
        </a:p>
      </dgm:t>
    </dgm:pt>
    <dgm:pt modelId="{D5FD8587-9EB9-4D9D-B41C-E20E1A1D8DD2}" type="sibTrans" cxnId="{E9C453F3-3264-4EFB-8AB7-F9D1C183361A}">
      <dgm:prSet/>
      <dgm:spPr/>
      <dgm:t>
        <a:bodyPr/>
        <a:lstStyle/>
        <a:p>
          <a:endParaRPr lang="en-AU"/>
        </a:p>
      </dgm:t>
    </dgm:pt>
    <dgm:pt modelId="{FDC1F0F5-123B-4997-920F-A1F6C30A46AC}">
      <dgm:prSet phldrT="[Text]"/>
      <dgm:spPr/>
      <dgm:t>
        <a:bodyPr/>
        <a:lstStyle/>
        <a:p>
          <a:r>
            <a:rPr lang="en-AU" dirty="0" smtClean="0"/>
            <a:t>Tie it all into your specific research question(s)*</a:t>
          </a:r>
          <a:endParaRPr lang="en-AU" dirty="0"/>
        </a:p>
      </dgm:t>
    </dgm:pt>
    <dgm:pt modelId="{5944E366-18DE-4701-B23C-F39D7BFB8267}" type="parTrans" cxnId="{E154A8C0-B4E8-4E71-9385-6C42C51408D5}">
      <dgm:prSet/>
      <dgm:spPr/>
      <dgm:t>
        <a:bodyPr/>
        <a:lstStyle/>
        <a:p>
          <a:endParaRPr lang="en-AU"/>
        </a:p>
      </dgm:t>
    </dgm:pt>
    <dgm:pt modelId="{E3F84AD8-6B7B-4BD0-B6B4-04E205562339}" type="sibTrans" cxnId="{E154A8C0-B4E8-4E71-9385-6C42C51408D5}">
      <dgm:prSet/>
      <dgm:spPr/>
      <dgm:t>
        <a:bodyPr/>
        <a:lstStyle/>
        <a:p>
          <a:endParaRPr lang="en-AU"/>
        </a:p>
      </dgm:t>
    </dgm:pt>
    <dgm:pt modelId="{76BA4CB7-E4F7-4D73-9DC2-E621E051A397}" type="pres">
      <dgm:prSet presAssocID="{24C0BF95-7844-4673-969B-484DD14119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BECFBCA-F284-4765-B71D-FE52DF46C546}" type="pres">
      <dgm:prSet presAssocID="{F8878DFA-5150-412E-A1D5-4A595E010F55}" presName="node" presStyleLbl="node1" presStyleIdx="0" presStyleCnt="4" custLinFactNeighborX="-4432" custLinFactNeighborY="-218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CABE4C6-177D-4D91-8CF9-9EEEDBA5EE7F}" type="pres">
      <dgm:prSet presAssocID="{5DF1AE6C-17B4-43CD-A0B2-66E92D1CD74E}" presName="spacerL" presStyleCnt="0"/>
      <dgm:spPr/>
    </dgm:pt>
    <dgm:pt modelId="{5734A167-333E-433C-BCD5-A0C85BBD5EC1}" type="pres">
      <dgm:prSet presAssocID="{5DF1AE6C-17B4-43CD-A0B2-66E92D1CD74E}" presName="sibTrans" presStyleLbl="sibTrans2D1" presStyleIdx="0" presStyleCnt="3"/>
      <dgm:spPr/>
      <dgm:t>
        <a:bodyPr/>
        <a:lstStyle/>
        <a:p>
          <a:endParaRPr lang="en-AU"/>
        </a:p>
      </dgm:t>
    </dgm:pt>
    <dgm:pt modelId="{8B4CE801-28AC-4B47-881E-395BE60901A4}" type="pres">
      <dgm:prSet presAssocID="{5DF1AE6C-17B4-43CD-A0B2-66E92D1CD74E}" presName="spacerR" presStyleCnt="0"/>
      <dgm:spPr/>
    </dgm:pt>
    <dgm:pt modelId="{8B07AA39-6DC9-4445-9A50-FD62ABD5AC04}" type="pres">
      <dgm:prSet presAssocID="{F3FA55A8-15BD-412C-81BE-4A27F42A995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91385E-1BF2-4514-AED8-8C3899EA8F37}" type="pres">
      <dgm:prSet presAssocID="{FFC690C6-E980-4668-9FFF-1D12621ACBED}" presName="spacerL" presStyleCnt="0"/>
      <dgm:spPr/>
    </dgm:pt>
    <dgm:pt modelId="{A70B4BE2-A0C8-4C43-A023-EA6697DC0A80}" type="pres">
      <dgm:prSet presAssocID="{FFC690C6-E980-4668-9FFF-1D12621ACBED}" presName="sibTrans" presStyleLbl="sibTrans2D1" presStyleIdx="1" presStyleCnt="3"/>
      <dgm:spPr/>
      <dgm:t>
        <a:bodyPr/>
        <a:lstStyle/>
        <a:p>
          <a:endParaRPr lang="en-AU"/>
        </a:p>
      </dgm:t>
    </dgm:pt>
    <dgm:pt modelId="{F49FE5EB-18F4-4BBD-8ECB-3FA9A38D3D6B}" type="pres">
      <dgm:prSet presAssocID="{FFC690C6-E980-4668-9FFF-1D12621ACBED}" presName="spacerR" presStyleCnt="0"/>
      <dgm:spPr/>
    </dgm:pt>
    <dgm:pt modelId="{10EEBE4F-DF44-4736-B618-DE1C9BC80222}" type="pres">
      <dgm:prSet presAssocID="{D98D692F-D269-456D-9475-8D480FDBA2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E0FCF51-DE62-4C5C-9280-FCF52EE91C63}" type="pres">
      <dgm:prSet presAssocID="{D5FD8587-9EB9-4D9D-B41C-E20E1A1D8DD2}" presName="spacerL" presStyleCnt="0"/>
      <dgm:spPr/>
    </dgm:pt>
    <dgm:pt modelId="{A45120D6-6C04-424D-9AA1-DABFF8EA7AC0}" type="pres">
      <dgm:prSet presAssocID="{D5FD8587-9EB9-4D9D-B41C-E20E1A1D8DD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655F342D-58D8-4B3E-8CEE-306FC88F007D}" type="pres">
      <dgm:prSet presAssocID="{D5FD8587-9EB9-4D9D-B41C-E20E1A1D8DD2}" presName="spacerR" presStyleCnt="0"/>
      <dgm:spPr/>
    </dgm:pt>
    <dgm:pt modelId="{6B0D16E8-819D-4756-85A6-D22051F1AD28}" type="pres">
      <dgm:prSet presAssocID="{FDC1F0F5-123B-4997-920F-A1F6C30A46A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3DED695-8640-498A-9A59-D5231C3C8F8F}" type="presOf" srcId="{5DF1AE6C-17B4-43CD-A0B2-66E92D1CD74E}" destId="{5734A167-333E-433C-BCD5-A0C85BBD5EC1}" srcOrd="0" destOrd="0" presId="urn:microsoft.com/office/officeart/2005/8/layout/equation1"/>
    <dgm:cxn modelId="{ABDA365C-6440-4329-90BA-7271977CEF6A}" srcId="{24C0BF95-7844-4673-969B-484DD14119D2}" destId="{F3FA55A8-15BD-412C-81BE-4A27F42A9956}" srcOrd="1" destOrd="0" parTransId="{54261325-069F-4325-9BF9-E14E0A57B1A5}" sibTransId="{FFC690C6-E980-4668-9FFF-1D12621ACBED}"/>
    <dgm:cxn modelId="{0ED09E55-DAFC-4725-A0D3-6CBF65135767}" type="presOf" srcId="{24C0BF95-7844-4673-969B-484DD14119D2}" destId="{76BA4CB7-E4F7-4D73-9DC2-E621E051A397}" srcOrd="0" destOrd="0" presId="urn:microsoft.com/office/officeart/2005/8/layout/equation1"/>
    <dgm:cxn modelId="{8B885219-87F1-4931-89CC-75FE0CA4BBF1}" type="presOf" srcId="{F8878DFA-5150-412E-A1D5-4A595E010F55}" destId="{0BECFBCA-F284-4765-B71D-FE52DF46C546}" srcOrd="0" destOrd="0" presId="urn:microsoft.com/office/officeart/2005/8/layout/equation1"/>
    <dgm:cxn modelId="{988B27A8-6842-474C-8909-B547B3DBBACB}" srcId="{24C0BF95-7844-4673-969B-484DD14119D2}" destId="{F8878DFA-5150-412E-A1D5-4A595E010F55}" srcOrd="0" destOrd="0" parTransId="{641F03C0-83ED-4085-90FF-E1D4AA99A546}" sibTransId="{5DF1AE6C-17B4-43CD-A0B2-66E92D1CD74E}"/>
    <dgm:cxn modelId="{1EDB5AF4-AF30-4EC5-A484-2919CFCC3FAB}" type="presOf" srcId="{F3FA55A8-15BD-412C-81BE-4A27F42A9956}" destId="{8B07AA39-6DC9-4445-9A50-FD62ABD5AC04}" srcOrd="0" destOrd="0" presId="urn:microsoft.com/office/officeart/2005/8/layout/equation1"/>
    <dgm:cxn modelId="{E154A8C0-B4E8-4E71-9385-6C42C51408D5}" srcId="{24C0BF95-7844-4673-969B-484DD14119D2}" destId="{FDC1F0F5-123B-4997-920F-A1F6C30A46AC}" srcOrd="3" destOrd="0" parTransId="{5944E366-18DE-4701-B23C-F39D7BFB8267}" sibTransId="{E3F84AD8-6B7B-4BD0-B6B4-04E205562339}"/>
    <dgm:cxn modelId="{D0B9A54A-CC47-4E63-B83C-E6272C87B815}" type="presOf" srcId="{FDC1F0F5-123B-4997-920F-A1F6C30A46AC}" destId="{6B0D16E8-819D-4756-85A6-D22051F1AD28}" srcOrd="0" destOrd="0" presId="urn:microsoft.com/office/officeart/2005/8/layout/equation1"/>
    <dgm:cxn modelId="{E9C453F3-3264-4EFB-8AB7-F9D1C183361A}" srcId="{24C0BF95-7844-4673-969B-484DD14119D2}" destId="{D98D692F-D269-456D-9475-8D480FDBA21B}" srcOrd="2" destOrd="0" parTransId="{5EA59698-AFDC-49D8-BD01-6AE26B25BAFC}" sibTransId="{D5FD8587-9EB9-4D9D-B41C-E20E1A1D8DD2}"/>
    <dgm:cxn modelId="{E01D7E18-90EE-4061-B8E7-8BAC8BFD0183}" type="presOf" srcId="{FFC690C6-E980-4668-9FFF-1D12621ACBED}" destId="{A70B4BE2-A0C8-4C43-A023-EA6697DC0A80}" srcOrd="0" destOrd="0" presId="urn:microsoft.com/office/officeart/2005/8/layout/equation1"/>
    <dgm:cxn modelId="{A5885066-0DFF-414C-A098-42149422CD0F}" type="presOf" srcId="{D5FD8587-9EB9-4D9D-B41C-E20E1A1D8DD2}" destId="{A45120D6-6C04-424D-9AA1-DABFF8EA7AC0}" srcOrd="0" destOrd="0" presId="urn:microsoft.com/office/officeart/2005/8/layout/equation1"/>
    <dgm:cxn modelId="{EF464C18-3272-41B7-AD80-2DB1A5F4F9A8}" type="presOf" srcId="{D98D692F-D269-456D-9475-8D480FDBA21B}" destId="{10EEBE4F-DF44-4736-B618-DE1C9BC80222}" srcOrd="0" destOrd="0" presId="urn:microsoft.com/office/officeart/2005/8/layout/equation1"/>
    <dgm:cxn modelId="{03CBD9B2-49DB-4AD4-8089-71462911BAA7}" type="presParOf" srcId="{76BA4CB7-E4F7-4D73-9DC2-E621E051A397}" destId="{0BECFBCA-F284-4765-B71D-FE52DF46C546}" srcOrd="0" destOrd="0" presId="urn:microsoft.com/office/officeart/2005/8/layout/equation1"/>
    <dgm:cxn modelId="{7CD2AF70-FEDF-422D-BE7A-B7842C6F015E}" type="presParOf" srcId="{76BA4CB7-E4F7-4D73-9DC2-E621E051A397}" destId="{9CABE4C6-177D-4D91-8CF9-9EEEDBA5EE7F}" srcOrd="1" destOrd="0" presId="urn:microsoft.com/office/officeart/2005/8/layout/equation1"/>
    <dgm:cxn modelId="{1B98FB5C-BD66-46B2-AD09-A0C30CD7438B}" type="presParOf" srcId="{76BA4CB7-E4F7-4D73-9DC2-E621E051A397}" destId="{5734A167-333E-433C-BCD5-A0C85BBD5EC1}" srcOrd="2" destOrd="0" presId="urn:microsoft.com/office/officeart/2005/8/layout/equation1"/>
    <dgm:cxn modelId="{3F0D3C7A-77BD-4EDB-A47C-E3E0A52C3350}" type="presParOf" srcId="{76BA4CB7-E4F7-4D73-9DC2-E621E051A397}" destId="{8B4CE801-28AC-4B47-881E-395BE60901A4}" srcOrd="3" destOrd="0" presId="urn:microsoft.com/office/officeart/2005/8/layout/equation1"/>
    <dgm:cxn modelId="{A913AEC9-B757-4AA1-AFEE-AF13343050CA}" type="presParOf" srcId="{76BA4CB7-E4F7-4D73-9DC2-E621E051A397}" destId="{8B07AA39-6DC9-4445-9A50-FD62ABD5AC04}" srcOrd="4" destOrd="0" presId="urn:microsoft.com/office/officeart/2005/8/layout/equation1"/>
    <dgm:cxn modelId="{F899A092-0EFB-41D7-B127-7FF6D2977C4F}" type="presParOf" srcId="{76BA4CB7-E4F7-4D73-9DC2-E621E051A397}" destId="{0E91385E-1BF2-4514-AED8-8C3899EA8F37}" srcOrd="5" destOrd="0" presId="urn:microsoft.com/office/officeart/2005/8/layout/equation1"/>
    <dgm:cxn modelId="{0E7F0E15-1349-4811-A4AE-279EAE866FF5}" type="presParOf" srcId="{76BA4CB7-E4F7-4D73-9DC2-E621E051A397}" destId="{A70B4BE2-A0C8-4C43-A023-EA6697DC0A80}" srcOrd="6" destOrd="0" presId="urn:microsoft.com/office/officeart/2005/8/layout/equation1"/>
    <dgm:cxn modelId="{3A099567-B5D2-4B7C-A6CA-88F1914D0D1B}" type="presParOf" srcId="{76BA4CB7-E4F7-4D73-9DC2-E621E051A397}" destId="{F49FE5EB-18F4-4BBD-8ECB-3FA9A38D3D6B}" srcOrd="7" destOrd="0" presId="urn:microsoft.com/office/officeart/2005/8/layout/equation1"/>
    <dgm:cxn modelId="{97765575-E70E-4551-8DF0-51BF57D10D3A}" type="presParOf" srcId="{76BA4CB7-E4F7-4D73-9DC2-E621E051A397}" destId="{10EEBE4F-DF44-4736-B618-DE1C9BC80222}" srcOrd="8" destOrd="0" presId="urn:microsoft.com/office/officeart/2005/8/layout/equation1"/>
    <dgm:cxn modelId="{12B6237F-9FBD-42F1-897E-1DC34BD173DD}" type="presParOf" srcId="{76BA4CB7-E4F7-4D73-9DC2-E621E051A397}" destId="{7E0FCF51-DE62-4C5C-9280-FCF52EE91C63}" srcOrd="9" destOrd="0" presId="urn:microsoft.com/office/officeart/2005/8/layout/equation1"/>
    <dgm:cxn modelId="{072C0949-A0ED-46D0-A562-022BD36EAC81}" type="presParOf" srcId="{76BA4CB7-E4F7-4D73-9DC2-E621E051A397}" destId="{A45120D6-6C04-424D-9AA1-DABFF8EA7AC0}" srcOrd="10" destOrd="0" presId="urn:microsoft.com/office/officeart/2005/8/layout/equation1"/>
    <dgm:cxn modelId="{FE68C7CC-FE27-46B3-9B66-F9940FDF2484}" type="presParOf" srcId="{76BA4CB7-E4F7-4D73-9DC2-E621E051A397}" destId="{655F342D-58D8-4B3E-8CEE-306FC88F007D}" srcOrd="11" destOrd="0" presId="urn:microsoft.com/office/officeart/2005/8/layout/equation1"/>
    <dgm:cxn modelId="{DFB3CDE1-EE1A-4F8B-BB5D-3E357F06984C}" type="presParOf" srcId="{76BA4CB7-E4F7-4D73-9DC2-E621E051A397}" destId="{6B0D16E8-819D-4756-85A6-D22051F1AD2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5E3BE-61B7-444E-8362-E9C5C7F09AB4}">
      <dsp:nvSpPr>
        <dsp:cNvPr id="0" name=""/>
        <dsp:cNvSpPr/>
      </dsp:nvSpPr>
      <dsp:spPr>
        <a:xfrm>
          <a:off x="2047097" y="181370"/>
          <a:ext cx="3599499" cy="125005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D654F-024E-4C1C-9C2A-3046FC3B5DA3}">
      <dsp:nvSpPr>
        <dsp:cNvPr id="0" name=""/>
        <dsp:cNvSpPr/>
      </dsp:nvSpPr>
      <dsp:spPr>
        <a:xfrm>
          <a:off x="3503639" y="3242340"/>
          <a:ext cx="697577" cy="44644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9C3DE-2B30-474C-ACB6-00168817E184}">
      <dsp:nvSpPr>
        <dsp:cNvPr id="0" name=""/>
        <dsp:cNvSpPr/>
      </dsp:nvSpPr>
      <dsp:spPr>
        <a:xfrm>
          <a:off x="2178242" y="3599499"/>
          <a:ext cx="3348372" cy="837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Specific: What will you do &amp; how will it contribute to the body of info that exists on this topic</a:t>
          </a:r>
          <a:endParaRPr lang="en-AU" sz="1500" kern="1200" dirty="0"/>
        </a:p>
      </dsp:txBody>
      <dsp:txXfrm>
        <a:off x="2178242" y="3599499"/>
        <a:ext cx="3348372" cy="837093"/>
      </dsp:txXfrm>
    </dsp:sp>
    <dsp:sp modelId="{562B0FBA-5873-4275-B5F2-9D1D98DEFBFB}">
      <dsp:nvSpPr>
        <dsp:cNvPr id="0" name=""/>
        <dsp:cNvSpPr/>
      </dsp:nvSpPr>
      <dsp:spPr>
        <a:xfrm>
          <a:off x="3355752" y="1527973"/>
          <a:ext cx="1255639" cy="1255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Narrow: What has been done before</a:t>
          </a:r>
          <a:endParaRPr lang="en-AU" sz="1300" kern="1200" dirty="0"/>
        </a:p>
      </dsp:txBody>
      <dsp:txXfrm>
        <a:off x="3355752" y="1527973"/>
        <a:ext cx="1255639" cy="1255639"/>
      </dsp:txXfrm>
    </dsp:sp>
    <dsp:sp modelId="{0E7876E5-3B5A-45AA-89AA-CCEDC020C6DD}">
      <dsp:nvSpPr>
        <dsp:cNvPr id="0" name=""/>
        <dsp:cNvSpPr/>
      </dsp:nvSpPr>
      <dsp:spPr>
        <a:xfrm>
          <a:off x="2457273" y="585965"/>
          <a:ext cx="1255639" cy="12556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Broad: Establish General Area of Research</a:t>
          </a:r>
          <a:endParaRPr lang="en-AU" sz="1300" kern="1200" dirty="0"/>
        </a:p>
      </dsp:txBody>
      <dsp:txXfrm>
        <a:off x="2457273" y="585965"/>
        <a:ext cx="1255639" cy="1255639"/>
      </dsp:txXfrm>
    </dsp:sp>
    <dsp:sp modelId="{07C38C14-B4C0-43F1-93F9-0105466BD33B}">
      <dsp:nvSpPr>
        <dsp:cNvPr id="0" name=""/>
        <dsp:cNvSpPr/>
      </dsp:nvSpPr>
      <dsp:spPr>
        <a:xfrm>
          <a:off x="1899211" y="27903"/>
          <a:ext cx="3906434" cy="312514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ECFBCA-F284-4765-B71D-FE52DF46C546}">
      <dsp:nvSpPr>
        <dsp:cNvPr id="0" name=""/>
        <dsp:cNvSpPr/>
      </dsp:nvSpPr>
      <dsp:spPr>
        <a:xfrm>
          <a:off x="0" y="1805883"/>
          <a:ext cx="1437907" cy="1437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Start with broad focus on your chosen  research area </a:t>
          </a:r>
          <a:endParaRPr lang="en-AU" sz="1100" kern="1200" dirty="0"/>
        </a:p>
      </dsp:txBody>
      <dsp:txXfrm>
        <a:off x="0" y="1805883"/>
        <a:ext cx="1437907" cy="1437907"/>
      </dsp:txXfrm>
    </dsp:sp>
    <dsp:sp modelId="{5734A167-333E-433C-BCD5-A0C85BBD5EC1}">
      <dsp:nvSpPr>
        <dsp:cNvPr id="0" name=""/>
        <dsp:cNvSpPr/>
      </dsp:nvSpPr>
      <dsp:spPr>
        <a:xfrm>
          <a:off x="1559841" y="2139290"/>
          <a:ext cx="833986" cy="8339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1559841" y="2139290"/>
        <a:ext cx="833986" cy="833986"/>
      </dsp:txXfrm>
    </dsp:sp>
    <dsp:sp modelId="{8B07AA39-6DC9-4445-9A50-FD62ABD5AC04}">
      <dsp:nvSpPr>
        <dsp:cNvPr id="0" name=""/>
        <dsp:cNvSpPr/>
      </dsp:nvSpPr>
      <dsp:spPr>
        <a:xfrm>
          <a:off x="2510585" y="1837330"/>
          <a:ext cx="1437907" cy="1437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Why is it relevant?</a:t>
          </a:r>
          <a:endParaRPr lang="en-AU" sz="1100" kern="1200" dirty="0"/>
        </a:p>
      </dsp:txBody>
      <dsp:txXfrm>
        <a:off x="2510585" y="1837330"/>
        <a:ext cx="1437907" cy="1437907"/>
      </dsp:txXfrm>
    </dsp:sp>
    <dsp:sp modelId="{A70B4BE2-A0C8-4C43-A023-EA6697DC0A80}">
      <dsp:nvSpPr>
        <dsp:cNvPr id="0" name=""/>
        <dsp:cNvSpPr/>
      </dsp:nvSpPr>
      <dsp:spPr>
        <a:xfrm>
          <a:off x="4065250" y="2139290"/>
          <a:ext cx="833986" cy="8339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4065250" y="2139290"/>
        <a:ext cx="833986" cy="833986"/>
      </dsp:txXfrm>
    </dsp:sp>
    <dsp:sp modelId="{10EEBE4F-DF44-4736-B618-DE1C9BC80222}">
      <dsp:nvSpPr>
        <dsp:cNvPr id="0" name=""/>
        <dsp:cNvSpPr/>
      </dsp:nvSpPr>
      <dsp:spPr>
        <a:xfrm>
          <a:off x="5015995" y="1837330"/>
          <a:ext cx="1437907" cy="1437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What research has been done before (from broadly related to specifically related)</a:t>
          </a:r>
          <a:endParaRPr lang="en-AU" sz="1100" kern="1200" dirty="0"/>
        </a:p>
      </dsp:txBody>
      <dsp:txXfrm>
        <a:off x="5015995" y="1837330"/>
        <a:ext cx="1437907" cy="1437907"/>
      </dsp:txXfrm>
    </dsp:sp>
    <dsp:sp modelId="{A45120D6-6C04-424D-9AA1-DABFF8EA7AC0}">
      <dsp:nvSpPr>
        <dsp:cNvPr id="0" name=""/>
        <dsp:cNvSpPr/>
      </dsp:nvSpPr>
      <dsp:spPr>
        <a:xfrm>
          <a:off x="6570660" y="2139290"/>
          <a:ext cx="833986" cy="83398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/>
        </a:p>
      </dsp:txBody>
      <dsp:txXfrm>
        <a:off x="6570660" y="2139290"/>
        <a:ext cx="833986" cy="833986"/>
      </dsp:txXfrm>
    </dsp:sp>
    <dsp:sp modelId="{6B0D16E8-819D-4756-85A6-D22051F1AD28}">
      <dsp:nvSpPr>
        <dsp:cNvPr id="0" name=""/>
        <dsp:cNvSpPr/>
      </dsp:nvSpPr>
      <dsp:spPr>
        <a:xfrm>
          <a:off x="7521405" y="1837330"/>
          <a:ext cx="1437907" cy="1437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Tie it all into your specific research question(s)*</a:t>
          </a:r>
          <a:endParaRPr lang="en-AU" sz="1100" kern="1200" dirty="0"/>
        </a:p>
      </dsp:txBody>
      <dsp:txXfrm>
        <a:off x="7521405" y="1837330"/>
        <a:ext cx="1437907" cy="1437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54D81-13B8-429C-BBB7-96D18AF563A3}" type="datetimeFigureOut">
              <a:rPr lang="en-AU" smtClean="0"/>
              <a:pPr/>
              <a:t>18/09/2014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4E43-06CE-43E7-BADB-BB19B3676AB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047E0-2FE9-4ECD-85BB-0D2E9AF0300A}" type="datetimeFigureOut">
              <a:rPr lang="en-AU" smtClean="0"/>
              <a:pPr/>
              <a:t>18/09/2014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1D7EA-4E3A-49A9-8BB5-3C5D8460257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870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7D0B016-8388-41C3-8023-A45B11396672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06C002C-B126-4412-A297-C8456873EFEA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8C75669-747C-48B7-94A1-22736228A389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9286F01-9834-462A-9449-3471D512F079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BE6DC88-F6D4-4472-8660-496A91DD2E65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5AA9-A3BD-46A3-A11B-5EAF0135CA84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95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7672620-958E-45EA-B0B8-8108FF9985B5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FDB8F86-FE82-4F7A-8C22-C486458F0113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41765F8-DA9B-4690-A177-498C3AA2871B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8B5E13A-C05C-4A2A-BF18-04ECD459CD4A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A354E9F-C795-407F-8A5E-E2FFA42187A4}" type="slidenum">
              <a:rPr lang="en-AU" sz="1200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A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Relevance for your academic discipline &amp; Relevance for society and the</a:t>
            </a:r>
            <a:r>
              <a:rPr lang="en-AU" baseline="0" dirty="0" smtClean="0"/>
              <a:t> world at large (ultimately)</a:t>
            </a:r>
          </a:p>
          <a:p>
            <a:endParaRPr lang="en-AU" baseline="0" dirty="0" smtClean="0"/>
          </a:p>
          <a:p>
            <a:r>
              <a:rPr lang="en-AU" baseline="0" dirty="0" smtClean="0"/>
              <a:t>Part 2: This part should be easy as all crime has an impact on society- this may be to do with human rights issues; fear of crime issues</a:t>
            </a:r>
          </a:p>
          <a:p>
            <a:endParaRPr lang="en-AU" baseline="0" dirty="0" smtClean="0"/>
          </a:p>
          <a:p>
            <a:r>
              <a:rPr lang="en-AU" baseline="0" dirty="0" smtClean="0"/>
              <a:t>If it is difficult to answer these initial questions, then you should really reconsider your chosen topic of research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5AA9-A3BD-46A3-A11B-5EAF0135CA84}" type="slidenum">
              <a:rPr lang="en-AU" smtClean="0">
                <a:solidFill>
                  <a:prstClr val="black"/>
                </a:solidFill>
              </a:rPr>
              <a:pPr/>
              <a:t>14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95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-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58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526213"/>
            <a:ext cx="7921625" cy="3317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3A60C71-1E70-4D35-A442-416709A6FB49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6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5D22-5709-4167-9CEF-D3102C65C66E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4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1125538"/>
            <a:ext cx="1997075" cy="523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25538"/>
            <a:ext cx="5840413" cy="523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1B95-7E3C-4333-86B5-A1842E277BE6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56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58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900113" y="6526213"/>
            <a:ext cx="7921625" cy="331787"/>
          </a:xfrm>
        </p:spPr>
        <p:txBody>
          <a:bodyPr/>
          <a:lstStyle>
            <a:lvl1pPr>
              <a:defRPr sz="1200"/>
            </a:lvl1pPr>
          </a:lstStyle>
          <a:p>
            <a:fld id="{08AA69CF-DDAA-4B19-AFB9-F728758F84A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25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275770-FF99-4494-B744-CA2D6C2B8281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15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39C1A7-2A64-4D33-8E47-5882F514685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71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5CDBD-C948-4F36-85E7-D27F10A5525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31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1DA58C-A066-4CCE-8B5B-45441419F5F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296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CBAC0-61CC-4FC1-9AB6-E46D4FF2C260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234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830F9-AB34-4223-83EC-33CD0BFDA238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795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11013-B46A-456D-910B-EA1568F1E65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0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FD10E-5CD4-4BFE-B5DF-CA394487C5B4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451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832418-662C-4F9D-96EC-063B0C15411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024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CC643-6668-4CB2-A93F-0D8ED95C99BA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897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81075"/>
            <a:ext cx="1997075" cy="5376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981075"/>
            <a:ext cx="5840413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EDEFF-3DC8-4674-9081-4A819017630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17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27088" y="1773238"/>
            <a:ext cx="7924800" cy="4584700"/>
          </a:xfrm>
        </p:spPr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7088" y="6481763"/>
            <a:ext cx="7921625" cy="331787"/>
          </a:xfrm>
        </p:spPr>
        <p:txBody>
          <a:bodyPr/>
          <a:lstStyle>
            <a:lvl1pPr>
              <a:defRPr/>
            </a:lvl1pPr>
          </a:lstStyle>
          <a:p>
            <a:fld id="{95165B26-5412-40E6-A610-825B0CD1A79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886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58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900113" y="6526213"/>
            <a:ext cx="7921625" cy="331787"/>
          </a:xfrm>
        </p:spPr>
        <p:txBody>
          <a:bodyPr/>
          <a:lstStyle>
            <a:lvl1pPr>
              <a:defRPr sz="1200"/>
            </a:lvl1pPr>
          </a:lstStyle>
          <a:p>
            <a:fld id="{08AA69CF-DDAA-4B19-AFB9-F728758F84A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434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275770-FF99-4494-B744-CA2D6C2B8281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893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39C1A7-2A64-4D33-8E47-5882F514685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74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5CDBD-C948-4F36-85E7-D27F10A5525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480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1DA58C-A066-4CCE-8B5B-45441419F5F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059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CBAC0-61CC-4FC1-9AB6-E46D4FF2C260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89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64D0-8F3F-4311-BDFE-BFA90D34D3AC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169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830F9-AB34-4223-83EC-33CD0BFDA238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071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11013-B46A-456D-910B-EA1568F1E65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34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832418-662C-4F9D-96EC-063B0C15411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553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CC643-6668-4CB2-A93F-0D8ED95C99BA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529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81075"/>
            <a:ext cx="1997075" cy="5376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981075"/>
            <a:ext cx="5840413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EDEFF-3DC8-4674-9081-4A819017630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4217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27088" y="1773238"/>
            <a:ext cx="7924800" cy="4584700"/>
          </a:xfrm>
        </p:spPr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7088" y="6481763"/>
            <a:ext cx="7921625" cy="331787"/>
          </a:xfrm>
        </p:spPr>
        <p:txBody>
          <a:bodyPr/>
          <a:lstStyle>
            <a:lvl1pPr>
              <a:defRPr/>
            </a:lvl1pPr>
          </a:lstStyle>
          <a:p>
            <a:fld id="{95165B26-5412-40E6-A610-825B0CD1A79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7260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58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900113" y="6526213"/>
            <a:ext cx="7921625" cy="331787"/>
          </a:xfrm>
        </p:spPr>
        <p:txBody>
          <a:bodyPr/>
          <a:lstStyle>
            <a:lvl1pPr>
              <a:defRPr sz="1200"/>
            </a:lvl1pPr>
          </a:lstStyle>
          <a:p>
            <a:fld id="{08AA69CF-DDAA-4B19-AFB9-F728758F84A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0681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275770-FF99-4494-B744-CA2D6C2B8281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262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39C1A7-2A64-4D33-8E47-5882F514685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284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73238"/>
            <a:ext cx="38862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5CDBD-C948-4F36-85E7-D27F10A5525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95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00213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700213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92C9-C470-4D5E-A7D5-87D82DCB6F0D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6765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1DA58C-A066-4CCE-8B5B-45441419F5FE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9588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CBAC0-61CC-4FC1-9AB6-E46D4FF2C260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6865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830F9-AB34-4223-83EC-33CD0BFDA238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6733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11013-B46A-456D-910B-EA1568F1E65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7550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832418-662C-4F9D-96EC-063B0C154116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6712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CC643-6668-4CB2-A93F-0D8ED95C99BA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8541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81075"/>
            <a:ext cx="1997075" cy="5376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981075"/>
            <a:ext cx="5840413" cy="5376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EDEFF-3DC8-4674-9081-4A819017630C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9725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1075"/>
            <a:ext cx="79136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27088" y="1773238"/>
            <a:ext cx="7924800" cy="4584700"/>
          </a:xfrm>
        </p:spPr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7088" y="6481763"/>
            <a:ext cx="7921625" cy="331787"/>
          </a:xfrm>
        </p:spPr>
        <p:txBody>
          <a:bodyPr/>
          <a:lstStyle>
            <a:lvl1pPr>
              <a:defRPr/>
            </a:lvl1pPr>
          </a:lstStyle>
          <a:p>
            <a:fld id="{95165B26-5412-40E6-A610-825B0CD1A792}" type="slidenum">
              <a:rPr lang="en-AU">
                <a:solidFill>
                  <a:srgbClr val="808080"/>
                </a:solidFill>
              </a:rPr>
              <a:pPr/>
              <a:t>‹#›</a:t>
            </a:fld>
            <a:endParaRPr lang="en-A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95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01183-EF48-4105-85A4-38D616473B83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05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59E9-9950-43CD-BE7F-E9F7AEF985DB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21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18CAC-DFB3-4B27-9FD1-007489DEAD68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8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61B56-ECCF-49E6-B0A3-45AD8654D60E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97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184FE-B8E8-4909-AD34-C1157ED2FD1A}" type="slidenum">
              <a:rPr lang="en-AU">
                <a:solidFill>
                  <a:srgbClr val="08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60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-head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25538"/>
            <a:ext cx="737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00213"/>
            <a:ext cx="79248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E7202D6-8152-4A66-B197-00C751AE9AEC}" type="slidenum">
              <a:rPr lang="en-AU">
                <a:solidFill>
                  <a:srgbClr val="08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6793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81075"/>
            <a:ext cx="7913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248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0"/>
            <a:r>
              <a:rPr lang="en-AU" smtClean="0"/>
              <a:t>Second level</a:t>
            </a:r>
          </a:p>
          <a:p>
            <a:pPr lvl="1"/>
            <a:r>
              <a:rPr lang="en-AU" smtClean="0"/>
              <a:t>Third level</a:t>
            </a:r>
          </a:p>
          <a:p>
            <a:pPr lvl="2"/>
            <a:r>
              <a:rPr lang="en-AU" smtClean="0"/>
              <a:t>Fourth level</a:t>
            </a:r>
          </a:p>
          <a:p>
            <a:pPr lvl="3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80BE715D-0C56-425B-9C24-9A778BC40C45}" type="slidenum">
              <a:rPr lang="en-AU">
                <a:solidFill>
                  <a:srgbClr val="80808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827088" y="1628775"/>
            <a:ext cx="7921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9024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81075"/>
            <a:ext cx="7913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248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0"/>
            <a:r>
              <a:rPr lang="en-AU" smtClean="0"/>
              <a:t>Second level</a:t>
            </a:r>
          </a:p>
          <a:p>
            <a:pPr lvl="1"/>
            <a:r>
              <a:rPr lang="en-AU" smtClean="0"/>
              <a:t>Third level</a:t>
            </a:r>
          </a:p>
          <a:p>
            <a:pPr lvl="2"/>
            <a:r>
              <a:rPr lang="en-AU" smtClean="0"/>
              <a:t>Fourth level</a:t>
            </a:r>
          </a:p>
          <a:p>
            <a:pPr lvl="3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80BE715D-0C56-425B-9C24-9A778BC40C45}" type="slidenum">
              <a:rPr lang="en-AU">
                <a:solidFill>
                  <a:srgbClr val="80808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827088" y="1628775"/>
            <a:ext cx="7921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8936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81075"/>
            <a:ext cx="7913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9248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0"/>
            <a:r>
              <a:rPr lang="en-AU" smtClean="0"/>
              <a:t>Second level</a:t>
            </a:r>
          </a:p>
          <a:p>
            <a:pPr lvl="1"/>
            <a:r>
              <a:rPr lang="en-AU" smtClean="0"/>
              <a:t>Third level</a:t>
            </a:r>
          </a:p>
          <a:p>
            <a:pPr lvl="2"/>
            <a:r>
              <a:rPr lang="en-AU" smtClean="0"/>
              <a:t>Fourth level</a:t>
            </a:r>
          </a:p>
          <a:p>
            <a:pPr lvl="3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80BE715D-0C56-425B-9C24-9A778BC40C45}" type="slidenum">
              <a:rPr lang="en-AU">
                <a:solidFill>
                  <a:srgbClr val="80808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827088" y="1628775"/>
            <a:ext cx="7921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AU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7929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D9CD9AB-A397-4E50-8966-FC82F28455A4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624" y="1772816"/>
            <a:ext cx="7924800" cy="4224337"/>
          </a:xfrm>
        </p:spPr>
        <p:txBody>
          <a:bodyPr/>
          <a:lstStyle/>
          <a:p>
            <a:pPr lvl="1" algn="ctr">
              <a:spcBef>
                <a:spcPct val="50000"/>
              </a:spcBef>
              <a:buFontTx/>
              <a:buNone/>
            </a:pPr>
            <a:endParaRPr lang="en-AU" sz="3200" dirty="0" smtClean="0"/>
          </a:p>
          <a:p>
            <a:pPr lvl="1" algn="ctr">
              <a:spcBef>
                <a:spcPct val="50000"/>
              </a:spcBef>
              <a:buFontTx/>
              <a:buNone/>
            </a:pPr>
            <a:r>
              <a:rPr lang="en-AU" sz="4000" b="1" dirty="0" smtClean="0"/>
              <a:t>RESEARCH DESIGN:</a:t>
            </a:r>
          </a:p>
          <a:p>
            <a:pPr lvl="1" algn="ctr">
              <a:spcBef>
                <a:spcPct val="50000"/>
              </a:spcBef>
              <a:buFontTx/>
              <a:buNone/>
            </a:pPr>
            <a:r>
              <a:rPr lang="en-AU" sz="4000" b="1" dirty="0" smtClean="0"/>
              <a:t>What are you researching?</a:t>
            </a:r>
          </a:p>
          <a:p>
            <a:pPr lvl="1" algn="ctr">
              <a:spcBef>
                <a:spcPct val="50000"/>
              </a:spcBef>
              <a:buFontTx/>
              <a:buNone/>
            </a:pPr>
            <a:r>
              <a:rPr lang="en-AU" sz="4000" b="1" i="1" dirty="0" smtClean="0"/>
              <a:t>Identifying a researchable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Assignment 1: Reviewing the Literature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334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5FD08C4-C917-471A-8F3D-AF4347F7682E}" type="slidenum">
              <a:rPr lang="en-AU">
                <a:solidFill>
                  <a:srgbClr val="808080"/>
                </a:solidFill>
              </a:rPr>
              <a:pPr/>
              <a:t>10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Phase 2: Refining Your Question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96628"/>
            <a:ext cx="7924800" cy="45847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Identify GAPS in the </a:t>
            </a:r>
            <a:r>
              <a:rPr lang="en-US" sz="1800" dirty="0" smtClean="0"/>
              <a:t>Literature: focus on research quality issues here, using review criteria developed for Campbell Collaborative reviews: 1- 5 scale</a:t>
            </a:r>
            <a:endParaRPr lang="en-US" sz="18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/>
              <a:t>How can you contribute to the existing body of knowledge on your topic</a:t>
            </a:r>
            <a:r>
              <a:rPr lang="en-US" sz="2800" dirty="0" smtClean="0"/>
              <a:t>? EXAMPLE:</a:t>
            </a:r>
            <a:endParaRPr lang="en-US" sz="28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dirty="0" smtClean="0"/>
              <a:t>What effect does public area CCTV have on citizens’ willingness to exercise guardianship?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dirty="0" smtClean="0"/>
              <a:t>Is CCTV a cost-effective alternative to crime prevention and control compared to natural forms of guardianship?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dirty="0" smtClean="0"/>
              <a:t>Does CCTV have a negative effect on citizens fear of crime?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dirty="0" smtClean="0"/>
              <a:t>Does CCTV have a deterrent effect on offenders?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7599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1947C4F-FD0E-4343-9BC7-5EFDAB99EB30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8388350" cy="946150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rgbClr val="C00000"/>
                </a:solidFill>
              </a:rPr>
              <a:t>Avoid questions of value, philosophy or politics</a:t>
            </a:r>
            <a:endParaRPr lang="en-AU" sz="3500" dirty="0" smtClean="0">
              <a:solidFill>
                <a:srgbClr val="C00000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 smtClean="0"/>
              <a:t>For example,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smtClean="0"/>
              <a:t>Is rehabilitation a </a:t>
            </a:r>
            <a:r>
              <a:rPr lang="en-US" sz="1900" b="1" i="1" smtClean="0"/>
              <a:t>better</a:t>
            </a:r>
            <a:r>
              <a:rPr lang="en-US" sz="1900" smtClean="0"/>
              <a:t> objective for sentencing than punishment?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smtClean="0"/>
              <a:t>What </a:t>
            </a:r>
            <a:r>
              <a:rPr lang="en-US" sz="1900" b="1" i="1" smtClean="0"/>
              <a:t>should</a:t>
            </a:r>
            <a:r>
              <a:rPr lang="en-US" sz="1900" smtClean="0"/>
              <a:t> we do about pornography?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900" smtClean="0"/>
              <a:t>Is incarceration an </a:t>
            </a:r>
            <a:r>
              <a:rPr lang="en-US" sz="1900" b="1" i="1" smtClean="0"/>
              <a:t>appropriate</a:t>
            </a:r>
            <a:r>
              <a:rPr lang="en-US" sz="1900" smtClean="0"/>
              <a:t> sentence for the mentally-ill?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smtClean="0"/>
              <a:t>Note: research can be done in these areas, but empirical research can’t be carried out in the present form.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smtClean="0"/>
              <a:t>Need to specify the criteria for words of ‘value’.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AU" sz="1700" smtClean="0"/>
          </a:p>
          <a:p>
            <a:pPr lvl="1">
              <a:spcBef>
                <a:spcPct val="50000"/>
              </a:spcBef>
              <a:buFontTx/>
              <a:buChar char="•"/>
            </a:pPr>
            <a:endParaRPr lang="en-AU" sz="2000" smtClean="0"/>
          </a:p>
        </p:txBody>
      </p:sp>
    </p:spTree>
    <p:extLst>
      <p:ext uri="{BB962C8B-B14F-4D97-AF65-F5344CB8AC3E}">
        <p14:creationId xmlns:p14="http://schemas.microsoft.com/office/powerpoint/2010/main" xmlns="" val="20778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5026A99-7DFC-4372-85EA-2E0B102148CF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8388350" cy="946150"/>
          </a:xfrm>
        </p:spPr>
        <p:txBody>
          <a:bodyPr/>
          <a:lstStyle/>
          <a:p>
            <a:pPr eaLnBrk="1" hangingPunct="1"/>
            <a:r>
              <a:rPr lang="en-AU" sz="3600" dirty="0" smtClean="0">
                <a:solidFill>
                  <a:srgbClr val="C00000"/>
                </a:solidFill>
              </a:rPr>
              <a:t>Turning a non-researchable question into a researchable question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/>
              <a:t>Take the question: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500" smtClean="0"/>
              <a:t>Is incarceration an </a:t>
            </a:r>
            <a:r>
              <a:rPr lang="en-US" sz="2500" b="1" i="1" smtClean="0"/>
              <a:t>appropriate</a:t>
            </a:r>
            <a:r>
              <a:rPr lang="en-US" sz="2500" smtClean="0"/>
              <a:t> sentence for the mentally-ill?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smtClean="0"/>
              <a:t>Many ways to define “appropriate”…one possible way would be to assume it is defined by a reduced risk of re-offending. In this case: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100" smtClean="0"/>
              <a:t> </a:t>
            </a:r>
            <a:r>
              <a:rPr lang="en-US" sz="2500" smtClean="0"/>
              <a:t>Is the risk to re-offend lower for mentally-ill offenders sentenced to incarceration or alternative sentences?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smtClean="0"/>
              <a:t>Know and define your criteria. </a:t>
            </a:r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xmlns="" val="24352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79551E8-6387-44DD-BD96-71C0E3EBC4F5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124744"/>
            <a:ext cx="8388350" cy="946150"/>
          </a:xfrm>
        </p:spPr>
        <p:txBody>
          <a:bodyPr/>
          <a:lstStyle/>
          <a:p>
            <a:pPr eaLnBrk="1" hangingPunct="1"/>
            <a:r>
              <a:rPr lang="en-AU" sz="4400" dirty="0" smtClean="0">
                <a:solidFill>
                  <a:srgbClr val="C00000"/>
                </a:solidFill>
              </a:rPr>
              <a:t>Example: My Investigation Stage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My topic:  </a:t>
            </a:r>
            <a:r>
              <a:rPr lang="en-AU" sz="2900" b="1" dirty="0" smtClean="0"/>
              <a:t>Public Area CCTV Interventions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Examples of My question: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What effect does public area CCTV have on citizens’ willingness to exercise guardianship?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Is CCTV a cost-effective alternative to crime prevention and control compared to natural forms of guardianship?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Does CCTV have a negative effect on citizens fear of crime?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Does CCTV have a deterrent effect on offenders?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AU" sz="2900" dirty="0" smtClean="0"/>
          </a:p>
          <a:p>
            <a:pPr>
              <a:spcBef>
                <a:spcPct val="50000"/>
              </a:spcBef>
              <a:buFontTx/>
              <a:buNone/>
            </a:pPr>
            <a:endParaRPr lang="en-AU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56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5FD08C4-C917-471A-8F3D-AF4347F7682E}" type="slidenum">
              <a:rPr lang="en-AU">
                <a:solidFill>
                  <a:srgbClr val="808080"/>
                </a:solidFill>
              </a:rPr>
              <a:pPr/>
              <a:t>14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Your “WHY” Question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this question:</a:t>
            </a:r>
          </a:p>
          <a:p>
            <a:pPr lvl="1"/>
            <a:r>
              <a:rPr lang="en-US" sz="2400" dirty="0" smtClean="0"/>
              <a:t>Relevant to </a:t>
            </a:r>
            <a:r>
              <a:rPr lang="en-US" sz="2400" dirty="0" smtClean="0"/>
              <a:t>CJ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What does it contribute to our knowledge? (gaps)</a:t>
            </a:r>
          </a:p>
          <a:p>
            <a:pPr lvl="1"/>
            <a:r>
              <a:rPr lang="en-US" sz="2400" dirty="0" smtClean="0"/>
              <a:t>Why do criminologists need an answer to this question?</a:t>
            </a:r>
            <a:endParaRPr lang="en-US" sz="2400" dirty="0"/>
          </a:p>
          <a:p>
            <a:r>
              <a:rPr lang="en-US" dirty="0" smtClean="0"/>
              <a:t>Why is this question:</a:t>
            </a:r>
          </a:p>
          <a:p>
            <a:pPr lvl="1"/>
            <a:r>
              <a:rPr lang="en-US" sz="2400" dirty="0" smtClean="0"/>
              <a:t>Relevant to society as a whole?</a:t>
            </a:r>
          </a:p>
          <a:p>
            <a:pPr lvl="1"/>
            <a:r>
              <a:rPr lang="en-US" sz="2400" dirty="0" smtClean="0"/>
              <a:t>What implications does it have (beyond your academic discipline)?</a:t>
            </a:r>
          </a:p>
          <a:p>
            <a:pPr lvl="1"/>
            <a:r>
              <a:rPr lang="en-US" sz="2400" dirty="0" smtClean="0"/>
              <a:t>Why does society need an answer to this question?</a:t>
            </a:r>
            <a:endParaRPr lang="en-US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2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434C4A8-98AF-44B4-A61F-FBF6D7A851EA}" type="slidenum">
              <a:rPr lang="en-AU" sz="1200">
                <a:solidFill>
                  <a:srgbClr val="80808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AU" sz="1200">
              <a:solidFill>
                <a:srgbClr val="80808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43000"/>
            <a:ext cx="8388350" cy="946150"/>
          </a:xfrm>
        </p:spPr>
        <p:txBody>
          <a:bodyPr/>
          <a:lstStyle/>
          <a:p>
            <a:pPr eaLnBrk="1" hangingPunct="1"/>
            <a:r>
              <a:rPr lang="en-AU" sz="4400" dirty="0" smtClean="0">
                <a:solidFill>
                  <a:srgbClr val="C00000"/>
                </a:solidFill>
              </a:rPr>
              <a:t>Example: My “WHY”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My choice:  </a:t>
            </a:r>
            <a:r>
              <a:rPr lang="en-AU" sz="2900" b="1" dirty="0" smtClean="0"/>
              <a:t>Public Area CCTV Interventions</a:t>
            </a:r>
            <a:endParaRPr lang="en-AU" sz="29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It’s a hot topic in criminology and crime prevention right now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AU" sz="2000" dirty="0" smtClean="0"/>
              <a:t>Widespread international implementation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Why 1: Academically, there is little consensus about whether it works or under what conditions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Why 2: Major societal implications in terms of privacy and more importantly natural surveillance </a:t>
            </a:r>
            <a:r>
              <a:rPr lang="en-AU" sz="2400" dirty="0" smtClean="0"/>
              <a:t>mechanisms9 people watching people)</a:t>
            </a:r>
            <a:endParaRPr lang="en-AU" sz="2000" dirty="0" smtClean="0"/>
          </a:p>
          <a:p>
            <a:pPr>
              <a:spcBef>
                <a:spcPct val="50000"/>
              </a:spcBef>
              <a:buFontTx/>
              <a:buNone/>
            </a:pPr>
            <a:endParaRPr lang="en-AU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12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A74CF1A-253B-4784-81C4-48986ECB033F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8388350" cy="946150"/>
          </a:xfrm>
        </p:spPr>
        <p:txBody>
          <a:bodyPr/>
          <a:lstStyle/>
          <a:p>
            <a:pPr eaLnBrk="1" hangingPunct="1"/>
            <a:r>
              <a:rPr lang="en-AU" sz="3600" dirty="0" smtClean="0">
                <a:solidFill>
                  <a:srgbClr val="C00000"/>
                </a:solidFill>
              </a:rPr>
              <a:t>Central points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 marL="628650" indent="-628650">
              <a:spcBef>
                <a:spcPct val="50000"/>
              </a:spcBef>
              <a:buFontTx/>
              <a:buAutoNum type="arabicPeriod"/>
            </a:pPr>
            <a:r>
              <a:rPr lang="en-US" sz="2200" dirty="0" smtClean="0"/>
              <a:t>Question should be expressed in researchable terms.</a:t>
            </a:r>
          </a:p>
          <a:p>
            <a:pPr marL="628650" indent="-628650">
              <a:spcBef>
                <a:spcPct val="50000"/>
              </a:spcBef>
              <a:buFontTx/>
              <a:buAutoNum type="arabicPeriod"/>
            </a:pPr>
            <a:r>
              <a:rPr lang="en-US" sz="2200" dirty="0" smtClean="0"/>
              <a:t>Researchable questions are: </a:t>
            </a:r>
          </a:p>
          <a:p>
            <a:pPr marL="990600" lvl="1" indent="-5334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specific, </a:t>
            </a:r>
          </a:p>
          <a:p>
            <a:pPr marL="990600" lvl="1" indent="-5334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limited in scope, </a:t>
            </a:r>
          </a:p>
          <a:p>
            <a:pPr marL="990600" lvl="1" indent="-5334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related to some empirical reality (i.e., must be some sort of evidence that can be consulted, and </a:t>
            </a:r>
          </a:p>
          <a:p>
            <a:pPr marL="990600" lvl="1" indent="-5334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should have specific evaluation criteria so that you can tell whether you’ve answered the question. </a:t>
            </a:r>
          </a:p>
          <a:p>
            <a:pPr marL="628650" indent="-628650">
              <a:spcBef>
                <a:spcPct val="50000"/>
              </a:spcBef>
              <a:buFontTx/>
              <a:buAutoNum type="arabicPeriod"/>
            </a:pPr>
            <a:r>
              <a:rPr lang="en-US" sz="2200" dirty="0" smtClean="0"/>
              <a:t>Eventually you will need to consider things like units of analysis, appropriate study design, availability of data, possible threats to validity, hypotheses, etc. </a:t>
            </a:r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55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0D13B4B-D367-41F4-A368-B01DBF11121F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43000"/>
            <a:ext cx="8388350" cy="946150"/>
          </a:xfrm>
        </p:spPr>
        <p:txBody>
          <a:bodyPr/>
          <a:lstStyle/>
          <a:p>
            <a:pPr eaLnBrk="1" hangingPunct="1"/>
            <a:r>
              <a:rPr lang="en-AU" sz="4400" dirty="0" smtClean="0">
                <a:solidFill>
                  <a:srgbClr val="C00000"/>
                </a:solidFill>
              </a:rPr>
              <a:t>Your Investigation: Stage 1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What CJS interventions have you found that are of interest?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What research question(s) have you decided on?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AU" sz="29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Class Discussion Round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AU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7567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18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712968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Next Phase: Literature Review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/>
              <a:t>Write short summaries of the literature you </a:t>
            </a:r>
            <a:r>
              <a:rPr lang="en-US" sz="3000" dirty="0" smtClean="0"/>
              <a:t>review and include key findings in a summary table</a:t>
            </a:r>
            <a:endParaRPr lang="en-US" sz="3000" dirty="0"/>
          </a:p>
          <a:p>
            <a:pPr lvl="1"/>
            <a:r>
              <a:rPr lang="en-AU" dirty="0" smtClean="0"/>
              <a:t>Aims / Research Questions addressed</a:t>
            </a:r>
          </a:p>
          <a:p>
            <a:pPr lvl="1"/>
            <a:r>
              <a:rPr lang="en-AU" dirty="0" smtClean="0"/>
              <a:t>Methods Used</a:t>
            </a:r>
          </a:p>
          <a:p>
            <a:pPr lvl="1"/>
            <a:r>
              <a:rPr lang="en-AU" dirty="0" smtClean="0"/>
              <a:t>Key Results</a:t>
            </a:r>
          </a:p>
          <a:p>
            <a:pPr lvl="1"/>
            <a:r>
              <a:rPr lang="en-AU" dirty="0" smtClean="0"/>
              <a:t>Your analysis of the study </a:t>
            </a:r>
          </a:p>
          <a:p>
            <a:pPr lvl="2"/>
            <a:r>
              <a:rPr lang="en-AU" sz="2600" dirty="0" smtClean="0"/>
              <a:t>Problems, Gaps, Limitations</a:t>
            </a: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xmlns="" val="2586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fld id="{8C2CBA86-617B-4C7E-B45D-1658F7367945}" type="slidenum">
              <a:rPr lang="en-AU"/>
              <a:pPr/>
              <a:t>19</a:t>
            </a:fld>
            <a:endParaRPr lang="en-AU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986713" cy="820738"/>
          </a:xfrm>
        </p:spPr>
        <p:txBody>
          <a:bodyPr/>
          <a:lstStyle/>
          <a:p>
            <a:r>
              <a:rPr lang="en-AU" sz="4500" dirty="0">
                <a:solidFill>
                  <a:srgbClr val="C00000"/>
                </a:solidFill>
              </a:rPr>
              <a:t>Review of </a:t>
            </a:r>
            <a:r>
              <a:rPr lang="en-AU" sz="4500" dirty="0" smtClean="0">
                <a:solidFill>
                  <a:srgbClr val="C00000"/>
                </a:solidFill>
              </a:rPr>
              <a:t>Literature</a:t>
            </a:r>
            <a:endParaRPr lang="en-AU" sz="4500" dirty="0">
              <a:solidFill>
                <a:srgbClr val="C00000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3200" dirty="0"/>
              <a:t>Assessment </a:t>
            </a:r>
            <a:r>
              <a:rPr lang="en-AU" sz="3200" dirty="0" smtClean="0"/>
              <a:t>1: </a:t>
            </a:r>
            <a:r>
              <a:rPr lang="en-AU" sz="3200" dirty="0" smtClean="0"/>
              <a:t>TIPS</a:t>
            </a:r>
          </a:p>
          <a:p>
            <a:r>
              <a:rPr lang="en-AU" sz="3200" dirty="0" smtClean="0"/>
              <a:t>Summary Table Example</a:t>
            </a:r>
          </a:p>
          <a:p>
            <a:r>
              <a:rPr lang="en-AU" sz="3200" dirty="0" smtClean="0"/>
              <a:t>Author(year)</a:t>
            </a:r>
          </a:p>
          <a:p>
            <a:r>
              <a:rPr lang="en-AU" sz="3200" dirty="0" smtClean="0"/>
              <a:t>Intervention/target population( n of cases)</a:t>
            </a:r>
            <a:endParaRPr lang="en-AU" sz="3200" dirty="0" smtClean="0"/>
          </a:p>
          <a:p>
            <a:r>
              <a:rPr lang="en-AU" sz="3200" dirty="0" smtClean="0"/>
              <a:t>Study design( quality)</a:t>
            </a:r>
          </a:p>
          <a:p>
            <a:r>
              <a:rPr lang="en-AU" sz="3200" dirty="0" smtClean="0"/>
              <a:t>Key findings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0794EA35-173C-463F-84C9-832E1986EF48}" type="slidenum">
              <a:rPr lang="en-AU"/>
              <a:pPr/>
              <a:t>2</a:t>
            </a:fld>
            <a:endParaRPr lang="en-A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>
                <a:solidFill>
                  <a:srgbClr val="C00000"/>
                </a:solidFill>
              </a:rPr>
              <a:t>Elements research proposal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772816"/>
            <a:ext cx="3886200" cy="4657725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1.Theoretical / Conceptual Framework</a:t>
            </a:r>
          </a:p>
          <a:p>
            <a:r>
              <a:rPr lang="en-US" sz="2900" b="1" dirty="0" smtClean="0">
                <a:solidFill>
                  <a:srgbClr val="CC0000"/>
                </a:solidFill>
              </a:rPr>
              <a:t>Crime Problem &amp; CCJ Intervention</a:t>
            </a:r>
            <a:endParaRPr lang="en-US" sz="2900" b="1" dirty="0">
              <a:solidFill>
                <a:srgbClr val="CC0000"/>
              </a:solidFill>
            </a:endParaRPr>
          </a:p>
          <a:p>
            <a:r>
              <a:rPr lang="en-US" sz="2900" b="1" dirty="0">
                <a:solidFill>
                  <a:srgbClr val="CC0000"/>
                </a:solidFill>
              </a:rPr>
              <a:t>Literature Review</a:t>
            </a:r>
          </a:p>
          <a:p>
            <a:r>
              <a:rPr lang="en-US" sz="2900" b="1" dirty="0">
                <a:solidFill>
                  <a:srgbClr val="CC0000"/>
                </a:solidFill>
              </a:rPr>
              <a:t>Research </a:t>
            </a:r>
            <a:r>
              <a:rPr lang="en-US" sz="2900" b="1" dirty="0" smtClean="0">
                <a:solidFill>
                  <a:srgbClr val="CC0000"/>
                </a:solidFill>
              </a:rPr>
              <a:t>Questions &amp; Aims</a:t>
            </a:r>
            <a:endParaRPr lang="en-US" sz="2900" b="1" dirty="0">
              <a:solidFill>
                <a:srgbClr val="CC0000"/>
              </a:solidFill>
            </a:endParaRP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772816"/>
            <a:ext cx="3886200" cy="4657725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Plan of Execution for Study</a:t>
            </a:r>
          </a:p>
          <a:p>
            <a:r>
              <a:rPr lang="en-US" sz="2900" dirty="0" smtClean="0"/>
              <a:t>Data </a:t>
            </a:r>
            <a:r>
              <a:rPr lang="en-US" sz="2900" dirty="0"/>
              <a:t>Collection </a:t>
            </a:r>
            <a:r>
              <a:rPr lang="en-US" sz="2900" dirty="0" smtClean="0"/>
              <a:t>Methods: </a:t>
            </a:r>
          </a:p>
          <a:p>
            <a:pPr lvl="1"/>
            <a:r>
              <a:rPr lang="en-US" sz="2000" dirty="0" smtClean="0"/>
              <a:t>Subjects for Study &amp; Measurement</a:t>
            </a:r>
            <a:endParaRPr lang="en-US" sz="2000" dirty="0"/>
          </a:p>
          <a:p>
            <a:r>
              <a:rPr lang="en-US" sz="2900" dirty="0"/>
              <a:t>Analysis</a:t>
            </a:r>
          </a:p>
          <a:p>
            <a:r>
              <a:rPr lang="en-US" sz="2900" dirty="0"/>
              <a:t>References</a:t>
            </a:r>
          </a:p>
          <a:p>
            <a:r>
              <a:rPr lang="en-US" sz="2900" dirty="0"/>
              <a:t>Schedule</a:t>
            </a:r>
          </a:p>
          <a:p>
            <a:r>
              <a:rPr lang="en-US" sz="2900" dirty="0"/>
              <a:t>Budget</a:t>
            </a:r>
            <a:endParaRPr lang="en-A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0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0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0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0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0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0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/>
      <p:bldP spid="290820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ACD74E-6A30-48C0-9460-65486AA73DBE}" type="slidenum">
              <a:rPr lang="en-AU"/>
              <a:pPr/>
              <a:t>20</a:t>
            </a:fld>
            <a:endParaRPr lang="en-A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>
                <a:solidFill>
                  <a:srgbClr val="C00000"/>
                </a:solidFill>
              </a:rPr>
              <a:t>What is a literature review?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An account of </a:t>
            </a:r>
            <a:r>
              <a:rPr lang="en-AU" dirty="0" smtClean="0"/>
              <a:t>main studies published </a:t>
            </a:r>
            <a:r>
              <a:rPr lang="en-AU" dirty="0"/>
              <a:t>in </a:t>
            </a:r>
            <a:r>
              <a:rPr lang="en-AU" dirty="0" smtClean="0"/>
              <a:t>your topic area</a:t>
            </a:r>
            <a:endParaRPr lang="en-AU" dirty="0"/>
          </a:p>
          <a:p>
            <a:r>
              <a:rPr lang="en-AU" dirty="0"/>
              <a:t>Will help you define or redefine </a:t>
            </a:r>
            <a:r>
              <a:rPr lang="en-AU" dirty="0" smtClean="0"/>
              <a:t>your </a:t>
            </a:r>
            <a:r>
              <a:rPr lang="en-AU" dirty="0"/>
              <a:t>topic and research question(s)</a:t>
            </a:r>
          </a:p>
          <a:p>
            <a:r>
              <a:rPr lang="en-AU" dirty="0"/>
              <a:t>Will help you to clarify your research strategy and design. </a:t>
            </a:r>
          </a:p>
          <a:p>
            <a:pPr lvl="1"/>
            <a:r>
              <a:rPr lang="en-AU" dirty="0"/>
              <a:t>What methods have others used to approach the topic?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9FAE69C-F1BA-4464-8C82-2B370C3D4822}" type="slidenum">
              <a:rPr lang="en-AU"/>
              <a:pPr/>
              <a:t>21</a:t>
            </a:fld>
            <a:endParaRPr lang="en-AU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>
                <a:solidFill>
                  <a:srgbClr val="C00000"/>
                </a:solidFill>
              </a:rPr>
              <a:t>Writing your literature review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AU"/>
              <a:t>Your literature review must do these things: </a:t>
            </a:r>
          </a:p>
          <a:p>
            <a:pPr lvl="1">
              <a:lnSpc>
                <a:spcPct val="90000"/>
              </a:lnSpc>
            </a:pPr>
            <a:r>
              <a:rPr lang="en-AU"/>
              <a:t>be organized around and related directly to the thesis or research question(s) you have been developing </a:t>
            </a:r>
          </a:p>
          <a:p>
            <a:pPr lvl="1">
              <a:lnSpc>
                <a:spcPct val="90000"/>
              </a:lnSpc>
            </a:pPr>
            <a:r>
              <a:rPr lang="en-AU"/>
              <a:t>synthesize results into a summary of what is and is not known </a:t>
            </a:r>
          </a:p>
          <a:p>
            <a:pPr lvl="1">
              <a:lnSpc>
                <a:spcPct val="90000"/>
              </a:lnSpc>
            </a:pPr>
            <a:r>
              <a:rPr lang="en-AU"/>
              <a:t>identify areas of controversy in the literature </a:t>
            </a:r>
          </a:p>
          <a:p>
            <a:pPr lvl="1">
              <a:lnSpc>
                <a:spcPct val="90000"/>
              </a:lnSpc>
            </a:pPr>
            <a:r>
              <a:rPr lang="en-AU"/>
              <a:t>formulate questions that need further research</a:t>
            </a:r>
          </a:p>
          <a:p>
            <a:pPr>
              <a:lnSpc>
                <a:spcPct val="90000"/>
              </a:lnSpc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0" y="1053554"/>
            <a:ext cx="8280152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Structure of Lit Review: Funnel Shaped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A275770-FF99-4494-B744-CA2D6C2B8281}" type="slidenum">
              <a:rPr lang="en-AU" smtClean="0"/>
              <a:pPr/>
              <a:t>22</a:t>
            </a:fld>
            <a:endParaRPr lang="en-AU"/>
          </a:p>
        </p:txBody>
      </p:sp>
      <p:graphicFrame>
        <p:nvGraphicFramePr>
          <p:cNvPr id="9" name="Diagram 8"/>
          <p:cNvGraphicFramePr/>
          <p:nvPr/>
        </p:nvGraphicFramePr>
        <p:xfrm>
          <a:off x="683568" y="2132856"/>
          <a:ext cx="770485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0" y="1053554"/>
            <a:ext cx="8280152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Structure of Lit Review: Funnel Shaped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A275770-FF99-4494-B744-CA2D6C2B8281}" type="slidenum">
              <a:rPr lang="en-AU" smtClean="0"/>
              <a:pPr/>
              <a:t>23</a:t>
            </a:fld>
            <a:endParaRPr lang="en-AU"/>
          </a:p>
        </p:txBody>
      </p:sp>
      <p:graphicFrame>
        <p:nvGraphicFramePr>
          <p:cNvPr id="7" name="Diagram 6"/>
          <p:cNvGraphicFramePr/>
          <p:nvPr/>
        </p:nvGraphicFramePr>
        <p:xfrm>
          <a:off x="72008" y="174543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fld id="{D3816139-6B35-4A18-AB64-3A832FAC7B5B}" type="slidenum">
              <a:rPr lang="en-AU">
                <a:solidFill>
                  <a:srgbClr val="808080"/>
                </a:solidFill>
              </a:rPr>
              <a:pPr/>
              <a:t>3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986713" cy="820738"/>
          </a:xfrm>
        </p:spPr>
        <p:txBody>
          <a:bodyPr/>
          <a:lstStyle/>
          <a:p>
            <a:r>
              <a:rPr lang="en-AU" sz="4100" dirty="0">
                <a:solidFill>
                  <a:srgbClr val="C00000"/>
                </a:solidFill>
              </a:rPr>
              <a:t>How to design a research project</a:t>
            </a: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400" dirty="0" smtClean="0"/>
              <a:t>Key elements of the research design process: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WHAT?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WHY?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HOW?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AT WHOM?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WHEN?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WHERE?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2800" dirty="0" smtClean="0"/>
              <a:t>HOW OFTEN?</a:t>
            </a:r>
          </a:p>
          <a:p>
            <a:pPr marL="571500" indent="-571500">
              <a:buFont typeface="Arial" pitchFamily="34" charset="0"/>
              <a:buChar char="•"/>
            </a:pPr>
            <a:endParaRPr lang="en-AU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71164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0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0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0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0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0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0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0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0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D3D1EB4-F1CC-46F1-B696-20B593DD4381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20" y="1143000"/>
            <a:ext cx="9144000" cy="946150"/>
          </a:xfrm>
        </p:spPr>
        <p:txBody>
          <a:bodyPr/>
          <a:lstStyle/>
          <a:p>
            <a:pPr eaLnBrk="1" hangingPunct="1"/>
            <a:r>
              <a:rPr lang="en-AU" sz="3600" dirty="0" smtClean="0">
                <a:solidFill>
                  <a:srgbClr val="C00000"/>
                </a:solidFill>
              </a:rPr>
              <a:t>Getting started: What are you researching?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AU" sz="2900" dirty="0" smtClean="0"/>
              <a:t>Choosing a topic: 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Identify a criminal justice intervention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Get connected with the literature in your chosen area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dirty="0" smtClean="0"/>
              <a:t>If you are unfamiliar with methods of accessing literature please </a:t>
            </a:r>
            <a:r>
              <a:rPr lang="en-AU" sz="2400" dirty="0" smtClean="0"/>
              <a:t>see me and/or our Graduate TA during office hours.</a:t>
            </a:r>
            <a:r>
              <a:rPr lang="en-AU" sz="2400" dirty="0" smtClean="0"/>
              <a:t> </a:t>
            </a:r>
            <a:endParaRPr lang="en-AU" sz="2400" dirty="0" smtClean="0"/>
          </a:p>
          <a:p>
            <a:pPr lvl="2">
              <a:spcBef>
                <a:spcPct val="50000"/>
              </a:spcBef>
              <a:buNone/>
            </a:pPr>
            <a:endParaRPr lang="en-AU" sz="20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947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5FD08C4-C917-471A-8F3D-AF4347F7682E}" type="slidenum">
              <a:rPr lang="en-AU">
                <a:solidFill>
                  <a:srgbClr val="808080"/>
                </a:solidFill>
              </a:rPr>
              <a:pPr/>
              <a:t>5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Your “WHAT” Question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What are you researching?</a:t>
            </a:r>
          </a:p>
          <a:p>
            <a:pPr lvl="1"/>
            <a:r>
              <a:rPr lang="en-US" sz="3200" dirty="0" smtClean="0"/>
              <a:t>This is your main research question(s)</a:t>
            </a:r>
          </a:p>
          <a:p>
            <a:pPr lvl="1"/>
            <a:r>
              <a:rPr lang="en-US" sz="3200" dirty="0" smtClean="0"/>
              <a:t>What do you want to investigate?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585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4EF0CED4-F468-43BD-9F4D-31A610292295}" type="slidenum">
              <a:rPr lang="en-AU">
                <a:solidFill>
                  <a:srgbClr val="808080"/>
                </a:solidFill>
              </a:rPr>
              <a:pPr/>
              <a:t>6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20" y="1053554"/>
            <a:ext cx="8280152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Phase 1: Selecting </a:t>
            </a:r>
            <a:r>
              <a:rPr lang="en-AU" sz="3600" dirty="0">
                <a:solidFill>
                  <a:srgbClr val="C00000"/>
                </a:solidFill>
              </a:rPr>
              <a:t>a </a:t>
            </a:r>
            <a:r>
              <a:rPr lang="en-AU" sz="3600" dirty="0" smtClean="0">
                <a:solidFill>
                  <a:srgbClr val="C00000"/>
                </a:solidFill>
              </a:rPr>
              <a:t>Topic (completed) 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Beginning points for a line of research</a:t>
            </a:r>
          </a:p>
          <a:p>
            <a:pPr lvl="1"/>
            <a:r>
              <a:rPr lang="en-US" dirty="0"/>
              <a:t>Interests, ideas, theories, new programs</a:t>
            </a:r>
          </a:p>
          <a:p>
            <a:pPr lvl="1"/>
            <a:r>
              <a:rPr lang="en-US" dirty="0"/>
              <a:t>Why does something occur?</a:t>
            </a:r>
          </a:p>
          <a:p>
            <a:pPr lvl="1"/>
            <a:r>
              <a:rPr lang="en-US" dirty="0"/>
              <a:t>Why is this how it is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questions may lead to others you might like to explore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120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8C572C9-8103-46FB-92E0-147BBE9E4981}" type="slidenum">
              <a:rPr lang="en-AU" sz="1200">
                <a:solidFill>
                  <a:srgbClr val="08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AU" sz="1200">
              <a:solidFill>
                <a:srgbClr val="0800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43000"/>
            <a:ext cx="8388350" cy="946150"/>
          </a:xfrm>
        </p:spPr>
        <p:txBody>
          <a:bodyPr/>
          <a:lstStyle/>
          <a:p>
            <a:pPr eaLnBrk="1" hangingPunct="1"/>
            <a:r>
              <a:rPr lang="en-AU" sz="4400" dirty="0" smtClean="0">
                <a:solidFill>
                  <a:srgbClr val="C00000"/>
                </a:solidFill>
              </a:rPr>
              <a:t>CCJ interventions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22433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AU" sz="2900" smtClean="0"/>
              <a:t>A program or policy that is put in place to have a particular effect or result.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sz="2900" smtClean="0"/>
              <a:t>Typically to address a particular problem or to have some desired outcome, e.g.,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AU" sz="2400" smtClean="0"/>
              <a:t>to reduce crime, to increase the number of visible minority police officers, to improve parenting strategies, to improve police-community relations.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AU" sz="2500" smtClean="0"/>
          </a:p>
        </p:txBody>
      </p:sp>
    </p:spTree>
    <p:extLst>
      <p:ext uri="{BB962C8B-B14F-4D97-AF65-F5344CB8AC3E}">
        <p14:creationId xmlns:p14="http://schemas.microsoft.com/office/powerpoint/2010/main" xmlns="" val="6818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5FD08C4-C917-471A-8F3D-AF4347F7682E}" type="slidenum">
              <a:rPr lang="en-AU">
                <a:solidFill>
                  <a:srgbClr val="808080"/>
                </a:solidFill>
              </a:rPr>
              <a:pPr/>
              <a:t>8</a:t>
            </a:fld>
            <a:endParaRPr lang="en-AU">
              <a:solidFill>
                <a:srgbClr val="808080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53554"/>
            <a:ext cx="7913688" cy="503238"/>
          </a:xfrm>
        </p:spPr>
        <p:txBody>
          <a:bodyPr/>
          <a:lstStyle/>
          <a:p>
            <a:r>
              <a:rPr lang="en-AU" sz="3600" dirty="0" smtClean="0">
                <a:solidFill>
                  <a:srgbClr val="C00000"/>
                </a:solidFill>
              </a:rPr>
              <a:t>Phase 1: Investigating Your Topic</a:t>
            </a:r>
            <a:endParaRPr lang="en-AU" sz="3600" dirty="0">
              <a:solidFill>
                <a:srgbClr val="C00000"/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Find out what research has been done</a:t>
            </a:r>
          </a:p>
          <a:p>
            <a:r>
              <a:rPr lang="en-US" sz="2800" dirty="0"/>
              <a:t>Read newspaper stories, journal articles, check out the Internet, talk to relevant </a:t>
            </a:r>
            <a:r>
              <a:rPr lang="en-US" sz="2800" dirty="0" smtClean="0"/>
              <a:t>people</a:t>
            </a:r>
          </a:p>
          <a:p>
            <a:r>
              <a:rPr lang="en-US" sz="2800" dirty="0" smtClean="0"/>
              <a:t>Go to both Campbell Collaborative website and crimesolutions.gov and look for research summaries</a:t>
            </a:r>
            <a:endParaRPr lang="en-US" sz="2800" dirty="0"/>
          </a:p>
          <a:p>
            <a:r>
              <a:rPr lang="en-US" sz="2800" dirty="0"/>
              <a:t>Figure out your objective &amp; intended audience</a:t>
            </a:r>
          </a:p>
          <a:p>
            <a:r>
              <a:rPr lang="en-US" sz="2800" dirty="0"/>
              <a:t>What is your purpose for undertaking the research?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27599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 txBox="1">
            <a:spLocks noGrp="1" noChangeArrowheads="1"/>
          </p:cNvSpPr>
          <p:nvPr/>
        </p:nvSpPr>
        <p:spPr bwMode="auto">
          <a:xfrm>
            <a:off x="900113" y="6526213"/>
            <a:ext cx="79216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932FFFC-E5AA-48F5-8DEE-84AAF5E07863}" type="slidenum">
              <a:rPr lang="en-AU" sz="1200">
                <a:solidFill>
                  <a:srgbClr val="80808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AU" sz="1200">
              <a:solidFill>
                <a:srgbClr val="80808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114" y="1143000"/>
            <a:ext cx="8820398" cy="946150"/>
          </a:xfrm>
        </p:spPr>
        <p:txBody>
          <a:bodyPr/>
          <a:lstStyle/>
          <a:p>
            <a:pPr eaLnBrk="1" hangingPunct="1"/>
            <a:r>
              <a:rPr lang="en-AU" sz="3600" dirty="0" smtClean="0">
                <a:solidFill>
                  <a:srgbClr val="C00000"/>
                </a:solidFill>
              </a:rPr>
              <a:t>Phase 2: Formulating Your Question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05038"/>
            <a:ext cx="7924800" cy="4486275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000" dirty="0" smtClean="0"/>
              <a:t>Must be an </a:t>
            </a:r>
            <a:r>
              <a:rPr lang="en-US" sz="3000" i="1" dirty="0" smtClean="0"/>
              <a:t>empirical</a:t>
            </a:r>
            <a:r>
              <a:rPr lang="en-US" sz="3000" dirty="0" smtClean="0"/>
              <a:t> question: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000" dirty="0" smtClean="0"/>
              <a:t>Answer must be ‘discoverable’ through observation/scientific investigation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000" dirty="0" smtClean="0"/>
              <a:t>Must be as focused as </a:t>
            </a:r>
            <a:r>
              <a:rPr lang="en-US" sz="3000" dirty="0" smtClean="0"/>
              <a:t>possible; 3 examples</a:t>
            </a:r>
            <a:endParaRPr lang="en-US" sz="30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GOOD:How</a:t>
            </a:r>
            <a:r>
              <a:rPr lang="en-US" sz="2000" dirty="0" smtClean="0"/>
              <a:t> </a:t>
            </a:r>
            <a:r>
              <a:rPr lang="en-US" sz="2000" dirty="0" smtClean="0"/>
              <a:t>effective are offender treatment programs in prisons?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Better:How</a:t>
            </a:r>
            <a:r>
              <a:rPr lang="en-US" sz="2000" dirty="0" smtClean="0"/>
              <a:t> </a:t>
            </a:r>
            <a:r>
              <a:rPr lang="en-US" sz="2000" dirty="0" smtClean="0"/>
              <a:t>effective are sex offender treatment programs </a:t>
            </a:r>
            <a:r>
              <a:rPr lang="en-US" sz="2000" dirty="0" smtClean="0"/>
              <a:t>in </a:t>
            </a:r>
            <a:r>
              <a:rPr lang="en-US" sz="2000" dirty="0" smtClean="0"/>
              <a:t>prisons?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BEST:How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effective is cognitive </a:t>
            </a:r>
            <a:r>
              <a:rPr lang="en-US" sz="2000" dirty="0" err="1" smtClean="0">
                <a:solidFill>
                  <a:srgbClr val="C00000"/>
                </a:solidFill>
              </a:rPr>
              <a:t>behavioural</a:t>
            </a:r>
            <a:r>
              <a:rPr lang="en-US" sz="2000" dirty="0" smtClean="0">
                <a:solidFill>
                  <a:srgbClr val="C00000"/>
                </a:solidFill>
              </a:rPr>
              <a:t> therapy in </a:t>
            </a:r>
            <a:r>
              <a:rPr lang="en-US" sz="2000" dirty="0" smtClean="0">
                <a:solidFill>
                  <a:srgbClr val="C00000"/>
                </a:solidFill>
              </a:rPr>
              <a:t>prisons </a:t>
            </a:r>
            <a:r>
              <a:rPr lang="en-US" sz="2000" dirty="0" smtClean="0">
                <a:solidFill>
                  <a:srgbClr val="C00000"/>
                </a:solidFill>
              </a:rPr>
              <a:t>at preventing recidivism among sex offenders?</a:t>
            </a:r>
          </a:p>
          <a:p>
            <a:pPr lvl="1">
              <a:spcBef>
                <a:spcPct val="50000"/>
              </a:spcBef>
              <a:buNone/>
            </a:pPr>
            <a:endParaRPr lang="en-US" sz="2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endParaRPr lang="en-AU" sz="1700" dirty="0" smtClean="0"/>
          </a:p>
          <a:p>
            <a:pPr lvl="1">
              <a:spcBef>
                <a:spcPct val="50000"/>
              </a:spcBef>
              <a:buFontTx/>
              <a:buChar char="•"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4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ffith-corporate-powerpoint-template">
  <a:themeElements>
    <a:clrScheme name="griffith-corporate-powerpoint-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griffith-corporate-powerpoin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iffith-corporate-powerpoint-template">
  <a:themeElements>
    <a:clrScheme name="griffith-corporate-powerpoint-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griffith-corporate-powerpoin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griffith-corporate-powerpoint-template">
  <a:themeElements>
    <a:clrScheme name="griffith-corporate-powerpoint-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griffith-corporate-powerpoin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griffith-corporate-powerpoint-template">
  <a:themeElements>
    <a:clrScheme name="griffith-corporate-powerpoint-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griffith-corporate-powerpoin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th-corporate-powerpoin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th-corporate-powerpoin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1300</Words>
  <Application>Microsoft Office PowerPoint</Application>
  <PresentationFormat>On-screen Show (4:3)</PresentationFormat>
  <Paragraphs>192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griffith-corporate-powerpoint-template</vt:lpstr>
      <vt:lpstr>1_griffith-corporate-powerpoint-template</vt:lpstr>
      <vt:lpstr>2_griffith-corporate-powerpoint-template</vt:lpstr>
      <vt:lpstr>3_griffith-corporate-powerpoint-template</vt:lpstr>
      <vt:lpstr>Assignment 1: Reviewing the Literature</vt:lpstr>
      <vt:lpstr>Elements research proposal</vt:lpstr>
      <vt:lpstr>How to design a research project</vt:lpstr>
      <vt:lpstr>Getting started: What are you researching?</vt:lpstr>
      <vt:lpstr>Your “WHAT” Question</vt:lpstr>
      <vt:lpstr>Phase 1: Selecting a Topic (completed) </vt:lpstr>
      <vt:lpstr>CCJ interventions</vt:lpstr>
      <vt:lpstr>Phase 1: Investigating Your Topic</vt:lpstr>
      <vt:lpstr>Phase 2: Formulating Your Question</vt:lpstr>
      <vt:lpstr>Phase 2: Refining Your Question</vt:lpstr>
      <vt:lpstr>Avoid questions of value, philosophy or politics</vt:lpstr>
      <vt:lpstr>Turning a non-researchable question into a researchable question</vt:lpstr>
      <vt:lpstr>Example: My Investigation Stage </vt:lpstr>
      <vt:lpstr>Your “WHY” Question</vt:lpstr>
      <vt:lpstr>Example: My “WHY”</vt:lpstr>
      <vt:lpstr>Central points </vt:lpstr>
      <vt:lpstr>Your Investigation: Stage 1</vt:lpstr>
      <vt:lpstr>Next Phase: Literature Review</vt:lpstr>
      <vt:lpstr>Review of Literature</vt:lpstr>
      <vt:lpstr>What is a literature review?</vt:lpstr>
      <vt:lpstr>Writing your literature review</vt:lpstr>
      <vt:lpstr>Structure of Lit Review: Funnel Shaped</vt:lpstr>
      <vt:lpstr>Structure of Lit Review: Funnel Shaped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7022CCJ: Week 2</dc:title>
  <dc:creator>Dano</dc:creator>
  <cp:lastModifiedBy>Carol</cp:lastModifiedBy>
  <cp:revision>26</cp:revision>
  <dcterms:created xsi:type="dcterms:W3CDTF">2012-03-03T07:45:12Z</dcterms:created>
  <dcterms:modified xsi:type="dcterms:W3CDTF">2014-09-18T12:18:58Z</dcterms:modified>
</cp:coreProperties>
</file>