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94" r:id="rId13"/>
    <p:sldId id="295" r:id="rId14"/>
    <p:sldId id="296" r:id="rId15"/>
    <p:sldId id="297" r:id="rId16"/>
    <p:sldId id="298" r:id="rId17"/>
    <p:sldId id="301" r:id="rId18"/>
    <p:sldId id="299" r:id="rId19"/>
    <p:sldId id="30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61C3D-B126-4B7F-85C6-BE2EA1906041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D08A24-7A3F-4022-BDA9-7B53F192C57E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248664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316C9-D560-4B20-BF88-29C4068CC8E5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9483A-445A-4207-84DB-0BB5E313487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="" xmlns:p14="http://schemas.microsoft.com/office/powerpoint/2010/main" val="353642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283A48-F55E-4EFD-9289-F44FBD4FEBC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47D49E-0FA7-4059-848E-C3F64A42173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8288778-6BAE-4F21-A900-34AEBCCB6F7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7D7C5F-7380-4AD1-A744-3BA7B15762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7CA317-BF28-45DD-9A35-BD5719319A0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37D42-E26E-4DA3-BC0F-F257FFD831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1D4F1E-D3FC-47A3-9309-B4940868640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68E0C8-C550-4529-B911-71EC608532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E45DF4-D21A-44FF-B808-D3AD4F3F18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5E308E-1306-46C3-AFDE-1FE33B10B2F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4E5BE6-E538-4742-B5C2-170C9243EF0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7BAE3F-0244-4713-82AB-40C77F2C44A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075317-765A-4D53-A765-477CDBAB58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BDD28E-AC8D-4E43-8A2D-E4385031442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AF31E0-3A57-48D0-8F0C-2BF4CFE58B6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EC0B5-0E65-425C-929F-4F38254B4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C29386-9D3E-4F16-AC8F-9B008E0944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28A65B-23BA-4A78-A4FF-82AE2F38F9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FAF28B-7D8F-4925-9B37-988AFC64445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46FAE4-E725-4996-8CFC-2DD290516515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722B91-BC89-46F6-A7A8-9057EADAA38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E72337-89D6-463E-8994-E741F627860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06E419-4BC7-4357-917B-04ABDF06FC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67C5FF-D5DA-442C-9C4D-C20B20EDCF6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1F389-10C3-4219-B961-8FA3F2725C6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6229C9-C740-4A34-B831-9DE3345178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ADB3E-6827-45B8-B1FE-AF4853EFE0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857AD7E-4077-436E-92AB-A130DBD8AC2C}" type="datetimeFigureOut">
              <a:rPr lang="en-AU" smtClean="0"/>
              <a:pPr/>
              <a:t>9/09/2014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A480AB8-AF7B-40BB-8DDA-921B4CEDA4E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92" y="0"/>
            <a:ext cx="3744416" cy="3744466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44.390</a:t>
            </a:r>
            <a:r>
              <a:rPr lang="en-AU" dirty="0" smtClean="0"/>
              <a:t>: Research</a:t>
            </a:r>
            <a:r>
              <a:rPr lang="en-AU" dirty="0" smtClean="0"/>
              <a:t> </a:t>
            </a:r>
            <a:r>
              <a:rPr lang="en-AU" dirty="0" smtClean="0"/>
              <a:t>Methods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sz="2200" dirty="0" smtClean="0"/>
              <a:t>Week 1: Thinking critically about crime &amp; criminal justice</a:t>
            </a:r>
            <a:endParaRPr lang="en-AU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4437112"/>
            <a:ext cx="3674618" cy="1677312"/>
          </a:xfrm>
        </p:spPr>
        <p:txBody>
          <a:bodyPr>
            <a:normAutofit/>
          </a:bodyPr>
          <a:lstStyle/>
          <a:p>
            <a:pPr algn="ctr"/>
            <a:r>
              <a:rPr lang="en-AU" dirty="0" smtClean="0"/>
              <a:t>Professor James </a:t>
            </a:r>
            <a:r>
              <a:rPr lang="en-AU" dirty="0" smtClean="0"/>
              <a:t>Byrne</a:t>
            </a:r>
          </a:p>
          <a:p>
            <a:pPr algn="ctr"/>
            <a:r>
              <a:rPr lang="en-AU" dirty="0" smtClean="0"/>
              <a:t>School </a:t>
            </a:r>
            <a:r>
              <a:rPr lang="en-AU" dirty="0" smtClean="0"/>
              <a:t>of Criminology and </a:t>
            </a:r>
            <a:r>
              <a:rPr lang="en-AU" dirty="0" smtClean="0"/>
              <a:t>Justice Studies</a:t>
            </a:r>
          </a:p>
          <a:p>
            <a:pPr algn="ctr"/>
            <a:r>
              <a:rPr lang="en-AU" dirty="0" smtClean="0"/>
              <a:t>UML</a:t>
            </a:r>
            <a:endParaRPr lang="en-AU" dirty="0" smtClean="0"/>
          </a:p>
        </p:txBody>
      </p:sp>
    </p:spTree>
    <p:extLst>
      <p:ext uri="{BB962C8B-B14F-4D97-AF65-F5344CB8AC3E}">
        <p14:creationId xmlns="" xmlns:p14="http://schemas.microsoft.com/office/powerpoint/2010/main" val="208787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2276872"/>
            <a:ext cx="8229600" cy="458112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400" dirty="0" smtClean="0"/>
              <a:t>Most corrections programs do NOT get evaluated. 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sz="900" dirty="0" smtClean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400" dirty="0" smtClean="0"/>
              <a:t>Consider </a:t>
            </a:r>
            <a:r>
              <a:rPr lang="en-US" sz="2400" dirty="0" smtClean="0">
                <a:solidFill>
                  <a:schemeClr val="accent1"/>
                </a:solidFill>
              </a:rPr>
              <a:t>Drug Courts: </a:t>
            </a:r>
            <a:r>
              <a:rPr lang="en-US" sz="2400" dirty="0" smtClean="0"/>
              <a:t>There are over 1,600 adult drug courts currently operating in the United States, but only </a:t>
            </a:r>
            <a:r>
              <a:rPr lang="en-US" dirty="0" smtClean="0"/>
              <a:t>92</a:t>
            </a:r>
            <a:r>
              <a:rPr lang="en-US" sz="2400" dirty="0" smtClean="0"/>
              <a:t> have been formally evaluated using minimum review standards; only 3 of these evaluations were experiments.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sz="900" dirty="0" smtClean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400" dirty="0" smtClean="0"/>
              <a:t>The situation is even worse in the area of </a:t>
            </a:r>
            <a:r>
              <a:rPr lang="en-US" sz="2400" dirty="0" smtClean="0">
                <a:solidFill>
                  <a:schemeClr val="accent1"/>
                </a:solidFill>
              </a:rPr>
              <a:t>probation: </a:t>
            </a:r>
            <a:r>
              <a:rPr lang="en-US" sz="2400" dirty="0" smtClean="0"/>
              <a:t>despite the fact that we have over 4 million offenders on probation, only a handful of research studies (and 1 experiment) have been conducted over the past thirty years.</a:t>
            </a:r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lang="en-US" sz="900" dirty="0" smtClean="0"/>
          </a:p>
          <a:p>
            <a:pPr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400" dirty="0" smtClean="0"/>
              <a:t>Because of this research shortfall, it is currently impossible to identify and rank the performance of various corrections programs.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endParaRPr lang="en-US" sz="24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686800" cy="1524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400" dirty="0" smtClean="0">
                <a:solidFill>
                  <a:schemeClr val="tx1"/>
                </a:solidFill>
              </a:rPr>
              <a:t>Measuring Performance and Identifying High Performance and Low Performance Corrections Programs is a Challenge</a:t>
            </a:r>
          </a:p>
        </p:txBody>
      </p:sp>
    </p:spTree>
    <p:extLst>
      <p:ext uri="{BB962C8B-B14F-4D97-AF65-F5344CB8AC3E}">
        <p14:creationId xmlns="" xmlns:p14="http://schemas.microsoft.com/office/powerpoint/2010/main" val="376745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12963"/>
            <a:ext cx="8229600" cy="4745037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Before we can conduct an </a:t>
            </a:r>
            <a:r>
              <a:rPr lang="en-US" i="1" dirty="0" smtClean="0"/>
              <a:t>evidence-based</a:t>
            </a:r>
            <a:r>
              <a:rPr lang="en-US" dirty="0" smtClean="0"/>
              <a:t> review, we need </a:t>
            </a:r>
            <a:r>
              <a:rPr lang="en-US" b="1" dirty="0" smtClean="0"/>
              <a:t>evidence.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10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Unfortunately, the necessary quality evaluation research on the effectiveness of specific corrections programs has not been completed.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1000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Legislators and Policy-makers have embraced the concept of evidence-based practice, and  many academic researchers have tried to tell them the truth</a:t>
            </a:r>
            <a:r>
              <a:rPr lang="en-US" i="1" dirty="0" smtClean="0"/>
              <a:t>: </a:t>
            </a:r>
            <a:r>
              <a:rPr lang="en-US" i="1" dirty="0" smtClean="0">
                <a:solidFill>
                  <a:srgbClr val="FF0000"/>
                </a:solidFill>
              </a:rPr>
              <a:t>the effects of most correctional intervention—in both prison and community settings—are currently unknown.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1000" dirty="0" smtClean="0">
              <a:solidFill>
                <a:schemeClr val="hlink"/>
              </a:solidFill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However, other academics have jumped on the evidence-based bandwagon and told these same legislators what they think they want to hear: we know what works, with whom, and why.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Use and Misuse of Systematic Evidence-based Reviews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9781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121416"/>
          </a:xfrm>
        </p:spPr>
        <p:txBody>
          <a:bodyPr>
            <a:normAutofit/>
          </a:bodyPr>
          <a:lstStyle/>
          <a:p>
            <a:r>
              <a:rPr lang="en-AU" b="1" dirty="0" smtClean="0"/>
              <a:t>Research </a:t>
            </a:r>
            <a:r>
              <a:rPr lang="en-AU" b="1" dirty="0" smtClean="0"/>
              <a:t>Design—What are we researching? </a:t>
            </a:r>
            <a:endParaRPr lang="en-AU" b="1" dirty="0"/>
          </a:p>
        </p:txBody>
      </p:sp>
    </p:spTree>
    <p:extLst>
      <p:ext uri="{BB962C8B-B14F-4D97-AF65-F5344CB8AC3E}">
        <p14:creationId xmlns="" xmlns:p14="http://schemas.microsoft.com/office/powerpoint/2010/main" val="3468751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8357" y="1052736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b="1" dirty="0"/>
              <a:t>How to ask the RIGHT questions: Reading, Reviewing, and Writing your research </a:t>
            </a:r>
            <a:r>
              <a:rPr lang="en-AU" b="1" dirty="0" smtClean="0"/>
              <a:t>questions</a:t>
            </a:r>
          </a:p>
          <a:p>
            <a:endParaRPr lang="en-AU" b="1" dirty="0"/>
          </a:p>
          <a:p>
            <a:endParaRPr lang="en-AU" b="1" dirty="0" smtClean="0"/>
          </a:p>
          <a:p>
            <a:r>
              <a:rPr lang="en-AU" b="1" dirty="0" smtClean="0"/>
              <a:t>Step 1: Choose a topic</a:t>
            </a:r>
          </a:p>
          <a:p>
            <a:endParaRPr lang="en-AU" b="1" dirty="0" smtClean="0"/>
          </a:p>
          <a:p>
            <a:r>
              <a:rPr lang="en-AU" b="1" dirty="0" smtClean="0"/>
              <a:t>Step 2: Find the research</a:t>
            </a:r>
          </a:p>
          <a:p>
            <a:endParaRPr lang="en-AU" b="1" dirty="0" smtClean="0"/>
          </a:p>
          <a:p>
            <a:r>
              <a:rPr lang="en-AU" b="1" dirty="0" smtClean="0"/>
              <a:t>Step 3: Systematically Review the Research</a:t>
            </a:r>
          </a:p>
          <a:p>
            <a:endParaRPr lang="en-AU" b="1" dirty="0" smtClean="0"/>
          </a:p>
          <a:p>
            <a:r>
              <a:rPr lang="en-AU" b="1" dirty="0" smtClean="0"/>
              <a:t>Step 4: Select a research question in your topic area</a:t>
            </a:r>
            <a:endParaRPr lang="en-AU" b="1" dirty="0"/>
          </a:p>
          <a:p>
            <a:endParaRPr lang="en-AU" b="1" dirty="0" smtClean="0"/>
          </a:p>
          <a:p>
            <a:endParaRPr lang="en-AU" b="1" dirty="0"/>
          </a:p>
          <a:p>
            <a:endParaRPr lang="en-AU" b="1" dirty="0" smtClean="0"/>
          </a:p>
          <a:p>
            <a:endParaRPr lang="en-AU" b="1" dirty="0"/>
          </a:p>
        </p:txBody>
      </p:sp>
    </p:spTree>
    <p:extLst>
      <p:ext uri="{BB962C8B-B14F-4D97-AF65-F5344CB8AC3E}">
        <p14:creationId xmlns="" xmlns:p14="http://schemas.microsoft.com/office/powerpoint/2010/main" val="15165186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 1: Choose a Topic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Clr>
                <a:srgbClr val="94C600"/>
              </a:buClr>
            </a:pPr>
            <a:r>
              <a:rPr lang="en-AU" sz="2000" dirty="0">
                <a:solidFill>
                  <a:srgbClr val="3E3D2D"/>
                </a:solidFill>
              </a:rPr>
              <a:t>Available topics include:</a:t>
            </a:r>
          </a:p>
          <a:p>
            <a:pPr marL="800100" lvl="1" indent="-342900">
              <a:buClr>
                <a:srgbClr val="94C600"/>
              </a:buClr>
              <a:buFont typeface="Wingdings 2" pitchFamily="18" charset="2"/>
              <a:buAutoNum type="arabicPeriod"/>
            </a:pPr>
            <a:r>
              <a:rPr lang="en-AU" sz="2000" dirty="0">
                <a:solidFill>
                  <a:srgbClr val="3E3D2D"/>
                </a:solidFill>
              </a:rPr>
              <a:t>Prison assault/violence reduction strategies</a:t>
            </a:r>
          </a:p>
          <a:p>
            <a:pPr marL="800100" lvl="1" indent="-342900">
              <a:buClr>
                <a:srgbClr val="94C600"/>
              </a:buClr>
              <a:buFont typeface="Wingdings 2" pitchFamily="18" charset="2"/>
              <a:buAutoNum type="arabicPeriod"/>
            </a:pPr>
            <a:r>
              <a:rPr lang="en-AU" sz="2000" dirty="0">
                <a:solidFill>
                  <a:srgbClr val="3E3D2D"/>
                </a:solidFill>
              </a:rPr>
              <a:t>Justice reinvestment</a:t>
            </a:r>
          </a:p>
          <a:p>
            <a:pPr marL="800100" lvl="1" indent="-342900">
              <a:buClr>
                <a:srgbClr val="94C600"/>
              </a:buClr>
              <a:buFont typeface="Wingdings 2" pitchFamily="18" charset="2"/>
              <a:buAutoNum type="arabicPeriod"/>
            </a:pPr>
            <a:r>
              <a:rPr lang="en-AU" sz="2000" dirty="0">
                <a:solidFill>
                  <a:srgbClr val="3E3D2D"/>
                </a:solidFill>
              </a:rPr>
              <a:t>Treatment programs for substance abuse in institutional vs. community settings</a:t>
            </a:r>
          </a:p>
          <a:p>
            <a:pPr marL="800100" lvl="1" indent="-342900">
              <a:buClr>
                <a:srgbClr val="94C600"/>
              </a:buClr>
              <a:buFont typeface="Wingdings 2" pitchFamily="18" charset="2"/>
              <a:buAutoNum type="arabicPeriod"/>
            </a:pPr>
            <a:r>
              <a:rPr lang="en-AU" sz="2000" dirty="0">
                <a:solidFill>
                  <a:srgbClr val="3E3D2D"/>
                </a:solidFill>
              </a:rPr>
              <a:t>Juvenile boot camps</a:t>
            </a:r>
          </a:p>
          <a:p>
            <a:pPr marL="800100" lvl="1" indent="-342900">
              <a:buClr>
                <a:srgbClr val="94C600"/>
              </a:buClr>
              <a:buFont typeface="Wingdings 2" pitchFamily="18" charset="2"/>
              <a:buAutoNum type="arabicPeriod"/>
            </a:pPr>
            <a:r>
              <a:rPr lang="en-AU" sz="2000" dirty="0">
                <a:solidFill>
                  <a:srgbClr val="3E3D2D"/>
                </a:solidFill>
              </a:rPr>
              <a:t>CCTV</a:t>
            </a:r>
          </a:p>
          <a:p>
            <a:pPr marL="800100" lvl="1" indent="-342900">
              <a:buClr>
                <a:srgbClr val="94C600"/>
              </a:buClr>
              <a:buFont typeface="Wingdings 2" pitchFamily="18" charset="2"/>
              <a:buAutoNum type="arabicPeriod"/>
            </a:pPr>
            <a:r>
              <a:rPr lang="en-AU" sz="2000" dirty="0">
                <a:solidFill>
                  <a:srgbClr val="3E3D2D"/>
                </a:solidFill>
              </a:rPr>
              <a:t>Drug courts</a:t>
            </a:r>
          </a:p>
          <a:p>
            <a:pPr marL="800100" lvl="1" indent="-342900">
              <a:buClr>
                <a:srgbClr val="94C600"/>
              </a:buClr>
              <a:buFont typeface="Wingdings 2" pitchFamily="18" charset="2"/>
              <a:buAutoNum type="arabicPeriod"/>
            </a:pPr>
            <a:r>
              <a:rPr lang="en-AU" sz="2000" dirty="0">
                <a:solidFill>
                  <a:srgbClr val="3E3D2D"/>
                </a:solidFill>
              </a:rPr>
              <a:t>Hotspots policing</a:t>
            </a:r>
          </a:p>
          <a:p>
            <a:pPr marL="800100" lvl="1" indent="-342900">
              <a:buClr>
                <a:srgbClr val="94C600"/>
              </a:buClr>
              <a:buFont typeface="Wingdings 2" pitchFamily="18" charset="2"/>
              <a:buAutoNum type="arabicPeriod"/>
            </a:pPr>
            <a:r>
              <a:rPr lang="en-AU" sz="2000" dirty="0">
                <a:solidFill>
                  <a:srgbClr val="3E3D2D"/>
                </a:solidFill>
              </a:rPr>
              <a:t>Electronic monitoring of sex offenders</a:t>
            </a:r>
          </a:p>
          <a:p>
            <a:pPr marL="800100" lvl="1" indent="-342900">
              <a:buClr>
                <a:srgbClr val="94C600"/>
              </a:buClr>
              <a:buFont typeface="Wingdings 2" pitchFamily="18" charset="2"/>
              <a:buAutoNum type="arabicPeriod"/>
            </a:pPr>
            <a:r>
              <a:rPr lang="en-AU" sz="2000" dirty="0" err="1">
                <a:solidFill>
                  <a:srgbClr val="3E3D2D"/>
                </a:solidFill>
              </a:rPr>
              <a:t>Reentry</a:t>
            </a:r>
            <a:r>
              <a:rPr lang="en-AU" sz="2000" dirty="0">
                <a:solidFill>
                  <a:srgbClr val="3E3D2D"/>
                </a:solidFill>
              </a:rPr>
              <a:t> programs</a:t>
            </a:r>
          </a:p>
          <a:p>
            <a:pPr marL="800100" lvl="1" indent="-342900">
              <a:buClr>
                <a:srgbClr val="94C600"/>
              </a:buClr>
              <a:buFont typeface="Wingdings 2" pitchFamily="18" charset="2"/>
              <a:buAutoNum type="arabicPeriod"/>
            </a:pPr>
            <a:r>
              <a:rPr lang="en-AU" sz="2000" dirty="0">
                <a:solidFill>
                  <a:srgbClr val="3E3D2D"/>
                </a:solidFill>
              </a:rPr>
              <a:t>Probation </a:t>
            </a:r>
          </a:p>
          <a:p>
            <a:pPr marL="6858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542494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Step 2: Find the research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Where to look? Lets start with a review of the top three tier 1 journals in criminology over the past 10 years( 2004-2014):</a:t>
            </a:r>
          </a:p>
          <a:p>
            <a:r>
              <a:rPr lang="en-AU" i="1" dirty="0" smtClean="0"/>
              <a:t>Criminology</a:t>
            </a:r>
          </a:p>
          <a:p>
            <a:r>
              <a:rPr lang="en-AU" i="1" dirty="0" smtClean="0"/>
              <a:t>Criminology and Public Policy</a:t>
            </a:r>
          </a:p>
          <a:p>
            <a:r>
              <a:rPr lang="en-AU" i="1" dirty="0" smtClean="0"/>
              <a:t>Justice Quarterly</a:t>
            </a:r>
            <a:endParaRPr lang="en-AU" i="1" dirty="0"/>
          </a:p>
        </p:txBody>
      </p:sp>
    </p:spTree>
    <p:extLst>
      <p:ext uri="{BB962C8B-B14F-4D97-AF65-F5344CB8AC3E}">
        <p14:creationId xmlns="" xmlns:p14="http://schemas.microsoft.com/office/powerpoint/2010/main" val="2723916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584176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Step 3: Systematically Review the Research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Two types of reviews: </a:t>
            </a:r>
          </a:p>
          <a:p>
            <a:r>
              <a:rPr lang="en-AU" b="1" dirty="0"/>
              <a:t>S</a:t>
            </a:r>
            <a:r>
              <a:rPr lang="en-AU" b="1" dirty="0" smtClean="0"/>
              <a:t>ystematic, evidence-based reviews </a:t>
            </a:r>
            <a:r>
              <a:rPr lang="en-AU" dirty="0" smtClean="0"/>
              <a:t>of all studies during a wide review period.</a:t>
            </a:r>
          </a:p>
          <a:p>
            <a:r>
              <a:rPr lang="en-AU" b="1" dirty="0" smtClean="0"/>
              <a:t>REA: Rapid Evidence Reviews </a:t>
            </a:r>
            <a:r>
              <a:rPr lang="en-AU" dirty="0" smtClean="0"/>
              <a:t>focusing on a subset of all studies during a narrow review period</a:t>
            </a:r>
          </a:p>
          <a:p>
            <a:r>
              <a:rPr lang="en-AU" dirty="0" smtClean="0"/>
              <a:t>Website for systematic evidence based reviews: Campbell Collaborative webpage and CrimeSolutions.gov</a:t>
            </a:r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363339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050" y="1427163"/>
            <a:ext cx="5802313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64811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757955608"/>
              </p:ext>
            </p:extLst>
          </p:nvPr>
        </p:nvGraphicFramePr>
        <p:xfrm>
          <a:off x="1679575" y="1014413"/>
          <a:ext cx="5783263" cy="4830762"/>
        </p:xfrm>
        <a:graphic>
          <a:graphicData uri="http://schemas.openxmlformats.org/presentationml/2006/ole">
            <p:oleObj spid="_x0000_s3074" name="Document" r:id="rId3" imgW="5783999" imgH="4831145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73279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083" y="1412776"/>
            <a:ext cx="7043194" cy="386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999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92447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Opening Question: How would you define assault in prison setting?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328593"/>
          </a:xfrm>
        </p:spPr>
        <p:txBody>
          <a:bodyPr anchor="t">
            <a:normAutofit fontScale="92500" lnSpcReduction="20000"/>
          </a:bodyPr>
          <a:lstStyle/>
          <a:p>
            <a:r>
              <a:rPr lang="en-AU" dirty="0" smtClean="0"/>
              <a:t>Week </a:t>
            </a:r>
            <a:r>
              <a:rPr lang="en-AU" dirty="0" smtClean="0"/>
              <a:t>2: </a:t>
            </a:r>
            <a:r>
              <a:rPr lang="en-AU" dirty="0" smtClean="0"/>
              <a:t>Thinking critically about crime and criminal justice </a:t>
            </a:r>
          </a:p>
          <a:p>
            <a:pPr lvl="1"/>
            <a:r>
              <a:rPr lang="en-AU" b="1" dirty="0" smtClean="0"/>
              <a:t>Choose a criminal justice intervention to focus on for assessment.</a:t>
            </a:r>
            <a:endParaRPr lang="en-AU" b="1" dirty="0"/>
          </a:p>
          <a:p>
            <a:pPr lvl="1"/>
            <a:endParaRPr lang="en-AU" b="1" dirty="0" smtClean="0"/>
          </a:p>
          <a:p>
            <a:pPr lvl="1"/>
            <a:r>
              <a:rPr lang="en-AU" dirty="0" smtClean="0"/>
              <a:t>Available topics include:</a:t>
            </a:r>
          </a:p>
          <a:p>
            <a:pPr marL="800100" lvl="1" indent="-342900">
              <a:buAutoNum type="arabicPeriod"/>
            </a:pPr>
            <a:r>
              <a:rPr lang="en-AU" dirty="0" smtClean="0"/>
              <a:t>Prison assault/violence reduction strategies</a:t>
            </a:r>
          </a:p>
          <a:p>
            <a:pPr marL="800100" lvl="1" indent="-342900">
              <a:buAutoNum type="arabicPeriod"/>
            </a:pPr>
            <a:r>
              <a:rPr lang="en-AU" dirty="0" smtClean="0"/>
              <a:t>Justice reinvestment</a:t>
            </a:r>
          </a:p>
          <a:p>
            <a:pPr marL="800100" lvl="1" indent="-342900">
              <a:buAutoNum type="arabicPeriod"/>
            </a:pPr>
            <a:r>
              <a:rPr lang="en-AU" dirty="0" smtClean="0"/>
              <a:t>Treatment programs for substance abuse in institutional vs. community settings</a:t>
            </a:r>
          </a:p>
          <a:p>
            <a:pPr marL="800100" lvl="1" indent="-342900">
              <a:buAutoNum type="arabicPeriod"/>
            </a:pPr>
            <a:r>
              <a:rPr lang="en-AU" dirty="0" smtClean="0"/>
              <a:t>Juvenile boot </a:t>
            </a:r>
            <a:r>
              <a:rPr lang="en-AU" dirty="0" smtClean="0"/>
              <a:t>camps: targeting at-risk youth vs. known delinquents</a:t>
            </a:r>
            <a:endParaRPr lang="en-AU" dirty="0" smtClean="0"/>
          </a:p>
          <a:p>
            <a:pPr marL="800100" lvl="1" indent="-342900">
              <a:buAutoNum type="arabicPeriod"/>
            </a:pPr>
            <a:r>
              <a:rPr lang="en-AU" dirty="0" smtClean="0"/>
              <a:t>CCTV</a:t>
            </a:r>
          </a:p>
          <a:p>
            <a:pPr marL="800100" lvl="1" indent="-342900">
              <a:buAutoNum type="arabicPeriod"/>
            </a:pPr>
            <a:r>
              <a:rPr lang="en-AU" dirty="0" smtClean="0"/>
              <a:t>Drug courts</a:t>
            </a:r>
          </a:p>
          <a:p>
            <a:pPr marL="800100" lvl="1" indent="-342900">
              <a:buAutoNum type="arabicPeriod"/>
            </a:pPr>
            <a:r>
              <a:rPr lang="en-AU" dirty="0" smtClean="0"/>
              <a:t>Hotspots policing</a:t>
            </a:r>
          </a:p>
          <a:p>
            <a:pPr marL="800100" lvl="1" indent="-342900">
              <a:buAutoNum type="arabicPeriod"/>
            </a:pPr>
            <a:r>
              <a:rPr lang="en-AU" dirty="0" smtClean="0"/>
              <a:t>Electronic monitoring of sex offenders</a:t>
            </a:r>
          </a:p>
          <a:p>
            <a:pPr marL="800100" lvl="1" indent="-342900">
              <a:buAutoNum type="arabicPeriod"/>
            </a:pPr>
            <a:r>
              <a:rPr lang="en-AU" dirty="0" err="1" smtClean="0"/>
              <a:t>Reentry</a:t>
            </a:r>
            <a:r>
              <a:rPr lang="en-AU" dirty="0" smtClean="0"/>
              <a:t> programs</a:t>
            </a:r>
          </a:p>
          <a:p>
            <a:pPr marL="800100" lvl="1" indent="-342900">
              <a:buAutoNum type="arabicPeriod"/>
            </a:pPr>
            <a:r>
              <a:rPr lang="en-AU" dirty="0" smtClean="0"/>
              <a:t>Probation </a:t>
            </a:r>
          </a:p>
        </p:txBody>
      </p:sp>
    </p:spTree>
    <p:extLst>
      <p:ext uri="{BB962C8B-B14F-4D97-AF65-F5344CB8AC3E}">
        <p14:creationId xmlns="" xmlns:p14="http://schemas.microsoft.com/office/powerpoint/2010/main" val="418681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708920"/>
            <a:ext cx="8136904" cy="3816424"/>
          </a:xfrm>
        </p:spPr>
        <p:txBody>
          <a:bodyPr>
            <a:normAutofit fontScale="850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Char char="•"/>
              <a:defRPr/>
            </a:pPr>
            <a:r>
              <a:rPr lang="en-US" dirty="0" smtClean="0"/>
              <a:t>Campbell Collaborative Reviews have only been conducted on a small number of corrections programs.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endParaRPr lang="en-US" sz="9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Char char="•"/>
              <a:defRPr/>
            </a:pPr>
            <a:r>
              <a:rPr lang="en-US" dirty="0" smtClean="0"/>
              <a:t>These reviews utilize a relaxed  review standard to assess what works, what doesn’t work, what is promising, and what is unknown.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endParaRPr lang="en-US" sz="9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Char char="•"/>
              <a:defRPr/>
            </a:pPr>
            <a:r>
              <a:rPr lang="en-US" dirty="0" smtClean="0"/>
              <a:t>If you used the same Gold standard ( at least two experiments) employed in the hard sciences and medicine, we would have very little to say about corrections program performance.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Char char="•"/>
              <a:defRPr/>
            </a:pPr>
            <a:endParaRPr lang="en-US" sz="900" dirty="0" smtClean="0">
              <a:latin typeface="SabonLT-Roman" charset="0"/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 smtClean="0">
              <a:latin typeface="SabonLT-Roman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i="1" dirty="0" smtClean="0">
                <a:latin typeface="SabonLT-Roman" charset="0"/>
              </a:rPr>
              <a:t>Lets take a closer look on how these reviews are conducted.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19256" cy="1951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Systematic Evidence-based Reviews of Corrections Research Underscore the Need for More—and higher quality—Evaluation Research</a:t>
            </a:r>
          </a:p>
        </p:txBody>
      </p:sp>
    </p:spTree>
    <p:extLst>
      <p:ext uri="{BB962C8B-B14F-4D97-AF65-F5344CB8AC3E}">
        <p14:creationId xmlns="" xmlns:p14="http://schemas.microsoft.com/office/powerpoint/2010/main" val="272285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3200" b="1" dirty="0" smtClean="0">
                <a:latin typeface="+mj-lt"/>
              </a:rPr>
              <a:t>THE EIGHT STEPS OF A C2 REVIEW</a:t>
            </a:r>
          </a:p>
          <a:p>
            <a:pPr marL="365760" indent="-256032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900" dirty="0" smtClean="0"/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/>
              <a:t>Formulate Review Question 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/>
              <a:t>Define Inclusion/Exclusion Criteria 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/>
              <a:t>Locate Studies 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/>
              <a:t>Select Studies 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/>
              <a:t>Analyze Study Quality 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/>
              <a:t>Extract Data 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/>
              <a:t>Analyze and Present Results </a:t>
            </a:r>
          </a:p>
          <a:p>
            <a:pPr marL="457200" indent="-4572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dirty="0" smtClean="0"/>
              <a:t>Interpret Results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sz="3600" b="1" dirty="0" smtClean="0"/>
              <a:t>How to Conduct a Systematic, </a:t>
            </a:r>
            <a:br>
              <a:rPr lang="en-US" sz="3600" b="1" dirty="0" smtClean="0"/>
            </a:br>
            <a:r>
              <a:rPr lang="en-US" sz="3600" b="1" dirty="0" smtClean="0"/>
              <a:t>Evidence-based Review?</a:t>
            </a:r>
            <a:endParaRPr lang="en-US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89323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916832"/>
            <a:ext cx="8208912" cy="4536504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200" dirty="0" smtClean="0"/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i="1" dirty="0" smtClean="0"/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3200" i="1" dirty="0" smtClean="0"/>
              <a:t>It is the development and implementation</a:t>
            </a:r>
          </a:p>
          <a:p>
            <a:pPr marL="106363" indent="3175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3200" i="1" dirty="0" smtClean="0"/>
              <a:t>of programs based on a systematic review of “what works”</a:t>
            </a:r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dirty="0" smtClean="0"/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dirty="0" smtClean="0"/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3200" dirty="0" smtClean="0"/>
          </a:p>
          <a:p>
            <a:pPr marL="106363" indent="3175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3200" i="1" dirty="0" smtClean="0"/>
              <a:t>There are three basic approaches to Evidence-based practice </a:t>
            </a:r>
          </a:p>
          <a:p>
            <a:pPr marL="365760" indent="-256032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 smtClean="0"/>
          </a:p>
          <a:p>
            <a:pPr marL="658368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Georgia"/>
              <a:buNone/>
              <a:defRPr/>
            </a:pPr>
            <a:endParaRPr lang="en-US" sz="2000" dirty="0" smtClean="0"/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45544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What is Evidence-based Practice?</a:t>
            </a:r>
          </a:p>
        </p:txBody>
      </p:sp>
    </p:spTree>
    <p:extLst>
      <p:ext uri="{BB962C8B-B14F-4D97-AF65-F5344CB8AC3E}">
        <p14:creationId xmlns="" xmlns:p14="http://schemas.microsoft.com/office/powerpoint/2010/main" val="223469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dirty="0" smtClean="0"/>
          </a:p>
          <a:p>
            <a:pPr marL="658368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Georgia"/>
              <a:buNone/>
              <a:defRPr/>
            </a:pPr>
            <a:endParaRPr lang="en-US" sz="2800" dirty="0" smtClean="0"/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Examples:</a:t>
            </a:r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1179576" lvl="3" indent="-20116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systematic reviews conducted by the Campbell Collaboration Crime and Justice Group (Sherman et. al, 2005; Sherman, et. al, 1997)</a:t>
            </a:r>
          </a:p>
          <a:p>
            <a:pPr marL="1179576" lvl="3" indent="-20116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1179576" lvl="3" indent="-201168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systematic reviews using meta-analytic methods including experimental and quasi-experimental research (</a:t>
            </a:r>
            <a:r>
              <a:rPr lang="en-US" sz="2800" dirty="0" err="1" smtClean="0">
                <a:solidFill>
                  <a:schemeClr val="tx1"/>
                </a:solidFill>
              </a:rPr>
              <a:t>Gendreau</a:t>
            </a:r>
            <a:r>
              <a:rPr lang="en-US" sz="2800" dirty="0" smtClean="0">
                <a:solidFill>
                  <a:schemeClr val="tx1"/>
                </a:solidFill>
              </a:rPr>
              <a:t>, et. al, 1990)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533400"/>
            <a:ext cx="8763000" cy="106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What is Evidence-based Practice? </a:t>
            </a:r>
            <a:r>
              <a:rPr lang="en-US" sz="1600" smtClean="0">
                <a:solidFill>
                  <a:schemeClr val="tx1"/>
                </a:solidFill>
              </a:rPr>
              <a:t>(Con’t)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1524000"/>
            <a:ext cx="8443664" cy="1471613"/>
            <a:chOff x="0" y="823267"/>
            <a:chExt cx="9144000" cy="944802"/>
          </a:xfrm>
        </p:grpSpPr>
        <p:sp>
          <p:nvSpPr>
            <p:cNvPr id="6" name="Right Arrow 5"/>
            <p:cNvSpPr/>
            <p:nvPr/>
          </p:nvSpPr>
          <p:spPr>
            <a:xfrm>
              <a:off x="304800" y="823267"/>
              <a:ext cx="609600" cy="342452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349" name="Rectangle 9"/>
            <p:cNvSpPr>
              <a:spLocks noChangeArrowheads="1"/>
            </p:cNvSpPr>
            <p:nvPr/>
          </p:nvSpPr>
          <p:spPr bwMode="auto">
            <a:xfrm>
              <a:off x="0" y="823267"/>
              <a:ext cx="9144000" cy="944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2">
                <a:lnSpc>
                  <a:spcPct val="80000"/>
                </a:lnSpc>
              </a:pPr>
              <a:r>
                <a:rPr lang="en-US" sz="2800" b="1" i="1" dirty="0">
                  <a:solidFill>
                    <a:schemeClr val="accent2"/>
                  </a:solidFill>
                  <a:latin typeface="Georgia" pitchFamily="18" charset="0"/>
                </a:rPr>
                <a:t>   Strategy 1</a:t>
              </a:r>
              <a:r>
                <a:rPr lang="en-US" sz="2800" b="1" dirty="0">
                  <a:solidFill>
                    <a:schemeClr val="accent2"/>
                  </a:solidFill>
                  <a:latin typeface="Georgia" pitchFamily="18" charset="0"/>
                </a:rPr>
                <a:t>:  Conduct a comprehensive </a:t>
              </a:r>
            </a:p>
            <a:p>
              <a:pPr lvl="2">
                <a:lnSpc>
                  <a:spcPct val="80000"/>
                </a:lnSpc>
              </a:pPr>
              <a:r>
                <a:rPr lang="en-US" sz="2800" b="1" dirty="0">
                  <a:solidFill>
                    <a:schemeClr val="accent2"/>
                  </a:solidFill>
                  <a:latin typeface="Georgia" pitchFamily="18" charset="0"/>
                </a:rPr>
                <a:t>                            review of </a:t>
              </a:r>
              <a:r>
                <a:rPr lang="en-US" sz="2800" b="1" u="sng" dirty="0">
                  <a:solidFill>
                    <a:schemeClr val="accent2"/>
                  </a:solidFill>
                  <a:latin typeface="Georgia" pitchFamily="18" charset="0"/>
                </a:rPr>
                <a:t>all</a:t>
              </a:r>
              <a:r>
                <a:rPr lang="en-US" sz="2800" b="1" dirty="0">
                  <a:solidFill>
                    <a:schemeClr val="accent2"/>
                  </a:solidFill>
                  <a:latin typeface="Georgia" pitchFamily="18" charset="0"/>
                </a:rPr>
                <a:t> available </a:t>
              </a:r>
            </a:p>
            <a:p>
              <a:pPr lvl="2">
                <a:lnSpc>
                  <a:spcPct val="80000"/>
                </a:lnSpc>
              </a:pPr>
              <a:r>
                <a:rPr lang="en-US" sz="2800" b="1" dirty="0">
                  <a:solidFill>
                    <a:schemeClr val="accent2"/>
                  </a:solidFill>
                  <a:latin typeface="Georgia" pitchFamily="18" charset="0"/>
                </a:rPr>
                <a:t>                            research on a particular</a:t>
              </a:r>
            </a:p>
            <a:p>
              <a:pPr lvl="2">
                <a:lnSpc>
                  <a:spcPct val="80000"/>
                </a:lnSpc>
              </a:pPr>
              <a:r>
                <a:rPr lang="en-US" sz="2800" b="1" dirty="0">
                  <a:solidFill>
                    <a:schemeClr val="accent2"/>
                  </a:solidFill>
                  <a:latin typeface="Georgia" pitchFamily="18" charset="0"/>
                </a:rPr>
                <a:t>                            topic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94305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sz="2000" smtClean="0"/>
          </a:p>
          <a:p>
            <a:pPr lvl="1" eaLnBrk="1" hangingPunct="1">
              <a:lnSpc>
                <a:spcPct val="80000"/>
              </a:lnSpc>
              <a:buFont typeface="Georgia" pitchFamily="18" charset="0"/>
              <a:buNone/>
            </a:pPr>
            <a:endParaRPr lang="en-US" sz="2000" smtClean="0"/>
          </a:p>
          <a:p>
            <a:pPr lvl="2" eaLnBrk="1" hangingPunct="1">
              <a:lnSpc>
                <a:spcPct val="80000"/>
              </a:lnSpc>
            </a:pPr>
            <a:endParaRPr lang="en-US" sz="2000" smtClean="0">
              <a:solidFill>
                <a:schemeClr val="tx1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en-US" sz="2200" smtClean="0">
              <a:solidFill>
                <a:schemeClr val="tx1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en-US" sz="2200" smtClean="0">
              <a:solidFill>
                <a:schemeClr val="tx1"/>
              </a:solidFill>
            </a:endParaRPr>
          </a:p>
          <a:p>
            <a:pPr lvl="4" eaLnBrk="1" hangingPunct="1">
              <a:spcBef>
                <a:spcPct val="0"/>
              </a:spcBef>
            </a:pPr>
            <a:endParaRPr lang="en-US" smtClean="0">
              <a:latin typeface="SabonLT-Roman"/>
            </a:endParaRPr>
          </a:p>
          <a:p>
            <a:pPr lvl="4" eaLnBrk="1" hangingPunct="1">
              <a:spcBef>
                <a:spcPct val="0"/>
              </a:spcBef>
            </a:pPr>
            <a:endParaRPr lang="en-US" smtClean="0">
              <a:latin typeface="SabonLT-Roman"/>
            </a:endParaRPr>
          </a:p>
          <a:p>
            <a:pPr lvl="4" eaLnBrk="1" hangingPunct="1">
              <a:spcBef>
                <a:spcPct val="0"/>
              </a:spcBef>
            </a:pPr>
            <a:endParaRPr lang="en-US" smtClean="0">
              <a:latin typeface="SabonLT-Roman"/>
            </a:endParaRPr>
          </a:p>
          <a:p>
            <a:pPr lvl="4" eaLnBrk="1" hangingPunct="1">
              <a:spcBef>
                <a:spcPct val="0"/>
              </a:spcBef>
              <a:buClr>
                <a:schemeClr val="accent1"/>
              </a:buClr>
              <a:buFont typeface="Georgia" pitchFamily="18" charset="0"/>
              <a:buNone/>
            </a:pPr>
            <a:endParaRPr lang="en-US" sz="3200" smtClean="0">
              <a:solidFill>
                <a:schemeClr val="tx1"/>
              </a:solidFill>
            </a:endParaRPr>
          </a:p>
          <a:p>
            <a:pPr lvl="4" eaLnBrk="1" hangingPunct="1">
              <a:spcBef>
                <a:spcPct val="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smtClean="0">
                <a:solidFill>
                  <a:schemeClr val="tx1"/>
                </a:solidFill>
              </a:rPr>
              <a:t>e.g. Farrington and Welsh’s recent </a:t>
            </a:r>
          </a:p>
          <a:p>
            <a:pPr lvl="4" eaLnBrk="1" hangingPunct="1">
              <a:spcBef>
                <a:spcPct val="0"/>
              </a:spcBef>
              <a:buClr>
                <a:schemeClr val="accent1"/>
              </a:buClr>
              <a:buFont typeface="Georgia" pitchFamily="18" charset="0"/>
              <a:buNone/>
            </a:pPr>
            <a:r>
              <a:rPr lang="en-US" sz="2800" smtClean="0">
                <a:solidFill>
                  <a:schemeClr val="tx1"/>
                </a:solidFill>
              </a:rPr>
              <a:t>   review of all randomized experiments </a:t>
            </a:r>
          </a:p>
          <a:p>
            <a:pPr lvl="4" eaLnBrk="1" hangingPunct="1">
              <a:spcBef>
                <a:spcPct val="0"/>
              </a:spcBef>
              <a:buClr>
                <a:schemeClr val="accent1"/>
              </a:buClr>
              <a:buFont typeface="Georgia" pitchFamily="18" charset="0"/>
              <a:buNone/>
            </a:pPr>
            <a:r>
              <a:rPr lang="en-US" sz="2800" smtClean="0">
                <a:solidFill>
                  <a:schemeClr val="tx1"/>
                </a:solidFill>
              </a:rPr>
              <a:t>   (2005)</a:t>
            </a:r>
          </a:p>
          <a:p>
            <a:pPr lvl="2" eaLnBrk="1" hangingPunct="1">
              <a:lnSpc>
                <a:spcPct val="80000"/>
              </a:lnSpc>
            </a:pPr>
            <a:endParaRPr lang="en-US" sz="2200" smtClean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106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What is Evidence-based Practice? </a:t>
            </a:r>
            <a:r>
              <a:rPr lang="en-US" sz="1400" smtClean="0">
                <a:solidFill>
                  <a:schemeClr val="tx1"/>
                </a:solidFill>
              </a:rPr>
              <a:t>(con’t)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1676400"/>
            <a:ext cx="8839200" cy="2246313"/>
            <a:chOff x="304800" y="1557316"/>
            <a:chExt cx="8839200" cy="2404832"/>
          </a:xfrm>
        </p:grpSpPr>
        <p:sp>
          <p:nvSpPr>
            <p:cNvPr id="6" name="Right Arrow 5"/>
            <p:cNvSpPr/>
            <p:nvPr/>
          </p:nvSpPr>
          <p:spPr>
            <a:xfrm>
              <a:off x="381000" y="1720471"/>
              <a:ext cx="609600" cy="56084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397" name="Rectangle 9"/>
            <p:cNvSpPr>
              <a:spLocks noChangeArrowheads="1"/>
            </p:cNvSpPr>
            <p:nvPr/>
          </p:nvSpPr>
          <p:spPr bwMode="auto">
            <a:xfrm>
              <a:off x="304800" y="1557316"/>
              <a:ext cx="8839200" cy="2404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 i="1">
                  <a:solidFill>
                    <a:schemeClr val="accent2"/>
                  </a:solidFill>
                  <a:latin typeface="Georgia" pitchFamily="18" charset="0"/>
                </a:rPr>
                <a:t>             </a:t>
              </a:r>
              <a:r>
                <a:rPr lang="en-US" sz="2800" b="1" i="1">
                  <a:solidFill>
                    <a:schemeClr val="accent2"/>
                  </a:solidFill>
                  <a:latin typeface="Georgia" pitchFamily="18" charset="0"/>
                </a:rPr>
                <a:t>Strategy 2</a:t>
              </a:r>
              <a:r>
                <a:rPr lang="en-US" sz="2800" b="1">
                  <a:solidFill>
                    <a:schemeClr val="accent2"/>
                  </a:solidFill>
                  <a:latin typeface="Georgia" pitchFamily="18" charset="0"/>
                </a:rPr>
                <a:t>:  Examine only a subset of all </a:t>
              </a:r>
            </a:p>
            <a:p>
              <a:r>
                <a:rPr lang="en-US" sz="2800" b="1">
                  <a:solidFill>
                    <a:schemeClr val="accent2"/>
                  </a:solidFill>
                  <a:latin typeface="Georgia" pitchFamily="18" charset="0"/>
                </a:rPr>
                <a:t>                                    available research studies, </a:t>
              </a:r>
            </a:p>
            <a:p>
              <a:r>
                <a:rPr lang="en-US" sz="2800" b="1">
                  <a:solidFill>
                    <a:schemeClr val="accent2"/>
                  </a:solidFill>
                  <a:latin typeface="Georgia" pitchFamily="18" charset="0"/>
                </a:rPr>
                <a:t>                                    using randomized field </a:t>
              </a:r>
            </a:p>
            <a:p>
              <a:r>
                <a:rPr lang="en-US" sz="2800" b="1">
                  <a:solidFill>
                    <a:schemeClr val="accent2"/>
                  </a:solidFill>
                  <a:latin typeface="Georgia" pitchFamily="18" charset="0"/>
                </a:rPr>
                <a:t>                                    experiments as the</a:t>
              </a:r>
            </a:p>
            <a:p>
              <a:r>
                <a:rPr lang="en-US" sz="2800" b="1">
                  <a:solidFill>
                    <a:schemeClr val="accent2"/>
                  </a:solidFill>
                  <a:latin typeface="Georgia" pitchFamily="18" charset="0"/>
                </a:rPr>
                <a:t>                                     “Gold Standard”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7700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4102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000" dirty="0" smtClean="0"/>
          </a:p>
          <a:p>
            <a:pPr marL="658368" lvl="1" indent="-246888" eaLnBrk="1" fontAlgn="auto" hangingPunct="1">
              <a:lnSpc>
                <a:spcPct val="80000"/>
              </a:lnSpc>
              <a:spcAft>
                <a:spcPts val="0"/>
              </a:spcAft>
              <a:buFont typeface="Georgia"/>
              <a:buNone/>
              <a:defRPr/>
            </a:pPr>
            <a:endParaRPr lang="en-US" sz="2000" dirty="0" smtClean="0"/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"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 marL="1389888" lvl="4" indent="-18288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▫"/>
              <a:defRPr/>
            </a:pPr>
            <a:endParaRPr lang="en-US" dirty="0" smtClean="0">
              <a:solidFill>
                <a:schemeClr val="accent3"/>
              </a:solidFill>
              <a:latin typeface="SabonLT-Roman" charset="0"/>
            </a:endParaRPr>
          </a:p>
          <a:p>
            <a:pPr marL="1389888" lvl="4" indent="-182880" eaLnBrk="1" fontAlgn="auto" hangingPunct="1">
              <a:spcBef>
                <a:spcPct val="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▫"/>
              <a:defRPr/>
            </a:pPr>
            <a:endParaRPr lang="en-US" dirty="0" smtClean="0">
              <a:solidFill>
                <a:schemeClr val="accent3"/>
              </a:solidFill>
              <a:latin typeface="SabonLT-Roman" charset="0"/>
            </a:endParaRPr>
          </a:p>
          <a:p>
            <a:pPr marL="1389888" lvl="4" indent="-182880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Reexamine/reposition scientific reviews</a:t>
            </a:r>
          </a:p>
          <a:p>
            <a:pPr marL="1389888" lvl="4" indent="-182880" eaLnBrk="1" fontAlgn="auto" hangingPunct="1">
              <a:spcAft>
                <a:spcPts val="0"/>
              </a:spcAft>
              <a:buClr>
                <a:schemeClr val="accent1"/>
              </a:buClr>
              <a:buFont typeface="Georgia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1389888" lvl="4" indent="-182880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Only include a subset of all available research, often supporting either liberal or conservative ideology (</a:t>
            </a:r>
            <a:r>
              <a:rPr lang="en-US" sz="2400" dirty="0" err="1" smtClean="0">
                <a:solidFill>
                  <a:schemeClr val="tx1"/>
                </a:solidFill>
              </a:rPr>
              <a:t>Farabee</a:t>
            </a:r>
            <a:r>
              <a:rPr lang="en-US" sz="2400" dirty="0" smtClean="0">
                <a:solidFill>
                  <a:schemeClr val="tx1"/>
                </a:solidFill>
              </a:rPr>
              <a:t>, 2005; Cullen, 2002)</a:t>
            </a:r>
          </a:p>
          <a:p>
            <a:pPr marL="1389888" lvl="4" indent="-182880" eaLnBrk="1" fontAlgn="auto" hangingPunct="1">
              <a:spcAft>
                <a:spcPts val="0"/>
              </a:spcAft>
              <a:buClr>
                <a:schemeClr val="accent1"/>
              </a:buClr>
              <a:buFont typeface="Georgia"/>
              <a:buNone/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1389888" lvl="4" indent="-182880" eaLnBrk="1" fontAlgn="auto" hangingPunct="1">
              <a:spcAft>
                <a:spcPts val="0"/>
              </a:spcAft>
              <a:buClr>
                <a:schemeClr val="accent1"/>
              </a:buClr>
              <a:buFont typeface="Wingdings" pitchFamily="2" charset="2"/>
              <a:buChar char="§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No specific identification of review procedures, inclusion/exclusion criteria, etc.</a:t>
            </a:r>
          </a:p>
          <a:p>
            <a:pPr marL="923544" lvl="2" indent="-219456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33400"/>
            <a:ext cx="8763000" cy="1066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What is Evidence-based Practice? </a:t>
            </a:r>
            <a:r>
              <a:rPr lang="en-US" sz="1400" smtClean="0">
                <a:solidFill>
                  <a:schemeClr val="tx1"/>
                </a:solidFill>
              </a:rPr>
              <a:t>(con’t)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1600200"/>
            <a:ext cx="8839200" cy="1816100"/>
            <a:chOff x="304800" y="1557316"/>
            <a:chExt cx="8839200" cy="1943632"/>
          </a:xfrm>
        </p:grpSpPr>
        <p:sp>
          <p:nvSpPr>
            <p:cNvPr id="6" name="Right Arrow 5"/>
            <p:cNvSpPr/>
            <p:nvPr/>
          </p:nvSpPr>
          <p:spPr>
            <a:xfrm>
              <a:off x="533400" y="1638867"/>
              <a:ext cx="609600" cy="560663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4800" y="1557316"/>
              <a:ext cx="8839200" cy="19436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Aft>
                  <a:spcPts val="0"/>
                </a:spcAft>
                <a:defRPr/>
              </a:pPr>
              <a:r>
                <a:rPr lang="en-US" sz="2400" b="1" i="1" dirty="0">
                  <a:solidFill>
                    <a:schemeClr val="accent2"/>
                  </a:solidFill>
                  <a:latin typeface="+mn-lt"/>
                </a:rPr>
                <a:t>             </a:t>
              </a:r>
              <a:r>
                <a:rPr lang="en-US" sz="2800" b="1" i="1" dirty="0">
                  <a:solidFill>
                    <a:schemeClr val="accent2"/>
                  </a:solidFill>
                  <a:latin typeface="+mj-lt"/>
                </a:rPr>
                <a:t>Strategy 3:  </a:t>
              </a:r>
              <a:r>
                <a:rPr lang="en-US" sz="2800" b="1" dirty="0">
                  <a:solidFill>
                    <a:schemeClr val="accent2"/>
                  </a:solidFill>
                  <a:latin typeface="+mj-lt"/>
                </a:rPr>
                <a:t>Conduct a nonscientific review,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accent2"/>
                  </a:solidFill>
                  <a:latin typeface="+mj-lt"/>
                </a:rPr>
                <a:t>                              simply say “evidence based”, 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accent2"/>
                  </a:solidFill>
                  <a:latin typeface="+mj-lt"/>
                </a:rPr>
                <a:t>                              and then offer your own listing</a:t>
              </a:r>
            </a:p>
            <a:p>
              <a:pPr fontAlgn="auto"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accent2"/>
                  </a:solidFill>
                  <a:latin typeface="+mj-lt"/>
                </a:rPr>
                <a:t>                              of best practices.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55647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83238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en-US" i="1" smtClean="0"/>
          </a:p>
          <a:p>
            <a:pPr eaLnBrk="1" hangingPunct="1">
              <a:buFont typeface="Georgia" pitchFamily="18" charset="0"/>
              <a:buNone/>
            </a:pPr>
            <a:endParaRPr lang="en-US" i="1" smtClean="0"/>
          </a:p>
          <a:p>
            <a:pPr eaLnBrk="1" hangingPunct="1">
              <a:buFont typeface="Georgia" pitchFamily="18" charset="0"/>
              <a:buNone/>
            </a:pPr>
            <a:endParaRPr lang="en-US" i="1" smtClean="0"/>
          </a:p>
          <a:p>
            <a:pPr eaLnBrk="1" hangingPunct="1">
              <a:buFont typeface="Georgia" pitchFamily="18" charset="0"/>
              <a:buNone/>
            </a:pPr>
            <a:endParaRPr lang="en-US" i="1" smtClean="0"/>
          </a:p>
          <a:p>
            <a:pPr algn="ctr" eaLnBrk="1" hangingPunct="1">
              <a:buFont typeface="Georgia" pitchFamily="18" charset="0"/>
              <a:buNone/>
            </a:pPr>
            <a:r>
              <a:rPr lang="en-US" sz="3600" b="1" i="1" smtClean="0">
                <a:solidFill>
                  <a:schemeClr val="accent1"/>
                </a:solidFill>
              </a:rPr>
              <a:t>What Review Criteria are Used in The Campbell Collaborative  Systematic Reviews?</a:t>
            </a:r>
            <a:endParaRPr lang="en-US" sz="3600" b="1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654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16993" y="908720"/>
            <a:ext cx="8280920" cy="13681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Study Inclusion Criteria For Systematic Reviews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16993" y="2276872"/>
            <a:ext cx="8280920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</a:pPr>
            <a:r>
              <a:rPr lang="en-US" sz="1600" dirty="0">
                <a:latin typeface="Georgia" pitchFamily="18" charset="0"/>
              </a:rPr>
              <a:t>The scientific methods scale ranks evaluation studies from 1=weakest to 5=strongest on overall internal validity:</a:t>
            </a:r>
          </a:p>
          <a:p>
            <a:pPr marL="609600" indent="-609600" algn="ctr">
              <a:lnSpc>
                <a:spcPct val="80000"/>
              </a:lnSpc>
            </a:pPr>
            <a:endParaRPr lang="en-US" sz="1600" dirty="0">
              <a:latin typeface="Georgia" pitchFamily="18" charset="0"/>
            </a:endParaRPr>
          </a:p>
          <a:p>
            <a:pPr marL="609600" indent="-609600">
              <a:lnSpc>
                <a:spcPct val="80000"/>
              </a:lnSpc>
            </a:pPr>
            <a:endParaRPr lang="en-US" sz="1600" dirty="0">
              <a:latin typeface="Georgia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accent2"/>
              </a:buClr>
            </a:pPr>
            <a:r>
              <a:rPr lang="en-US" sz="1600" b="1" i="1" dirty="0">
                <a:solidFill>
                  <a:schemeClr val="accent1"/>
                </a:solidFill>
                <a:latin typeface="Georgia" pitchFamily="18" charset="0"/>
              </a:rPr>
              <a:t>What Works:</a:t>
            </a:r>
            <a:r>
              <a:rPr lang="en-US" sz="1600" dirty="0">
                <a:solidFill>
                  <a:schemeClr val="accent1"/>
                </a:solidFill>
                <a:latin typeface="Georgia" pitchFamily="18" charset="0"/>
              </a:rPr>
              <a:t>  </a:t>
            </a:r>
            <a:r>
              <a:rPr lang="en-US" sz="1600" dirty="0">
                <a:latin typeface="Georgia" pitchFamily="18" charset="0"/>
              </a:rPr>
              <a:t>For a program to be classified as working, there must be a minimum of two level 3 studies with significance tests showing effectiveness and the preponderance of evidence in the same direction.</a:t>
            </a:r>
          </a:p>
          <a:p>
            <a:pPr marL="609600" indent="-609600">
              <a:lnSpc>
                <a:spcPct val="80000"/>
              </a:lnSpc>
              <a:buClr>
                <a:schemeClr val="accent2"/>
              </a:buClr>
            </a:pPr>
            <a:endParaRPr lang="en-US" sz="1600" dirty="0">
              <a:latin typeface="Georgia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accent2"/>
              </a:buClr>
            </a:pPr>
            <a:r>
              <a:rPr lang="en-US" sz="1600" b="1" i="1" dirty="0">
                <a:solidFill>
                  <a:schemeClr val="accent1"/>
                </a:solidFill>
                <a:latin typeface="Georgia" pitchFamily="18" charset="0"/>
              </a:rPr>
              <a:t>What Does Not Work</a:t>
            </a:r>
            <a:r>
              <a:rPr lang="en-US" sz="1600" b="1" i="1" dirty="0">
                <a:latin typeface="Georgia" pitchFamily="18" charset="0"/>
              </a:rPr>
              <a:t>:</a:t>
            </a:r>
            <a:r>
              <a:rPr lang="en-US" sz="1600" dirty="0">
                <a:latin typeface="Georgia" pitchFamily="18" charset="0"/>
              </a:rPr>
              <a:t>  For a classification of not working, there must be a minimum of two level 3 studies with significance tests showing ineffectiveness and the preponderance of evidence in the same direction.</a:t>
            </a:r>
          </a:p>
          <a:p>
            <a:pPr marL="609600" indent="-609600">
              <a:lnSpc>
                <a:spcPct val="80000"/>
              </a:lnSpc>
              <a:buClr>
                <a:schemeClr val="accent2"/>
              </a:buClr>
            </a:pPr>
            <a:endParaRPr lang="en-US" sz="1600" dirty="0">
              <a:solidFill>
                <a:schemeClr val="accent1"/>
              </a:solidFill>
              <a:latin typeface="Georgia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accent2"/>
              </a:buClr>
            </a:pPr>
            <a:r>
              <a:rPr lang="en-US" sz="1600" b="1" i="1" dirty="0">
                <a:solidFill>
                  <a:schemeClr val="accent1"/>
                </a:solidFill>
                <a:latin typeface="Georgia" pitchFamily="18" charset="0"/>
              </a:rPr>
              <a:t>What is Promising:  </a:t>
            </a:r>
            <a:r>
              <a:rPr lang="en-US" sz="1600" dirty="0">
                <a:latin typeface="Georgia" pitchFamily="18" charset="0"/>
              </a:rPr>
              <a:t>For the classification of promising, at least one level 3 study is required with significance tests showing effectiveness and preponderance of evidence in support of the same conclusion.</a:t>
            </a:r>
          </a:p>
          <a:p>
            <a:pPr marL="609600" indent="-609600">
              <a:lnSpc>
                <a:spcPct val="80000"/>
              </a:lnSpc>
              <a:buClr>
                <a:schemeClr val="accent2"/>
              </a:buClr>
            </a:pPr>
            <a:endParaRPr lang="en-US" sz="1600" dirty="0">
              <a:latin typeface="Georgia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accent2"/>
              </a:buClr>
            </a:pPr>
            <a:r>
              <a:rPr lang="en-US" sz="1600" b="1" i="1" dirty="0">
                <a:solidFill>
                  <a:schemeClr val="accent1"/>
                </a:solidFill>
                <a:latin typeface="Georgia" pitchFamily="18" charset="0"/>
              </a:rPr>
              <a:t>What is Unknown:  </a:t>
            </a:r>
            <a:r>
              <a:rPr lang="en-US" sz="1600" dirty="0">
                <a:latin typeface="Georgia" pitchFamily="18" charset="0"/>
              </a:rPr>
              <a:t>Any program not classified in one of the three</a:t>
            </a:r>
            <a:r>
              <a:rPr lang="en-US" sz="1600" b="1" i="1" dirty="0">
                <a:latin typeface="Georgia" pitchFamily="18" charset="0"/>
              </a:rPr>
              <a:t> </a:t>
            </a:r>
            <a:r>
              <a:rPr lang="en-US" sz="1600" dirty="0">
                <a:latin typeface="Georgia" pitchFamily="18" charset="0"/>
              </a:rPr>
              <a:t>above categories is considered to have unknown effects.</a:t>
            </a:r>
          </a:p>
          <a:p>
            <a:pPr marL="609600" indent="-609600" algn="r">
              <a:lnSpc>
                <a:spcPct val="80000"/>
              </a:lnSpc>
            </a:pPr>
            <a:endParaRPr lang="en-US" sz="1600" u="sng" dirty="0">
              <a:latin typeface="Georgia" pitchFamily="18" charset="0"/>
            </a:endParaRPr>
          </a:p>
          <a:p>
            <a:pPr marL="609600" indent="-609600" algn="r">
              <a:lnSpc>
                <a:spcPct val="80000"/>
              </a:lnSpc>
            </a:pPr>
            <a:endParaRPr lang="en-US" sz="1600" u="sng" dirty="0">
              <a:latin typeface="Georgia" pitchFamily="18" charset="0"/>
            </a:endParaRPr>
          </a:p>
          <a:p>
            <a:pPr marL="609600" indent="-609600" algn="r">
              <a:lnSpc>
                <a:spcPct val="80000"/>
              </a:lnSpc>
            </a:pPr>
            <a:r>
              <a:rPr lang="en-US" sz="1600" u="sng" dirty="0">
                <a:latin typeface="SabonLT-Roman"/>
              </a:rPr>
              <a:t>Source:</a:t>
            </a:r>
            <a:r>
              <a:rPr lang="en-US" sz="1600" dirty="0">
                <a:latin typeface="SabonLT-Roman"/>
              </a:rPr>
              <a:t> Welsh and Farrington, (2003: 169-170)</a:t>
            </a:r>
          </a:p>
        </p:txBody>
      </p:sp>
    </p:spTree>
    <p:extLst>
      <p:ext uri="{BB962C8B-B14F-4D97-AF65-F5344CB8AC3E}">
        <p14:creationId xmlns="" xmlns:p14="http://schemas.microsoft.com/office/powerpoint/2010/main" val="380262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35638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b="1" u="sng" dirty="0" smtClean="0">
                <a:solidFill>
                  <a:srgbClr val="FF0000"/>
                </a:solidFill>
                <a:latin typeface="+mj-lt"/>
              </a:rPr>
              <a:t>The evidence in favor of rehabilitation: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1600" b="1" dirty="0" smtClean="0">
              <a:latin typeface="SabonLT-Roman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latin typeface="SabonLT-Roman" charset="0"/>
              </a:rPr>
              <a:t>  </a:t>
            </a:r>
            <a:r>
              <a:rPr lang="en-US" dirty="0" smtClean="0"/>
              <a:t>Found in systematic reviews of correction research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r>
              <a:rPr lang="en-US" dirty="0" smtClean="0"/>
              <a:t>      that estimate that the provision of treatment (in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r>
              <a:rPr lang="en-US" dirty="0" smtClean="0"/>
              <a:t>      sufficient dosages and duration) is cost-effective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r>
              <a:rPr lang="en-US" dirty="0" smtClean="0"/>
              <a:t>      and results in modest offender change (10%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r>
              <a:rPr lang="en-US" dirty="0" smtClean="0"/>
              <a:t>      reduction).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endParaRPr lang="en-US" dirty="0" smtClean="0">
              <a:latin typeface="SabonLT-Roman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r>
              <a:rPr lang="en-US" b="1" u="sng" dirty="0" smtClean="0">
                <a:solidFill>
                  <a:schemeClr val="accent1"/>
                </a:solidFill>
                <a:latin typeface="+mj-lt"/>
              </a:rPr>
              <a:t>The evidence opposed to rehabilitation: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endParaRPr lang="en-US" sz="1600" b="1" u="sng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  Found in these same systematic reviews, which 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r>
              <a:rPr lang="en-US" dirty="0" smtClean="0"/>
              <a:t>     reveal that the vast majority of individual research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r>
              <a:rPr lang="en-US" dirty="0" smtClean="0"/>
              <a:t>     studies do not find statistically significant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r>
              <a:rPr lang="en-US" dirty="0" smtClean="0"/>
              <a:t>      differences between experimental and control 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r>
              <a:rPr lang="en-US" dirty="0" smtClean="0"/>
              <a:t>      groups in recidivism.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6155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900" decel="100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960563"/>
            <a:ext cx="8229600" cy="4492773"/>
          </a:xfrm>
        </p:spPr>
        <p:txBody>
          <a:bodyPr>
            <a:normAutofit fontScale="92500" lnSpcReduction="10000"/>
          </a:bodyPr>
          <a:lstStyle/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+mj-lt"/>
              <a:buAutoNum type="arabicPeriod"/>
              <a:defRPr/>
            </a:pPr>
            <a:r>
              <a:rPr lang="en-US" sz="2400" b="1" dirty="0" smtClean="0">
                <a:solidFill>
                  <a:schemeClr val="accent1"/>
                </a:solidFill>
              </a:rPr>
              <a:t>Prison-related Topics: 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Georgia"/>
              <a:buNone/>
              <a:defRPr/>
            </a:pPr>
            <a:endParaRPr lang="en-US" sz="800" dirty="0" smtClean="0"/>
          </a:p>
          <a:p>
            <a:pPr marL="860425" lvl="2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2"/>
              <a:buChar char=""/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2 reviews:</a:t>
            </a:r>
          </a:p>
          <a:p>
            <a:pPr marL="860425" lvl="2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2"/>
              <a:buNone/>
              <a:defRPr/>
            </a:pPr>
            <a:endParaRPr lang="en-US" sz="800" dirty="0" smtClean="0">
              <a:solidFill>
                <a:schemeClr val="tx1"/>
              </a:solidFill>
            </a:endParaRPr>
          </a:p>
          <a:p>
            <a:pPr marL="860425" lvl="2" indent="-628650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sz="2200" b="1" i="1" dirty="0" smtClean="0">
                <a:solidFill>
                  <a:schemeClr val="tx1"/>
                </a:solidFill>
              </a:rPr>
              <a:t>Effects of Cognitive-Behavioral Programs for Criminal Offenders</a:t>
            </a:r>
            <a:r>
              <a:rPr lang="en-US" sz="2200" i="1" dirty="0" smtClean="0">
                <a:solidFill>
                  <a:schemeClr val="tx1"/>
                </a:solidFill>
              </a:rPr>
              <a:t>: </a:t>
            </a:r>
          </a:p>
          <a:p>
            <a:pPr marL="1133475" lvl="3" indent="-219075">
              <a:spcBef>
                <a:spcPts val="0"/>
              </a:spcBef>
              <a:buClrTx/>
              <a:buNone/>
              <a:defRPr/>
            </a:pPr>
            <a:r>
              <a:rPr lang="en-US" sz="2400" i="1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by:  Mark W </a:t>
            </a:r>
            <a:r>
              <a:rPr lang="en-US" dirty="0" err="1" smtClean="0">
                <a:solidFill>
                  <a:schemeClr val="tx1"/>
                </a:solidFill>
              </a:rPr>
              <a:t>Lipsey</a:t>
            </a:r>
            <a:r>
              <a:rPr lang="en-US" dirty="0" smtClean="0">
                <a:solidFill>
                  <a:schemeClr val="tx1"/>
                </a:solidFill>
              </a:rPr>
              <a:t>, Nana A. </a:t>
            </a:r>
            <a:r>
              <a:rPr lang="en-US" dirty="0" err="1" smtClean="0">
                <a:solidFill>
                  <a:schemeClr val="tx1"/>
                </a:solidFill>
              </a:rPr>
              <a:t>Landenberger</a:t>
            </a:r>
            <a:r>
              <a:rPr lang="en-US" dirty="0" smtClean="0">
                <a:solidFill>
                  <a:schemeClr val="tx1"/>
                </a:solidFill>
              </a:rPr>
              <a:t>, Sandra Jo </a:t>
            </a:r>
            <a:r>
              <a:rPr lang="en-US" dirty="0" err="1" smtClean="0">
                <a:solidFill>
                  <a:schemeClr val="tx1"/>
                </a:solidFill>
              </a:rPr>
              <a:t>WilsonPublished</a:t>
            </a:r>
            <a:r>
              <a:rPr lang="en-US" dirty="0" smtClean="0">
                <a:solidFill>
                  <a:schemeClr val="tx1"/>
                </a:solidFill>
              </a:rPr>
              <a:t>:  13.08.2007 </a:t>
            </a:r>
            <a:r>
              <a:rPr lang="en-US" b="1" dirty="0" smtClean="0">
                <a:solidFill>
                  <a:schemeClr val="tx1"/>
                </a:solidFill>
              </a:rPr>
              <a:t>Studies</a:t>
            </a:r>
            <a:r>
              <a:rPr lang="en-US" dirty="0" smtClean="0">
                <a:solidFill>
                  <a:schemeClr val="tx1"/>
                </a:solidFill>
              </a:rPr>
              <a:t>: 58 research studies, including 13 well designed experiments, 6 in real world settings. </a:t>
            </a:r>
            <a:r>
              <a:rPr lang="en-US" b="1" dirty="0" smtClean="0">
                <a:solidFill>
                  <a:schemeClr val="tx1"/>
                </a:solidFill>
              </a:rPr>
              <a:t>Key Finding: 10%  absolute overall reduction in recidivism( .40 vs. .30)</a:t>
            </a:r>
            <a:endParaRPr lang="en-US" dirty="0" smtClean="0">
              <a:solidFill>
                <a:schemeClr val="tx1"/>
              </a:solidFill>
            </a:endParaRPr>
          </a:p>
          <a:p>
            <a:pPr marL="1133475" lvl="3" indent="-219075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804863" lvl="3" indent="-573088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b="1" i="1" dirty="0" smtClean="0">
                <a:solidFill>
                  <a:schemeClr val="tx1"/>
                </a:solidFill>
              </a:rPr>
              <a:t>The Effectiveness of Incarceration-Based Drug Treatment on Criminal Behavior:</a:t>
            </a:r>
          </a:p>
          <a:p>
            <a:pPr marL="1133475" lvl="3" indent="-219075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   </a:t>
            </a:r>
            <a:r>
              <a:rPr lang="en-US" dirty="0" smtClean="0">
                <a:solidFill>
                  <a:schemeClr val="tx1"/>
                </a:solidFill>
              </a:rPr>
              <a:t>by:  </a:t>
            </a:r>
            <a:r>
              <a:rPr lang="en-US" dirty="0" err="1" smtClean="0">
                <a:solidFill>
                  <a:schemeClr val="tx1"/>
                </a:solidFill>
              </a:rPr>
              <a:t>Ojmarrh</a:t>
            </a:r>
            <a:r>
              <a:rPr lang="en-US" dirty="0" smtClean="0">
                <a:solidFill>
                  <a:schemeClr val="tx1"/>
                </a:solidFill>
              </a:rPr>
              <a:t> Mitchell, Doris Layton </a:t>
            </a:r>
            <a:r>
              <a:rPr lang="en-US" dirty="0" err="1" smtClean="0">
                <a:solidFill>
                  <a:schemeClr val="tx1"/>
                </a:solidFill>
              </a:rPr>
              <a:t>MacKenzie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</a:p>
          <a:p>
            <a:pPr marL="1133475" lvl="3" indent="-219075" eaLnBrk="1" fontAlgn="auto" hangingPunct="1">
              <a:lnSpc>
                <a:spcPct val="80000"/>
              </a:lnSpc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     David Wilson Published:  16.10.2006 </a:t>
            </a:r>
            <a:r>
              <a:rPr lang="en-US" b="1" dirty="0" smtClean="0">
                <a:solidFill>
                  <a:schemeClr val="tx1"/>
                </a:solidFill>
              </a:rPr>
              <a:t>Studies</a:t>
            </a:r>
            <a:r>
              <a:rPr lang="en-US" dirty="0" smtClean="0">
                <a:solidFill>
                  <a:schemeClr val="tx1"/>
                </a:solidFill>
              </a:rPr>
              <a:t>: 53 research studies, but many were methodologically weak; 20 studies post 1999. </a:t>
            </a:r>
            <a:r>
              <a:rPr lang="en-US" b="1" dirty="0" smtClean="0">
                <a:solidFill>
                  <a:schemeClr val="tx1"/>
                </a:solidFill>
              </a:rPr>
              <a:t>Key Finding</a:t>
            </a:r>
            <a:r>
              <a:rPr lang="en-US" dirty="0" smtClean="0">
                <a:solidFill>
                  <a:schemeClr val="tx1"/>
                </a:solidFill>
              </a:rPr>
              <a:t>: 7% absolute overall reduction in recidivism( .35 vs. .28)</a:t>
            </a:r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sz="2400" dirty="0" smtClean="0"/>
          </a:p>
          <a:p>
            <a:pPr marL="609600" indent="-60960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2400" b="1" dirty="0" smtClean="0">
                <a:solidFill>
                  <a:schemeClr val="accent1"/>
                </a:solidFill>
              </a:rPr>
              <a:t>2.      Jail-related Topics: </a:t>
            </a:r>
            <a:r>
              <a:rPr lang="en-US" sz="2400" dirty="0" smtClean="0"/>
              <a:t>no reviews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839200" cy="1524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chemeClr val="tx1"/>
                </a:solidFill>
              </a:rPr>
              <a:t>Evidence-Based Reviews in Adult Corrections: A Look at the Campbell Collaborative Collection</a:t>
            </a:r>
          </a:p>
        </p:txBody>
      </p:sp>
    </p:spTree>
    <p:extLst>
      <p:ext uri="{BB962C8B-B14F-4D97-AF65-F5344CB8AC3E}">
        <p14:creationId xmlns="" xmlns:p14="http://schemas.microsoft.com/office/powerpoint/2010/main" val="258925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720080"/>
          </a:xfrm>
        </p:spPr>
        <p:txBody>
          <a:bodyPr/>
          <a:lstStyle/>
          <a:p>
            <a:r>
              <a:rPr lang="en-AU" dirty="0" smtClean="0"/>
              <a:t>Readings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84576"/>
          </a:xfrm>
        </p:spPr>
        <p:txBody>
          <a:bodyPr>
            <a:normAutofit/>
          </a:bodyPr>
          <a:lstStyle/>
          <a:p>
            <a:r>
              <a:rPr lang="en-AU" dirty="0" smtClean="0"/>
              <a:t>Require textbook:</a:t>
            </a:r>
          </a:p>
          <a:p>
            <a:pPr lvl="1"/>
            <a:r>
              <a:rPr lang="en-AU" dirty="0" err="1" smtClean="0"/>
              <a:t>Maxfield</a:t>
            </a:r>
            <a:r>
              <a:rPr lang="en-AU" dirty="0" smtClean="0"/>
              <a:t>, M.G. &amp; </a:t>
            </a:r>
            <a:r>
              <a:rPr lang="en-AU" dirty="0" err="1" smtClean="0"/>
              <a:t>Babbie</a:t>
            </a:r>
            <a:r>
              <a:rPr lang="en-AU" dirty="0" smtClean="0"/>
              <a:t>, E.R. (2012). </a:t>
            </a:r>
            <a:r>
              <a:rPr lang="en-AU" i="1" dirty="0" smtClean="0"/>
              <a:t>Research Methods for Criminal Justice and Criminology </a:t>
            </a:r>
            <a:r>
              <a:rPr lang="en-AU" dirty="0" smtClean="0"/>
              <a:t>(7</a:t>
            </a:r>
            <a:r>
              <a:rPr lang="en-AU" baseline="30000" dirty="0" smtClean="0"/>
              <a:t>th</a:t>
            </a:r>
            <a:r>
              <a:rPr lang="en-AU" dirty="0" smtClean="0"/>
              <a:t> </a:t>
            </a:r>
            <a:r>
              <a:rPr lang="en-AU" dirty="0" smtClean="0"/>
              <a:t>Edition). U.S.: Cengage.</a:t>
            </a:r>
          </a:p>
          <a:p>
            <a:pPr lvl="1">
              <a:buNone/>
            </a:pP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Weekly readings – </a:t>
            </a:r>
          </a:p>
          <a:p>
            <a:pPr lvl="1"/>
            <a:r>
              <a:rPr lang="en-AU" dirty="0" smtClean="0"/>
              <a:t>Week 1: Chapters 1 &amp; 2</a:t>
            </a:r>
          </a:p>
          <a:p>
            <a:pPr lvl="1"/>
            <a:r>
              <a:rPr lang="en-AU" dirty="0" smtClean="0"/>
              <a:t>Week 2: Chapter 4</a:t>
            </a:r>
          </a:p>
          <a:p>
            <a:pPr lvl="1"/>
            <a:r>
              <a:rPr lang="en-AU" dirty="0" smtClean="0"/>
              <a:t>Week 3: Chapters 5 &amp; 6</a:t>
            </a:r>
          </a:p>
          <a:p>
            <a:endParaRPr lang="en-AU" u="sng" dirty="0" smtClean="0"/>
          </a:p>
        </p:txBody>
      </p:sp>
    </p:spTree>
    <p:extLst>
      <p:ext uri="{BB962C8B-B14F-4D97-AF65-F5344CB8AC3E}">
        <p14:creationId xmlns="" xmlns:p14="http://schemas.microsoft.com/office/powerpoint/2010/main" val="35467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>
              <a:latin typeface="Arial"/>
            </a:endParaRPr>
          </a:p>
          <a:p>
            <a:r>
              <a:rPr lang="en-US" b="1" dirty="0" smtClean="0">
                <a:latin typeface="Wingdings-Regular"/>
              </a:rPr>
              <a:t> </a:t>
            </a:r>
            <a:r>
              <a:rPr lang="en-US" b="1" dirty="0" smtClean="0">
                <a:latin typeface="Arial"/>
              </a:rPr>
              <a:t>Boot camps </a:t>
            </a:r>
            <a:r>
              <a:rPr lang="en-US" dirty="0" smtClean="0">
                <a:latin typeface="Arial"/>
              </a:rPr>
              <a:t>aimed at drug involved offenders were ineffective in reducing re-offending and drug relapse.</a:t>
            </a:r>
          </a:p>
          <a:p>
            <a:r>
              <a:rPr lang="en-US" b="1" dirty="0" smtClean="0">
                <a:latin typeface="Wingdings-Regular"/>
              </a:rPr>
              <a:t> </a:t>
            </a:r>
            <a:r>
              <a:rPr lang="en-US" b="1" dirty="0" smtClean="0">
                <a:latin typeface="Arial"/>
              </a:rPr>
              <a:t>Narcotic maintenance programs </a:t>
            </a:r>
            <a:r>
              <a:rPr lang="en-US" dirty="0" smtClean="0">
                <a:latin typeface="Arial"/>
              </a:rPr>
              <a:t>did not exhibit reductions in re-offending or drug use, but the evidence in this area was scant.</a:t>
            </a:r>
          </a:p>
          <a:p>
            <a:r>
              <a:rPr lang="en-US" b="1" dirty="0" smtClean="0">
                <a:latin typeface="Arial"/>
              </a:rPr>
              <a:t>Group counseling programs </a:t>
            </a:r>
            <a:r>
              <a:rPr lang="en-US" dirty="0" smtClean="0">
                <a:latin typeface="Arial"/>
              </a:rPr>
              <a:t>exhibited reductions in re-offending but not drug use.</a:t>
            </a:r>
          </a:p>
          <a:p>
            <a:r>
              <a:rPr lang="en-US" b="1" dirty="0" smtClean="0">
                <a:latin typeface="Wingdings-Regular"/>
              </a:rPr>
              <a:t> </a:t>
            </a:r>
            <a:r>
              <a:rPr lang="en-US" b="1" dirty="0" smtClean="0">
                <a:latin typeface="Arial"/>
              </a:rPr>
              <a:t>Therapeutic communities </a:t>
            </a:r>
            <a:r>
              <a:rPr lang="en-US" dirty="0" smtClean="0">
                <a:latin typeface="Arial"/>
              </a:rPr>
              <a:t>(TCs) exhibited the strong and consistent reductions in drug relapse and recidivism.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Study Findings:</a:t>
            </a:r>
            <a:r>
              <a:rPr lang="en-US" b="1" dirty="0" smtClean="0">
                <a:latin typeface="Arial"/>
              </a:rPr>
              <a:t> </a:t>
            </a:r>
            <a:r>
              <a:rPr lang="en-US" sz="3100" b="1" dirty="0" smtClean="0">
                <a:latin typeface="Arial"/>
              </a:rPr>
              <a:t>The effectiveness of drug treatment varied by type of treatmen</a:t>
            </a:r>
            <a:r>
              <a:rPr lang="en-US" b="1" dirty="0" smtClean="0">
                <a:latin typeface="Arial"/>
              </a:rPr>
              <a:t>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0764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685800"/>
            <a:ext cx="8280920" cy="6172200"/>
          </a:xfrm>
        </p:spPr>
        <p:txBody>
          <a:bodyPr>
            <a:normAutofit fontScale="85000"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dirty="0" smtClean="0">
                <a:solidFill>
                  <a:schemeClr val="accent1"/>
                </a:solidFill>
                <a:latin typeface="SabonLT-Roman"/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  <a:latin typeface="SabonLT-Roman"/>
              </a:rPr>
              <a:t>3.  </a:t>
            </a:r>
            <a:r>
              <a:rPr lang="en-US" sz="2400" b="1" dirty="0" smtClean="0">
                <a:solidFill>
                  <a:schemeClr val="tx1"/>
                </a:solidFill>
              </a:rPr>
              <a:t>Sentencing Topics:  3 Reviews</a:t>
            </a:r>
            <a:r>
              <a:rPr lang="en-US" sz="2400" b="1" dirty="0" smtClean="0">
                <a:solidFill>
                  <a:schemeClr val="accent1"/>
                </a:solidFill>
              </a:rPr>
              <a:t>: </a:t>
            </a:r>
          </a:p>
          <a:p>
            <a:pPr marL="976313" lvl="1" indent="-609600" eaLnBrk="1" hangingPunct="1">
              <a:lnSpc>
                <a:spcPct val="80000"/>
              </a:lnSpc>
              <a:buFont typeface="Wingdings" pitchFamily="2" charset="2"/>
              <a:buChar char="§"/>
            </a:pPr>
            <a:endParaRPr lang="en-US" sz="2000" b="1" dirty="0" smtClean="0">
              <a:solidFill>
                <a:schemeClr val="tx1"/>
              </a:solidFill>
            </a:endParaRPr>
          </a:p>
          <a:p>
            <a:pPr marL="976313" lvl="1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800" dirty="0" smtClean="0"/>
          </a:p>
          <a:p>
            <a:pPr marL="976313" lvl="1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Domestic Violence Interventions:</a:t>
            </a:r>
          </a:p>
          <a:p>
            <a:pPr marL="976313" lvl="1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by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Lynette </a:t>
            </a:r>
            <a:r>
              <a:rPr lang="en-US" sz="2000" dirty="0" err="1" smtClean="0">
                <a:solidFill>
                  <a:schemeClr val="tx1"/>
                </a:solidFill>
              </a:rPr>
              <a:t>Feder</a:t>
            </a:r>
            <a:r>
              <a:rPr lang="en-US" sz="2000" dirty="0" smtClean="0">
                <a:solidFill>
                  <a:schemeClr val="tx1"/>
                </a:solidFill>
              </a:rPr>
              <a:t>, Sabrina Austin, David Wilson Published:  30.08.2008 </a:t>
            </a:r>
          </a:p>
          <a:p>
            <a:pPr marL="976313" lvl="1" indent="-609600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Studies</a:t>
            </a:r>
            <a:r>
              <a:rPr lang="en-US" sz="2000" dirty="0" smtClean="0">
                <a:solidFill>
                  <a:schemeClr val="tx1"/>
                </a:solidFill>
              </a:rPr>
              <a:t>: a total of four experimental studies and six quasi-experimental studies were identified as meeting the eligibility criteria.</a:t>
            </a:r>
          </a:p>
          <a:p>
            <a:pPr marL="976313" lvl="1" indent="-609600">
              <a:lnSpc>
                <a:spcPct val="80000"/>
              </a:lnSpc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Key Finding</a:t>
            </a:r>
            <a:r>
              <a:rPr lang="en-US" sz="2000" dirty="0" smtClean="0">
                <a:solidFill>
                  <a:schemeClr val="tx1"/>
                </a:solidFill>
              </a:rPr>
              <a:t>: While additional research is needed, the meta-analysis does not offer strong support that court-mandating treatment to misdemeanor domestic violence offenders reduces the likelihood of further </a:t>
            </a:r>
            <a:r>
              <a:rPr lang="en-US" sz="2000" dirty="0" err="1" smtClean="0">
                <a:solidFill>
                  <a:schemeClr val="tx1"/>
                </a:solidFill>
              </a:rPr>
              <a:t>reassault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marL="976313" lvl="1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i="1" dirty="0" smtClean="0">
                <a:solidFill>
                  <a:schemeClr val="tx1"/>
                </a:solidFill>
              </a:rPr>
              <a:t>The Effects of Custodial vs. Non-Custodial Sentences on Re-Offending:</a:t>
            </a:r>
          </a:p>
          <a:p>
            <a:pPr marL="976313" lvl="1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</a:t>
            </a:r>
            <a:r>
              <a:rPr lang="en-US" sz="2000" dirty="0" err="1" smtClean="0">
                <a:solidFill>
                  <a:schemeClr val="tx1"/>
                </a:solidFill>
              </a:rPr>
              <a:t>byMartin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Killias</a:t>
            </a:r>
            <a:r>
              <a:rPr lang="en-US" sz="2000" dirty="0" smtClean="0">
                <a:solidFill>
                  <a:schemeClr val="tx1"/>
                </a:solidFill>
              </a:rPr>
              <a:t>, Patrice </a:t>
            </a:r>
            <a:r>
              <a:rPr lang="en-US" sz="2000" dirty="0" err="1" smtClean="0">
                <a:solidFill>
                  <a:schemeClr val="tx1"/>
                </a:solidFill>
              </a:rPr>
              <a:t>Villettaz</a:t>
            </a:r>
            <a:r>
              <a:rPr lang="en-US" sz="2000" dirty="0" smtClean="0">
                <a:solidFill>
                  <a:schemeClr val="tx1"/>
                </a:solidFill>
              </a:rPr>
              <a:t>, Isabel </a:t>
            </a:r>
            <a:r>
              <a:rPr lang="en-US" sz="2000" dirty="0" err="1" smtClean="0">
                <a:solidFill>
                  <a:schemeClr val="tx1"/>
                </a:solidFill>
              </a:rPr>
              <a:t>ZoderPublished</a:t>
            </a:r>
            <a:r>
              <a:rPr lang="en-US" sz="2000" dirty="0" smtClean="0">
                <a:solidFill>
                  <a:schemeClr val="tx1"/>
                </a:solidFill>
              </a:rPr>
              <a:t>:  30.11.2006</a:t>
            </a:r>
          </a:p>
          <a:p>
            <a:pPr marL="976313" lvl="1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Studies: </a:t>
            </a:r>
            <a:r>
              <a:rPr lang="en-US" sz="2000" dirty="0" smtClean="0">
                <a:solidFill>
                  <a:schemeClr val="tx1"/>
                </a:solidFill>
              </a:rPr>
              <a:t>23 studies met review criteria, including 5 experiments</a:t>
            </a:r>
          </a:p>
          <a:p>
            <a:pPr marL="976313" lvl="1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Key Finding</a:t>
            </a:r>
            <a:r>
              <a:rPr lang="en-US" sz="2000" dirty="0" smtClean="0">
                <a:solidFill>
                  <a:schemeClr val="tx1"/>
                </a:solidFill>
              </a:rPr>
              <a:t>: Noncustodial  interventions fared better overall, but no difference in subgroup of 5 experiments</a:t>
            </a:r>
          </a:p>
          <a:p>
            <a:pPr marL="609600" lvl="2" indent="-60960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sz="1800" b="1" dirty="0" smtClean="0"/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Boot camps</a:t>
            </a:r>
            <a:r>
              <a:rPr lang="en-US" sz="1600" b="1" dirty="0" smtClean="0">
                <a:solidFill>
                  <a:schemeClr val="tx1"/>
                </a:solidFill>
              </a:rPr>
              <a:t>: </a:t>
            </a:r>
            <a:r>
              <a:rPr lang="en-US" sz="1600" dirty="0" smtClean="0">
                <a:solidFill>
                  <a:schemeClr val="tx1"/>
                </a:solidFill>
              </a:rPr>
              <a:t>David Wilson, Doris Layton </a:t>
            </a:r>
            <a:r>
              <a:rPr lang="en-US" sz="1600" dirty="0" err="1" smtClean="0">
                <a:solidFill>
                  <a:schemeClr val="tx1"/>
                </a:solidFill>
              </a:rPr>
              <a:t>MacKenzie</a:t>
            </a:r>
            <a:r>
              <a:rPr lang="en-US" sz="1600" dirty="0" smtClean="0">
                <a:solidFill>
                  <a:schemeClr val="tx1"/>
                </a:solidFill>
              </a:rPr>
              <a:t>, Fawn Ngo MitchellPublished:10.07.2005</a:t>
            </a:r>
          </a:p>
          <a:p>
            <a:pPr marL="609600" lvl="2" indent="-609600">
              <a:lnSpc>
                <a:spcPct val="80000"/>
              </a:lnSpc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                      Key Finding: No Effect; Issue: did results vary by type of boot camp?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8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4.  </a:t>
            </a:r>
            <a:r>
              <a:rPr lang="en-US" sz="2400" b="1" dirty="0" smtClean="0">
                <a:solidFill>
                  <a:schemeClr val="tx1"/>
                </a:solidFill>
              </a:rPr>
              <a:t>Community corrections topics:</a:t>
            </a:r>
          </a:p>
          <a:p>
            <a:pPr marL="976313" lvl="1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200" b="1" dirty="0" smtClean="0"/>
              <a:t>     </a:t>
            </a:r>
            <a:r>
              <a:rPr lang="en-US" sz="1600" b="1" dirty="0" smtClean="0">
                <a:solidFill>
                  <a:schemeClr val="tx1"/>
                </a:solidFill>
              </a:rPr>
              <a:t>Traditional Probation: </a:t>
            </a:r>
            <a:r>
              <a:rPr lang="en-US" sz="1600" dirty="0" smtClean="0">
                <a:solidFill>
                  <a:schemeClr val="tx1"/>
                </a:solidFill>
              </a:rPr>
              <a:t>no reviews</a:t>
            </a:r>
          </a:p>
          <a:p>
            <a:pPr marL="1263650" lvl="2" indent="-5334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Intensive Probation Supervision: </a:t>
            </a:r>
            <a:r>
              <a:rPr lang="en-US" sz="1600" dirty="0" smtClean="0">
                <a:solidFill>
                  <a:schemeClr val="tx1"/>
                </a:solidFill>
              </a:rPr>
              <a:t>no reviews</a:t>
            </a:r>
          </a:p>
          <a:p>
            <a:pPr marL="1263650" lvl="2" indent="-5334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Day Reporting Centers: </a:t>
            </a:r>
            <a:r>
              <a:rPr lang="en-US" sz="1600" dirty="0" smtClean="0">
                <a:solidFill>
                  <a:schemeClr val="tx1"/>
                </a:solidFill>
              </a:rPr>
              <a:t>no reviews</a:t>
            </a:r>
          </a:p>
          <a:p>
            <a:pPr marL="1263650" lvl="2" indent="-5334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Community Service: no reviews</a:t>
            </a:r>
          </a:p>
          <a:p>
            <a:pPr marL="1263650" lvl="2" indent="-5334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Reentry: </a:t>
            </a:r>
            <a:r>
              <a:rPr lang="en-US" sz="1600" dirty="0" smtClean="0">
                <a:solidFill>
                  <a:schemeClr val="tx1"/>
                </a:solidFill>
              </a:rPr>
              <a:t>no reviews</a:t>
            </a:r>
          </a:p>
          <a:p>
            <a:pPr marL="1263650" lvl="2" indent="-5334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Residential Community Corrections: </a:t>
            </a:r>
            <a:r>
              <a:rPr lang="en-US" sz="1600" dirty="0" smtClean="0">
                <a:solidFill>
                  <a:schemeClr val="tx1"/>
                </a:solidFill>
              </a:rPr>
              <a:t>no reviews</a:t>
            </a:r>
          </a:p>
          <a:p>
            <a:pPr marL="1263650" lvl="2" indent="-533400">
              <a:lnSpc>
                <a:spcPct val="80000"/>
              </a:lnSpc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Electronic Monitoring/ House Arrest; </a:t>
            </a:r>
            <a:r>
              <a:rPr lang="en-US" sz="1600" dirty="0" smtClean="0">
                <a:solidFill>
                  <a:schemeClr val="tx1"/>
                </a:solidFill>
              </a:rPr>
              <a:t>1 protocol by Marc </a:t>
            </a:r>
            <a:r>
              <a:rPr lang="en-US" sz="1600" dirty="0" err="1" smtClean="0">
                <a:solidFill>
                  <a:schemeClr val="tx1"/>
                </a:solidFill>
              </a:rPr>
              <a:t>Renczemma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263650" lvl="2" indent="-5334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38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8212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b="1" smtClean="0">
                <a:solidFill>
                  <a:schemeClr val="accent1"/>
                </a:solidFill>
              </a:rPr>
              <a:t>Evidence-based review</a:t>
            </a:r>
            <a:r>
              <a:rPr lang="en-US" sz="2400" smtClean="0">
                <a:solidFill>
                  <a:schemeClr val="accent1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smtClean="0">
                <a:solidFill>
                  <a:schemeClr val="tx1"/>
                </a:solidFill>
              </a:rPr>
              <a:t>Renzema and Mayo-Wilson(2005) reviewed over 119 studies of the effects of electronic monitoring programs, but only 19 of these studies met even minimum review standards( 7 focused on low risk and 12 on high risk offenders). Findings were inconclusive and the authors recommend that we consider other options.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Georgia" pitchFamily="18" charset="0"/>
              <a:buNone/>
            </a:pPr>
            <a:endParaRPr lang="en-US" sz="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b="1" smtClean="0">
                <a:solidFill>
                  <a:schemeClr val="accent1"/>
                </a:solidFill>
              </a:rPr>
              <a:t>New Quasi-experimental Research</a:t>
            </a:r>
            <a:r>
              <a:rPr lang="en-US" sz="2400" smtClean="0">
                <a:solidFill>
                  <a:schemeClr val="accent1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smtClean="0">
                <a:solidFill>
                  <a:schemeClr val="tx1"/>
                </a:solidFill>
              </a:rPr>
              <a:t>On the impact of electronic monitoring in Florida by Bales( 2010) reveals that electronic monitoring (both GPS and RF) had a significant recidivism reduction effect.</a:t>
            </a:r>
          </a:p>
        </p:txBody>
      </p:sp>
      <p:sp>
        <p:nvSpPr>
          <p:cNvPr id="113666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000" b="1" smtClean="0">
                <a:solidFill>
                  <a:schemeClr val="tx1"/>
                </a:solidFill>
              </a:rPr>
              <a:t>Evaluation Research On Electronic Monitoring: A Technology in Search of a Program</a:t>
            </a:r>
          </a:p>
        </p:txBody>
      </p:sp>
    </p:spTree>
    <p:extLst>
      <p:ext uri="{BB962C8B-B14F-4D97-AF65-F5344CB8AC3E}">
        <p14:creationId xmlns="" xmlns:p14="http://schemas.microsoft.com/office/powerpoint/2010/main" val="310054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Studies</a:t>
            </a:r>
            <a:r>
              <a:rPr lang="en-US" dirty="0" smtClean="0"/>
              <a:t>: 8 experimental studies were identified; mostly pre-2000.</a:t>
            </a:r>
          </a:p>
          <a:p>
            <a:r>
              <a:rPr lang="en-US" b="1" dirty="0" smtClean="0"/>
              <a:t>Findings: </a:t>
            </a:r>
            <a:r>
              <a:rPr lang="en-US" dirty="0" smtClean="0"/>
              <a:t>The analyses show that employment-focused interventions for ex-offenders in these studies did not reduce recidivism.</a:t>
            </a:r>
          </a:p>
          <a:p>
            <a:r>
              <a:rPr lang="en-US" b="1" dirty="0" smtClean="0"/>
              <a:t>Limitation:</a:t>
            </a:r>
            <a:r>
              <a:rPr lang="en-US" dirty="0" smtClean="0"/>
              <a:t> this group of random assignment studies is highly heterogeneous both in the type of employment program delivered and the individuals enrolled in the program. </a:t>
            </a:r>
          </a:p>
          <a:p>
            <a:r>
              <a:rPr lang="en-US" b="1" dirty="0" smtClean="0"/>
              <a:t>Targeting: </a:t>
            </a:r>
            <a:r>
              <a:rPr lang="en-US" dirty="0" smtClean="0"/>
              <a:t>Do high risk offenders skew findings?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Policy Issue</a:t>
            </a:r>
            <a:r>
              <a:rPr lang="en-US" dirty="0" smtClean="0"/>
              <a:t>: Triggering and Employment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2" algn="ctr" rtl="0">
              <a:spcBef>
                <a:spcPct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 Review of non-custodial employment programs: </a:t>
            </a:r>
            <a:r>
              <a:rPr lang="en-US" b="1" dirty="0" smtClean="0">
                <a:solidFill>
                  <a:schemeClr val="tx1"/>
                </a:solidFill>
              </a:rPr>
              <a:t>Impact on recidivism rates of ex-offenders </a:t>
            </a:r>
            <a:r>
              <a:rPr lang="en-US" dirty="0" smtClean="0">
                <a:solidFill>
                  <a:schemeClr val="tx1"/>
                </a:solidFill>
              </a:rPr>
              <a:t>Christy A </a:t>
            </a:r>
            <a:r>
              <a:rPr lang="en-US" dirty="0" err="1" smtClean="0">
                <a:solidFill>
                  <a:schemeClr val="tx1"/>
                </a:solidFill>
              </a:rPr>
              <a:t>Visher</a:t>
            </a:r>
            <a:r>
              <a:rPr lang="en-US" dirty="0" smtClean="0">
                <a:solidFill>
                  <a:schemeClr val="tx1"/>
                </a:solidFill>
              </a:rPr>
              <a:t>, Mark B </a:t>
            </a:r>
            <a:r>
              <a:rPr lang="en-US" dirty="0" err="1" smtClean="0">
                <a:solidFill>
                  <a:schemeClr val="tx1"/>
                </a:solidFill>
              </a:rPr>
              <a:t>Coggeshall</a:t>
            </a:r>
            <a:r>
              <a:rPr lang="en-US" dirty="0" smtClean="0">
                <a:solidFill>
                  <a:schemeClr val="tx1"/>
                </a:solidFill>
              </a:rPr>
              <a:t>, Laura Winterfield03.07.2006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2497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26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b="1" smtClean="0">
                <a:solidFill>
                  <a:schemeClr val="accent1"/>
                </a:solidFill>
              </a:rPr>
              <a:t>Prison Treatment</a:t>
            </a:r>
            <a:r>
              <a:rPr lang="en-US" sz="2400" smtClean="0">
                <a:solidFill>
                  <a:schemeClr val="accent1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smtClean="0">
                <a:solidFill>
                  <a:schemeClr val="tx1"/>
                </a:solidFill>
              </a:rPr>
              <a:t>Several studies reveal significant, but modest reductions in  subsequent recidivism( 10% during 1 year following release) among offenders receiving various forms of  treatment-related programs while in prison.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endParaRPr lang="en-US" sz="2200" smtClean="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b="1" smtClean="0">
                <a:solidFill>
                  <a:schemeClr val="accent1"/>
                </a:solidFill>
              </a:rPr>
              <a:t>Community Treatment</a:t>
            </a:r>
            <a:endParaRPr lang="en-US" sz="2400" smtClean="0">
              <a:solidFill>
                <a:schemeClr val="accent1"/>
              </a:solidFill>
            </a:endParaRP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smtClean="0">
                <a:solidFill>
                  <a:schemeClr val="tx1"/>
                </a:solidFill>
              </a:rPr>
              <a:t>Similar findings reported for offenders receiving treatment for drug problems in community settings.</a:t>
            </a:r>
          </a:p>
          <a:p>
            <a:pPr lvl="1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smtClean="0">
                <a:solidFill>
                  <a:schemeClr val="tx1"/>
                </a:solidFill>
              </a:rPr>
              <a:t>These findings have been questioned by critics who point out that the majority of programs showing positive effects were conducted by the program developer.</a:t>
            </a:r>
          </a:p>
        </p:txBody>
      </p:sp>
      <p:sp>
        <p:nvSpPr>
          <p:cNvPr id="114690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solidFill>
                  <a:schemeClr val="tx1"/>
                </a:solidFill>
              </a:rPr>
              <a:t>Evaluation Research on Treatment in Institutional and Community Settings</a:t>
            </a:r>
          </a:p>
        </p:txBody>
      </p:sp>
    </p:spTree>
    <p:extLst>
      <p:ext uri="{BB962C8B-B14F-4D97-AF65-F5344CB8AC3E}">
        <p14:creationId xmlns="" xmlns:p14="http://schemas.microsoft.com/office/powerpoint/2010/main" val="316539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524000"/>
          </a:xfrm>
        </p:spPr>
        <p:txBody>
          <a:bodyPr/>
          <a:lstStyle/>
          <a:p>
            <a:pPr eaLnBrk="1" hangingPunct="1"/>
            <a:r>
              <a:rPr lang="en-US" sz="2800" smtClean="0"/>
              <a:t>Current evidence-based reviews highlight the limitations inherent in offender-based change strategies: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457200" y="21336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>
                <a:latin typeface="Georgia" pitchFamily="18" charset="0"/>
              </a:rPr>
              <a:t>Only </a:t>
            </a:r>
            <a:r>
              <a:rPr lang="en-US" sz="2000" i="1">
                <a:latin typeface="Georgia" pitchFamily="18" charset="0"/>
              </a:rPr>
              <a:t>incremental, </a:t>
            </a:r>
            <a:r>
              <a:rPr lang="en-US" sz="2000">
                <a:latin typeface="Georgia" pitchFamily="18" charset="0"/>
              </a:rPr>
              <a:t>short-term changes in offender behavior should be expected from the full implementation of evidence-based practices in adult and juvenile corrections.</a:t>
            </a:r>
          </a:p>
          <a:p>
            <a:pPr marL="365125" indent="-255588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</a:pPr>
            <a:endParaRPr lang="en-US" sz="800">
              <a:latin typeface="Georgia" pitchFamily="18" charset="0"/>
            </a:endParaRPr>
          </a:p>
          <a:p>
            <a:pPr marL="365125" indent="-255588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>
                <a:latin typeface="Georgia" pitchFamily="18" charset="0"/>
              </a:rPr>
              <a:t>Even this limited finding only applies to a handful of institutional and community-based corrections programs, because the necessary research has yet to be conducted.</a:t>
            </a:r>
          </a:p>
          <a:p>
            <a:pPr marL="365125" indent="-255588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US" sz="800">
              <a:latin typeface="Georgia" pitchFamily="18" charset="0"/>
            </a:endParaRPr>
          </a:p>
          <a:p>
            <a:pPr marL="365125" indent="-255588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>
                <a:latin typeface="Georgia" pitchFamily="18" charset="0"/>
              </a:rPr>
              <a:t>If we are interested in long-term offender change, we need to focus our attention on the community context of offender behavior</a:t>
            </a:r>
          </a:p>
          <a:p>
            <a:pPr marL="365125" indent="-255588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</a:pPr>
            <a:endParaRPr lang="en-US" sz="800">
              <a:latin typeface="Georgia" pitchFamily="18" charset="0"/>
            </a:endParaRPr>
          </a:p>
          <a:p>
            <a:pPr marL="365125" indent="-255588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>
                <a:latin typeface="Georgia" pitchFamily="18" charset="0"/>
              </a:rPr>
              <a:t>There is a growing body of research on the need to integrate individual and community-level change strategies (Sampson, et. al. 2005; Bursik, 2005; Carr, 2003).</a:t>
            </a:r>
          </a:p>
          <a:p>
            <a:pPr marL="365125" indent="-255588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</a:pPr>
            <a:endParaRPr lang="en-US" sz="800">
              <a:latin typeface="Georgia" pitchFamily="18" charset="0"/>
            </a:endParaRPr>
          </a:p>
          <a:p>
            <a:pPr marL="365125" indent="-255588">
              <a:lnSpc>
                <a:spcPct val="80000"/>
              </a:lnSpc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2000">
                <a:latin typeface="Georgia" pitchFamily="18" charset="0"/>
              </a:rPr>
              <a:t>However, we know very little about the effectiveness of community change strategies.</a:t>
            </a:r>
          </a:p>
        </p:txBody>
      </p:sp>
    </p:spTree>
    <p:extLst>
      <p:ext uri="{BB962C8B-B14F-4D97-AF65-F5344CB8AC3E}">
        <p14:creationId xmlns="" xmlns:p14="http://schemas.microsoft.com/office/powerpoint/2010/main" val="3628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/>
          <a:lstStyle/>
          <a:p>
            <a:pPr algn="ctr" eaLnBrk="1" hangingPunct="1"/>
            <a:r>
              <a:rPr lang="en-US" sz="4600" dirty="0" smtClean="0"/>
              <a:t>Next Steps: Do the Research</a:t>
            </a:r>
            <a:br>
              <a:rPr lang="en-US" sz="4600" dirty="0" smtClean="0"/>
            </a:br>
            <a:r>
              <a:rPr lang="en-US" sz="2400" b="1" i="1" dirty="0" smtClean="0">
                <a:solidFill>
                  <a:schemeClr val="tx1"/>
                </a:solidFill>
              </a:rPr>
              <a:t>Identify High Performance Programs, and Share the Results with Policy makers and the Public</a:t>
            </a:r>
          </a:p>
        </p:txBody>
      </p:sp>
      <p:sp>
        <p:nvSpPr>
          <p:cNvPr id="8" name="Rectangle 3"/>
          <p:cNvSpPr txBox="1">
            <a:spLocks/>
          </p:cNvSpPr>
          <p:nvPr/>
        </p:nvSpPr>
        <p:spPr>
          <a:xfrm>
            <a:off x="457200" y="2209800"/>
            <a:ext cx="8229600" cy="445956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+mn-lt"/>
              </a:rPr>
              <a:t>We need to measure the performance of a broad range of corrections programs currently operating in both institutional and community-based settings.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8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+mn-lt"/>
              </a:rPr>
              <a:t>Once a sufficient number of evaluations have been completed, evidence-based reviews of the research should be completed, using the gold standard for review.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8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+mn-lt"/>
              </a:rPr>
              <a:t> Using these reviews, we need to publicly identify both high performance and low performance correctional programs.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US" sz="8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US" sz="2200" dirty="0">
                <a:latin typeface="+mn-lt"/>
              </a:rPr>
              <a:t>It can be done: a review of the recent advances in medical research on Cystic Fibrosis, various forms of Cancer, and other serious life threatening illnesses underscores this point.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2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804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26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2"/>
                </a:solidFill>
              </a:rPr>
              <a:t>Trend 1</a:t>
            </a:r>
            <a:r>
              <a:rPr lang="en-US" dirty="0" smtClean="0">
                <a:solidFill>
                  <a:schemeClr val="accent2"/>
                </a:solidFill>
              </a:rPr>
              <a:t>  </a:t>
            </a:r>
          </a:p>
          <a:p>
            <a:pPr lvl="1"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b="1" i="1" dirty="0" smtClean="0">
                <a:solidFill>
                  <a:schemeClr val="accent1"/>
                </a:solidFill>
              </a:rPr>
              <a:t>Justice Reinvestment</a:t>
            </a:r>
            <a:r>
              <a:rPr lang="en-US" sz="2200" i="1" dirty="0" smtClean="0">
                <a:solidFill>
                  <a:schemeClr val="accent1"/>
                </a:solidFill>
              </a:rPr>
              <a:t>: </a:t>
            </a:r>
            <a:r>
              <a:rPr lang="en-US" sz="2200" dirty="0" smtClean="0">
                <a:solidFill>
                  <a:schemeClr val="tx1"/>
                </a:solidFill>
              </a:rPr>
              <a:t>There is an emerging consensus that we need to reallocate correctional resources in ways that maximize community safety and minimize cost. </a:t>
            </a:r>
          </a:p>
          <a:p>
            <a:pPr lvl="1" eaLnBrk="1" hangingPunct="1">
              <a:buClr>
                <a:schemeClr val="accent1"/>
              </a:buClr>
              <a:buFont typeface="Wingdings" pitchFamily="2" charset="2"/>
              <a:buChar char="§"/>
            </a:pPr>
            <a:endParaRPr lang="en-US" sz="800" dirty="0" smtClean="0">
              <a:solidFill>
                <a:schemeClr val="tx1"/>
              </a:solidFill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2"/>
                </a:solidFill>
              </a:rPr>
              <a:t>Research Need</a:t>
            </a: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Can the impact of Justice reinvestment strategies be estimated using simulation modeling techniques?</a:t>
            </a:r>
          </a:p>
          <a:p>
            <a:pPr lvl="1"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Should</a:t>
            </a:r>
            <a:r>
              <a:rPr lang="en-US" sz="2200" dirty="0" smtClean="0">
                <a:solidFill>
                  <a:schemeClr val="tx1"/>
                </a:solidFill>
              </a:rPr>
              <a:t> we target resources on high risk offenders, high risk locations, and high risk times( for re-offending)? </a:t>
            </a:r>
          </a:p>
          <a:p>
            <a:pPr lvl="1"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What is the role of  technology—and the private sector-- in offender targeting, offender location, offender control, and offender change?</a:t>
            </a:r>
          </a:p>
          <a:p>
            <a:pPr lvl="1"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dirty="0" smtClean="0">
                <a:solidFill>
                  <a:schemeClr val="tx1"/>
                </a:solidFill>
              </a:rPr>
              <a:t>How can technology be used to manage </a:t>
            </a:r>
            <a:r>
              <a:rPr lang="en-US" sz="2200" i="1" dirty="0" smtClean="0">
                <a:solidFill>
                  <a:schemeClr val="tx1"/>
                </a:solidFill>
              </a:rPr>
              <a:t>low risk</a:t>
            </a:r>
            <a:r>
              <a:rPr lang="en-US" sz="2200" dirty="0" smtClean="0">
                <a:solidFill>
                  <a:schemeClr val="tx1"/>
                </a:solidFill>
              </a:rPr>
              <a:t> offenders?</a:t>
            </a:r>
          </a:p>
        </p:txBody>
      </p:sp>
      <p:sp>
        <p:nvSpPr>
          <p:cNvPr id="115714" name="Rectangle 2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>
                <a:solidFill>
                  <a:schemeClr val="tx1"/>
                </a:solidFill>
              </a:rPr>
              <a:t>Emerging Trends and New Directions for Corrections</a:t>
            </a:r>
          </a:p>
        </p:txBody>
      </p:sp>
    </p:spTree>
    <p:extLst>
      <p:ext uri="{BB962C8B-B14F-4D97-AF65-F5344CB8AC3E}">
        <p14:creationId xmlns="" xmlns:p14="http://schemas.microsoft.com/office/powerpoint/2010/main" val="415397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543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j-lt"/>
              </a:rPr>
              <a:t>Emerging Trends and New Directions 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457200" y="1981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chemeClr val="accent2"/>
                </a:solidFill>
                <a:latin typeface="Georgia" pitchFamily="18" charset="0"/>
              </a:rPr>
              <a:t>Trend 2</a:t>
            </a:r>
            <a:endParaRPr lang="en-US" sz="2800" dirty="0">
              <a:solidFill>
                <a:schemeClr val="accent2"/>
              </a:solidFill>
              <a:latin typeface="Georgia" pitchFamily="18" charset="0"/>
            </a:endParaRP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b="1" i="1" dirty="0">
                <a:solidFill>
                  <a:schemeClr val="accent1"/>
                </a:solidFill>
                <a:latin typeface="Georgia" pitchFamily="18" charset="0"/>
              </a:rPr>
              <a:t>Offender change is possible</a:t>
            </a:r>
            <a:r>
              <a:rPr lang="en-US" sz="2000" b="1" dirty="0">
                <a:latin typeface="Georgia" pitchFamily="18" charset="0"/>
              </a:rPr>
              <a:t>, </a:t>
            </a:r>
            <a:r>
              <a:rPr lang="en-US" sz="2000" dirty="0">
                <a:latin typeface="Georgia" pitchFamily="18" charset="0"/>
              </a:rPr>
              <a:t>but not probable, without community change. 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Recognition of the limitations of individual level change strategies. We can not expect to change offenders unless we also change the communities where offenders reside.</a:t>
            </a:r>
          </a:p>
          <a:p>
            <a:pPr marL="365125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en-US" sz="800" dirty="0">
              <a:latin typeface="Georgia" pitchFamily="18" charset="0"/>
            </a:endParaRPr>
          </a:p>
          <a:p>
            <a:pPr marL="365125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accent2"/>
                </a:solidFill>
                <a:latin typeface="Georgia" pitchFamily="18" charset="0"/>
              </a:rPr>
              <a:t>Research </a:t>
            </a:r>
            <a:r>
              <a:rPr lang="en-US" sz="2800" b="1" dirty="0">
                <a:solidFill>
                  <a:schemeClr val="accent2"/>
                </a:solidFill>
                <a:latin typeface="Georgia" pitchFamily="18" charset="0"/>
              </a:rPr>
              <a:t>Need</a:t>
            </a:r>
            <a:endParaRPr lang="en-US" sz="2800" dirty="0">
              <a:solidFill>
                <a:schemeClr val="accent2"/>
              </a:solidFill>
              <a:latin typeface="Georgia" pitchFamily="18" charset="0"/>
            </a:endParaRP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What would a treatment-oriented prison and community corrections system look like? 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What new classification and treatment technology will be needed? 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000" dirty="0">
                <a:latin typeface="Georgia" pitchFamily="18" charset="0"/>
              </a:rPr>
              <a:t>How can we use technology to assess the community context of crime?</a:t>
            </a:r>
          </a:p>
        </p:txBody>
      </p:sp>
    </p:spTree>
    <p:extLst>
      <p:ext uri="{BB962C8B-B14F-4D97-AF65-F5344CB8AC3E}">
        <p14:creationId xmlns="" xmlns:p14="http://schemas.microsoft.com/office/powerpoint/2010/main" val="263235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543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j-lt"/>
              </a:rPr>
              <a:t>Emerging Trends and New Directions 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381000" y="2057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chemeClr val="accent2"/>
                </a:solidFill>
                <a:latin typeface="Georgia" pitchFamily="18" charset="0"/>
              </a:rPr>
              <a:t>Trend 3</a:t>
            </a:r>
            <a:endParaRPr lang="en-US" sz="2800" dirty="0">
              <a:solidFill>
                <a:schemeClr val="accent2"/>
              </a:solidFill>
              <a:latin typeface="Georgia" pitchFamily="18" charset="0"/>
            </a:endParaRP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b="1" i="1" dirty="0">
                <a:solidFill>
                  <a:schemeClr val="accent1"/>
                </a:solidFill>
                <a:latin typeface="Georgia" pitchFamily="18" charset="0"/>
              </a:rPr>
              <a:t>Performance Measurement is the first step toward an evidence-based corrections system</a:t>
            </a:r>
            <a:endParaRPr lang="en-US" sz="2200" i="1" dirty="0">
              <a:solidFill>
                <a:schemeClr val="accent1"/>
              </a:solidFill>
              <a:latin typeface="Georgia" pitchFamily="18" charset="0"/>
            </a:endParaRP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dirty="0">
                <a:latin typeface="Georgia" pitchFamily="18" charset="0"/>
              </a:rPr>
              <a:t>New recognition that  correctional performance matters and that we can do better.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en-US" sz="800" dirty="0">
              <a:latin typeface="Georgia" pitchFamily="18" charset="0"/>
            </a:endParaRPr>
          </a:p>
          <a:p>
            <a:pPr marL="365125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accent2"/>
                </a:solidFill>
                <a:latin typeface="Georgia" pitchFamily="18" charset="0"/>
              </a:rPr>
              <a:t>Research </a:t>
            </a:r>
            <a:r>
              <a:rPr lang="en-US" sz="2800" b="1" dirty="0">
                <a:solidFill>
                  <a:schemeClr val="accent2"/>
                </a:solidFill>
                <a:latin typeface="Georgia" pitchFamily="18" charset="0"/>
              </a:rPr>
              <a:t>Need</a:t>
            </a:r>
            <a:r>
              <a:rPr lang="en-US" sz="2800" dirty="0">
                <a:solidFill>
                  <a:schemeClr val="accent2"/>
                </a:solidFill>
                <a:latin typeface="Georgia" pitchFamily="18" charset="0"/>
              </a:rPr>
              <a:t>: 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dirty="0">
                <a:latin typeface="Georgia" pitchFamily="18" charset="0"/>
              </a:rPr>
              <a:t>How should the performance of institutional and community corrections systems be measured? 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200" dirty="0">
                <a:latin typeface="Georgia" pitchFamily="18" charset="0"/>
              </a:rPr>
              <a:t>Can high performing( positive deviants) and low performing institutional and community corrections programs be identified?</a:t>
            </a:r>
          </a:p>
        </p:txBody>
      </p:sp>
    </p:spTree>
    <p:extLst>
      <p:ext uri="{BB962C8B-B14F-4D97-AF65-F5344CB8AC3E}">
        <p14:creationId xmlns="" xmlns:p14="http://schemas.microsoft.com/office/powerpoint/2010/main" val="50897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792088"/>
          </a:xfrm>
        </p:spPr>
        <p:txBody>
          <a:bodyPr anchor="t"/>
          <a:lstStyle/>
          <a:p>
            <a:r>
              <a:rPr lang="en-AU" dirty="0" smtClean="0"/>
              <a:t>By next week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08912" cy="5040560"/>
          </a:xfrm>
        </p:spPr>
        <p:txBody>
          <a:bodyPr/>
          <a:lstStyle/>
          <a:p>
            <a:r>
              <a:rPr lang="en-AU" dirty="0" smtClean="0"/>
              <a:t>Choose your CCJ intervention</a:t>
            </a:r>
          </a:p>
          <a:p>
            <a:r>
              <a:rPr lang="en-AU" dirty="0" smtClean="0"/>
              <a:t>Explain why you’ve chosen it</a:t>
            </a:r>
          </a:p>
          <a:p>
            <a:r>
              <a:rPr lang="en-AU" dirty="0" smtClean="0"/>
              <a:t>Start discussing research questions for assessment 1</a:t>
            </a:r>
          </a:p>
          <a:p>
            <a:pPr lvl="1"/>
            <a:r>
              <a:rPr lang="en-AU" dirty="0" smtClean="0"/>
              <a:t>What is a researchable question?</a:t>
            </a:r>
          </a:p>
          <a:p>
            <a:pPr lvl="1"/>
            <a:r>
              <a:rPr lang="en-AU" dirty="0" smtClean="0"/>
              <a:t>Where to start to looking for information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29811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543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j-lt"/>
              </a:rPr>
              <a:t>Emerging Trends and New Directions 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457200" y="1981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b="1">
                <a:solidFill>
                  <a:schemeClr val="accent2"/>
                </a:solidFill>
                <a:latin typeface="Georgia" pitchFamily="18" charset="0"/>
              </a:rPr>
              <a:t>Trend 4</a:t>
            </a:r>
            <a:endParaRPr lang="en-US" sz="2800">
              <a:solidFill>
                <a:schemeClr val="accent2"/>
              </a:solidFill>
              <a:latin typeface="Georgia" pitchFamily="18" charset="0"/>
            </a:endParaRP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b="1" i="1">
                <a:solidFill>
                  <a:schemeClr val="accent1"/>
                </a:solidFill>
                <a:latin typeface="Georgia" pitchFamily="18" charset="0"/>
              </a:rPr>
              <a:t>Supervision in cyberspace</a:t>
            </a:r>
            <a:r>
              <a:rPr lang="en-US" sz="2400" i="1">
                <a:solidFill>
                  <a:schemeClr val="accent1"/>
                </a:solidFill>
                <a:latin typeface="Georgia" pitchFamily="18" charset="0"/>
              </a:rPr>
              <a:t>: </a:t>
            </a:r>
            <a:r>
              <a:rPr lang="en-US" sz="2400">
                <a:latin typeface="Georgia" pitchFamily="18" charset="0"/>
              </a:rPr>
              <a:t>New recognition of the fundamental change in social interactions due to the popularity of internet social networking sites.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en-US" sz="2000">
              <a:latin typeface="Georgia" pitchFamily="18" charset="0"/>
            </a:endParaRPr>
          </a:p>
          <a:p>
            <a:pPr marL="365125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b="1">
                <a:solidFill>
                  <a:schemeClr val="accent2"/>
                </a:solidFill>
                <a:latin typeface="Georgia" pitchFamily="18" charset="0"/>
              </a:rPr>
              <a:t>Technology Need</a:t>
            </a:r>
            <a:r>
              <a:rPr lang="en-US" sz="280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>
                <a:latin typeface="Georgia" pitchFamily="18" charset="0"/>
              </a:rPr>
              <a:t>How will we monitor offenders activities on these sites? 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>
                <a:latin typeface="Georgia" pitchFamily="18" charset="0"/>
              </a:rPr>
              <a:t>Do we need new software to monitor offenders or do we ask community corrections officers to monitor offenders directly by accessing these sites?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>
                <a:latin typeface="Georgia" pitchFamily="18" charset="0"/>
              </a:rPr>
              <a:t>How will the emergence of cloud technology affect the internet behavior of offenders?</a:t>
            </a:r>
          </a:p>
        </p:txBody>
      </p:sp>
    </p:spTree>
    <p:extLst>
      <p:ext uri="{BB962C8B-B14F-4D97-AF65-F5344CB8AC3E}">
        <p14:creationId xmlns="" xmlns:p14="http://schemas.microsoft.com/office/powerpoint/2010/main" val="206967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685800"/>
            <a:ext cx="75438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+mj-lt"/>
              </a:rPr>
              <a:t>Emerging Trends and New Directions </a:t>
            </a:r>
          </a:p>
        </p:txBody>
      </p:sp>
      <p:sp>
        <p:nvSpPr>
          <p:cNvPr id="3" name="Rectangle 3"/>
          <p:cNvSpPr txBox="1">
            <a:spLocks/>
          </p:cNvSpPr>
          <p:nvPr/>
        </p:nvSpPr>
        <p:spPr bwMode="auto">
          <a:xfrm>
            <a:off x="457200" y="15240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90000"/>
              </a:lnSpc>
              <a:spcBef>
                <a:spcPts val="300"/>
              </a:spcBef>
              <a:buClr>
                <a:srgbClr val="A04DA3"/>
              </a:buClr>
              <a:buFont typeface="Georgia" pitchFamily="18" charset="0"/>
              <a:buChar char="•"/>
            </a:pPr>
            <a:endParaRPr lang="en-US" sz="2800" b="1" dirty="0">
              <a:solidFill>
                <a:schemeClr val="accent2"/>
              </a:solidFill>
              <a:latin typeface="Georgia" pitchFamily="18" charset="0"/>
            </a:endParaRPr>
          </a:p>
          <a:p>
            <a:pPr marL="365125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chemeClr val="accent2"/>
                </a:solidFill>
                <a:latin typeface="Georgia" pitchFamily="18" charset="0"/>
              </a:rPr>
              <a:t>Trend 5</a:t>
            </a:r>
            <a:endParaRPr lang="en-US" sz="2800" dirty="0">
              <a:solidFill>
                <a:schemeClr val="accent2"/>
              </a:solidFill>
              <a:latin typeface="Georgia" pitchFamily="18" charset="0"/>
            </a:endParaRP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b="1" i="1" dirty="0">
                <a:solidFill>
                  <a:schemeClr val="accent1"/>
                </a:solidFill>
                <a:latin typeface="Georgia" pitchFamily="18" charset="0"/>
              </a:rPr>
              <a:t>The New technology of offender change</a:t>
            </a:r>
            <a:r>
              <a:rPr lang="en-US" sz="2400" i="1" dirty="0">
                <a:solidFill>
                  <a:schemeClr val="accent1"/>
                </a:solidFill>
                <a:latin typeface="Georgia" pitchFamily="18" charset="0"/>
              </a:rPr>
              <a:t>: </a:t>
            </a:r>
            <a:r>
              <a:rPr lang="en-US" sz="2400" dirty="0">
                <a:latin typeface="Georgia" pitchFamily="18" charset="0"/>
              </a:rPr>
              <a:t>Emerging recognition of the limitations of control-focused community control strategies, that do not provide adequate treatment opportunities and recognize the importance of informal social controls.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</a:pPr>
            <a:endParaRPr lang="en-US" sz="800" dirty="0">
              <a:latin typeface="Georgia" pitchFamily="18" charset="0"/>
            </a:endParaRPr>
          </a:p>
          <a:p>
            <a:pPr marL="365125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accent2"/>
                </a:solidFill>
                <a:latin typeface="Georgia" pitchFamily="18" charset="0"/>
              </a:rPr>
              <a:t>Research </a:t>
            </a:r>
            <a:r>
              <a:rPr lang="en-US" sz="2800" b="1" dirty="0">
                <a:solidFill>
                  <a:schemeClr val="accent2"/>
                </a:solidFill>
                <a:latin typeface="Georgia" pitchFamily="18" charset="0"/>
              </a:rPr>
              <a:t>Need</a:t>
            </a:r>
            <a:r>
              <a:rPr lang="en-US" sz="2800" dirty="0">
                <a:solidFill>
                  <a:schemeClr val="accent2"/>
                </a:solidFill>
                <a:latin typeface="Georgia" pitchFamily="18" charset="0"/>
              </a:rPr>
              <a:t> 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What will persuasive technologies designed to motivate offenders to change look like?</a:t>
            </a:r>
          </a:p>
          <a:p>
            <a:pPr marL="822325" lvl="1" indent="-255588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400" dirty="0">
                <a:latin typeface="Georgia" pitchFamily="18" charset="0"/>
              </a:rPr>
              <a:t>How can electronic monitoring systems be redesigned to support offender change?</a:t>
            </a:r>
          </a:p>
        </p:txBody>
      </p:sp>
    </p:spTree>
    <p:extLst>
      <p:ext uri="{BB962C8B-B14F-4D97-AF65-F5344CB8AC3E}">
        <p14:creationId xmlns="" xmlns:p14="http://schemas.microsoft.com/office/powerpoint/2010/main" val="345502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435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1"/>
                </a:solidFill>
              </a:rPr>
              <a:t>Trend  6 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accent1"/>
                </a:solidFill>
              </a:rPr>
              <a:t>Serendipity</a:t>
            </a:r>
            <a:endParaRPr lang="en-US" dirty="0" smtClean="0">
              <a:solidFill>
                <a:schemeClr val="tx1"/>
              </a:solidFill>
            </a:endParaRPr>
          </a:p>
          <a:p>
            <a:pPr lvl="2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Searching for the floppy eared rabbit</a:t>
            </a:r>
          </a:p>
          <a:p>
            <a:pPr lvl="2">
              <a:buClr>
                <a:schemeClr val="tx2"/>
              </a:buCl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The private sector keeps on finding new applications for existing technology.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§"/>
            </a:pPr>
            <a:endParaRPr lang="en-US" sz="800" dirty="0" smtClean="0">
              <a:solidFill>
                <a:schemeClr val="tx1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1"/>
                </a:solidFill>
              </a:rPr>
              <a:t>Research Need</a:t>
            </a:r>
            <a:r>
              <a:rPr lang="en-US" dirty="0" smtClean="0">
                <a:solidFill>
                  <a:schemeClr val="accent1"/>
                </a:solidFill>
              </a:rPr>
              <a:t>: </a:t>
            </a:r>
            <a:r>
              <a:rPr lang="en-US" b="1" dirty="0" smtClean="0">
                <a:solidFill>
                  <a:schemeClr val="accent1"/>
                </a:solidFill>
              </a:rPr>
              <a:t>Public-Private Partnerships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Example</a:t>
            </a:r>
            <a:r>
              <a:rPr lang="en-US" sz="2400" dirty="0" smtClean="0">
                <a:solidFill>
                  <a:schemeClr val="tx1"/>
                </a:solidFill>
              </a:rPr>
              <a:t>: How can technology used to create fraud alerts and/or find people we’ve lost contact with be adapted to monitor the activities of parolees in general or registered sex offenders in particular?</a:t>
            </a:r>
          </a:p>
        </p:txBody>
      </p:sp>
      <p:sp>
        <p:nvSpPr>
          <p:cNvPr id="107522" name="Rectang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Emerging Trends and New Directions </a:t>
            </a:r>
          </a:p>
        </p:txBody>
      </p:sp>
    </p:spTree>
    <p:extLst>
      <p:ext uri="{BB962C8B-B14F-4D97-AF65-F5344CB8AC3E}">
        <p14:creationId xmlns="" xmlns:p14="http://schemas.microsoft.com/office/powerpoint/2010/main" val="113031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752528"/>
          </a:xfrm>
        </p:spPr>
        <p:txBody>
          <a:bodyPr/>
          <a:lstStyle/>
          <a:p>
            <a:r>
              <a:rPr lang="en-US" dirty="0" smtClean="0"/>
              <a:t>Some Thoughts on Performance Measurement Evidence-based Research Reviews: Separating Science from Non-science (or nonsense)</a:t>
            </a:r>
          </a:p>
          <a:p>
            <a:r>
              <a:rPr lang="en-US" dirty="0" smtClean="0"/>
              <a:t>Emerging Trends and New Directions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 anchor="t"/>
          <a:lstStyle/>
          <a:p>
            <a:r>
              <a:rPr lang="en-US" dirty="0" smtClean="0"/>
              <a:t>Overview of Presentation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5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92638"/>
          </a:xfrm>
        </p:spPr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Char char="•"/>
              <a:defRPr/>
            </a:pPr>
            <a:r>
              <a:rPr lang="en-US" sz="3100" dirty="0" smtClean="0"/>
              <a:t>Most research studies measure the effectiveness of corrections programs by examining recidivism during a specified follow-up period (1 year, 2 years, 3 years).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endParaRPr lang="en-US" sz="31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Char char="•"/>
              <a:defRPr/>
            </a:pPr>
            <a:r>
              <a:rPr lang="en-US" sz="3100" dirty="0" smtClean="0"/>
              <a:t>Only a subgroup of these studies meet minimum quality review standards.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endParaRPr lang="en-US" sz="31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Char char="•"/>
              <a:defRPr/>
            </a:pPr>
            <a:r>
              <a:rPr lang="en-US" sz="3100" dirty="0" smtClean="0"/>
              <a:t>There is a debate about what we can conclude about correctional performance based on a review of these studies.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endParaRPr lang="en-US" sz="31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Char char="•"/>
              <a:defRPr/>
            </a:pPr>
            <a:r>
              <a:rPr lang="en-US" sz="3100" dirty="0" smtClean="0"/>
              <a:t>Some argue that a number of high performance corrections programs can be identified, while others that the vast majority of corrections programs perform poorly.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endParaRPr lang="en-US" sz="2600" dirty="0" smtClean="0"/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2"/>
              </a:buClr>
              <a:buFont typeface="Georgia"/>
              <a:buNone/>
              <a:defRPr/>
            </a:pPr>
            <a:r>
              <a:rPr lang="en-US" sz="3400" b="1" i="1" dirty="0" smtClean="0"/>
              <a:t>Who is correct?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/>
          <a:lstStyle/>
          <a:p>
            <a:pPr eaLnBrk="1" hangingPunct="1"/>
            <a:r>
              <a:rPr lang="en-US" smtClean="0"/>
              <a:t>Thoughts on the Performance of Corrections Programs</a:t>
            </a:r>
          </a:p>
        </p:txBody>
      </p:sp>
    </p:spTree>
    <p:extLst>
      <p:ext uri="{BB962C8B-B14F-4D97-AF65-F5344CB8AC3E}">
        <p14:creationId xmlns="" xmlns:p14="http://schemas.microsoft.com/office/powerpoint/2010/main" val="119188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GRAPH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71538" y="2817422"/>
            <a:ext cx="7408862" cy="316625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202312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Some thoughts on Performance: </a:t>
            </a:r>
            <a:br>
              <a:rPr lang="en-US" sz="3200" dirty="0" smtClean="0"/>
            </a:br>
            <a:r>
              <a:rPr lang="en-US" sz="3200" dirty="0" smtClean="0"/>
              <a:t>A Shark fin Graph would fit if most Criminal Justice Programs were successful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90677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GRAPH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38200" y="2362200"/>
            <a:ext cx="7162800" cy="3810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9600"/>
            <a:ext cx="8219256" cy="173928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But It is Possible that the Distribution Looks More Like a Bell-Shaped Curve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700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1000" y="685800"/>
            <a:ext cx="8305800" cy="1143000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Some Argue that Most </a:t>
            </a:r>
            <a:r>
              <a:rPr lang="en-U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Criminal </a:t>
            </a:r>
            <a:r>
              <a:rPr lang="en-US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Programs are Actually Unsuccessful</a:t>
            </a:r>
          </a:p>
        </p:txBody>
      </p:sp>
      <p:pic>
        <p:nvPicPr>
          <p:cNvPr id="7" name="Picture 3" descr="GRAPH 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2057400"/>
            <a:ext cx="7924800" cy="4038600"/>
          </a:xfrm>
        </p:spPr>
      </p:pic>
    </p:spTree>
    <p:extLst>
      <p:ext uri="{BB962C8B-B14F-4D97-AF65-F5344CB8AC3E}">
        <p14:creationId xmlns="" xmlns:p14="http://schemas.microsoft.com/office/powerpoint/2010/main" val="3021710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1068</TotalTime>
  <Words>2519</Words>
  <Application>Microsoft Office PowerPoint</Application>
  <PresentationFormat>On-screen Show (4:3)</PresentationFormat>
  <Paragraphs>375</Paragraphs>
  <Slides>42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Austin</vt:lpstr>
      <vt:lpstr>Document</vt:lpstr>
      <vt:lpstr>44.390: Research Methods  Week 1: Thinking critically about crime &amp; criminal justice</vt:lpstr>
      <vt:lpstr>Opening Question: How would you define assault in prison setting?</vt:lpstr>
      <vt:lpstr>Readings</vt:lpstr>
      <vt:lpstr>By next week</vt:lpstr>
      <vt:lpstr>Overview of Presentation</vt:lpstr>
      <vt:lpstr>Thoughts on the Performance of Corrections Programs</vt:lpstr>
      <vt:lpstr>Some thoughts on Performance:  A Shark fin Graph would fit if most Criminal Justice Programs were successful</vt:lpstr>
      <vt:lpstr>But It is Possible that the Distribution Looks More Like a Bell-Shaped Curve</vt:lpstr>
      <vt:lpstr>Slide 9</vt:lpstr>
      <vt:lpstr>Measuring Performance and Identifying High Performance and Low Performance Corrections Programs is a Challenge</vt:lpstr>
      <vt:lpstr>The Use and Misuse of Systematic Evidence-based Reviews</vt:lpstr>
      <vt:lpstr>Research Design—What are we researching? </vt:lpstr>
      <vt:lpstr>Slide 13</vt:lpstr>
      <vt:lpstr>Step 1: Choose a Topic</vt:lpstr>
      <vt:lpstr>Step 2: Find the research </vt:lpstr>
      <vt:lpstr>Step 3: Systematically Review the Research </vt:lpstr>
      <vt:lpstr>Slide 17</vt:lpstr>
      <vt:lpstr>Slide 18</vt:lpstr>
      <vt:lpstr>Slide 19</vt:lpstr>
      <vt:lpstr>Systematic Evidence-based Reviews of Corrections Research Underscore the Need for More—and higher quality—Evaluation Research</vt:lpstr>
      <vt:lpstr>How to Conduct a Systematic,  Evidence-based Review?</vt:lpstr>
      <vt:lpstr>What is Evidence-based Practice?</vt:lpstr>
      <vt:lpstr>What is Evidence-based Practice? (Con’t)</vt:lpstr>
      <vt:lpstr>What is Evidence-based Practice? (con’t)</vt:lpstr>
      <vt:lpstr>What is Evidence-based Practice? (con’t)</vt:lpstr>
      <vt:lpstr>Slide 26</vt:lpstr>
      <vt:lpstr>Study Inclusion Criteria For Systematic Reviews </vt:lpstr>
      <vt:lpstr>Slide 28</vt:lpstr>
      <vt:lpstr>Evidence-Based Reviews in Adult Corrections: A Look at the Campbell Collaborative Collection</vt:lpstr>
      <vt:lpstr>Key Study Findings: The effectiveness of drug treatment varied by type of treatment</vt:lpstr>
      <vt:lpstr>Slide 31</vt:lpstr>
      <vt:lpstr>Evaluation Research On Electronic Monitoring: A Technology in Search of a Program</vt:lpstr>
      <vt:lpstr> Review of non-custodial employment programs: Impact on recidivism rates of ex-offenders Christy A Visher, Mark B Coggeshall, Laura Winterfield03.07.2006 </vt:lpstr>
      <vt:lpstr>Evaluation Research on Treatment in Institutional and Community Settings</vt:lpstr>
      <vt:lpstr>Current evidence-based reviews highlight the limitations inherent in offender-based change strategies:</vt:lpstr>
      <vt:lpstr>Next Steps: Do the Research Identify High Performance Programs, and Share the Results with Policy makers and the Public</vt:lpstr>
      <vt:lpstr>Emerging Trends and New Directions for Corrections</vt:lpstr>
      <vt:lpstr>Slide 38</vt:lpstr>
      <vt:lpstr>Slide 39</vt:lpstr>
      <vt:lpstr>Slide 40</vt:lpstr>
      <vt:lpstr>Slide 41</vt:lpstr>
      <vt:lpstr>Emerging Trends and New Directions </vt:lpstr>
    </vt:vector>
  </TitlesOfParts>
  <Company>Griffith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7022CCJ: Research, Evaluation and Policy Analysis  Week 1: Thinking critically about crime &amp; criminal justice</dc:title>
  <dc:creator>soeadmin</dc:creator>
  <cp:lastModifiedBy>Carol</cp:lastModifiedBy>
  <cp:revision>13</cp:revision>
  <cp:lastPrinted>2014-03-03T23:18:24Z</cp:lastPrinted>
  <dcterms:created xsi:type="dcterms:W3CDTF">2014-03-03T06:24:11Z</dcterms:created>
  <dcterms:modified xsi:type="dcterms:W3CDTF">2014-09-09T12:10:39Z</dcterms:modified>
</cp:coreProperties>
</file>